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12"/>
  </p:notesMasterIdLst>
  <p:handoutMasterIdLst>
    <p:handoutMasterId r:id="rId13"/>
  </p:handoutMasterIdLst>
  <p:sldIdLst>
    <p:sldId id="272" r:id="rId2"/>
    <p:sldId id="273" r:id="rId3"/>
    <p:sldId id="276" r:id="rId4"/>
    <p:sldId id="279" r:id="rId5"/>
    <p:sldId id="277" r:id="rId6"/>
    <p:sldId id="281" r:id="rId7"/>
    <p:sldId id="285" r:id="rId8"/>
    <p:sldId id="286" r:id="rId9"/>
    <p:sldId id="284" r:id="rId10"/>
    <p:sldId id="275" r:id="rId11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89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349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4D97A3DF-345D-4861-996B-0DD04E52FCB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DAE5674-93CF-4398-BB92-5D15865AE4A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4B11C0-A8A2-4286-BC61-819CA041DE5F}" type="datetime1">
              <a:rPr lang="de-DE" smtClean="0"/>
              <a:t>09.01.2019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E971043-943C-477D-A096-D47AAE0EB8B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F281B6D-7BE5-41F9-A257-FF2CDA8C479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CE36B6-8737-4DB7-A8FA-D6C0C37CD9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839379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4AD4406-3F07-4FD4-9B93-48CE3C7C3EEA}" type="datetime1">
              <a:rPr lang="de-DE" noProof="0" smtClean="0"/>
              <a:t>09.01.2019</a:t>
            </a:fld>
            <a:endParaRPr lang="de-DE" noProof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 dirty="0"/>
              <a:t>Formatvorlagen des Textmasters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93B0CF2-7F87-4E02-A248-870047730F99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61498132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93B0CF2-7F87-4E02-A248-870047730F99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5133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pe 9"/>
          <p:cNvGrpSpPr/>
          <p:nvPr/>
        </p:nvGrpSpPr>
        <p:grpSpPr>
          <a:xfrm>
            <a:off x="0" y="6208894"/>
            <a:ext cx="12192000" cy="649106"/>
            <a:chOff x="0" y="6208894"/>
            <a:chExt cx="12192000" cy="649106"/>
          </a:xfrm>
        </p:grpSpPr>
        <p:sp>
          <p:nvSpPr>
            <p:cNvPr id="2" name="Rechteck 1"/>
            <p:cNvSpPr/>
            <p:nvPr/>
          </p:nvSpPr>
          <p:spPr>
            <a:xfrm>
              <a:off x="3048" y="6220178"/>
              <a:ext cx="12188952" cy="63782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rtl="0"/>
              <a:endParaRPr lang="de-DE" noProof="0"/>
            </a:p>
          </p:txBody>
        </p:sp>
        <p:cxnSp>
          <p:nvCxnSpPr>
            <p:cNvPr id="7" name="Gerader Verbinder 6"/>
            <p:cNvCxnSpPr/>
            <p:nvPr/>
          </p:nvCxnSpPr>
          <p:spPr>
            <a:xfrm>
              <a:off x="0" y="6208894"/>
              <a:ext cx="12192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Gerader Verbinder 4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el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rtlCol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-DE"/>
              <a:t>Mastertitelformat bearbeiten</a:t>
            </a:r>
            <a:endParaRPr kumimoji="0" lang="de-DE" noProof="0" dirty="0"/>
          </a:p>
        </p:txBody>
      </p:sp>
      <p:sp>
        <p:nvSpPr>
          <p:cNvPr id="17" name="Untertitel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 rtlCol="0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30" name="Datumsplatzhalter 2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8C7FF48-9A3C-499C-8070-BF4DA24AC76F}" type="datetime1">
              <a:rPr lang="de-DE" noProof="0" smtClean="0"/>
              <a:t>09.01.2019</a:t>
            </a:fld>
            <a:endParaRPr lang="de-DE" noProof="0"/>
          </a:p>
        </p:txBody>
      </p:sp>
      <p:sp>
        <p:nvSpPr>
          <p:cNvPr id="19" name="Fußzeilenplatzhalter 1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Paul Vieweger</a:t>
            </a:r>
          </a:p>
        </p:txBody>
      </p:sp>
      <p:sp>
        <p:nvSpPr>
          <p:cNvPr id="27" name="Foliennummernplatzhalter 2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980820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de-DE"/>
              <a:t>Mastertitelformat bearbeiten</a:t>
            </a:r>
            <a:endParaRPr kumimoji="0" lang="de-DE" noProof="0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kumimoji="0"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9CDF149-76E3-42BF-88A1-A559148D2411}" type="datetime1">
              <a:rPr lang="de-DE" noProof="0" smtClean="0"/>
              <a:t>09.01.2019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Paul Vieweger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87777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 rtlCol="0"/>
          <a:lstStyle>
            <a:lvl1pPr rtl="0">
              <a:defRPr/>
            </a:lvl1pPr>
          </a:lstStyle>
          <a:p>
            <a:pPr rtl="0"/>
            <a:r>
              <a:rPr lang="de-DE"/>
              <a:t>Mastertitelformat bearbeiten</a:t>
            </a:r>
            <a:endParaRPr kumimoji="0" lang="de-DE" noProof="0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kumimoji="0"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EB2D755-FB9F-4704-8386-FACFC8790B8E}" type="datetime1">
              <a:rPr lang="de-DE" noProof="0" smtClean="0"/>
              <a:t>09.01.2019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Paul Vieweger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369754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de-DE"/>
              <a:t>Mastertitelformat bearbeiten</a:t>
            </a:r>
            <a:endParaRPr kumimoji="0"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kumimoji="0"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41C772E-662C-4B8F-B2A3-1A9B7C3BA735}" type="datetime1">
              <a:rPr lang="de-DE" noProof="0" smtClean="0"/>
              <a:t>09.01.2019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Paul Vieweger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48168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rtlCol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-DE"/>
              <a:t>Mastertitelformat bearbeiten</a:t>
            </a:r>
            <a:endParaRPr kumimoji="0" lang="de-DE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rtlCol="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E793BC4-63D5-44F4-9979-41CA1C9B22E8}" type="datetime1">
              <a:rPr lang="de-DE" noProof="0" smtClean="0"/>
              <a:t>09.01.2019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Paul Vieweger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5319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rtlCol="0"/>
          <a:lstStyle>
            <a:lvl1pPr rtl="0">
              <a:defRPr/>
            </a:lvl1pPr>
          </a:lstStyle>
          <a:p>
            <a:pPr rtl="0"/>
            <a:r>
              <a:rPr lang="de-DE"/>
              <a:t>Mastertitelformat bearbeiten</a:t>
            </a:r>
            <a:endParaRPr kumimoji="0"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 rtlCol="0"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kumimoji="0" lang="de-DE" noProof="0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 rtlCol="0"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kumimoji="0" lang="de-DE" noProof="0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70625B7-3B84-49C4-A2A9-AA968AC47506}" type="datetime1">
              <a:rPr lang="de-DE" noProof="0" smtClean="0"/>
              <a:t>09.01.2019</a:t>
            </a:fld>
            <a:endParaRPr lang="de-DE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Paul Vieweger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0901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rtlCol="0" anchor="b"/>
          <a:lstStyle>
            <a:lvl1pPr rtl="0">
              <a:defRPr/>
            </a:lvl1pPr>
          </a:lstStyle>
          <a:p>
            <a:pPr rtl="0"/>
            <a:r>
              <a:rPr lang="de-DE"/>
              <a:t>Mastertitelformat bearbeiten</a:t>
            </a:r>
            <a:endParaRPr kumimoji="0" lang="de-DE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rtlCol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 rtlCol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kumimoji="0"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rtlCol="0" anchor="ctr"/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 rtlCol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kumimoji="0" lang="de-DE" noProof="0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97F44A0-40E3-4F24-950E-E77C6B658B18}" type="datetime1">
              <a:rPr lang="de-DE" noProof="0" smtClean="0"/>
              <a:t>09.01.2019</a:t>
            </a:fld>
            <a:endParaRPr lang="de-DE" noProof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Paul Vieweger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25018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rtlCol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-DE"/>
              <a:t>Mastertitelformat bearbeiten</a:t>
            </a:r>
            <a:endParaRPr kumimoji="0" lang="de-DE" noProof="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0B395FC-6C57-40F9-9A25-250FE71B6DC2}" type="datetime1">
              <a:rPr lang="de-DE" noProof="0" smtClean="0"/>
              <a:t>09.01.2019</a:t>
            </a:fld>
            <a:endParaRPr lang="de-DE" noProof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Paul Vieweger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07181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CF9113E-C4D9-4A8B-9D0B-36C82DF3F88D}" type="datetime1">
              <a:rPr lang="de-DE" noProof="0" smtClean="0"/>
              <a:t>09.01.2019</a:t>
            </a:fld>
            <a:endParaRPr lang="de-DE" noProof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Paul Vieweger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5288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rtlCol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-DE"/>
              <a:t>Mastertitelformat bearbeiten</a:t>
            </a:r>
            <a:endParaRPr kumimoji="0" lang="de-DE" noProof="0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 rtlCol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kumimoji="0" lang="de-DE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 rtlCol="0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5417257-ECC9-44BA-9811-B1C0712515C7}" type="datetime1">
              <a:rPr lang="de-DE" noProof="0" smtClean="0"/>
              <a:t>09.01.2019</a:t>
            </a:fld>
            <a:endParaRPr lang="de-DE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Paul Vieweger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99192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, eine abgeschnittene und abgerundete Ecke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de-DE" sz="1800" noProof="0"/>
          </a:p>
        </p:txBody>
      </p:sp>
      <p:sp>
        <p:nvSpPr>
          <p:cNvPr id="12" name="Rechtwinkliges Dreieck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de-DE" sz="1800" noProof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rtlCol="0" anchor="b"/>
          <a:lstStyle>
            <a:lvl1pPr algn="l" rtl="0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kumimoji="0" lang="de-DE" noProof="0" dirty="0"/>
          </a:p>
        </p:txBody>
      </p:sp>
      <p:sp>
        <p:nvSpPr>
          <p:cNvPr id="3" name="Bildplatzhalter 2" descr="Leerer Platzhalter zum Hinzufügen eines Bilds. Klicken Sie auf den Platzhalter, und wählen Sie das hinzuzufügende Bild aus."/>
          <p:cNvSpPr>
            <a:spLocks noGrp="1"/>
          </p:cNvSpPr>
          <p:nvPr>
            <p:ph type="pic" idx="1" hasCustomPrompt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 rtlCol="0"/>
          <a:lstStyle>
            <a:lvl1pPr marL="0" indent="0">
              <a:buNone/>
              <a:defRPr sz="3200"/>
            </a:lvl1pPr>
          </a:lstStyle>
          <a:p>
            <a:pPr rtl="0"/>
            <a:r>
              <a:rPr lang="de-DE" noProof="0"/>
              <a:t>Klicken Sie, um ein Bild hinzuzufügen.</a:t>
            </a:r>
            <a:endParaRPr kumimoji="0"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rtlCol="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174E719-1ACF-46FF-AD1A-3F43C0A06CED}" type="datetime1">
              <a:rPr lang="de-DE" noProof="0" smtClean="0"/>
              <a:t>09.01.2019</a:t>
            </a:fld>
            <a:endParaRPr lang="de-DE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Paul Vieweger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 rtlCol="0"/>
          <a:lstStyle/>
          <a:p>
            <a:pPr rtl="0"/>
            <a:fld id="{401CF334-2D5C-4859-84A6-CA7E6E43FAEB}" type="slidenum">
              <a:rPr lang="de-DE" noProof="0" smtClean="0"/>
              <a:t>‹Nr.›</a:t>
            </a:fld>
            <a:endParaRPr lang="de-DE" noProof="0"/>
          </a:p>
        </p:txBody>
      </p:sp>
      <p:sp>
        <p:nvSpPr>
          <p:cNvPr id="10" name="Freihandform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rtlCol="0" anchor="t" compatLnSpc="1"/>
          <a:lstStyle/>
          <a:p>
            <a:pPr marL="0" algn="l" rtl="0" eaLnBrk="1" latinLnBrk="0" hangingPunct="1"/>
            <a:endParaRPr kumimoji="0" lang="de-DE" sz="1800" noProof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ihandform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rtlCol="0" anchor="t" compatLnSpc="1"/>
          <a:lstStyle/>
          <a:p>
            <a:pPr marL="0" algn="l" rtl="0" eaLnBrk="1" latinLnBrk="0" hangingPunct="1"/>
            <a:endParaRPr kumimoji="0" lang="de-DE" sz="1800" noProof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962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uppe 24"/>
          <p:cNvGrpSpPr/>
          <p:nvPr/>
        </p:nvGrpSpPr>
        <p:grpSpPr>
          <a:xfrm>
            <a:off x="-29028" y="-7144"/>
            <a:ext cx="12240731" cy="6879658"/>
            <a:chOff x="0" y="-21658"/>
            <a:chExt cx="12240731" cy="6879658"/>
          </a:xfrm>
        </p:grpSpPr>
        <p:sp>
          <p:nvSpPr>
            <p:cNvPr id="26" name="Rechteck 25"/>
            <p:cNvSpPr/>
            <p:nvPr/>
          </p:nvSpPr>
          <p:spPr>
            <a:xfrm>
              <a:off x="31633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noProof="0"/>
            </a:p>
          </p:txBody>
        </p:sp>
        <p:grpSp>
          <p:nvGrpSpPr>
            <p:cNvPr id="27" name="Gruppe 26"/>
            <p:cNvGrpSpPr/>
            <p:nvPr/>
          </p:nvGrpSpPr>
          <p:grpSpPr>
            <a:xfrm>
              <a:off x="0" y="-21658"/>
              <a:ext cx="12240731" cy="1041400"/>
              <a:chOff x="-25356" y="-7144"/>
              <a:chExt cx="12240731" cy="1041400"/>
            </a:xfrm>
          </p:grpSpPr>
          <p:sp>
            <p:nvSpPr>
              <p:cNvPr id="28" name="Freihandform 27"/>
              <p:cNvSpPr>
                <a:spLocks/>
              </p:cNvSpPr>
              <p:nvPr/>
            </p:nvSpPr>
            <p:spPr bwMode="auto">
              <a:xfrm>
                <a:off x="-12700" y="-7144"/>
                <a:ext cx="12217400" cy="1041400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6" y="2"/>
                  </a:cxn>
                  <a:cxn ang="0">
                    <a:pos x="2542" y="0"/>
                  </a:cxn>
                  <a:cxn ang="0">
                    <a:pos x="4374" y="367"/>
                  </a:cxn>
                  <a:cxn ang="0">
                    <a:pos x="5766" y="55"/>
                  </a:cxn>
                  <a:cxn ang="0">
                    <a:pos x="5772" y="213"/>
                  </a:cxn>
                  <a:cxn ang="0">
                    <a:pos x="4302" y="439"/>
                  </a:cxn>
                  <a:cxn ang="0">
                    <a:pos x="1488" y="201"/>
                  </a:cxn>
                  <a:cxn ang="0">
                    <a:pos x="0" y="656"/>
                  </a:cxn>
                  <a:cxn ang="0">
                    <a:pos x="6" y="2"/>
                  </a:cxn>
                </a:cxnLst>
                <a:rect l="0" t="0" r="0" b="0"/>
                <a:pathLst>
                  <a:path w="5772" h="656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shade val="50000"/>
                      <a:alpha val="45000"/>
                      <a:satMod val="120000"/>
                    </a:schemeClr>
                  </a:gs>
                  <a:gs pos="100000">
                    <a:schemeClr val="accent3">
                      <a:shade val="80000"/>
                      <a:alpha val="55000"/>
                      <a:satMod val="155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rtlCol="0" anchor="t" compatLnSpc="1"/>
              <a:lstStyle/>
              <a:p>
                <a:pPr marL="0" algn="l" rtl="0" eaLnBrk="1" latinLnBrk="0" hangingPunct="1"/>
                <a:endParaRPr kumimoji="0" lang="de-DE" sz="1800" noProof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Freihandform 28"/>
              <p:cNvSpPr>
                <a:spLocks/>
              </p:cNvSpPr>
              <p:nvPr/>
            </p:nvSpPr>
            <p:spPr bwMode="auto">
              <a:xfrm>
                <a:off x="5842000" y="-7144"/>
                <a:ext cx="6350000" cy="638175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1668" y="564"/>
                  </a:cxn>
                  <a:cxn ang="0">
                    <a:pos x="3000" y="186"/>
                  </a:cxn>
                  <a:cxn ang="0">
                    <a:pos x="3000" y="6"/>
                  </a:cxn>
                  <a:cxn ang="0">
                    <a:pos x="0" y="0"/>
                  </a:cxn>
                </a:cxnLst>
                <a:rect l="0" t="0" r="0" b="0"/>
                <a:pathLst>
                  <a:path w="3000" h="595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>
                      <a:shade val="50000"/>
                      <a:alpha val="30000"/>
                      <a:satMod val="130000"/>
                    </a:schemeClr>
                  </a:gs>
                  <a:gs pos="80000">
                    <a:schemeClr val="accent2">
                      <a:shade val="75000"/>
                      <a:alpha val="45000"/>
                      <a:satMod val="140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rtlCol="0" anchor="t" compatLnSpc="1"/>
              <a:lstStyle/>
              <a:p>
                <a:pPr marL="0" algn="l" rtl="0" eaLnBrk="1" latinLnBrk="0" hangingPunct="1"/>
                <a:endParaRPr kumimoji="0" lang="de-DE" sz="1800" noProof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grpSp>
            <p:nvGrpSpPr>
              <p:cNvPr id="31" name="Gruppe 30"/>
              <p:cNvGrpSpPr/>
              <p:nvPr/>
            </p:nvGrpSpPr>
            <p:grpSpPr>
              <a:xfrm>
                <a:off x="-25356" y="202408"/>
                <a:ext cx="12240731" cy="649224"/>
                <a:chOff x="-19045" y="216550"/>
                <a:chExt cx="9180548" cy="649224"/>
              </a:xfrm>
            </p:grpSpPr>
            <p:sp>
              <p:nvSpPr>
                <p:cNvPr id="32" name="Freihandform 31"/>
                <p:cNvSpPr>
                  <a:spLocks/>
                </p:cNvSpPr>
                <p:nvPr/>
              </p:nvSpPr>
              <p:spPr bwMode="auto">
                <a:xfrm rot="21435692">
                  <a:off x="-19045" y="216550"/>
                  <a:ext cx="9163050" cy="649224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966"/>
                    </a:cxn>
                    <a:cxn ang="0">
                      <a:pos x="1608" y="282"/>
                    </a:cxn>
                    <a:cxn ang="0">
                      <a:pos x="4110" y="1008"/>
                    </a:cxn>
                    <a:cxn ang="0">
                      <a:pos x="5772" y="0"/>
                    </a:cxn>
                  </a:cxnLst>
                  <a:rect l="0" t="0" r="0" b="0"/>
                  <a:pathLst>
                    <a:path w="5772" h="1055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95" cap="flat" cmpd="sng" algn="ctr">
                  <a:gradFill>
                    <a:gsLst>
                      <a:gs pos="74000">
                        <a:schemeClr val="accent3">
                          <a:shade val="75000"/>
                        </a:schemeClr>
                      </a:gs>
                      <a:gs pos="86000">
                        <a:schemeClr val="tx1">
                          <a:alpha val="29000"/>
                        </a:schemeClr>
                      </a:gs>
                      <a:gs pos="16000">
                        <a:schemeClr val="accent2">
                          <a:shade val="75000"/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rtlCol="0" anchor="t" compatLnSpc="1"/>
                <a:lstStyle/>
                <a:p>
                  <a:pPr rtl="0"/>
                  <a:endParaRPr kumimoji="0" lang="de-DE" sz="1800" noProof="0"/>
                </a:p>
              </p:txBody>
            </p:sp>
            <p:sp>
              <p:nvSpPr>
                <p:cNvPr id="33" name="Freihandform 32"/>
                <p:cNvSpPr>
                  <a:spLocks/>
                </p:cNvSpPr>
                <p:nvPr/>
              </p:nvSpPr>
              <p:spPr bwMode="auto">
                <a:xfrm rot="21435692">
                  <a:off x="-14309" y="290003"/>
                  <a:ext cx="9175812" cy="530352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732"/>
                    </a:cxn>
                    <a:cxn ang="0">
                      <a:pos x="1638" y="228"/>
                    </a:cxn>
                    <a:cxn ang="0">
                      <a:pos x="4122" y="816"/>
                    </a:cxn>
                    <a:cxn ang="0">
                      <a:pos x="5766" y="0"/>
                    </a:cxn>
                  </a:cxnLst>
                  <a:rect l="0" t="0" r="0" b="0"/>
                  <a:pathLst>
                    <a:path w="5766" h="854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 algn="ctr">
                  <a:gradFill>
                    <a:gsLst>
                      <a:gs pos="74000">
                        <a:schemeClr val="accent4"/>
                      </a:gs>
                      <a:gs pos="44000">
                        <a:schemeClr val="accent1"/>
                      </a:gs>
                      <a:gs pos="33000">
                        <a:schemeClr val="accent2"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rtlCol="0" anchor="t" compatLnSpc="1"/>
                <a:lstStyle/>
                <a:p>
                  <a:pPr rtl="0"/>
                  <a:endParaRPr kumimoji="0" lang="de-DE" sz="1800" noProof="0"/>
                </a:p>
              </p:txBody>
            </p:sp>
          </p:grpSp>
        </p:grpSp>
      </p:grpSp>
      <p:sp>
        <p:nvSpPr>
          <p:cNvPr id="9" name="Titelplatzhalter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rtlCol="0" anchor="b">
            <a:normAutofit/>
          </a:bodyPr>
          <a:lstStyle/>
          <a:p>
            <a:pPr rtl="0"/>
            <a:r>
              <a:rPr lang="de-DE" dirty="0"/>
              <a:t>Titelmasterformat durch Klicken bearbeiten</a:t>
            </a:r>
            <a:endParaRPr kumimoji="0" lang="de-DE" noProof="0" dirty="0"/>
          </a:p>
        </p:txBody>
      </p:sp>
      <p:sp>
        <p:nvSpPr>
          <p:cNvPr id="30" name="Textplatzhalter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 rtl="0" eaLnBrk="1" latinLnBrk="0" hangingPunct="1"/>
            <a:r>
              <a:rPr lang="de-DE" noProof="0" dirty="0"/>
              <a:t>Zweite Ebene</a:t>
            </a:r>
          </a:p>
          <a:p>
            <a:pPr lvl="2" rtl="0" eaLnBrk="1" latinLnBrk="0" hangingPunct="1"/>
            <a:r>
              <a:rPr lang="de-DE" noProof="0" dirty="0"/>
              <a:t>Dritte Ebene</a:t>
            </a:r>
          </a:p>
          <a:p>
            <a:pPr lvl="3" rtl="0" eaLnBrk="1" latinLnBrk="0" hangingPunct="1"/>
            <a:r>
              <a:rPr lang="de-DE" noProof="0" dirty="0"/>
              <a:t>Vierte Ebene</a:t>
            </a:r>
          </a:p>
          <a:p>
            <a:pPr lvl="4" rtl="0" eaLnBrk="1" latinLnBrk="0" hangingPunct="1"/>
            <a:r>
              <a:rPr lang="de-DE" noProof="0" dirty="0"/>
              <a:t>Fünfte Ebene</a:t>
            </a:r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pPr rtl="0"/>
            <a:fld id="{97B02597-F564-4284-87CC-64F122904FE7}" type="datetime1">
              <a:rPr lang="de-DE" noProof="0" smtClean="0"/>
              <a:t>09.01.2019</a:t>
            </a:fld>
            <a:endParaRPr lang="de-DE" noProof="0"/>
          </a:p>
        </p:txBody>
      </p:sp>
      <p:sp>
        <p:nvSpPr>
          <p:cNvPr id="22" name="Fußzeilenplatzhalter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pPr rtl="0"/>
            <a:r>
              <a:rPr lang="de-DE" noProof="0"/>
              <a:t>Paul Vieweger</a:t>
            </a:r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pPr rtl="0"/>
            <a:fld id="{401CF334-2D5C-4859-84A6-CA7E6E43FAEB}" type="slidenum">
              <a:rPr lang="de-DE" noProof="0" smtClean="0"/>
              <a:pPr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9428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rtl="0" eaLnBrk="1" latinLnBrk="0" hangingPunct="1">
        <a:lnSpc>
          <a:spcPct val="80000"/>
        </a:lnSpc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>
            <a:lumMod val="50000"/>
          </a:schemeClr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>
            <a:lumMod val="75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>
            <a:lumMod val="50000"/>
          </a:schemeClr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>
            <a:lumMod val="75000"/>
          </a:schemeClr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0" algn="l" rtl="0" eaLnBrk="1" latinLnBrk="0" hangingPunct="1">
        <a:spcBef>
          <a:spcPct val="20000"/>
        </a:spcBef>
        <a:buClr>
          <a:schemeClr val="tx2"/>
        </a:buClr>
        <a:buFontTx/>
        <a:buNone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de-DE" dirty="0"/>
              <a:t>Distributed </a:t>
            </a:r>
            <a:r>
              <a:rPr lang="de-DE" dirty="0" err="1"/>
              <a:t>Programming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/>
              <a:t>Go </a:t>
            </a:r>
            <a:r>
              <a:rPr lang="de-DE" dirty="0" err="1"/>
              <a:t>vs</a:t>
            </a:r>
            <a:r>
              <a:rPr lang="de-DE" dirty="0"/>
              <a:t> Python</a:t>
            </a:r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de-DE" dirty="0"/>
              <a:t>Paul </a:t>
            </a:r>
            <a:r>
              <a:rPr lang="de-DE" dirty="0" err="1"/>
              <a:t>Vieweger</a:t>
            </a:r>
            <a:endParaRPr lang="de-DE" dirty="0"/>
          </a:p>
          <a:p>
            <a:pPr rt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4962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65A45E-675D-4E18-8B42-89B452024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End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B33C2DC-FAB9-4AA2-86B9-3A195192C0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                                           </a:t>
            </a:r>
          </a:p>
          <a:p>
            <a:pPr marL="0" indent="0">
              <a:buNone/>
            </a:pPr>
            <a:r>
              <a:rPr lang="de-DE" dirty="0"/>
              <a:t>			       VS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2206530-1C1D-4A32-BFF5-4D3F329F5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B854DA5-735A-4BE6-AC8C-D60040E922CF}" type="datetime1">
              <a:rPr lang="de-DE" noProof="0" smtClean="0"/>
              <a:t>09.01.2019</a:t>
            </a:fld>
            <a:endParaRPr lang="de-DE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EEEEA88-2BDA-4CAD-873C-1C9C616AD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 noProof="0"/>
              <a:t>Paul Vieweger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B15F4E0-FFCA-4B76-B7DC-601893C56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de-DE" noProof="0" smtClean="0"/>
              <a:t>10</a:t>
            </a:fld>
            <a:endParaRPr lang="de-DE" noProof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58883278-44A2-46D1-A54C-B639DA880F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947" y="3097131"/>
            <a:ext cx="6116040" cy="2065817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8BBFD3E2-8E3F-4113-A288-31F8A675156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" y="2536381"/>
            <a:ext cx="3233935" cy="2859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661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Agenda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en-US" dirty="0"/>
              <a:t>Data transmission with </a:t>
            </a:r>
            <a:r>
              <a:rPr lang="en-US" dirty="0" err="1"/>
              <a:t>gRPC</a:t>
            </a:r>
            <a:endParaRPr lang="en-US" dirty="0"/>
          </a:p>
          <a:p>
            <a:r>
              <a:rPr lang="en-US" dirty="0" err="1"/>
              <a:t>gRPC</a:t>
            </a:r>
            <a:r>
              <a:rPr lang="en-US" dirty="0"/>
              <a:t> Service Code</a:t>
            </a:r>
          </a:p>
          <a:p>
            <a:r>
              <a:rPr lang="en-US" dirty="0"/>
              <a:t>Proxy on Client Side</a:t>
            </a:r>
          </a:p>
          <a:p>
            <a:r>
              <a:rPr lang="en-US" dirty="0"/>
              <a:t>Stub on Server Side</a:t>
            </a:r>
          </a:p>
          <a:p>
            <a:r>
              <a:rPr lang="en-US" dirty="0"/>
              <a:t>Docker and Kubernetes</a:t>
            </a:r>
          </a:p>
          <a:p>
            <a:r>
              <a:rPr lang="en-US" dirty="0"/>
              <a:t>Business API, Go vs Python</a:t>
            </a:r>
          </a:p>
          <a:p>
            <a:r>
              <a:rPr lang="de-DE" dirty="0"/>
              <a:t>Summary Distributed </a:t>
            </a:r>
            <a:r>
              <a:rPr lang="de-DE" dirty="0" err="1"/>
              <a:t>Programming</a:t>
            </a:r>
            <a:r>
              <a:rPr lang="de-DE" dirty="0"/>
              <a:t>, Go </a:t>
            </a:r>
            <a:r>
              <a:rPr lang="de-DE" dirty="0" err="1"/>
              <a:t>vs</a:t>
            </a:r>
            <a:r>
              <a:rPr lang="de-DE" dirty="0"/>
              <a:t> Python</a:t>
            </a:r>
            <a:endParaRPr lang="en-US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BCDFEA26-E4CD-4DBE-8830-BB375795B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F17B6FC-F36B-4A81-90CF-BF1EE2AA8BA3}" type="datetime1">
              <a:rPr lang="de-DE" noProof="0" smtClean="0"/>
              <a:t>09.01.2019</a:t>
            </a:fld>
            <a:endParaRPr lang="de-DE" noProof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9ABCCD23-F758-49B0-B471-63DA428AE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 noProof="0"/>
              <a:t>Paul Vieweger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797AB2B9-473D-4404-BB22-64F852851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de-DE" noProof="0" smtClean="0"/>
              <a:t>2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508910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D0CA4F-6B1A-4A89-9F50-33666640E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transmission with </a:t>
            </a:r>
            <a:r>
              <a:rPr lang="en-US" dirty="0" err="1"/>
              <a:t>gRPC</a:t>
            </a:r>
            <a:endParaRPr lang="de-DE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85E2EF69-8396-4146-9256-A9AC8F747F8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3197366"/>
            <a:ext cx="5384800" cy="1880905"/>
          </a:xfrm>
        </p:spPr>
      </p:pic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E390604-130D-4B48-BBF1-86EE238E04F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de-DE" dirty="0"/>
          </a:p>
          <a:p>
            <a:r>
              <a:rPr lang="de-DE" dirty="0"/>
              <a:t>gRPC </a:t>
            </a:r>
            <a:r>
              <a:rPr lang="de-DE" dirty="0" err="1"/>
              <a:t>transmitts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on a </a:t>
            </a:r>
            <a:r>
              <a:rPr lang="de-DE" dirty="0" err="1"/>
              <a:t>binary</a:t>
            </a:r>
            <a:r>
              <a:rPr lang="de-DE" dirty="0"/>
              <a:t> </a:t>
            </a:r>
            <a:r>
              <a:rPr lang="de-DE" dirty="0" err="1"/>
              <a:t>level</a:t>
            </a:r>
            <a:r>
              <a:rPr lang="de-DE" dirty="0"/>
              <a:t> </a:t>
            </a:r>
            <a:r>
              <a:rPr lang="de-DE" dirty="0" err="1"/>
              <a:t>between</a:t>
            </a:r>
            <a:r>
              <a:rPr lang="de-DE" dirty="0"/>
              <a:t> Client and Server</a:t>
            </a:r>
          </a:p>
          <a:p>
            <a:r>
              <a:rPr lang="de-DE" dirty="0"/>
              <a:t>Works </a:t>
            </a:r>
            <a:r>
              <a:rPr lang="de-DE" dirty="0" err="1"/>
              <a:t>with</a:t>
            </a:r>
            <a:r>
              <a:rPr lang="de-DE" dirty="0"/>
              <a:t> different </a:t>
            </a:r>
            <a:r>
              <a:rPr lang="de-DE" dirty="0" err="1"/>
              <a:t>languages</a:t>
            </a:r>
            <a:endParaRPr lang="de-DE" dirty="0"/>
          </a:p>
          <a:p>
            <a:r>
              <a:rPr lang="de-DE" dirty="0"/>
              <a:t>gRPC </a:t>
            </a:r>
            <a:r>
              <a:rPr lang="de-DE" dirty="0" err="1"/>
              <a:t>uses</a:t>
            </a:r>
            <a:r>
              <a:rPr lang="de-DE" dirty="0"/>
              <a:t> a </a:t>
            </a:r>
            <a:r>
              <a:rPr lang="de-DE" dirty="0" err="1"/>
              <a:t>language</a:t>
            </a:r>
            <a:r>
              <a:rPr lang="de-DE" dirty="0"/>
              <a:t> </a:t>
            </a:r>
            <a:r>
              <a:rPr lang="de-DE" dirty="0" err="1"/>
              <a:t>independent</a:t>
            </a:r>
            <a:r>
              <a:rPr lang="de-DE" dirty="0"/>
              <a:t> Service Code</a:t>
            </a:r>
          </a:p>
          <a:p>
            <a:r>
              <a:rPr lang="de-DE" dirty="0"/>
              <a:t>Proxy/</a:t>
            </a:r>
            <a:r>
              <a:rPr lang="de-DE" dirty="0" err="1"/>
              <a:t>Stub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abstract</a:t>
            </a:r>
            <a:r>
              <a:rPr lang="de-DE" dirty="0"/>
              <a:t> Business </a:t>
            </a:r>
            <a:r>
              <a:rPr lang="de-DE" dirty="0" err="1"/>
              <a:t>code</a:t>
            </a:r>
            <a:endParaRPr lang="de-DE" dirty="0"/>
          </a:p>
          <a:p>
            <a:r>
              <a:rPr lang="de-DE" dirty="0"/>
              <a:t>XML/JSON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instead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gRPC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27AFCA8-919C-4607-AA5B-8095D6199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EA6CDEFF-D9AE-4D7D-B133-C96DB3FE82E3}" type="datetime1">
              <a:rPr lang="de-DE" noProof="0" smtClean="0"/>
              <a:t>09.01.2019</a:t>
            </a:fld>
            <a:endParaRPr lang="de-DE" noProof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EFB8A00-483B-4308-B44C-696125D84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 noProof="0"/>
              <a:t>Paul Vieweger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574FD9C-3B68-43B8-A0B5-47ED18B94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de-DE" noProof="0" smtClean="0"/>
              <a:t>3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883226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82F97AAB-7717-48FD-B59F-2B873C73C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gRPC Service Code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E67C54D-A913-4872-9079-8E6EA041D5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// The Mail service definition.</a:t>
            </a:r>
          </a:p>
          <a:p>
            <a:pPr marL="0" indent="0">
              <a:buNone/>
            </a:pPr>
            <a:r>
              <a:rPr lang="en-US" dirty="0"/>
              <a:t>service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Mail</a:t>
            </a: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// Sends a mail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rpc</a:t>
            </a:r>
            <a:r>
              <a:rPr lang="en-US" dirty="0"/>
              <a:t>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SendMail</a:t>
            </a:r>
            <a:r>
              <a:rPr lang="en-US" dirty="0"/>
              <a:t> (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MailRequest</a:t>
            </a:r>
            <a:r>
              <a:rPr lang="en-US" dirty="0"/>
              <a:t>) returns (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MailReply</a:t>
            </a:r>
            <a:r>
              <a:rPr lang="en-US" dirty="0"/>
              <a:t>) {}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// The request message containing the address and the body of the mail.</a:t>
            </a:r>
          </a:p>
          <a:p>
            <a:pPr marL="0" indent="0">
              <a:buNone/>
            </a:pPr>
            <a:r>
              <a:rPr lang="en-US" dirty="0"/>
              <a:t>message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MailRequest</a:t>
            </a: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string</a:t>
            </a:r>
            <a:r>
              <a:rPr lang="en-US" dirty="0"/>
              <a:t> address = 1;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string</a:t>
            </a:r>
            <a:r>
              <a:rPr lang="en-US" dirty="0"/>
              <a:t> content = 1;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// The response message containing the answer of the server</a:t>
            </a:r>
          </a:p>
          <a:p>
            <a:pPr marL="0" indent="0">
              <a:buNone/>
            </a:pPr>
            <a:r>
              <a:rPr lang="en-US" dirty="0"/>
              <a:t>message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MailReply</a:t>
            </a: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bool</a:t>
            </a:r>
            <a:r>
              <a:rPr lang="en-US" dirty="0"/>
              <a:t> </a:t>
            </a:r>
            <a:r>
              <a:rPr lang="en-US" dirty="0" err="1"/>
              <a:t>hasSucceeded</a:t>
            </a:r>
            <a:r>
              <a:rPr lang="en-US" dirty="0"/>
              <a:t> = 1;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de-DE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A78162A-BF68-4692-A749-BDD7FEA6D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E2C61D4-4697-4D3F-A73C-22C2260E26FB}" type="datetime1">
              <a:rPr lang="de-DE" noProof="0" smtClean="0"/>
              <a:t>09.01.2019</a:t>
            </a:fld>
            <a:endParaRPr lang="de-DE" noProof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5CD223E-6839-43D7-A4F0-264244D3F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 noProof="0"/>
              <a:t>Paul Vieweger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12311D0-D08F-46D5-8777-88A7F157F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de-DE" noProof="0" smtClean="0"/>
              <a:t>4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957851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0813C7D2-FA33-4B5F-983D-24FAB88DA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Proxy on Client Side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3CC297D-68F6-4912-AA64-F94387E44A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Go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0917AFF-7131-4E0E-88A2-71A8141D6F77}"/>
              </a:ext>
            </a:extLst>
          </p:cNvPr>
          <p:cNvSpPr>
            <a:spLocks noGrp="1"/>
          </p:cNvSpPr>
          <p:nvPr>
            <p:ph sz="quarter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// s</a:t>
            </a:r>
            <a:r>
              <a:rPr lang="de-DE" sz="1600" dirty="0" err="1">
                <a:solidFill>
                  <a:schemeClr val="bg1">
                    <a:lumMod val="50000"/>
                  </a:schemeClr>
                </a:solidFill>
              </a:rPr>
              <a:t>ends</a:t>
            </a:r>
            <a:r>
              <a:rPr lang="de-DE" sz="1600" dirty="0">
                <a:solidFill>
                  <a:schemeClr val="bg1">
                    <a:lumMod val="50000"/>
                  </a:schemeClr>
                </a:solidFill>
              </a:rPr>
              <a:t> a Mail </a:t>
            </a:r>
            <a:r>
              <a:rPr lang="de-DE" sz="1600" dirty="0" err="1">
                <a:solidFill>
                  <a:schemeClr val="bg1">
                    <a:lumMod val="50000"/>
                  </a:schemeClr>
                </a:solidFill>
              </a:rPr>
              <a:t>to</a:t>
            </a:r>
            <a:r>
              <a:rPr lang="de-DE" sz="16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bg1">
                    <a:lumMod val="50000"/>
                  </a:schemeClr>
                </a:solidFill>
              </a:rPr>
              <a:t>to</a:t>
            </a:r>
            <a:r>
              <a:rPr lang="de-DE" sz="16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bg1">
                    <a:lumMod val="50000"/>
                  </a:schemeClr>
                </a:solidFill>
              </a:rPr>
              <a:t>the</a:t>
            </a:r>
            <a:r>
              <a:rPr lang="de-DE" sz="16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bg1">
                    <a:lumMod val="50000"/>
                  </a:schemeClr>
                </a:solidFill>
              </a:rPr>
              <a:t>server</a:t>
            </a:r>
            <a:endParaRPr lang="de-DE" sz="1600" dirty="0">
              <a:solidFill>
                <a:schemeClr val="bg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de-DE" sz="1600" dirty="0" err="1">
                <a:solidFill>
                  <a:schemeClr val="bg2">
                    <a:lumMod val="50000"/>
                  </a:schemeClr>
                </a:solidFill>
              </a:rPr>
              <a:t>func</a:t>
            </a:r>
            <a:r>
              <a:rPr lang="de-DE" sz="1600" dirty="0"/>
              <a:t> (p *Proxy) </a:t>
            </a:r>
            <a:r>
              <a:rPr lang="de-DE" sz="1600" dirty="0" err="1">
                <a:solidFill>
                  <a:schemeClr val="accent5">
                    <a:lumMod val="50000"/>
                  </a:schemeClr>
                </a:solidFill>
              </a:rPr>
              <a:t>SendMail</a:t>
            </a:r>
            <a:r>
              <a:rPr lang="de-DE" sz="1600" dirty="0"/>
              <a:t>(</a:t>
            </a:r>
            <a:r>
              <a:rPr lang="de-DE" sz="1600" dirty="0" err="1"/>
              <a:t>address</a:t>
            </a:r>
            <a:r>
              <a:rPr lang="de-DE" sz="1600" dirty="0"/>
              <a:t> </a:t>
            </a:r>
            <a:r>
              <a:rPr lang="de-DE" sz="1600" dirty="0" err="1">
                <a:solidFill>
                  <a:schemeClr val="bg2">
                    <a:lumMod val="50000"/>
                  </a:schemeClr>
                </a:solidFill>
              </a:rPr>
              <a:t>string</a:t>
            </a:r>
            <a:r>
              <a:rPr lang="de-DE" sz="1600" dirty="0"/>
              <a:t>, </a:t>
            </a:r>
            <a:r>
              <a:rPr lang="de-DE" sz="1600" dirty="0" err="1"/>
              <a:t>content</a:t>
            </a:r>
            <a:r>
              <a:rPr lang="de-DE" sz="1600" dirty="0"/>
              <a:t> </a:t>
            </a:r>
            <a:r>
              <a:rPr lang="de-DE" sz="1600" dirty="0" err="1">
                <a:solidFill>
                  <a:schemeClr val="bg2">
                    <a:lumMod val="50000"/>
                  </a:schemeClr>
                </a:solidFill>
              </a:rPr>
              <a:t>string</a:t>
            </a:r>
            <a:r>
              <a:rPr lang="de-DE" sz="1600" dirty="0"/>
              <a:t>) {</a:t>
            </a:r>
          </a:p>
          <a:p>
            <a:pPr marL="0" indent="0">
              <a:buNone/>
            </a:pPr>
            <a:r>
              <a:rPr lang="de-DE" sz="1600" dirty="0"/>
              <a:t>  </a:t>
            </a:r>
            <a:r>
              <a:rPr lang="de-DE" sz="1600" dirty="0" err="1"/>
              <a:t>stub</a:t>
            </a:r>
            <a:r>
              <a:rPr lang="de-DE" sz="1600" dirty="0"/>
              <a:t> := </a:t>
            </a:r>
            <a:r>
              <a:rPr lang="de-DE" sz="1600" dirty="0" err="1"/>
              <a:t>Mail.NewMailClient</a:t>
            </a:r>
            <a:r>
              <a:rPr lang="de-DE" sz="1600" dirty="0"/>
              <a:t>(</a:t>
            </a:r>
            <a:r>
              <a:rPr lang="de-DE" sz="1600" dirty="0" err="1"/>
              <a:t>p.connection</a:t>
            </a:r>
            <a:r>
              <a:rPr lang="de-DE" sz="1600" dirty="0"/>
              <a:t>)</a:t>
            </a:r>
          </a:p>
          <a:p>
            <a:pPr marL="0" indent="0">
              <a:buNone/>
            </a:pPr>
            <a:r>
              <a:rPr lang="de-DE" sz="1600" dirty="0"/>
              <a:t>  r, </a:t>
            </a:r>
            <a:r>
              <a:rPr lang="de-DE" sz="1600" dirty="0" err="1"/>
              <a:t>err</a:t>
            </a:r>
            <a:r>
              <a:rPr lang="de-DE" sz="1600" dirty="0"/>
              <a:t> = </a:t>
            </a:r>
          </a:p>
          <a:p>
            <a:pPr marL="0" indent="0">
              <a:buNone/>
            </a:pPr>
            <a:r>
              <a:rPr lang="de-DE" sz="1600" dirty="0" err="1"/>
              <a:t>stub.SendMail</a:t>
            </a:r>
            <a:r>
              <a:rPr lang="de-DE" sz="1600" dirty="0"/>
              <a:t>(</a:t>
            </a:r>
            <a:r>
              <a:rPr lang="de-DE" sz="1600" dirty="0" err="1"/>
              <a:t>context</a:t>
            </a:r>
            <a:r>
              <a:rPr lang="de-DE" sz="1600" dirty="0"/>
              <a:t>, &amp;</a:t>
            </a:r>
            <a:r>
              <a:rPr lang="de-DE" sz="1600" dirty="0" err="1"/>
              <a:t>Mail.MailRequest</a:t>
            </a:r>
            <a:r>
              <a:rPr lang="de-DE" sz="1600" dirty="0"/>
              <a:t>{</a:t>
            </a:r>
            <a:r>
              <a:rPr lang="de-DE" sz="1600" dirty="0" err="1"/>
              <a:t>address</a:t>
            </a:r>
            <a:r>
              <a:rPr lang="de-DE" sz="1600" dirty="0"/>
              <a:t>, </a:t>
            </a:r>
            <a:r>
              <a:rPr lang="de-DE" sz="1600" dirty="0" err="1"/>
              <a:t>content</a:t>
            </a:r>
            <a:r>
              <a:rPr lang="de-DE" sz="1600" dirty="0"/>
              <a:t>})</a:t>
            </a:r>
          </a:p>
          <a:p>
            <a:pPr marL="0" indent="0">
              <a:buNone/>
            </a:pPr>
            <a:r>
              <a:rPr lang="de-DE" sz="1600" dirty="0"/>
              <a:t>  </a:t>
            </a:r>
            <a:r>
              <a:rPr lang="de-DE" sz="1600" dirty="0" err="1">
                <a:solidFill>
                  <a:schemeClr val="bg2">
                    <a:lumMod val="50000"/>
                  </a:schemeClr>
                </a:solidFill>
              </a:rPr>
              <a:t>if</a:t>
            </a:r>
            <a:r>
              <a:rPr lang="de-DE" sz="1600" dirty="0"/>
              <a:t> </a:t>
            </a:r>
            <a:r>
              <a:rPr lang="de-DE" sz="1600" dirty="0" err="1"/>
              <a:t>r.HasSucceeded</a:t>
            </a:r>
            <a:r>
              <a:rPr lang="de-DE" sz="1600" dirty="0"/>
              <a:t> {</a:t>
            </a:r>
          </a:p>
          <a:p>
            <a:pPr marL="0" indent="0">
              <a:buNone/>
            </a:pPr>
            <a:r>
              <a:rPr lang="de-DE" sz="1600" dirty="0"/>
              <a:t>    </a:t>
            </a:r>
            <a:r>
              <a:rPr lang="de-DE" sz="1600" dirty="0" err="1"/>
              <a:t>log.Printf</a:t>
            </a:r>
            <a:r>
              <a:rPr lang="de-DE" sz="1600" dirty="0"/>
              <a:t>(</a:t>
            </a:r>
            <a:r>
              <a:rPr lang="de-DE" sz="1600" dirty="0">
                <a:solidFill>
                  <a:srgbClr val="C89800"/>
                </a:solidFill>
              </a:rPr>
              <a:t>"Mail was send!"</a:t>
            </a:r>
            <a:r>
              <a:rPr lang="de-DE" sz="1600" dirty="0"/>
              <a:t>)</a:t>
            </a:r>
          </a:p>
          <a:p>
            <a:pPr marL="0" indent="0">
              <a:buNone/>
            </a:pPr>
            <a:r>
              <a:rPr lang="de-DE" sz="1600" dirty="0"/>
              <a:t>  }</a:t>
            </a:r>
          </a:p>
          <a:p>
            <a:pPr marL="0" indent="0">
              <a:buNone/>
            </a:pPr>
            <a:r>
              <a:rPr lang="de-DE" sz="1600" dirty="0"/>
              <a:t>}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A038FD86-01FE-4D12-B487-702526D1DCB9}"/>
              </a:ext>
            </a:extLst>
          </p:cNvPr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de-DE" dirty="0"/>
              <a:t>Python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731016E5-809F-419A-838C-31CA75299AC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# </a:t>
            </a:r>
            <a:r>
              <a:rPr lang="de-DE" sz="1600" dirty="0" err="1">
                <a:solidFill>
                  <a:schemeClr val="bg1">
                    <a:lumMod val="50000"/>
                  </a:schemeClr>
                </a:solidFill>
              </a:rPr>
              <a:t>sends</a:t>
            </a:r>
            <a:r>
              <a:rPr lang="de-DE" sz="1600" dirty="0">
                <a:solidFill>
                  <a:schemeClr val="bg1">
                    <a:lumMod val="50000"/>
                  </a:schemeClr>
                </a:solidFill>
              </a:rPr>
              <a:t> a Mail </a:t>
            </a:r>
            <a:r>
              <a:rPr lang="de-DE" sz="1600" dirty="0" err="1">
                <a:solidFill>
                  <a:schemeClr val="bg1">
                    <a:lumMod val="50000"/>
                  </a:schemeClr>
                </a:solidFill>
              </a:rPr>
              <a:t>to</a:t>
            </a:r>
            <a:r>
              <a:rPr lang="de-DE" sz="16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bg1">
                    <a:lumMod val="50000"/>
                  </a:schemeClr>
                </a:solidFill>
              </a:rPr>
              <a:t>to</a:t>
            </a:r>
            <a:r>
              <a:rPr lang="de-DE" sz="16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bg1">
                    <a:lumMod val="50000"/>
                  </a:schemeClr>
                </a:solidFill>
              </a:rPr>
              <a:t>the</a:t>
            </a:r>
            <a:r>
              <a:rPr lang="de-DE" sz="16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bg1">
                    <a:lumMod val="50000"/>
                  </a:schemeClr>
                </a:solidFill>
              </a:rPr>
              <a:t>server</a:t>
            </a:r>
            <a:endParaRPr lang="de-DE" sz="1600" dirty="0">
              <a:solidFill>
                <a:schemeClr val="bg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de-DE" sz="1600" dirty="0" err="1">
                <a:solidFill>
                  <a:schemeClr val="bg2">
                    <a:lumMod val="50000"/>
                  </a:schemeClr>
                </a:solidFill>
              </a:rPr>
              <a:t>def</a:t>
            </a:r>
            <a:r>
              <a:rPr lang="de-DE" sz="1600" dirty="0"/>
              <a:t> </a:t>
            </a:r>
            <a:r>
              <a:rPr lang="de-DE" sz="1600" dirty="0" err="1">
                <a:solidFill>
                  <a:schemeClr val="accent5">
                    <a:lumMod val="50000"/>
                  </a:schemeClr>
                </a:solidFill>
              </a:rPr>
              <a:t>SendMail</a:t>
            </a:r>
            <a:r>
              <a:rPr lang="de-DE" sz="1600" dirty="0"/>
              <a:t>(</a:t>
            </a:r>
            <a:r>
              <a:rPr lang="de-DE" sz="1600" dirty="0" err="1"/>
              <a:t>address</a:t>
            </a:r>
            <a:r>
              <a:rPr lang="de-DE" sz="1600" dirty="0"/>
              <a:t>, </a:t>
            </a:r>
            <a:r>
              <a:rPr lang="de-DE" sz="1600" dirty="0" err="1"/>
              <a:t>content</a:t>
            </a:r>
            <a:r>
              <a:rPr lang="de-DE" sz="1600" dirty="0"/>
              <a:t>):</a:t>
            </a:r>
          </a:p>
          <a:p>
            <a:pPr marL="0" indent="0">
              <a:buNone/>
            </a:pPr>
            <a:r>
              <a:rPr lang="de-DE" sz="1600" dirty="0"/>
              <a:t>  </a:t>
            </a:r>
            <a:r>
              <a:rPr lang="de-DE" sz="1600" dirty="0" err="1"/>
              <a:t>channel</a:t>
            </a:r>
            <a:r>
              <a:rPr lang="de-DE" sz="1600" dirty="0"/>
              <a:t> = </a:t>
            </a:r>
            <a:r>
              <a:rPr lang="de-DE" sz="1600" dirty="0" err="1"/>
              <a:t>grpc.insecure_channel</a:t>
            </a:r>
            <a:r>
              <a:rPr lang="de-DE" sz="1600" dirty="0"/>
              <a:t>('localhost:50051')</a:t>
            </a:r>
          </a:p>
          <a:p>
            <a:pPr marL="0" indent="0">
              <a:buNone/>
            </a:pPr>
            <a:r>
              <a:rPr lang="de-DE" sz="1600" dirty="0"/>
              <a:t>  </a:t>
            </a:r>
            <a:r>
              <a:rPr lang="de-DE" sz="1600" dirty="0" err="1"/>
              <a:t>stub</a:t>
            </a:r>
            <a:r>
              <a:rPr lang="de-DE" sz="1600" dirty="0"/>
              <a:t> = sendMail_pb2_grpc.MailStub(</a:t>
            </a:r>
            <a:r>
              <a:rPr lang="de-DE" sz="1600" dirty="0" err="1"/>
              <a:t>channel</a:t>
            </a:r>
            <a:r>
              <a:rPr lang="de-DE" sz="1600" dirty="0"/>
              <a:t>)</a:t>
            </a:r>
          </a:p>
          <a:p>
            <a:pPr marL="0" indent="0">
              <a:buNone/>
            </a:pPr>
            <a:r>
              <a:rPr lang="de-DE" sz="1600" dirty="0"/>
              <a:t>  r = </a:t>
            </a:r>
            <a:r>
              <a:rPr lang="de-DE" sz="1600" dirty="0" err="1"/>
              <a:t>stub.SendMail</a:t>
            </a:r>
            <a:r>
              <a:rPr lang="de-DE" sz="1600" dirty="0"/>
              <a:t>(</a:t>
            </a:r>
            <a:r>
              <a:rPr lang="de-DE" sz="1600" dirty="0" err="1"/>
              <a:t>context</a:t>
            </a:r>
            <a:r>
              <a:rPr lang="de-DE" sz="1600" dirty="0"/>
              <a:t>, sendMail_pb2.MailRequest(</a:t>
            </a:r>
            <a:r>
              <a:rPr lang="de-DE" sz="1600" dirty="0" err="1"/>
              <a:t>adress</a:t>
            </a:r>
            <a:r>
              <a:rPr lang="de-DE" sz="1600" dirty="0"/>
              <a:t>, </a:t>
            </a:r>
            <a:r>
              <a:rPr lang="de-DE" sz="1600" dirty="0" err="1"/>
              <a:t>content</a:t>
            </a:r>
            <a:r>
              <a:rPr lang="de-DE" sz="1600" dirty="0"/>
              <a:t>))</a:t>
            </a:r>
          </a:p>
          <a:p>
            <a:pPr marL="0" indent="0">
              <a:buNone/>
            </a:pPr>
            <a:r>
              <a:rPr lang="de-DE" sz="1600" dirty="0"/>
              <a:t>  </a:t>
            </a:r>
            <a:r>
              <a:rPr lang="de-DE" sz="1600" dirty="0" err="1">
                <a:solidFill>
                  <a:schemeClr val="bg2">
                    <a:lumMod val="50000"/>
                  </a:schemeClr>
                </a:solidFill>
              </a:rPr>
              <a:t>if</a:t>
            </a:r>
            <a:r>
              <a:rPr lang="de-DE" sz="1600" dirty="0"/>
              <a:t> </a:t>
            </a:r>
            <a:r>
              <a:rPr lang="de-DE" sz="1600" dirty="0" err="1"/>
              <a:t>r.hasSucceeded</a:t>
            </a:r>
            <a:r>
              <a:rPr lang="de-DE" sz="1600" dirty="0"/>
              <a:t>:</a:t>
            </a:r>
          </a:p>
          <a:p>
            <a:pPr marL="0" indent="0">
              <a:buNone/>
            </a:pPr>
            <a:r>
              <a:rPr lang="de-DE" sz="1600" dirty="0"/>
              <a:t>    </a:t>
            </a:r>
            <a:r>
              <a:rPr lang="de-DE" sz="1600" dirty="0" err="1"/>
              <a:t>print</a:t>
            </a:r>
            <a:r>
              <a:rPr lang="de-DE" sz="1600" dirty="0"/>
              <a:t>(</a:t>
            </a:r>
            <a:r>
              <a:rPr lang="de-DE" sz="1600" dirty="0">
                <a:solidFill>
                  <a:srgbClr val="C89800"/>
                </a:solidFill>
              </a:rPr>
              <a:t>"Mail was send!"</a:t>
            </a:r>
            <a:r>
              <a:rPr lang="de-DE" sz="1600" dirty="0"/>
              <a:t>)</a:t>
            </a:r>
          </a:p>
        </p:txBody>
      </p:sp>
      <p:sp>
        <p:nvSpPr>
          <p:cNvPr id="12" name="Datumsplatzhalter 11">
            <a:extLst>
              <a:ext uri="{FF2B5EF4-FFF2-40B4-BE49-F238E27FC236}">
                <a16:creationId xmlns:a16="http://schemas.microsoft.com/office/drawing/2014/main" id="{7D1EDE5F-CA48-48FA-95DD-0449BC610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6B65D0F-890D-4A23-B799-CB6F5A3F26F4}" type="datetime1">
              <a:rPr lang="de-DE" noProof="0" smtClean="0"/>
              <a:t>09.01.2019</a:t>
            </a:fld>
            <a:endParaRPr lang="de-DE" noProof="0"/>
          </a:p>
        </p:txBody>
      </p:sp>
      <p:sp>
        <p:nvSpPr>
          <p:cNvPr id="13" name="Fußzeilenplatzhalter 12">
            <a:extLst>
              <a:ext uri="{FF2B5EF4-FFF2-40B4-BE49-F238E27FC236}">
                <a16:creationId xmlns:a16="http://schemas.microsoft.com/office/drawing/2014/main" id="{54910174-D7ED-461D-9142-A0AFA6437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 noProof="0"/>
              <a:t>Paul Vieweger</a:t>
            </a:r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354A4761-B440-41B4-8F22-A1A106CD0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de-DE" noProof="0" smtClean="0"/>
              <a:t>5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007117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548F85-0D4E-43D2-B834-97C81F8AD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Stub</a:t>
            </a:r>
            <a:r>
              <a:rPr lang="de-DE" dirty="0"/>
              <a:t> on Server Side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46DBFFC-D545-46D2-BA5C-ED68868DCF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Go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CB5B337-B48B-4522-B913-9F994395F5FB}"/>
              </a:ext>
            </a:extLst>
          </p:cNvPr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type</a:t>
            </a:r>
            <a:r>
              <a:rPr lang="en-US" sz="1800" dirty="0"/>
              <a:t> 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Server</a:t>
            </a:r>
            <a:r>
              <a:rPr lang="en-US" sz="1800" dirty="0"/>
              <a:t> 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struct</a:t>
            </a:r>
            <a:r>
              <a:rPr lang="en-US" sz="1800" dirty="0"/>
              <a:t>{}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// </a:t>
            </a:r>
            <a:r>
              <a:rPr lang="de-DE" sz="1800" dirty="0" err="1">
                <a:solidFill>
                  <a:schemeClr val="bg1">
                    <a:lumMod val="50000"/>
                  </a:schemeClr>
                </a:solidFill>
              </a:rPr>
              <a:t>receives</a:t>
            </a:r>
            <a:r>
              <a:rPr lang="de-DE" sz="1800" dirty="0">
                <a:solidFill>
                  <a:schemeClr val="bg1">
                    <a:lumMod val="50000"/>
                  </a:schemeClr>
                </a:solidFill>
              </a:rPr>
              <a:t> a Mail </a:t>
            </a:r>
            <a:r>
              <a:rPr lang="de-DE" sz="1800" dirty="0" err="1">
                <a:solidFill>
                  <a:schemeClr val="bg1">
                    <a:lumMod val="50000"/>
                  </a:schemeClr>
                </a:solidFill>
              </a:rPr>
              <a:t>from</a:t>
            </a:r>
            <a:r>
              <a:rPr lang="de-DE" sz="18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1800" dirty="0" err="1">
                <a:solidFill>
                  <a:schemeClr val="bg1">
                    <a:lumMod val="50000"/>
                  </a:schemeClr>
                </a:solidFill>
              </a:rPr>
              <a:t>client</a:t>
            </a:r>
            <a:endParaRPr lang="de-DE" sz="1800" dirty="0">
              <a:solidFill>
                <a:schemeClr val="bg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de-DE" sz="1800" dirty="0" err="1">
                <a:solidFill>
                  <a:schemeClr val="bg2">
                    <a:lumMod val="50000"/>
                  </a:schemeClr>
                </a:solidFill>
              </a:rPr>
              <a:t>func</a:t>
            </a:r>
            <a:r>
              <a:rPr lang="de-DE" sz="1800" dirty="0"/>
              <a:t> (s *</a:t>
            </a:r>
            <a:r>
              <a:rPr lang="de-DE" sz="1800" dirty="0" err="1"/>
              <a:t>server</a:t>
            </a:r>
            <a:r>
              <a:rPr lang="de-DE" sz="1800" dirty="0"/>
              <a:t>) </a:t>
            </a:r>
            <a:r>
              <a:rPr lang="de-DE" sz="1800" dirty="0" err="1">
                <a:solidFill>
                  <a:schemeClr val="accent5">
                    <a:lumMod val="75000"/>
                  </a:schemeClr>
                </a:solidFill>
              </a:rPr>
              <a:t>SendMail</a:t>
            </a:r>
            <a:r>
              <a:rPr lang="de-DE" sz="1800" dirty="0"/>
              <a:t>(</a:t>
            </a:r>
            <a:r>
              <a:rPr lang="de-DE" sz="1800" dirty="0" err="1"/>
              <a:t>ctx</a:t>
            </a:r>
            <a:r>
              <a:rPr lang="de-DE" sz="1800" dirty="0"/>
              <a:t> </a:t>
            </a:r>
            <a:r>
              <a:rPr lang="de-DE" sz="1800" dirty="0" err="1"/>
              <a:t>context.Context</a:t>
            </a:r>
            <a:r>
              <a:rPr lang="de-DE" sz="1800" dirty="0"/>
              <a:t>, in *</a:t>
            </a:r>
            <a:r>
              <a:rPr lang="de-DE" sz="1800" dirty="0" err="1"/>
              <a:t>pb.MailRequest</a:t>
            </a:r>
            <a:r>
              <a:rPr lang="de-DE" sz="1800" dirty="0"/>
              <a:t>) (*</a:t>
            </a:r>
            <a:r>
              <a:rPr lang="de-DE" sz="1800" dirty="0" err="1"/>
              <a:t>pb.MailReply</a:t>
            </a:r>
            <a:r>
              <a:rPr lang="de-DE" sz="1800" dirty="0"/>
              <a:t>, </a:t>
            </a:r>
            <a:r>
              <a:rPr lang="de-DE" sz="1800" dirty="0" err="1"/>
              <a:t>error</a:t>
            </a:r>
            <a:r>
              <a:rPr lang="de-DE" sz="1800" dirty="0"/>
              <a:t>) {</a:t>
            </a:r>
          </a:p>
          <a:p>
            <a:pPr marL="0" indent="0">
              <a:buNone/>
            </a:pPr>
            <a:endParaRPr lang="de-DE" sz="1800" dirty="0"/>
          </a:p>
          <a:p>
            <a:pPr marL="0" indent="0">
              <a:buNone/>
            </a:pPr>
            <a:r>
              <a:rPr lang="de-DE" sz="1800" dirty="0"/>
              <a:t>    </a:t>
            </a:r>
            <a:r>
              <a:rPr lang="de-DE" sz="1800" dirty="0" err="1"/>
              <a:t>log.Printf</a:t>
            </a:r>
            <a:r>
              <a:rPr lang="de-DE" sz="1800" dirty="0"/>
              <a:t>(</a:t>
            </a:r>
            <a:r>
              <a:rPr lang="de-DE" sz="1800" dirty="0">
                <a:solidFill>
                  <a:srgbClr val="C89800"/>
                </a:solidFill>
              </a:rPr>
              <a:t>"Send Mail </a:t>
            </a:r>
            <a:r>
              <a:rPr lang="de-DE" sz="1800" dirty="0" err="1">
                <a:solidFill>
                  <a:srgbClr val="C89800"/>
                </a:solidFill>
              </a:rPr>
              <a:t>to</a:t>
            </a:r>
            <a:r>
              <a:rPr lang="de-DE" sz="1800" dirty="0">
                <a:solidFill>
                  <a:srgbClr val="C89800"/>
                </a:solidFill>
              </a:rPr>
              <a:t>: %v"</a:t>
            </a:r>
            <a:r>
              <a:rPr lang="de-DE" sz="1800" dirty="0"/>
              <a:t>, </a:t>
            </a:r>
            <a:r>
              <a:rPr lang="de-DE" sz="1800" dirty="0" err="1"/>
              <a:t>in.Address</a:t>
            </a:r>
            <a:r>
              <a:rPr lang="de-DE" sz="1800" dirty="0"/>
              <a:t>)</a:t>
            </a:r>
          </a:p>
          <a:p>
            <a:pPr marL="0" indent="0">
              <a:buNone/>
            </a:pPr>
            <a:r>
              <a:rPr lang="de-DE" sz="1800" dirty="0"/>
              <a:t>    </a:t>
            </a:r>
            <a:r>
              <a:rPr lang="de-DE" sz="1800" dirty="0" err="1">
                <a:solidFill>
                  <a:schemeClr val="bg2">
                    <a:lumMod val="50000"/>
                  </a:schemeClr>
                </a:solidFill>
              </a:rPr>
              <a:t>return</a:t>
            </a:r>
            <a:r>
              <a:rPr lang="de-DE" sz="1800" dirty="0"/>
              <a:t> &amp;</a:t>
            </a:r>
            <a:r>
              <a:rPr lang="de-DE" sz="1800" dirty="0" err="1"/>
              <a:t>pb.MailReply</a:t>
            </a:r>
            <a:r>
              <a:rPr lang="de-DE" sz="1800" dirty="0"/>
              <a:t>{</a:t>
            </a:r>
            <a:r>
              <a:rPr lang="de-DE" sz="1800" dirty="0" err="1"/>
              <a:t>HasSucceeded</a:t>
            </a:r>
            <a:r>
              <a:rPr lang="de-DE" sz="1800" dirty="0"/>
              <a:t>: </a:t>
            </a:r>
            <a:r>
              <a:rPr lang="de-DE" sz="1800" dirty="0" err="1"/>
              <a:t>true</a:t>
            </a:r>
            <a:r>
              <a:rPr lang="de-DE" sz="1800" dirty="0"/>
              <a:t>}, </a:t>
            </a:r>
            <a:r>
              <a:rPr lang="de-DE" sz="1800" dirty="0" err="1"/>
              <a:t>nil</a:t>
            </a:r>
            <a:endParaRPr lang="de-DE" sz="1800" dirty="0"/>
          </a:p>
          <a:p>
            <a:pPr marL="0" indent="0">
              <a:buNone/>
            </a:pPr>
            <a:r>
              <a:rPr lang="de-DE" sz="1800" dirty="0"/>
              <a:t>}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70487BA-0D28-4FD9-BA66-336B93360C85}"/>
              </a:ext>
            </a:extLst>
          </p:cNvPr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de-DE" dirty="0"/>
              <a:t>Python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5C2385A-6373-4579-AC95-5ABD3E9376F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class</a:t>
            </a:r>
            <a:r>
              <a:rPr lang="en-US" sz="1800" dirty="0"/>
              <a:t> 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Mail</a:t>
            </a:r>
            <a:r>
              <a:rPr lang="en-US" sz="1800" dirty="0"/>
              <a:t>(sendMail_pb2_grpc.MailServicer):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  # </a:t>
            </a:r>
            <a:r>
              <a:rPr lang="de-DE" sz="1800" dirty="0" err="1">
                <a:solidFill>
                  <a:schemeClr val="bg1">
                    <a:lumMod val="50000"/>
                  </a:schemeClr>
                </a:solidFill>
              </a:rPr>
              <a:t>receives</a:t>
            </a:r>
            <a:r>
              <a:rPr lang="de-DE" sz="1800" dirty="0">
                <a:solidFill>
                  <a:schemeClr val="bg1">
                    <a:lumMod val="50000"/>
                  </a:schemeClr>
                </a:solidFill>
              </a:rPr>
              <a:t> a Mail </a:t>
            </a:r>
            <a:r>
              <a:rPr lang="de-DE" sz="1800" dirty="0" err="1">
                <a:solidFill>
                  <a:schemeClr val="bg1">
                    <a:lumMod val="50000"/>
                  </a:schemeClr>
                </a:solidFill>
              </a:rPr>
              <a:t>from</a:t>
            </a:r>
            <a:r>
              <a:rPr lang="de-DE" sz="18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1800" dirty="0" err="1">
                <a:solidFill>
                  <a:schemeClr val="bg1">
                    <a:lumMod val="50000"/>
                  </a:schemeClr>
                </a:solidFill>
              </a:rPr>
              <a:t>client</a:t>
            </a:r>
            <a:endParaRPr lang="en-US" sz="1800" dirty="0">
              <a:solidFill>
                <a:schemeClr val="bg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1800" dirty="0"/>
              <a:t>  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def</a:t>
            </a:r>
            <a:r>
              <a:rPr lang="en-US" sz="1800" dirty="0"/>
              <a:t> </a:t>
            </a:r>
            <a:r>
              <a:rPr lang="en-US" sz="1800" dirty="0" err="1">
                <a:solidFill>
                  <a:schemeClr val="accent5">
                    <a:lumMod val="75000"/>
                  </a:schemeClr>
                </a:solidFill>
              </a:rPr>
              <a:t>SendMail</a:t>
            </a:r>
            <a:r>
              <a:rPr lang="en-US" sz="1800" dirty="0"/>
              <a:t>(self, request, context):</a:t>
            </a:r>
          </a:p>
          <a:p>
            <a:pPr marL="0" indent="0">
              <a:buNone/>
            </a:pPr>
            <a:r>
              <a:rPr lang="en-US" sz="1800" dirty="0"/>
              <a:t>    print(</a:t>
            </a:r>
            <a:r>
              <a:rPr lang="en-US" sz="1800" dirty="0">
                <a:solidFill>
                  <a:srgbClr val="C89800"/>
                </a:solidFill>
              </a:rPr>
              <a:t>"Send Mail to:"</a:t>
            </a:r>
            <a:r>
              <a:rPr lang="en-US" sz="1800" dirty="0"/>
              <a:t> + </a:t>
            </a:r>
            <a:r>
              <a:rPr lang="en-US" sz="1800" dirty="0" err="1"/>
              <a:t>request.address</a:t>
            </a:r>
            <a:r>
              <a:rPr lang="en-US" sz="1800" dirty="0"/>
              <a:t>)</a:t>
            </a:r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return</a:t>
            </a:r>
            <a:r>
              <a:rPr lang="en-US" sz="1800" dirty="0"/>
              <a:t> sendMail_pb2.MailReply(True)</a:t>
            </a:r>
            <a:endParaRPr lang="de-DE" sz="1800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16216FD-5957-4DDB-A063-31CBC43E9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B4FCDEE-C9E8-49DC-A714-11EA68A652F8}" type="datetime1">
              <a:rPr lang="de-DE" noProof="0" smtClean="0"/>
              <a:t>09.01.2019</a:t>
            </a:fld>
            <a:endParaRPr lang="de-DE" noProof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FAB2B25-DEBB-4C7B-A805-AFEA23F4A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 noProof="0"/>
              <a:t>Paul Vieweger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9CA28FF-3FE8-48FE-9100-B114B75D3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de-DE" noProof="0" smtClean="0"/>
              <a:t>6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551711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>
            <a:extLst>
              <a:ext uri="{FF2B5EF4-FFF2-40B4-BE49-F238E27FC236}">
                <a16:creationId xmlns:a16="http://schemas.microsoft.com/office/drawing/2014/main" id="{6AD2C300-FC7F-4CD5-AF78-ED5E3561F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Docker and </a:t>
            </a:r>
            <a:r>
              <a:rPr lang="de-DE" dirty="0" err="1"/>
              <a:t>Kubernetes</a:t>
            </a:r>
            <a:endParaRPr lang="de-DE" dirty="0"/>
          </a:p>
        </p:txBody>
      </p:sp>
      <p:sp>
        <p:nvSpPr>
          <p:cNvPr id="12" name="Inhaltsplatzhalter 11">
            <a:extLst>
              <a:ext uri="{FF2B5EF4-FFF2-40B4-BE49-F238E27FC236}">
                <a16:creationId xmlns:a16="http://schemas.microsoft.com/office/drawing/2014/main" id="{27B303D1-4F4B-4DA6-81A9-0F1126735CA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Docker, </a:t>
            </a:r>
            <a:r>
              <a:rPr lang="de-DE" dirty="0" err="1"/>
              <a:t>similar</a:t>
            </a:r>
            <a:r>
              <a:rPr lang="de-DE" dirty="0"/>
              <a:t> </a:t>
            </a:r>
            <a:r>
              <a:rPr lang="de-DE" dirty="0" err="1"/>
              <a:t>lightweight</a:t>
            </a:r>
            <a:r>
              <a:rPr lang="de-DE" dirty="0"/>
              <a:t> OS</a:t>
            </a:r>
          </a:p>
          <a:p>
            <a:endParaRPr lang="de-DE" dirty="0"/>
          </a:p>
          <a:p>
            <a:r>
              <a:rPr lang="de-DE" dirty="0" err="1"/>
              <a:t>Kubernetes</a:t>
            </a:r>
            <a:r>
              <a:rPr lang="de-DE" dirty="0"/>
              <a:t> </a:t>
            </a:r>
            <a:r>
              <a:rPr lang="de-DE" dirty="0" err="1"/>
              <a:t>manages</a:t>
            </a:r>
            <a:r>
              <a:rPr lang="de-DE" dirty="0"/>
              <a:t> </a:t>
            </a:r>
            <a:r>
              <a:rPr lang="de-DE" dirty="0" err="1"/>
              <a:t>muliple</a:t>
            </a:r>
            <a:r>
              <a:rPr lang="de-DE" dirty="0"/>
              <a:t> </a:t>
            </a:r>
            <a:r>
              <a:rPr lang="de-DE" dirty="0" err="1"/>
              <a:t>container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Docker</a:t>
            </a:r>
          </a:p>
          <a:p>
            <a:r>
              <a:rPr lang="de-DE" dirty="0" err="1"/>
              <a:t>Kubernetes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nativ </a:t>
            </a:r>
            <a:r>
              <a:rPr lang="de-DE" dirty="0" err="1"/>
              <a:t>programmed</a:t>
            </a:r>
            <a:r>
              <a:rPr lang="de-DE" dirty="0"/>
              <a:t> in Go</a:t>
            </a:r>
          </a:p>
          <a:p>
            <a:r>
              <a:rPr lang="de-DE" dirty="0"/>
              <a:t>API </a:t>
            </a:r>
            <a:r>
              <a:rPr lang="de-DE" dirty="0" err="1"/>
              <a:t>for</a:t>
            </a:r>
            <a:r>
              <a:rPr lang="de-DE" dirty="0"/>
              <a:t> Python and Go</a:t>
            </a:r>
          </a:p>
        </p:txBody>
      </p:sp>
      <p:pic>
        <p:nvPicPr>
          <p:cNvPr id="17" name="Inhaltsplatzhalter 16">
            <a:extLst>
              <a:ext uri="{FF2B5EF4-FFF2-40B4-BE49-F238E27FC236}">
                <a16:creationId xmlns:a16="http://schemas.microsoft.com/office/drawing/2014/main" id="{09DA7014-5D43-4065-8142-028A4713B54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97600" y="2080570"/>
            <a:ext cx="5384800" cy="4114498"/>
          </a:xfrm>
        </p:spPr>
      </p:pic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7BD311B-E1F3-42C8-B9AA-11F0F9FA9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97F44A0-40E3-4F24-950E-E77C6B658B18}" type="datetime1">
              <a:rPr lang="de-DE" noProof="0" smtClean="0"/>
              <a:t>09.01.2019</a:t>
            </a:fld>
            <a:endParaRPr lang="de-DE" noProof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A6AF872-A2DE-40CF-93A9-55056D7FD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 noProof="0"/>
              <a:t>Paul Vieweger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20855DF-0A59-4F37-8355-889B94B6A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de-DE" noProof="0" smtClean="0"/>
              <a:t>7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443491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EF5D27-5449-4C4B-8F03-52F82E4A7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Business API, Go </a:t>
            </a:r>
            <a:r>
              <a:rPr lang="de-DE" dirty="0" err="1"/>
              <a:t>vs</a:t>
            </a:r>
            <a:r>
              <a:rPr lang="de-DE" dirty="0"/>
              <a:t> Python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E7DDAA76-4FBA-4FF0-8B67-75E47E9A61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9081" y="3014390"/>
            <a:ext cx="5386917" cy="659352"/>
          </a:xfrm>
        </p:spPr>
        <p:txBody>
          <a:bodyPr/>
          <a:lstStyle/>
          <a:p>
            <a:r>
              <a:rPr lang="de-DE" dirty="0"/>
              <a:t>Go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42146892-CA46-4B10-B48E-01C7796F09F4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609600" y="3798575"/>
            <a:ext cx="5386917" cy="25617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type</a:t>
            </a:r>
            <a:r>
              <a:rPr lang="en-US" sz="1600" dirty="0"/>
              <a:t>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</a:rPr>
              <a:t>BankAccount</a:t>
            </a:r>
            <a:r>
              <a:rPr lang="en-US" sz="1600" dirty="0"/>
              <a:t> 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interface</a:t>
            </a:r>
            <a:r>
              <a:rPr lang="en-US" sz="1600" dirty="0"/>
              <a:t> {</a:t>
            </a:r>
          </a:p>
          <a:p>
            <a:pPr marL="0" indent="0">
              <a:buNone/>
            </a:pPr>
            <a:r>
              <a:rPr lang="en-US" sz="1600" dirty="0"/>
              <a:t> 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</a:rPr>
              <a:t>SetCurrentAmount</a:t>
            </a:r>
            <a:r>
              <a:rPr lang="en-US" sz="1600" dirty="0"/>
              <a:t>(id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</a:rPr>
              <a:t>int</a:t>
            </a:r>
            <a:r>
              <a:rPr lang="en-US" sz="1600" dirty="0"/>
              <a:t>, money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</a:rPr>
              <a:t>int</a:t>
            </a:r>
            <a:r>
              <a:rPr lang="en-US" sz="1600" dirty="0"/>
              <a:t>)</a:t>
            </a:r>
          </a:p>
          <a:p>
            <a:pPr marL="0" indent="0">
              <a:buNone/>
            </a:pPr>
            <a:r>
              <a:rPr lang="en-US" sz="1600" dirty="0"/>
              <a:t> 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</a:rPr>
              <a:t>GetCurrentAmount</a:t>
            </a:r>
            <a:r>
              <a:rPr lang="en-US" sz="1600" dirty="0"/>
              <a:t>(id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</a:rPr>
              <a:t>int</a:t>
            </a:r>
            <a:r>
              <a:rPr lang="en-US" sz="1600" dirty="0"/>
              <a:t>)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</a:rPr>
              <a:t>int</a:t>
            </a:r>
            <a:endParaRPr lang="en-US" sz="1600" dirty="0">
              <a:solidFill>
                <a:schemeClr val="bg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1600" dirty="0"/>
              <a:t>}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de-DE" sz="1600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97E0B9A4-21E2-45C3-9B0B-80746AB1462B}"/>
              </a:ext>
            </a:extLst>
          </p:cNvPr>
          <p:cNvSpPr>
            <a:spLocks noGrp="1"/>
          </p:cNvSpPr>
          <p:nvPr>
            <p:ph type="body" sz="half" idx="3"/>
          </p:nvPr>
        </p:nvSpPr>
        <p:spPr>
          <a:xfrm>
            <a:off x="6095998" y="3046527"/>
            <a:ext cx="5389033" cy="654843"/>
          </a:xfrm>
        </p:spPr>
        <p:txBody>
          <a:bodyPr/>
          <a:lstStyle/>
          <a:p>
            <a:r>
              <a:rPr lang="de-DE" dirty="0"/>
              <a:t>Python</a:t>
            </a:r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62B03CDB-AFC7-4B00-8DC9-1B1F455414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93368" y="3798574"/>
            <a:ext cx="5389033" cy="25617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class</a:t>
            </a:r>
            <a:r>
              <a:rPr lang="en-US" sz="1600" dirty="0"/>
              <a:t>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</a:rPr>
              <a:t>BankAccount</a:t>
            </a:r>
            <a:r>
              <a:rPr lang="en-US" sz="1600" dirty="0"/>
              <a:t>(</a:t>
            </a:r>
            <a:r>
              <a:rPr lang="en-US" sz="1600" dirty="0" err="1"/>
              <a:t>abc.ABC</a:t>
            </a:r>
            <a:r>
              <a:rPr lang="en-US" sz="1600" dirty="0"/>
              <a:t>):</a:t>
            </a:r>
          </a:p>
          <a:p>
            <a:pPr marL="0" indent="0">
              <a:buNone/>
            </a:pPr>
            <a:r>
              <a:rPr lang="en-US" sz="1600" dirty="0"/>
              <a:t>    @</a:t>
            </a:r>
            <a:r>
              <a:rPr lang="en-US" sz="1600" dirty="0" err="1"/>
              <a:t>abc.abstractmethod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    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def</a:t>
            </a:r>
            <a:r>
              <a:rPr lang="en-US" sz="1600" dirty="0"/>
              <a:t>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</a:rPr>
              <a:t>SetCurrentAmount</a:t>
            </a:r>
            <a:r>
              <a:rPr lang="en-US" sz="1600" dirty="0"/>
              <a:t>(self, id, money):</a:t>
            </a:r>
          </a:p>
          <a:p>
            <a:pPr marL="0" indent="0">
              <a:buNone/>
            </a:pPr>
            <a:r>
              <a:rPr lang="en-US" sz="1600" dirty="0"/>
              <a:t>        pass</a:t>
            </a:r>
          </a:p>
          <a:p>
            <a:pPr marL="0" indent="0">
              <a:buNone/>
            </a:pPr>
            <a:r>
              <a:rPr lang="en-US" sz="1600" dirty="0"/>
              <a:t>    @</a:t>
            </a:r>
            <a:r>
              <a:rPr lang="en-US" sz="1600" dirty="0" err="1"/>
              <a:t>abc.abstractmethod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    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def</a:t>
            </a:r>
            <a:r>
              <a:rPr lang="en-US" sz="1600" dirty="0"/>
              <a:t>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</a:rPr>
              <a:t>GetCurrentAmount</a:t>
            </a:r>
            <a:r>
              <a:rPr lang="en-US" sz="1600" dirty="0"/>
              <a:t>(self, id):</a:t>
            </a:r>
          </a:p>
          <a:p>
            <a:pPr marL="0" indent="0">
              <a:buNone/>
            </a:pPr>
            <a:r>
              <a:rPr lang="en-US" sz="1600" dirty="0"/>
              <a:t>        pass</a:t>
            </a:r>
            <a:endParaRPr lang="de-DE" sz="160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C166B7F-F0AF-4851-91B5-FCA6AC1BF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41C772E-662C-4B8F-B2A3-1A9B7C3BA735}" type="datetime1">
              <a:rPr lang="de-DE" noProof="0" smtClean="0"/>
              <a:t>09.01.2019</a:t>
            </a:fld>
            <a:endParaRPr lang="de-DE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213E751-39E6-4612-AA2C-919FCDE45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 noProof="0"/>
              <a:t>Paul Vieweger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A42D439-76B7-4903-AF14-799939EEE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de-DE" noProof="0" smtClean="0"/>
              <a:t>8</a:t>
            </a:fld>
            <a:endParaRPr lang="de-DE" noProof="0"/>
          </a:p>
        </p:txBody>
      </p:sp>
      <p:sp>
        <p:nvSpPr>
          <p:cNvPr id="12" name="Textplatzhalter 6">
            <a:extLst>
              <a:ext uri="{FF2B5EF4-FFF2-40B4-BE49-F238E27FC236}">
                <a16:creationId xmlns:a16="http://schemas.microsoft.com/office/drawing/2014/main" id="{F8FC72AE-C15F-40E8-863D-16409D0C1C7F}"/>
              </a:ext>
            </a:extLst>
          </p:cNvPr>
          <p:cNvSpPr txBox="1">
            <a:spLocks/>
          </p:cNvSpPr>
          <p:nvPr/>
        </p:nvSpPr>
        <p:spPr>
          <a:xfrm>
            <a:off x="609598" y="2174288"/>
            <a:ext cx="10972800" cy="659352"/>
          </a:xfrm>
          <a:prstGeom prst="rect">
            <a:avLst/>
          </a:prstGeom>
        </p:spPr>
        <p:txBody>
          <a:bodyPr vert="horz" lIns="45720" tIns="0" rIns="45720" bIns="0" rtlCol="0" anchor="ctr">
            <a:noAutofit/>
          </a:bodyPr>
          <a:lstStyle>
            <a:lvl1pPr marL="0" indent="0" algn="l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95000"/>
              <a:buFont typeface="Wingdings 2"/>
              <a:buNone/>
              <a:defRPr kumimoji="0" sz="2400" b="1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85000"/>
              <a:buFont typeface="Wingdings 2"/>
              <a:buNone/>
              <a:defRPr kumimoji="0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>
                  <a:lumMod val="50000"/>
                </a:schemeClr>
              </a:buClr>
              <a:buSzPct val="70000"/>
              <a:buFont typeface="Wingdings 2"/>
              <a:buNone/>
              <a:defRPr kumimoji="0"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65000"/>
              <a:buFont typeface="Wingdings 2"/>
              <a:buNone/>
              <a:defRPr kumimoji="0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>
                  <a:lumMod val="75000"/>
                </a:schemeClr>
              </a:buClr>
              <a:buSzPct val="65000"/>
              <a:buFont typeface="Wingdings 2"/>
              <a:buNone/>
              <a:defRPr kumimoji="0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b="0" dirty="0"/>
              <a:t>Go </a:t>
            </a:r>
            <a:r>
              <a:rPr lang="de-DE" b="0" dirty="0" err="1"/>
              <a:t>uses</a:t>
            </a:r>
            <a:r>
              <a:rPr lang="de-DE" b="0" dirty="0"/>
              <a:t> </a:t>
            </a:r>
            <a:r>
              <a:rPr lang="de-DE" b="0" dirty="0" err="1"/>
              <a:t>static</a:t>
            </a:r>
            <a:r>
              <a:rPr lang="de-DE" b="0" dirty="0"/>
              <a:t> type </a:t>
            </a:r>
            <a:r>
              <a:rPr lang="de-DE" b="0" dirty="0" err="1"/>
              <a:t>checking</a:t>
            </a:r>
            <a:r>
              <a:rPr lang="de-DE" b="0" dirty="0"/>
              <a:t>, API via </a:t>
            </a:r>
            <a:r>
              <a:rPr lang="de-DE" b="0" dirty="0" err="1"/>
              <a:t>interfaces</a:t>
            </a:r>
            <a:endParaRPr lang="de-DE" b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b="0" dirty="0"/>
              <a:t>Python </a:t>
            </a:r>
            <a:r>
              <a:rPr lang="de-DE" b="0" dirty="0" err="1"/>
              <a:t>uses</a:t>
            </a:r>
            <a:r>
              <a:rPr lang="de-DE" b="0" dirty="0"/>
              <a:t> </a:t>
            </a:r>
            <a:r>
              <a:rPr lang="de-DE" b="0" dirty="0" err="1"/>
              <a:t>dynamic</a:t>
            </a:r>
            <a:r>
              <a:rPr lang="de-DE" b="0" dirty="0"/>
              <a:t> type </a:t>
            </a:r>
            <a:r>
              <a:rPr lang="de-DE" b="0" dirty="0" err="1"/>
              <a:t>checking</a:t>
            </a:r>
            <a:r>
              <a:rPr lang="de-DE" b="0" dirty="0"/>
              <a:t>, API via </a:t>
            </a:r>
            <a:r>
              <a:rPr lang="de-DE" b="0" dirty="0" err="1"/>
              <a:t>abstract</a:t>
            </a:r>
            <a:r>
              <a:rPr lang="de-DE" b="0" dirty="0"/>
              <a:t> </a:t>
            </a:r>
            <a:r>
              <a:rPr lang="de-DE" b="0" dirty="0" err="1"/>
              <a:t>classes</a:t>
            </a:r>
            <a:endParaRPr lang="de-DE" b="0" dirty="0"/>
          </a:p>
        </p:txBody>
      </p:sp>
    </p:spTree>
    <p:extLst>
      <p:ext uri="{BB962C8B-B14F-4D97-AF65-F5344CB8AC3E}">
        <p14:creationId xmlns:p14="http://schemas.microsoft.com/office/powerpoint/2010/main" val="1586357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>
            <a:extLst>
              <a:ext uri="{FF2B5EF4-FFF2-40B4-BE49-F238E27FC236}">
                <a16:creationId xmlns:a16="http://schemas.microsoft.com/office/drawing/2014/main" id="{7645364C-62B6-4239-B9BF-7411B6756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090568"/>
            <a:ext cx="10972800" cy="981511"/>
          </a:xfrm>
        </p:spPr>
        <p:txBody>
          <a:bodyPr>
            <a:normAutofit fontScale="90000"/>
          </a:bodyPr>
          <a:lstStyle/>
          <a:p>
            <a:r>
              <a:rPr lang="de-DE" dirty="0"/>
              <a:t>Summary Distributed </a:t>
            </a:r>
            <a:r>
              <a:rPr lang="de-DE" dirty="0" err="1"/>
              <a:t>Programming</a:t>
            </a:r>
            <a:br>
              <a:rPr lang="de-DE" dirty="0"/>
            </a:br>
            <a:r>
              <a:rPr lang="de-DE" dirty="0"/>
              <a:t>Go </a:t>
            </a:r>
            <a:r>
              <a:rPr lang="de-DE" dirty="0" err="1"/>
              <a:t>vs</a:t>
            </a:r>
            <a:r>
              <a:rPr lang="de-DE" dirty="0"/>
              <a:t> Python</a:t>
            </a:r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3BC616DA-5A70-4F4B-B564-EA6C2A40EF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197915"/>
            <a:ext cx="10972800" cy="3884103"/>
          </a:xfrm>
        </p:spPr>
        <p:txBody>
          <a:bodyPr>
            <a:normAutofit lnSpcReduction="10000"/>
          </a:bodyPr>
          <a:lstStyle/>
          <a:p>
            <a:r>
              <a:rPr lang="de-DE" dirty="0"/>
              <a:t>gRPC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Go and Python</a:t>
            </a:r>
          </a:p>
          <a:p>
            <a:r>
              <a:rPr lang="de-DE" dirty="0" err="1"/>
              <a:t>Kubernetes</a:t>
            </a:r>
            <a:r>
              <a:rPr lang="de-DE" dirty="0"/>
              <a:t> API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Go and Python</a:t>
            </a:r>
          </a:p>
          <a:p>
            <a:pPr lvl="1"/>
            <a:r>
              <a:rPr lang="de-DE" dirty="0" err="1"/>
              <a:t>Kubernetes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programmed</a:t>
            </a:r>
            <a:r>
              <a:rPr lang="de-DE" dirty="0"/>
              <a:t> in Go, </a:t>
            </a:r>
            <a:r>
              <a:rPr lang="de-DE" dirty="0" err="1"/>
              <a:t>therefore</a:t>
            </a:r>
            <a:r>
              <a:rPr lang="de-DE" dirty="0"/>
              <a:t> Go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better</a:t>
            </a:r>
            <a:endParaRPr lang="de-DE" dirty="0"/>
          </a:p>
          <a:p>
            <a:r>
              <a:rPr lang="de-DE" dirty="0"/>
              <a:t>Language Features</a:t>
            </a:r>
          </a:p>
          <a:p>
            <a:pPr lvl="1"/>
            <a:r>
              <a:rPr lang="de-DE" dirty="0"/>
              <a:t>Go: </a:t>
            </a:r>
            <a:r>
              <a:rPr lang="de-DE" dirty="0" err="1"/>
              <a:t>interfaces</a:t>
            </a:r>
            <a:r>
              <a:rPr lang="de-DE" dirty="0"/>
              <a:t>, Channels and Go </a:t>
            </a:r>
            <a:r>
              <a:rPr lang="de-DE" dirty="0" err="1"/>
              <a:t>Routines</a:t>
            </a:r>
            <a:r>
              <a:rPr lang="de-DE" dirty="0"/>
              <a:t> and </a:t>
            </a:r>
            <a:r>
              <a:rPr lang="de-DE" dirty="0" err="1"/>
              <a:t>static</a:t>
            </a:r>
            <a:r>
              <a:rPr lang="de-DE" dirty="0"/>
              <a:t> type </a:t>
            </a:r>
            <a:r>
              <a:rPr lang="de-DE" dirty="0" err="1"/>
              <a:t>checking</a:t>
            </a:r>
            <a:endParaRPr lang="de-DE" dirty="0"/>
          </a:p>
          <a:p>
            <a:pPr lvl="1"/>
            <a:r>
              <a:rPr lang="de-DE" dirty="0"/>
              <a:t>Python: </a:t>
            </a:r>
            <a:r>
              <a:rPr lang="de-DE" dirty="0" err="1"/>
              <a:t>abstract</a:t>
            </a:r>
            <a:r>
              <a:rPr lang="de-DE" dirty="0"/>
              <a:t> </a:t>
            </a:r>
            <a:r>
              <a:rPr lang="de-DE" dirty="0" err="1"/>
              <a:t>classes</a:t>
            </a:r>
            <a:r>
              <a:rPr lang="de-DE" dirty="0"/>
              <a:t>, traditional </a:t>
            </a:r>
            <a:r>
              <a:rPr lang="de-DE" dirty="0" err="1"/>
              <a:t>low</a:t>
            </a:r>
            <a:r>
              <a:rPr lang="de-DE" dirty="0"/>
              <a:t>-level </a:t>
            </a:r>
            <a:r>
              <a:rPr lang="de-DE" dirty="0" err="1"/>
              <a:t>locks</a:t>
            </a:r>
            <a:r>
              <a:rPr lang="de-DE" dirty="0"/>
              <a:t> and </a:t>
            </a:r>
            <a:r>
              <a:rPr lang="de-DE" dirty="0" err="1"/>
              <a:t>dynamic</a:t>
            </a:r>
            <a:r>
              <a:rPr lang="de-DE" dirty="0"/>
              <a:t> type </a:t>
            </a:r>
            <a:r>
              <a:rPr lang="de-DE" dirty="0" err="1"/>
              <a:t>checking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Conclusion</a:t>
            </a:r>
            <a:r>
              <a:rPr lang="de-DE" dirty="0"/>
              <a:t>: Go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better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Python </a:t>
            </a:r>
            <a:r>
              <a:rPr lang="de-DE" dirty="0" err="1"/>
              <a:t>for</a:t>
            </a:r>
            <a:r>
              <a:rPr lang="de-DE" dirty="0"/>
              <a:t> Distributed </a:t>
            </a:r>
            <a:r>
              <a:rPr lang="de-DE" dirty="0" err="1"/>
              <a:t>Programming</a:t>
            </a:r>
            <a:endParaRPr lang="de-DE" dirty="0"/>
          </a:p>
          <a:p>
            <a:endParaRPr lang="de-DE" dirty="0"/>
          </a:p>
        </p:txBody>
      </p:sp>
      <p:sp>
        <p:nvSpPr>
          <p:cNvPr id="12" name="Datumsplatzhalter 11">
            <a:extLst>
              <a:ext uri="{FF2B5EF4-FFF2-40B4-BE49-F238E27FC236}">
                <a16:creationId xmlns:a16="http://schemas.microsoft.com/office/drawing/2014/main" id="{4A807E3C-B11D-4FA6-89FD-B14691B6E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691F263-9652-4D16-BB12-B4EFB2876C0F}" type="datetime1">
              <a:rPr lang="de-DE" noProof="0" smtClean="0"/>
              <a:t>09.01.2019</a:t>
            </a:fld>
            <a:endParaRPr lang="de-DE" noProof="0"/>
          </a:p>
        </p:txBody>
      </p:sp>
      <p:sp>
        <p:nvSpPr>
          <p:cNvPr id="13" name="Fußzeilenplatzhalter 12">
            <a:extLst>
              <a:ext uri="{FF2B5EF4-FFF2-40B4-BE49-F238E27FC236}">
                <a16:creationId xmlns:a16="http://schemas.microsoft.com/office/drawing/2014/main" id="{6676A90E-3FB0-4485-925F-BED913981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 noProof="0"/>
              <a:t>Paul Vieweger</a:t>
            </a:r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D56B45C1-1F57-47D2-9A50-EB6FEC920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de-DE" noProof="0" smtClean="0"/>
              <a:t>9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719162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ainstorming-Präsentation">
  <a:themeElements>
    <a:clrScheme name="Warmes Blau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15870476_TF03460637.potx" id="{C49A29B5-FA48-4E36-9E4F-DF4710006DC9}" vid="{853F5F12-02C4-44F6-B013-9CB1FC9B17F1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Brainstorming-Geschäftspräsentation</Template>
  <TotalTime>0</TotalTime>
  <Words>648</Words>
  <Application>Microsoft Office PowerPoint</Application>
  <PresentationFormat>Breitbild</PresentationFormat>
  <Paragraphs>133</Paragraphs>
  <Slides>10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6" baseType="lpstr">
      <vt:lpstr>Arial</vt:lpstr>
      <vt:lpstr>Calibri</vt:lpstr>
      <vt:lpstr>Century Gothic</vt:lpstr>
      <vt:lpstr>Palatino Linotype</vt:lpstr>
      <vt:lpstr>Wingdings 2</vt:lpstr>
      <vt:lpstr>Brainstorming-Präsentation</vt:lpstr>
      <vt:lpstr>Distributed Programming  Go vs Python</vt:lpstr>
      <vt:lpstr>Agenda</vt:lpstr>
      <vt:lpstr>Data transmission with gRPC</vt:lpstr>
      <vt:lpstr>gRPC Service Code</vt:lpstr>
      <vt:lpstr>Proxy on Client Side</vt:lpstr>
      <vt:lpstr>Stub on Server Side</vt:lpstr>
      <vt:lpstr>Docker and Kubernetes</vt:lpstr>
      <vt:lpstr>Business API, Go vs Python</vt:lpstr>
      <vt:lpstr>Summary Distributed Programming Go vs Python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Distributed Programming  Go vs Python</dc:title>
  <dc:creator>Paul2</dc:creator>
  <cp:lastModifiedBy>Paul2</cp:lastModifiedBy>
  <cp:revision>27</cp:revision>
  <cp:lastPrinted>2019-01-09T16:36:15Z</cp:lastPrinted>
  <dcterms:created xsi:type="dcterms:W3CDTF">2019-01-09T13:19:00Z</dcterms:created>
  <dcterms:modified xsi:type="dcterms:W3CDTF">2019-01-09T16:36:51Z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74069100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