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73" r:id="rId7"/>
    <p:sldId id="274" r:id="rId8"/>
    <p:sldId id="271" r:id="rId9"/>
    <p:sldId id="268" r:id="rId10"/>
    <p:sldId id="267" r:id="rId11"/>
    <p:sldId id="270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Haselmaier" initials="CH" lastIdx="1" clrIdx="0">
    <p:extLst>
      <p:ext uri="{19B8F6BF-5375-455C-9EA6-DF929625EA0E}">
        <p15:presenceInfo xmlns:p15="http://schemas.microsoft.com/office/powerpoint/2012/main" userId="22fba7650bf537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431" autoAdjust="0"/>
  </p:normalViewPr>
  <p:slideViewPr>
    <p:cSldViewPr snapToGrid="0">
      <p:cViewPr varScale="1">
        <p:scale>
          <a:sx n="95" d="100"/>
          <a:sy n="95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4E226-F842-40B8-B031-25F90D323F44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4B8A-7871-4662-A076-1206191D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4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askell_(Programmiersprache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Verwendet freie Variablen 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Rückgabe wert von der Funktion f ist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weil x außerhalb des vorhandenen Kontextes der anonymen Funktion ist jedoch in dieser verwendet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99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5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 wir Go bereits ausführlich in unserer Vorlesung hatten, werde ich nun vorstellen und einen Code vergleich in den FP eingehen.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Kurze Einführung in Haskell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FP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5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Haskell is a Functional Programming Language that has been specially designed to handle symbolic computation and list processing applications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Haskell ist eine Funktionale Programmiersprache, die nach dem US-amerikanischen Mathematiker Haskell Brooks Curry benannt ist. 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Haskell basieret auf dem Lambda-Kalkül daher wird der griechische Buchstabe auch als Logo verwendet.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Haskell Features:</a:t>
            </a:r>
          </a:p>
          <a:p>
            <a:pPr lvl="1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 werten ihre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aus. Dies führt dazu das Programme sehr gut miteinander harmonisieren und dadurch Kontrollstrukturen wie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einfachste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nachgebildet werden können. Haskell code besteht nur aus reinen Funktionen, dadurch lassen sich Funktionen schön aneinander reihen, was zudem die Performanz steigert.</a:t>
            </a:r>
          </a:p>
          <a:p>
            <a:pPr lvl="1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Statically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Ausdruck in Haskell hat einen Typ, der zur Kompilierungszeit bestimmt wird. Alle Typen, die von der Funktionsanwendung zusammengesetzt werden, müssen übereinstimmen. Andernfalls wird das Programm vom Compiler abgelehnt.</a:t>
            </a:r>
          </a:p>
          <a:p>
            <a:pPr lvl="1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Interface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Haskell muss nicht jeder Typ in einem Haskell-Programm explizit ausgeben werden. Die Typen werden abgeleitet, indem jeder Typ bidirektional vereinheitlicht wird.</a:t>
            </a:r>
          </a:p>
          <a:p>
            <a:pPr lvl="1"/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den öffentlichen Paketserver sind einige Open-Source  Pakete verfügbar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96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Zuerst werden Funktionen deklariert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ersten Elemente sind die übergebenen Parameter (der Input)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letzte Element ist das Ergebnis, das aus der Logik mit den vorhandenen Inputs generiert wird (der Output)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 nächstes wird die Funktion definiert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2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können auch Funktionen als Argumente definiert werden, dafür müssen Klammern gesetzt werden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diesem Beispiel deklarieren wir zunächst eine add3 Funktion – Die zu eine gegebenen Zahl 3 addieren soll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nächstes deklarieren wir eine Funktion, die als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Funktion und einen Integer wert erhält und als Rückgabe eine Integer zurückgibt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 werden beide Funktionen definiert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exFunc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als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und x übergeben. Hier wird zunächst die Funktion f auf x ausgeführt und dann mit x multipliziert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Funktion auszuführen, werden zunächst als Argumente die add3 Funktion und als Integer 3 übergeben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74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80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 ohne Namen ist eine Anonyme Funktion bzw. Lambda Abstraktion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Anonyme Funktionen sind nur möglich, da beide sprachen Higher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unterstützen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Manchmal ist es angenehmer anonyme Funktionen zu verwenden z.B. wenn sie nur einmal benötigt wird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heißt Funktionen können: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 zugewiesen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Argumente in Funktionen übergeben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Rückgabe Wert einer Funktion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Haskell beginnen anonyme Funktionen mit einem Backslash. Dieser wurde verwendet da er Ähnlichkeiten mit dem griechischen Buchstaben Lambda besitzt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Funktionale Komposition ist das zusammensetzen von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Dabei wird der Output einer Funktion für 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einer anderen Verwendet. Das Ergebnis ist eine neue Funktion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Haskell gibt es zwei Möglichkeiten dies umzusetzen. Einmal die Funktion als Input einer anderen Funktion zu verwenden. Anderseits mit 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44B8A-7871-4662-A076-1206191DB5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41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E21BBBC7-F89C-42D1-AAA3-478D568ED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Currying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in </a:t>
            </a:r>
            <a:r>
              <a:rPr lang="de-D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Haskell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essentiell. Jede Funktion erhält, nur ein Argument. Werden scheinbar mehrere Argumente definiert, so steckt immer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Currying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dahinter.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Currying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die Transformation einer Funktion die mehrere Argumente nimmt, in eine Funktion die nur ein Argument nimmt und eine andere Funktion zurückgibt wie weiter Argumente annimmt</a:t>
            </a:r>
          </a:p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46D0E-6CB3-4601-A17A-694776A83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Haskell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03B27C-DAA5-4F2F-A2C6-3226934F8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Compare Functional Programming in Go with Haskell</a:t>
            </a:r>
            <a:r>
              <a:rPr lang="de-DE" dirty="0"/>
              <a:t> </a:t>
            </a:r>
          </a:p>
          <a:p>
            <a:r>
              <a:rPr lang="de-DE" dirty="0" err="1"/>
              <a:t>by</a:t>
            </a:r>
            <a:r>
              <a:rPr lang="de-DE" dirty="0"/>
              <a:t> Carlos Haselmaier | TH Rosenheim</a:t>
            </a:r>
          </a:p>
        </p:txBody>
      </p:sp>
    </p:spTree>
    <p:extLst>
      <p:ext uri="{BB962C8B-B14F-4D97-AF65-F5344CB8AC3E}">
        <p14:creationId xmlns:p14="http://schemas.microsoft.com/office/powerpoint/2010/main" val="121441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54138-F07E-4AFE-88EE-AC7154CA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en-US" dirty="0"/>
              <a:t>Functional Composition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94C7DF7-F14E-468E-A69D-E70FC0F62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61421"/>
              </p:ext>
            </p:extLst>
          </p:nvPr>
        </p:nvGraphicFramePr>
        <p:xfrm>
          <a:off x="677863" y="2160588"/>
          <a:ext cx="8596312" cy="280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8519">
                  <a:extLst>
                    <a:ext uri="{9D8B030D-6E8A-4147-A177-3AD203B41FA5}">
                      <a16:colId xmlns:a16="http://schemas.microsoft.com/office/drawing/2014/main" val="325844658"/>
                    </a:ext>
                  </a:extLst>
                </a:gridCol>
                <a:gridCol w="5297793">
                  <a:extLst>
                    <a:ext uri="{9D8B030D-6E8A-4147-A177-3AD203B41FA5}">
                      <a16:colId xmlns:a16="http://schemas.microsoft.com/office/drawing/2014/main" val="26400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-- built in functions</a:t>
                      </a:r>
                    </a:p>
                    <a:p>
                      <a:r>
                        <a:rPr lang="en-US" sz="1400" dirty="0"/>
                        <a:t>even :: Int -&gt; Bool </a:t>
                      </a:r>
                    </a:p>
                    <a:p>
                      <a:r>
                        <a:rPr lang="en-US" sz="1400" dirty="0"/>
                        <a:t>not :: Bool -&gt; Bool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dirty="0"/>
                        <a:t>odd :: Int -&gt; Bool -- declaration</a:t>
                      </a:r>
                    </a:p>
                    <a:p>
                      <a:r>
                        <a:rPr lang="en-US" sz="1400" dirty="0"/>
                        <a:t>odd x = not (even x) – definition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with dot operator </a:t>
                      </a:r>
                    </a:p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not .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 –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:= </a:t>
                      </a:r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(x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bool</a:t>
                      </a:r>
                      <a:r>
                        <a:rPr lang="de-DE" sz="1400" dirty="0"/>
                        <a:t>{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x%2 == 0 }</a:t>
                      </a:r>
                    </a:p>
                    <a:p>
                      <a:r>
                        <a:rPr lang="de-DE" sz="1400" dirty="0"/>
                        <a:t>not := </a:t>
                      </a:r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(x </a:t>
                      </a:r>
                      <a:r>
                        <a:rPr lang="de-DE" sz="1400" dirty="0" err="1"/>
                        <a:t>bool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bool</a:t>
                      </a:r>
                      <a:r>
                        <a:rPr lang="de-DE" sz="1400" dirty="0"/>
                        <a:t> {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!x }</a:t>
                      </a:r>
                    </a:p>
                    <a:p>
                      <a:endParaRPr lang="de-DE" sz="1400" dirty="0"/>
                    </a:p>
                    <a:p>
                      <a:r>
                        <a:rPr lang="de-DE" sz="1400" dirty="0"/>
                        <a:t>// </a:t>
                      </a:r>
                      <a:r>
                        <a:rPr lang="de-DE" sz="1400" dirty="0" err="1"/>
                        <a:t>Function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endParaRPr lang="de-DE" sz="1400" dirty="0"/>
                    </a:p>
                    <a:p>
                      <a:r>
                        <a:rPr lang="de-DE" sz="1400" dirty="0" err="1"/>
                        <a:t>odd</a:t>
                      </a:r>
                      <a:r>
                        <a:rPr lang="de-DE" sz="1400" dirty="0"/>
                        <a:t> := </a:t>
                      </a:r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(x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bool</a:t>
                      </a:r>
                      <a:r>
                        <a:rPr lang="de-DE" sz="1400" dirty="0"/>
                        <a:t>{ </a:t>
                      </a:r>
                    </a:p>
                    <a:p>
                      <a:r>
                        <a:rPr lang="de-DE" sz="1400" dirty="0"/>
                        <a:t>   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not(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(x)) </a:t>
                      </a:r>
                    </a:p>
                    <a:p>
                      <a:r>
                        <a:rPr lang="de-DE" sz="1400" dirty="0"/>
                        <a:t>} </a:t>
                      </a:r>
                    </a:p>
                    <a:p>
                      <a:endParaRPr lang="de-DE" sz="1400" dirty="0"/>
                    </a:p>
                    <a:p>
                      <a:endParaRPr lang="de-DE" sz="1400" dirty="0"/>
                    </a:p>
                    <a:p>
                      <a:endParaRPr lang="de-DE" sz="1400" dirty="0"/>
                    </a:p>
                    <a:p>
                      <a:r>
                        <a:rPr lang="de-DE" sz="1400" dirty="0" err="1"/>
                        <a:t>fmt.Printf</a:t>
                      </a:r>
                      <a:r>
                        <a:rPr lang="de-DE" sz="1400" dirty="0"/>
                        <a:t>("%v\n", </a:t>
                      </a:r>
                      <a:r>
                        <a:rPr lang="de-DE" sz="1400" dirty="0" err="1"/>
                        <a:t>odd</a:t>
                      </a:r>
                      <a:r>
                        <a:rPr lang="de-DE" sz="1400" dirty="0"/>
                        <a:t>(2)) // --&gt; </a:t>
                      </a:r>
                      <a:r>
                        <a:rPr lang="de-DE" sz="1400" dirty="0" err="1"/>
                        <a:t>false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Go(lang)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03349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A63F0F5-25DC-452D-B73F-940AE6342B58}"/>
              </a:ext>
            </a:extLst>
          </p:cNvPr>
          <p:cNvSpPr txBox="1"/>
          <p:nvPr/>
        </p:nvSpPr>
        <p:spPr>
          <a:xfrm>
            <a:off x="676978" y="5196199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the result of one function to the input of another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 new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Math: f{g{x}} where g() and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F4C3C2-D425-4DBD-9B13-3A51053E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FD3FE-43AD-4B1B-9B19-F166E986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2E7741D-EC68-4AC8-B114-3BD15C21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F6F2C1F-265D-4540-A3A5-E551E3A6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54138-F07E-4AFE-88EE-AC7154CA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en-US" dirty="0"/>
              <a:t>Currying 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94C7DF7-F14E-468E-A69D-E70FC0F62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5985"/>
              </p:ext>
            </p:extLst>
          </p:nvPr>
        </p:nvGraphicFramePr>
        <p:xfrm>
          <a:off x="677863" y="2160588"/>
          <a:ext cx="8596312" cy="2638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8519">
                  <a:extLst>
                    <a:ext uri="{9D8B030D-6E8A-4147-A177-3AD203B41FA5}">
                      <a16:colId xmlns:a16="http://schemas.microsoft.com/office/drawing/2014/main" val="325844658"/>
                    </a:ext>
                  </a:extLst>
                </a:gridCol>
                <a:gridCol w="5297793">
                  <a:extLst>
                    <a:ext uri="{9D8B030D-6E8A-4147-A177-3AD203B41FA5}">
                      <a16:colId xmlns:a16="http://schemas.microsoft.com/office/drawing/2014/main" val="26400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y = x + y</a:t>
                      </a:r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3 -- 4</a:t>
                      </a:r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</a:t>
                      </a: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equivalent</a:t>
                      </a:r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addTo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addTo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curAdd</a:t>
                      </a:r>
                      <a:r>
                        <a:rPr lang="de-DE" sz="1400" dirty="0"/>
                        <a:t>(x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 {</a:t>
                      </a:r>
                    </a:p>
                    <a:p>
                      <a:r>
                        <a:rPr lang="de-DE" sz="1400" dirty="0"/>
                        <a:t>   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(y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) </a:t>
                      </a:r>
                      <a:r>
                        <a:rPr lang="de-DE" sz="1400" dirty="0" err="1"/>
                        <a:t>int</a:t>
                      </a:r>
                      <a:r>
                        <a:rPr lang="de-DE" sz="1400" dirty="0"/>
                        <a:t> {</a:t>
                      </a:r>
                    </a:p>
                    <a:p>
                      <a:r>
                        <a:rPr lang="de-DE" sz="1400" dirty="0"/>
                        <a:t>       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x + y</a:t>
                      </a:r>
                    </a:p>
                    <a:p>
                      <a:r>
                        <a:rPr lang="de-DE" sz="1400" dirty="0"/>
                        <a:t>    }</a:t>
                      </a:r>
                    </a:p>
                    <a:p>
                      <a:r>
                        <a:rPr lang="de-DE" sz="1400" dirty="0"/>
                        <a:t>}</a:t>
                      </a:r>
                    </a:p>
                    <a:p>
                      <a:endParaRPr lang="de-DE" sz="1400" dirty="0"/>
                    </a:p>
                    <a:p>
                      <a:r>
                        <a:rPr lang="de-DE" sz="1400" dirty="0" err="1"/>
                        <a:t>func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main</a:t>
                      </a:r>
                      <a:r>
                        <a:rPr lang="de-DE" sz="1400" dirty="0"/>
                        <a:t>() {</a:t>
                      </a:r>
                    </a:p>
                    <a:p>
                      <a:r>
                        <a:rPr lang="de-DE" sz="1400" dirty="0"/>
                        <a:t>    </a:t>
                      </a:r>
                      <a:r>
                        <a:rPr lang="de-DE" sz="1400" dirty="0" err="1"/>
                        <a:t>addTo</a:t>
                      </a:r>
                      <a:r>
                        <a:rPr lang="de-DE" sz="1400" dirty="0"/>
                        <a:t> := </a:t>
                      </a:r>
                      <a:r>
                        <a:rPr lang="de-DE" sz="1400" dirty="0" err="1"/>
                        <a:t>curAdd</a:t>
                      </a:r>
                      <a:r>
                        <a:rPr lang="de-DE" sz="1400" dirty="0"/>
                        <a:t> (1)</a:t>
                      </a:r>
                    </a:p>
                    <a:p>
                      <a:r>
                        <a:rPr lang="de-DE" sz="1400" dirty="0"/>
                        <a:t>    </a:t>
                      </a:r>
                      <a:r>
                        <a:rPr lang="de-DE" sz="1400" dirty="0" err="1"/>
                        <a:t>fmt.Println</a:t>
                      </a:r>
                      <a:r>
                        <a:rPr lang="de-DE" sz="1400" dirty="0"/>
                        <a:t>(add1(3))</a:t>
                      </a:r>
                    </a:p>
                    <a:p>
                      <a:r>
                        <a:rPr lang="de-DE" sz="14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55832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Go(lang)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033494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A3CF5D24-8C9E-49F2-BD82-72C5908C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939C-3C23-47A7-9C03-C5ACAA3B32F8}"/>
              </a:ext>
            </a:extLst>
          </p:cNvPr>
          <p:cNvSpPr txBox="1"/>
          <p:nvPr/>
        </p:nvSpPr>
        <p:spPr>
          <a:xfrm>
            <a:off x="677689" y="4798758"/>
            <a:ext cx="85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Haskell, </a:t>
            </a:r>
            <a:r>
              <a:rPr lang="en-US" i="1" dirty="0"/>
              <a:t>all</a:t>
            </a:r>
            <a:r>
              <a:rPr lang="en-US" dirty="0"/>
              <a:t> functions are considered curried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-&gt; </a:t>
            </a:r>
            <a:r>
              <a:rPr lang="de-DE" dirty="0" err="1"/>
              <a:t>Int</a:t>
            </a:r>
            <a:r>
              <a:rPr lang="de-DE" dirty="0"/>
              <a:t> -&gt; </a:t>
            </a:r>
            <a:r>
              <a:rPr lang="de-DE" dirty="0" err="1"/>
              <a:t>Int</a:t>
            </a:r>
            <a:r>
              <a:rPr lang="de-DE" dirty="0"/>
              <a:t> entspricht </a:t>
            </a:r>
            <a:r>
              <a:rPr lang="de-DE" dirty="0" err="1"/>
              <a:t>Int</a:t>
            </a:r>
            <a:r>
              <a:rPr lang="de-DE" dirty="0"/>
              <a:t> -&gt; (</a:t>
            </a:r>
            <a:r>
              <a:rPr lang="de-DE" dirty="0" err="1"/>
              <a:t>Int</a:t>
            </a:r>
            <a:r>
              <a:rPr lang="de-DE" dirty="0"/>
              <a:t> -&gt; </a:t>
            </a:r>
            <a:r>
              <a:rPr lang="de-DE" dirty="0" err="1"/>
              <a:t>Int</a:t>
            </a:r>
            <a:r>
              <a:rPr lang="de-DE" dirty="0"/>
              <a:t>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83E6FA0-5471-44D1-9397-7031CC6C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668947D-CC42-4189-8B86-49AE9B8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25DAEE-C7BD-4F62-95F3-F3CCA190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54138-F07E-4AFE-88EE-AC7154CA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en-US" dirty="0"/>
              <a:t>Closure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94C7DF7-F14E-468E-A69D-E70FC0F62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334973"/>
              </p:ext>
            </p:extLst>
          </p:nvPr>
        </p:nvGraphicFramePr>
        <p:xfrm>
          <a:off x="677863" y="2160588"/>
          <a:ext cx="8596312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8519">
                  <a:extLst>
                    <a:ext uri="{9D8B030D-6E8A-4147-A177-3AD203B41FA5}">
                      <a16:colId xmlns:a16="http://schemas.microsoft.com/office/drawing/2014/main" val="325844658"/>
                    </a:ext>
                  </a:extLst>
                </a:gridCol>
                <a:gridCol w="5297793">
                  <a:extLst>
                    <a:ext uri="{9D8B030D-6E8A-4147-A177-3AD203B41FA5}">
                      <a16:colId xmlns:a16="http://schemas.microsoft.com/office/drawing/2014/main" val="26400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-- Closure example</a:t>
                      </a:r>
                      <a:endParaRPr lang="de-DE" sz="1400" kern="1200" dirty="0">
                        <a:effectLst/>
                      </a:endParaRPr>
                    </a:p>
                    <a:p>
                      <a:r>
                        <a:rPr lang="en-US" sz="1400" kern="1200" dirty="0">
                          <a:effectLst/>
                        </a:rPr>
                        <a:t>f x = (\y -&gt; x + y)</a:t>
                      </a:r>
                    </a:p>
                    <a:p>
                      <a:endParaRPr lang="en-US" sz="1400" kern="1200" dirty="0">
                        <a:effectLst/>
                      </a:endParaRPr>
                    </a:p>
                    <a:p>
                      <a:endParaRPr lang="en-US" sz="1400" kern="1200" dirty="0">
                        <a:effectLst/>
                      </a:endParaRPr>
                    </a:p>
                    <a:p>
                      <a:endParaRPr lang="en-US" sz="1400" kern="1200" dirty="0">
                        <a:effectLst/>
                      </a:endParaRPr>
                    </a:p>
                    <a:p>
                      <a:endParaRPr lang="de-DE" sz="1400" kern="1200" dirty="0">
                        <a:effectLst/>
                      </a:endParaRPr>
                    </a:p>
                    <a:p>
                      <a:r>
                        <a:rPr lang="de-DE" sz="1400" kern="1200" dirty="0">
                          <a:effectLst/>
                        </a:rPr>
                        <a:t>f 2 5 -- 7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>
                          <a:effectLst/>
                        </a:rPr>
                        <a:t>func</a:t>
                      </a:r>
                      <a:r>
                        <a:rPr lang="de-DE" sz="1400" kern="1200" dirty="0">
                          <a:effectLst/>
                        </a:rPr>
                        <a:t> </a:t>
                      </a:r>
                      <a:r>
                        <a:rPr lang="de-DE" sz="1400" kern="1200" dirty="0" err="1">
                          <a:effectLst/>
                        </a:rPr>
                        <a:t>add_x</a:t>
                      </a:r>
                      <a:r>
                        <a:rPr lang="de-DE" sz="1400" kern="1200" dirty="0">
                          <a:effectLst/>
                        </a:rPr>
                        <a:t>(x </a:t>
                      </a:r>
                      <a:r>
                        <a:rPr lang="de-DE" sz="1400" kern="1200" dirty="0" err="1">
                          <a:effectLst/>
                        </a:rPr>
                        <a:t>int</a:t>
                      </a:r>
                      <a:r>
                        <a:rPr lang="de-DE" sz="1400" kern="1200" dirty="0">
                          <a:effectLst/>
                        </a:rPr>
                        <a:t>) </a:t>
                      </a:r>
                      <a:r>
                        <a:rPr lang="de-DE" sz="1400" kern="1200" dirty="0" err="1">
                          <a:effectLst/>
                        </a:rPr>
                        <a:t>func</a:t>
                      </a:r>
                      <a:r>
                        <a:rPr lang="de-DE" sz="1400" kern="1200" dirty="0">
                          <a:effectLst/>
                        </a:rPr>
                        <a:t>() </a:t>
                      </a:r>
                      <a:r>
                        <a:rPr lang="de-DE" sz="1400" kern="1200" dirty="0" err="1">
                          <a:effectLst/>
                        </a:rPr>
                        <a:t>int</a:t>
                      </a:r>
                      <a:r>
                        <a:rPr lang="de-DE" sz="1400" kern="1200" dirty="0">
                          <a:effectLst/>
                        </a:rPr>
                        <a:t> {</a:t>
                      </a:r>
                      <a:br>
                        <a:rPr lang="de-DE" sz="1400" kern="1200" dirty="0">
                          <a:effectLst/>
                        </a:rPr>
                      </a:br>
                      <a:r>
                        <a:rPr lang="de-DE" sz="1400" kern="1200" dirty="0">
                          <a:effectLst/>
                        </a:rPr>
                        <a:t>    </a:t>
                      </a:r>
                      <a:r>
                        <a:rPr lang="de-DE" sz="1400" kern="1200" dirty="0" err="1">
                          <a:effectLst/>
                        </a:rPr>
                        <a:t>return</a:t>
                      </a:r>
                      <a:r>
                        <a:rPr lang="de-DE" sz="1400" kern="1200" dirty="0">
                          <a:effectLst/>
                        </a:rPr>
                        <a:t> </a:t>
                      </a:r>
                      <a:r>
                        <a:rPr lang="de-DE" sz="1400" kern="1200" dirty="0" err="1">
                          <a:effectLst/>
                        </a:rPr>
                        <a:t>func</a:t>
                      </a:r>
                      <a:r>
                        <a:rPr lang="de-DE" sz="1400" kern="1200" dirty="0">
                          <a:effectLst/>
                        </a:rPr>
                        <a:t>(y </a:t>
                      </a:r>
                      <a:r>
                        <a:rPr lang="de-DE" sz="1400" kern="1200" dirty="0" err="1">
                          <a:effectLst/>
                        </a:rPr>
                        <a:t>int</a:t>
                      </a:r>
                      <a:r>
                        <a:rPr lang="de-DE" sz="1400" kern="1200" dirty="0">
                          <a:effectLst/>
                        </a:rPr>
                        <a:t>) </a:t>
                      </a:r>
                      <a:r>
                        <a:rPr lang="de-DE" sz="1400" kern="1200" dirty="0" err="1">
                          <a:effectLst/>
                        </a:rPr>
                        <a:t>int</a:t>
                      </a:r>
                      <a:r>
                        <a:rPr lang="de-DE" sz="1400" kern="1200" dirty="0">
                          <a:effectLst/>
                        </a:rPr>
                        <a:t> { </a:t>
                      </a:r>
                    </a:p>
                    <a:p>
                      <a:r>
                        <a:rPr lang="de-DE" sz="1400" kern="1200" dirty="0">
                          <a:effectLst/>
                        </a:rPr>
                        <a:t>        </a:t>
                      </a:r>
                      <a:r>
                        <a:rPr lang="de-DE" sz="1400" kern="1200" dirty="0" err="1">
                          <a:effectLst/>
                        </a:rPr>
                        <a:t>return</a:t>
                      </a:r>
                      <a:r>
                        <a:rPr lang="de-DE" sz="1400" kern="1200" dirty="0">
                          <a:effectLst/>
                        </a:rPr>
                        <a:t> x + y</a:t>
                      </a:r>
                    </a:p>
                    <a:p>
                      <a:r>
                        <a:rPr lang="de-DE" sz="1400" kern="1200" dirty="0">
                          <a:effectLst/>
                        </a:rPr>
                        <a:t>    }</a:t>
                      </a:r>
                      <a:br>
                        <a:rPr lang="de-DE" sz="1400" kern="1200" dirty="0">
                          <a:effectLst/>
                        </a:rPr>
                      </a:br>
                      <a:r>
                        <a:rPr lang="de-DE" sz="1400" kern="1200" dirty="0">
                          <a:effectLst/>
                        </a:rPr>
                        <a:t>}</a:t>
                      </a:r>
                    </a:p>
                    <a:p>
                      <a:br>
                        <a:rPr lang="de-DE" sz="1400" kern="1200" dirty="0">
                          <a:effectLst/>
                        </a:rPr>
                      </a:br>
                      <a:r>
                        <a:rPr lang="de-DE" sz="1400" kern="1200" dirty="0">
                          <a:effectLst/>
                        </a:rPr>
                        <a:t>add_2 := </a:t>
                      </a:r>
                      <a:r>
                        <a:rPr lang="de-DE" sz="1400" kern="1200" dirty="0" err="1">
                          <a:effectLst/>
                        </a:rPr>
                        <a:t>add_x</a:t>
                      </a:r>
                      <a:r>
                        <a:rPr lang="de-DE" sz="1400" kern="1200" dirty="0">
                          <a:effectLst/>
                        </a:rPr>
                        <a:t>(2)</a:t>
                      </a:r>
                    </a:p>
                    <a:p>
                      <a:r>
                        <a:rPr lang="de-DE" sz="1400" kern="1200" dirty="0">
                          <a:effectLst/>
                        </a:rPr>
                        <a:t>add_2(5) // --&gt; </a:t>
                      </a:r>
                      <a:r>
                        <a:rPr lang="de-DE" sz="1400" kern="1200" dirty="0" err="1">
                          <a:effectLst/>
                        </a:rPr>
                        <a:t>result</a:t>
                      </a:r>
                      <a:r>
                        <a:rPr lang="de-DE" sz="1400" kern="1200" dirty="0">
                          <a:effectLst/>
                        </a:rPr>
                        <a:t> 7</a:t>
                      </a: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Go(lang)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033494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698EA4A-F824-4466-AB41-43E57747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FFCEA4-BE13-4663-9222-C89BE729D4CC}"/>
              </a:ext>
            </a:extLst>
          </p:cNvPr>
          <p:cNvSpPr txBox="1"/>
          <p:nvPr/>
        </p:nvSpPr>
        <p:spPr>
          <a:xfrm>
            <a:off x="677863" y="4697835"/>
            <a:ext cx="85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use of free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return a closure, x is bound outside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CAF01-A904-4059-B72D-06E3FE2A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FACC7D-21C1-46D4-A014-73EE02CE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4C6D14-3FC1-407E-99E6-09AA8CFF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439EE-F369-464B-BD6C-3AACBFE9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5D1C2-DDA2-4F57-B080-F1FEBD38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 is shorter and more elegant</a:t>
            </a:r>
          </a:p>
          <a:p>
            <a:r>
              <a:rPr lang="en-US" dirty="0"/>
              <a:t>Haskell is a good choice for functional programming</a:t>
            </a:r>
          </a:p>
          <a:p>
            <a:r>
              <a:rPr lang="en-US" dirty="0"/>
              <a:t>Functional pattern like Map and Filter are implemented in Haskell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70EF4D-A83D-425A-A1F1-4C50BCCA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0D93E-859F-45E6-B07C-C202F1A3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61DFCA-A36E-411E-8706-A339F89F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0814F-35C1-42A2-A8C7-4E8740F4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8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B73AD-6D03-4384-A8EA-3502190B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66116-9516-4D92-B421-1D193E9E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Functional Composition</a:t>
            </a:r>
          </a:p>
          <a:p>
            <a:r>
              <a:rPr lang="en-US" dirty="0"/>
              <a:t>Currying</a:t>
            </a:r>
          </a:p>
          <a:p>
            <a:r>
              <a:rPr lang="en-US" dirty="0"/>
              <a:t>Closure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D1719D-A656-44E7-92A8-4679448D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A75083-3FCE-4CA5-A040-2BA5F0F2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FD1D81-D101-4A40-802B-B784BC2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CPL: Haskell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D4CA8-2FD2-44DD-803B-2907EB75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B8045-2942-4A54-B9E5-535F642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Haskell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83875-F5E2-415C-AE4C-22B14C02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functional programming language</a:t>
            </a:r>
          </a:p>
          <a:p>
            <a:r>
              <a:rPr lang="en-US" dirty="0"/>
              <a:t>Based on mathematical functions </a:t>
            </a:r>
          </a:p>
          <a:p>
            <a:r>
              <a:rPr lang="en-US" dirty="0"/>
              <a:t>Lazy</a:t>
            </a:r>
          </a:p>
          <a:p>
            <a:r>
              <a:rPr lang="en-US" dirty="0"/>
              <a:t>Statically Typed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Packages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58436A-82AF-4DE3-8603-3E775FB8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CE2EF-6032-40E2-8A82-259ADD2F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F930C-5D06-4487-A16F-93C0D05C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108D0-0D30-45CD-8CDE-3E7A97B7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1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AC7A3-B989-4D3D-89D7-E4675277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Haskell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01385-6A05-4731-BAB7-F5E3348C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Numbers 	(Integer, </a:t>
            </a:r>
            <a:r>
              <a:rPr lang="de-DE" dirty="0" err="1"/>
              <a:t>Float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Characters	(Char)</a:t>
            </a:r>
          </a:p>
          <a:p>
            <a:pPr lvl="1"/>
            <a:r>
              <a:rPr lang="de-DE" dirty="0"/>
              <a:t>Strings 	([Char])</a:t>
            </a:r>
          </a:p>
          <a:p>
            <a:pPr lvl="1"/>
            <a:r>
              <a:rPr lang="de-DE" dirty="0"/>
              <a:t>Boolean	(</a:t>
            </a:r>
            <a:r>
              <a:rPr lang="de-DE" dirty="0" err="1"/>
              <a:t>Bool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List 		[1,2,3,4]</a:t>
            </a:r>
          </a:p>
          <a:p>
            <a:pPr lvl="1"/>
            <a:r>
              <a:rPr lang="de-DE" dirty="0" err="1"/>
              <a:t>Tuple</a:t>
            </a:r>
            <a:r>
              <a:rPr lang="de-DE" dirty="0"/>
              <a:t>		(1, “Hello“)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B76EDA-3665-482D-A9F5-8172C259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193F9-B82E-4BFA-848D-89B8E99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7EFBC-E6A9-4F5F-B449-6182BD83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69C49-DED2-4A8F-A7E9-97C18441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8BFAD-71DB-4BC1-91B9-B58C1A41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Haskell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D4134-9F43-47E2-BDEE-F78B05B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</a:p>
          <a:p>
            <a:pPr marL="457200" lvl="1" indent="0">
              <a:buNone/>
            </a:pPr>
            <a:r>
              <a:rPr lang="en-US" dirty="0"/>
              <a:t>add :: Integer -&gt; Integer -&gt; Integer</a:t>
            </a:r>
          </a:p>
          <a:p>
            <a:endParaRPr lang="en-US" dirty="0"/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add x y = x + 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1732ED-E9C4-472D-A193-2E6652EB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65F21-9238-43BC-8B5A-759BE6C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D817A-C4BE-4E45-BC7C-C4C24879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57210-148D-42A9-8BA4-2F1DA05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8F4A-9713-46B6-BB87-97D0BF11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Haskell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5D1AC-6A48-4868-A955-F50AD06F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</a:p>
          <a:p>
            <a:pPr marL="457200" lvl="1" indent="0">
              <a:buNone/>
            </a:pPr>
            <a:r>
              <a:rPr lang="en-US" dirty="0"/>
              <a:t>add3 :: Integer -&gt; Integer </a:t>
            </a:r>
          </a:p>
          <a:p>
            <a:pPr marL="457200" lvl="1" indent="0">
              <a:buNone/>
            </a:pPr>
            <a:r>
              <a:rPr lang="en-US" dirty="0" err="1"/>
              <a:t>exFunc</a:t>
            </a:r>
            <a:r>
              <a:rPr lang="en-US" dirty="0"/>
              <a:t> :: (Integer -&gt; Integer) -&gt; Integer -&gt; Integer </a:t>
            </a:r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add3 x = x + 3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exFunc</a:t>
            </a:r>
            <a:r>
              <a:rPr lang="en-US" dirty="0"/>
              <a:t> f x = f (x) * x</a:t>
            </a:r>
          </a:p>
          <a:p>
            <a:r>
              <a:rPr lang="en-US" b="1" dirty="0"/>
              <a:t>Usage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exFunc</a:t>
            </a:r>
            <a:r>
              <a:rPr lang="en-US" dirty="0"/>
              <a:t> add3 3     </a:t>
            </a:r>
            <a:r>
              <a:rPr lang="en-US" i="1" dirty="0">
                <a:solidFill>
                  <a:schemeClr val="accent4"/>
                </a:solidFill>
              </a:rPr>
              <a:t>-- 18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19531-523E-4A61-8F35-BA5301C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9DAF9-BC03-4406-B04D-83317533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491A1-B1F2-4C87-8C99-C4746F0D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6E8147-9B4C-401F-9BA2-D1E9D5D6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B0A93-3A52-4F3D-9567-3D384A72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addAndSub</a:t>
            </a:r>
            <a:r>
              <a:rPr lang="de-DE" dirty="0"/>
              <a:t> :: Integer -&gt; Integer -&gt; (Integer, Integer)</a:t>
            </a:r>
          </a:p>
          <a:p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de-DE" dirty="0" err="1"/>
              <a:t>addAndSub</a:t>
            </a:r>
            <a:r>
              <a:rPr lang="de-DE" dirty="0"/>
              <a:t> x y = (x + y, x - y)</a:t>
            </a:r>
            <a:endParaRPr lang="en-US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1BD24-1836-449B-A22E-97A6CCF7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59FA4-F3E8-4F61-8063-847CEF9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1986D-895A-4249-BE84-28732528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C3C53FC-CBB1-44C7-9086-364D10AA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de-DE" dirty="0"/>
              <a:t>Haskell </a:t>
            </a:r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63DC16-555A-43B5-952B-F5B1118E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CB502C-73F5-45C0-AB29-1A247A13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B25B4-872F-415D-966F-9D0D8376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18C6B8C-A25C-49D0-A5FD-F0CD67FB9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631101"/>
              </p:ext>
            </p:extLst>
          </p:nvPr>
        </p:nvGraphicFramePr>
        <p:xfrm>
          <a:off x="677691" y="1600200"/>
          <a:ext cx="8596311" cy="4503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2726">
                  <a:extLst>
                    <a:ext uri="{9D8B030D-6E8A-4147-A177-3AD203B41FA5}">
                      <a16:colId xmlns:a16="http://schemas.microsoft.com/office/drawing/2014/main" val="1943066571"/>
                    </a:ext>
                  </a:extLst>
                </a:gridCol>
                <a:gridCol w="3084844">
                  <a:extLst>
                    <a:ext uri="{9D8B030D-6E8A-4147-A177-3AD203B41FA5}">
                      <a16:colId xmlns:a16="http://schemas.microsoft.com/office/drawing/2014/main" val="2833742281"/>
                    </a:ext>
                  </a:extLst>
                </a:gridCol>
                <a:gridCol w="3988741">
                  <a:extLst>
                    <a:ext uri="{9D8B030D-6E8A-4147-A177-3AD203B41FA5}">
                      <a16:colId xmlns:a16="http://schemas.microsoft.com/office/drawing/2014/main" val="4090971319"/>
                    </a:ext>
                  </a:extLst>
                </a:gridCol>
              </a:tblGrid>
              <a:tr h="322506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Feature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Haskell</a:t>
                      </a:r>
                      <a:endParaRPr lang="en-US" sz="1400" b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Go(lang)</a:t>
                      </a:r>
                      <a:endParaRPr lang="en-US" sz="1400" b="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11113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effectLst/>
                        </a:rPr>
                        <a:t>First appeared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1990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2009</a:t>
                      </a:r>
                      <a:endParaRPr lang="en-US" sz="1400" b="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06249"/>
                  </a:ext>
                </a:extLst>
              </a:tr>
              <a:tr h="50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effectLst/>
                        </a:rPr>
                        <a:t>Paradigm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effectLst/>
                        </a:rPr>
                        <a:t>functional, lazy/non-strict, modular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effectLst/>
                        </a:rPr>
                        <a:t>Multi-</a:t>
                      </a:r>
                      <a:r>
                        <a:rPr lang="de-DE" sz="1400" kern="1200" dirty="0" err="1">
                          <a:effectLst/>
                        </a:rPr>
                        <a:t>paradigm</a:t>
                      </a:r>
                      <a:r>
                        <a:rPr lang="de-DE" sz="1400" kern="1200" dirty="0">
                          <a:effectLst/>
                        </a:rPr>
                        <a:t>: </a:t>
                      </a:r>
                      <a:r>
                        <a:rPr lang="de-DE" sz="1400" kern="1200" dirty="0" err="1">
                          <a:effectLst/>
                        </a:rPr>
                        <a:t>concurrent</a:t>
                      </a:r>
                      <a:r>
                        <a:rPr lang="de-DE" sz="1400" kern="1200" dirty="0">
                          <a:effectLst/>
                        </a:rPr>
                        <a:t>, </a:t>
                      </a:r>
                      <a:r>
                        <a:rPr lang="de-DE" sz="1400" kern="1200" dirty="0" err="1">
                          <a:effectLst/>
                        </a:rPr>
                        <a:t>functional</a:t>
                      </a:r>
                      <a:r>
                        <a:rPr lang="de-DE" sz="1400" kern="1200" dirty="0">
                          <a:effectLst/>
                        </a:rPr>
                        <a:t>, imperative, </a:t>
                      </a:r>
                      <a:r>
                        <a:rPr lang="de-DE" sz="1400" kern="1200" dirty="0" err="1">
                          <a:effectLst/>
                        </a:rPr>
                        <a:t>object-oriented</a:t>
                      </a:r>
                      <a:endParaRPr lang="en-US" sz="1400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29100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OS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Cross-</a:t>
                      </a:r>
                      <a:r>
                        <a:rPr lang="de-DE" sz="1400" kern="1200" dirty="0" err="1">
                          <a:effectLst/>
                        </a:rPr>
                        <a:t>platform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Linux, </a:t>
                      </a:r>
                      <a:r>
                        <a:rPr lang="de-DE" sz="1400" kern="1200" dirty="0" err="1">
                          <a:effectLst/>
                        </a:rPr>
                        <a:t>macOS</a:t>
                      </a:r>
                      <a:r>
                        <a:rPr lang="de-DE" sz="1400" kern="1200" dirty="0">
                          <a:effectLst/>
                        </a:rPr>
                        <a:t>, Windows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82849"/>
                  </a:ext>
                </a:extLst>
              </a:tr>
              <a:tr h="50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effectLst/>
                        </a:rPr>
                        <a:t>Influenced</a:t>
                      </a:r>
                      <a:r>
                        <a:rPr lang="de-DE" sz="1400" kern="1200" dirty="0">
                          <a:effectLst/>
                        </a:rPr>
                        <a:t> </a:t>
                      </a:r>
                      <a:r>
                        <a:rPr lang="de-DE" sz="1400" kern="1200" dirty="0" err="1">
                          <a:effectLst/>
                        </a:rPr>
                        <a:t>by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effectLst/>
                        </a:rPr>
                        <a:t>Miranda, ML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C, Smalltalk</a:t>
                      </a:r>
                      <a:endParaRPr lang="en-US" sz="1400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1725"/>
                  </a:ext>
                </a:extLst>
              </a:tr>
              <a:tr h="50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effectLst/>
                        </a:rPr>
                        <a:t>Influenced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C#, Python, Scala</a:t>
                      </a:r>
                      <a:endParaRPr lang="fr-F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Crystal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60460"/>
                  </a:ext>
                </a:extLst>
              </a:tr>
              <a:tr h="718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Multiple </a:t>
                      </a:r>
                      <a:r>
                        <a:rPr lang="de-DE" sz="1400" kern="1200" dirty="0" err="1">
                          <a:effectLst/>
                        </a:rPr>
                        <a:t>return</a:t>
                      </a:r>
                      <a:r>
                        <a:rPr lang="de-DE" sz="1400" kern="1200" dirty="0">
                          <a:effectLst/>
                        </a:rPr>
                        <a:t> </a:t>
                      </a:r>
                      <a:r>
                        <a:rPr lang="de-DE" sz="1400" kern="1200" dirty="0" err="1">
                          <a:effectLst/>
                        </a:rPr>
                        <a:t>values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yes</a:t>
                      </a:r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yes</a:t>
                      </a:r>
                    </a:p>
                    <a:p>
                      <a:endParaRPr lang="en-US" sz="1400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51670"/>
                  </a:ext>
                </a:extLst>
              </a:tr>
              <a:tr h="7186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effectLst/>
                        </a:rPr>
                        <a:t>Anonymous </a:t>
                      </a:r>
                      <a:r>
                        <a:rPr lang="de-DE" sz="1400" kern="1200" dirty="0" err="1">
                          <a:effectLst/>
                        </a:rPr>
                        <a:t>functions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yes</a:t>
                      </a: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yes</a:t>
                      </a:r>
                    </a:p>
                    <a:p>
                      <a:endParaRPr lang="en-US" sz="1400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91699"/>
                  </a:ext>
                </a:extLst>
              </a:tr>
              <a:tr h="50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effectLst/>
                        </a:rPr>
                        <a:t>Compiled</a:t>
                      </a:r>
                      <a:endParaRPr lang="de-DE" sz="1400" kern="1200" dirty="0">
                        <a:effectLst/>
                      </a:endParaRP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yes</a:t>
                      </a:r>
                    </a:p>
                    <a:p>
                      <a:endParaRPr lang="en-US" sz="1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yes</a:t>
                      </a:r>
                    </a:p>
                    <a:p>
                      <a:endParaRPr lang="en-US" sz="1400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68714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78D0F-A557-4024-A63A-BBB9A30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C431C-3293-4129-ABE0-E56F82C1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43AF0-2BAE-4D6D-9A01-929F57BA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3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54138-F07E-4AFE-88EE-AC7154CA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860" y="609600"/>
            <a:ext cx="7319141" cy="1320800"/>
          </a:xfrm>
        </p:spPr>
        <p:txBody>
          <a:bodyPr/>
          <a:lstStyle/>
          <a:p>
            <a:r>
              <a:rPr lang="en-US" dirty="0"/>
              <a:t>Lambdas </a:t>
            </a:r>
            <a:br>
              <a:rPr lang="en-US" dirty="0"/>
            </a:br>
            <a:r>
              <a:rPr lang="en-US" sz="2000" dirty="0"/>
              <a:t>- Anonymous Functions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94C7DF7-F14E-468E-A69D-E70FC0F62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49427"/>
              </p:ext>
            </p:extLst>
          </p:nvPr>
        </p:nvGraphicFramePr>
        <p:xfrm>
          <a:off x="677863" y="2168977"/>
          <a:ext cx="8596312" cy="114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8519">
                  <a:extLst>
                    <a:ext uri="{9D8B030D-6E8A-4147-A177-3AD203B41FA5}">
                      <a16:colId xmlns:a16="http://schemas.microsoft.com/office/drawing/2014/main" val="325844658"/>
                    </a:ext>
                  </a:extLst>
                </a:gridCol>
                <a:gridCol w="5297793">
                  <a:extLst>
                    <a:ext uri="{9D8B030D-6E8A-4147-A177-3AD203B41FA5}">
                      <a16:colId xmlns:a16="http://schemas.microsoft.com/office/drawing/2014/main" val="26400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(\x y -&gt; x + y)</a:t>
                      </a:r>
                      <a:r>
                        <a:rPr lang="es-E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2 4 )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n-NO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fmt.Println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dirty="0" err="1"/>
                        <a:t>func</a:t>
                      </a:r>
                      <a:r>
                        <a:rPr lang="en-US" sz="1400" b="1" dirty="0"/>
                        <a:t> (x, y int) int {</a:t>
                      </a:r>
                    </a:p>
                    <a:p>
                      <a:r>
                        <a:rPr lang="en-US" sz="1400" b="1" dirty="0"/>
                        <a:t>    return x + y</a:t>
                      </a:r>
                    </a:p>
                    <a:p>
                      <a:r>
                        <a:rPr lang="en-US" sz="1400" b="1" dirty="0"/>
                        <a:t>}</a:t>
                      </a:r>
                      <a:r>
                        <a:rPr lang="en-US" sz="1400" dirty="0"/>
                        <a:t>(2, 4) )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55832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Go(lang)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033494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9905375F-A854-4068-9B36-4A91AFDA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4" y="124310"/>
            <a:ext cx="1625397" cy="1625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BA90A6-82AE-4CB6-AD6E-5EB2A3E06D18}"/>
              </a:ext>
            </a:extLst>
          </p:cNvPr>
          <p:cNvSpPr txBox="1"/>
          <p:nvPr/>
        </p:nvSpPr>
        <p:spPr>
          <a:xfrm>
            <a:off x="677863" y="3246539"/>
            <a:ext cx="859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Lambda </a:t>
            </a:r>
            <a:r>
              <a:rPr lang="de-DE" dirty="0" err="1"/>
              <a:t>abstraction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convenient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with backslash in Haskell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1F22BE-6848-432E-AC07-A20DC849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10.01.2019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2FA9A12-6754-4C2E-BF53-1BB4DCF2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CPL: Haskell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8CAF0E-56C7-4CEA-A18B-AF8B3F8C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1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1145</Words>
  <Application>Microsoft Office PowerPoint</Application>
  <PresentationFormat>Breitbild</PresentationFormat>
  <Paragraphs>241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Haskell</vt:lpstr>
      <vt:lpstr>Gliederung</vt:lpstr>
      <vt:lpstr>Haskell</vt:lpstr>
      <vt:lpstr>Haskell Types</vt:lpstr>
      <vt:lpstr>Haskell Functions</vt:lpstr>
      <vt:lpstr>Haskell Functions</vt:lpstr>
      <vt:lpstr>Haskell Functions</vt:lpstr>
      <vt:lpstr>Comparison</vt:lpstr>
      <vt:lpstr>Lambdas  - Anonymous Functions</vt:lpstr>
      <vt:lpstr>Functional Composition</vt:lpstr>
      <vt:lpstr>Currying </vt:lpstr>
      <vt:lpstr>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Carlos Haselmaier</dc:creator>
  <cp:lastModifiedBy>Carlos Haselmaier</cp:lastModifiedBy>
  <cp:revision>46</cp:revision>
  <dcterms:created xsi:type="dcterms:W3CDTF">2019-01-05T07:47:19Z</dcterms:created>
  <dcterms:modified xsi:type="dcterms:W3CDTF">2019-01-09T16:19:42Z</dcterms:modified>
</cp:coreProperties>
</file>