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22"/>
    <p:restoredTop sz="94689"/>
  </p:normalViewPr>
  <p:slideViewPr>
    <p:cSldViewPr snapToGrid="0" snapToObjects="1">
      <p:cViewPr varScale="1">
        <p:scale>
          <a:sx n="113" d="100"/>
          <a:sy n="113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256F3-81D6-1040-BBAC-7AD636DA3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06CF4C-50F1-5845-8365-3C8016197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C7BA63-A5A4-3441-B8BE-CF773EAB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DEB6-B78F-104E-8417-EC552B019B34}" type="datetimeFigureOut">
              <a:rPr lang="de-DE" smtClean="0"/>
              <a:t>09.01.19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3586B6-AF4D-9648-A7A4-D1CF72A57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C061E2-4AD4-024C-8271-90559321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5822-AEF0-1A4F-9C89-BCBF3F50F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34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1336D-1344-8E40-8AB3-A38597B5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0828B7-E6EC-9347-BA5C-94B0792DF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F16AE6-2C2A-F24E-9B84-9F6BB09F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DEB6-B78F-104E-8417-EC552B019B34}" type="datetimeFigureOut">
              <a:rPr lang="de-DE" smtClean="0"/>
              <a:t>09.01.19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69F2B-5814-4D4D-946A-20C74D92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3ECD18-2805-9C4B-921A-D3F6E48A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5822-AEF0-1A4F-9C89-BCBF3F50F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0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5D84AFB-68CD-D14F-BB2A-22D122743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589905-D806-9E41-A01A-6661A8638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056578-8E30-124F-A60A-44B50680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DEB6-B78F-104E-8417-EC552B019B34}" type="datetimeFigureOut">
              <a:rPr lang="de-DE" smtClean="0"/>
              <a:t>09.01.19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D7A6EF-8A87-5249-82A9-E93ECF34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D966E3-DBD0-4F49-B80C-E832ABB0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5822-AEF0-1A4F-9C89-BCBF3F50F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726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381FAE-7A25-8C4B-9A3F-10287AFF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74C268-CBD9-654B-B97A-9B73FB221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180EF4-715D-9942-966C-F9E2DDAD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DEB6-B78F-104E-8417-EC552B019B34}" type="datetimeFigureOut">
              <a:rPr lang="de-DE" smtClean="0"/>
              <a:t>09.01.19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89D4B9-DADB-D14B-9F88-93182A96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FC5235-2B9E-F542-832D-A998256A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5822-AEF0-1A4F-9C89-BCBF3F50F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65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6302A-698E-9544-A9EE-76FDDF6D3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3C49DA-CBB4-FE48-97EA-F17A5C6C1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4C8652-C18B-E84B-96D9-8FC9FA14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DEB6-B78F-104E-8417-EC552B019B34}" type="datetimeFigureOut">
              <a:rPr lang="de-DE" smtClean="0"/>
              <a:t>09.01.19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B45C40-B023-0244-BAB3-271E2FB1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FDFE80-F08E-9944-B5C7-E1C40E4F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5822-AEF0-1A4F-9C89-BCBF3F50F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67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E25B4-6A32-EC46-999B-20CAFCB9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C4037B-A275-274A-93B3-B3C24C1E7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DAEA92-82A8-0145-8E07-B24AB79F8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B4CF70-FC8B-A84A-A3F5-9213846D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DEB6-B78F-104E-8417-EC552B019B34}" type="datetimeFigureOut">
              <a:rPr lang="de-DE" smtClean="0"/>
              <a:t>09.01.19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C5B17C-DF9E-4D4F-BDFE-01842D14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0B2D84-42AF-FA46-A586-7AFE3CA4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5822-AEF0-1A4F-9C89-BCBF3F50F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93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908E5-67AC-7D4D-8AA2-DAEDC18F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1FE2C0-E93D-144F-9F8B-FD836ED7B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B3E7C3-8F6F-5241-9A39-B7BB5F918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7AE8B8-5B47-BC45-ADD0-AA8A6E9F3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15B837-AE5C-4740-9B36-AB494E802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14FCE03-2471-754F-9B25-BDA35D82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DEB6-B78F-104E-8417-EC552B019B34}" type="datetimeFigureOut">
              <a:rPr lang="de-DE" smtClean="0"/>
              <a:t>09.01.19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36C187C-47B5-FA44-9222-4EE6D68B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C50319E-76DC-8749-AD32-4958F16F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5822-AEF0-1A4F-9C89-BCBF3F50F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95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0D957-27E8-4B40-80BB-43CC624C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3FA63C5-ECBE-FE4A-BB22-7B781577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DEB6-B78F-104E-8417-EC552B019B34}" type="datetimeFigureOut">
              <a:rPr lang="de-DE" smtClean="0"/>
              <a:t>09.01.19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1AC786-1997-154E-B570-90BF40BE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AE119B-4450-CD4F-AEE5-739065DA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5822-AEF0-1A4F-9C89-BCBF3F50F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67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582E4F4-8E6A-2742-922D-6611446D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DEB6-B78F-104E-8417-EC552B019B34}" type="datetimeFigureOut">
              <a:rPr lang="de-DE" smtClean="0"/>
              <a:t>09.01.19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DAAA11-1AF7-4448-8CEE-EFEB6B8E0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B3C235-B6B9-DF47-9191-4E88CB2DB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5822-AEF0-1A4F-9C89-BCBF3F50F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85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17F90-292C-8C40-B080-AC13FD77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107EE0-D68A-A940-A1BA-1730D6059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097C0C-8DE9-674A-B7DF-A8F146A44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E82FAB-A453-9E4D-B806-35DD8AEB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DEB6-B78F-104E-8417-EC552B019B34}" type="datetimeFigureOut">
              <a:rPr lang="de-DE" smtClean="0"/>
              <a:t>09.01.19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61B1BE-D652-2848-9D96-BFFE2219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324D83-730A-5743-90A3-98B96765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5822-AEF0-1A4F-9C89-BCBF3F50F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60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C9D8-BEFF-B14E-9493-C4A695F9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390DA5-129F-C645-84C9-2B800C8C6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699A3B-0C44-3F4E-992E-DA236C7C8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658180-FDFD-0B47-A81D-3C7ED7BC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DEB6-B78F-104E-8417-EC552B019B34}" type="datetimeFigureOut">
              <a:rPr lang="de-DE" smtClean="0"/>
              <a:t>09.01.19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1F8FBA-B8EE-534E-A3B5-77778F3B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DE7BAA-2BAA-7941-B145-D9F6CFBF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5822-AEF0-1A4F-9C89-BCBF3F50F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10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0133DE4-3C33-6042-BC5F-269F98B93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1C48C6-AC3E-4047-B759-1A3EB7D53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91F55E-9E1F-C64E-B3BB-658CB9E67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2DEB6-B78F-104E-8417-EC552B019B34}" type="datetimeFigureOut">
              <a:rPr lang="de-DE" smtClean="0"/>
              <a:t>09.01.19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F903DD-5C99-9C4F-82FE-C9B9C98D0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ECE113-AF5F-774C-BCE0-DDA6C6D8C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D5822-AEF0-1A4F-9C89-BCBF3F50F2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60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package" Target="../embeddings/Microsoft_Word-Dokument4.docx"/><Relationship Id="rId3" Type="http://schemas.openxmlformats.org/officeDocument/2006/relationships/image" Target="../media/image2.png"/><Relationship Id="rId7" Type="http://schemas.openxmlformats.org/officeDocument/2006/relationships/package" Target="../embeddings/Microsoft_Word-Dokument1.docx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package" Target="../embeddings/Microsoft_Word-Dokument3.docx"/><Relationship Id="rId5" Type="http://schemas.openxmlformats.org/officeDocument/2006/relationships/package" Target="../embeddings/Microsoft_Word-Dokument.docx"/><Relationship Id="rId15" Type="http://schemas.openxmlformats.org/officeDocument/2006/relationships/package" Target="../embeddings/Microsoft_Word-Dokument5.docx"/><Relationship Id="rId10" Type="http://schemas.openxmlformats.org/officeDocument/2006/relationships/image" Target="../media/image5.emf"/><Relationship Id="rId4" Type="http://schemas.openxmlformats.org/officeDocument/2006/relationships/image" Target="../media/image1.tiff"/><Relationship Id="rId9" Type="http://schemas.openxmlformats.org/officeDocument/2006/relationships/package" Target="../embeddings/Microsoft_Word-Dokument2.docx"/><Relationship Id="rId1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26E988-29B8-AB4B-8141-BB6A58F9A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de-DE" sz="3800">
                <a:solidFill>
                  <a:srgbClr val="FFFFFF"/>
                </a:solidFill>
              </a:rPr>
              <a:t>Comparison functional programming in go vs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FAAAB0-C5BC-A84A-880F-468DDE045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5698"/>
            <a:ext cx="9144000" cy="420001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FFB640"/>
                </a:solidFill>
              </a:rPr>
              <a:t>Mathias Reimann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F41846F-1981-A143-B8B4-8D11A04FE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596397"/>
            <a:ext cx="11496821" cy="342030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762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4F7D014-3234-EB42-BAFC-DE5F0EBB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000000"/>
                </a:solidFill>
                <a:latin typeface="+mn-lt"/>
              </a:rPr>
              <a:t>Conclusion</a:t>
            </a:r>
            <a:endParaRPr lang="de-DE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52D01F5-3EB4-644E-ABFB-E589A458C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2894402"/>
            <a:ext cx="3661831" cy="1089394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5674CE-CC4E-EC48-A69C-BD91BE102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GO</a:t>
            </a:r>
          </a:p>
          <a:p>
            <a:pPr lvl="1"/>
            <a:r>
              <a:rPr lang="de-DE" sz="2000" dirty="0" err="1">
                <a:solidFill>
                  <a:srgbClr val="000000"/>
                </a:solidFill>
              </a:rPr>
              <a:t>Better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to</a:t>
            </a:r>
            <a:r>
              <a:rPr lang="de-DE" sz="2000" dirty="0">
                <a:solidFill>
                  <a:srgbClr val="000000"/>
                </a:solidFill>
              </a:rPr>
              <a:t> lern</a:t>
            </a:r>
          </a:p>
          <a:p>
            <a:pPr lvl="1"/>
            <a:r>
              <a:rPr lang="de-DE" sz="2000" dirty="0" err="1">
                <a:solidFill>
                  <a:srgbClr val="000000"/>
                </a:solidFill>
              </a:rPr>
              <a:t>Faster</a:t>
            </a:r>
            <a:endParaRPr lang="de-DE" sz="2000" dirty="0">
              <a:solidFill>
                <a:srgbClr val="000000"/>
              </a:solidFill>
            </a:endParaRP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Not so </a:t>
            </a:r>
            <a:r>
              <a:rPr lang="de-DE" sz="2000" dirty="0" err="1">
                <a:solidFill>
                  <a:srgbClr val="000000"/>
                </a:solidFill>
              </a:rPr>
              <a:t>much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features</a:t>
            </a:r>
            <a:endParaRPr lang="de-DE" sz="2000" dirty="0">
              <a:solidFill>
                <a:srgbClr val="000000"/>
              </a:solidFill>
            </a:endParaRPr>
          </a:p>
          <a:p>
            <a:r>
              <a:rPr lang="de-DE" sz="2000" dirty="0">
                <a:solidFill>
                  <a:srgbClr val="000000"/>
                </a:solidFill>
              </a:rPr>
              <a:t>Python</a:t>
            </a: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Big </a:t>
            </a:r>
            <a:r>
              <a:rPr lang="de-DE" sz="2000" dirty="0" err="1">
                <a:solidFill>
                  <a:srgbClr val="000000"/>
                </a:solidFill>
              </a:rPr>
              <a:t>community</a:t>
            </a:r>
            <a:endParaRPr lang="de-DE" sz="2000" dirty="0">
              <a:solidFill>
                <a:srgbClr val="000000"/>
              </a:solidFill>
            </a:endParaRP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Much sample </a:t>
            </a:r>
            <a:r>
              <a:rPr lang="de-DE" sz="2000" dirty="0" err="1">
                <a:solidFill>
                  <a:srgbClr val="000000"/>
                </a:solidFill>
              </a:rPr>
              <a:t>code</a:t>
            </a:r>
            <a:endParaRPr lang="de-DE" sz="2000" dirty="0">
              <a:solidFill>
                <a:srgbClr val="000000"/>
              </a:solidFill>
            </a:endParaRPr>
          </a:p>
          <a:p>
            <a:pPr lvl="1"/>
            <a:r>
              <a:rPr lang="de-DE" sz="2000" dirty="0" err="1">
                <a:solidFill>
                  <a:srgbClr val="000000"/>
                </a:solidFill>
              </a:rPr>
              <a:t>Many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problems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solved</a:t>
            </a:r>
            <a:endParaRPr lang="de-DE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73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4F7D014-3234-EB42-BAFC-DE5F0EBB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000000"/>
                </a:solidFill>
              </a:rPr>
              <a:t>Summary of content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52D01F5-3EB4-644E-ABFB-E589A458C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2894402"/>
            <a:ext cx="3661831" cy="1089394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5674CE-CC4E-EC48-A69C-BD91BE102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de-DE" sz="1700" dirty="0" err="1">
                <a:solidFill>
                  <a:srgbClr val="000000"/>
                </a:solidFill>
              </a:rPr>
              <a:t>Functional</a:t>
            </a:r>
            <a:r>
              <a:rPr lang="de-DE" sz="1700" dirty="0">
                <a:solidFill>
                  <a:srgbClr val="000000"/>
                </a:solidFill>
              </a:rPr>
              <a:t> </a:t>
            </a:r>
            <a:r>
              <a:rPr lang="de-DE" sz="1700" dirty="0" err="1">
                <a:solidFill>
                  <a:srgbClr val="000000"/>
                </a:solidFill>
              </a:rPr>
              <a:t>programming</a:t>
            </a:r>
            <a:r>
              <a:rPr lang="de-DE" sz="1700" dirty="0">
                <a:solidFill>
                  <a:srgbClr val="000000"/>
                </a:solidFill>
              </a:rPr>
              <a:t> style</a:t>
            </a:r>
          </a:p>
          <a:p>
            <a:pPr lvl="1"/>
            <a:r>
              <a:rPr lang="de-DE" sz="1700" dirty="0" err="1">
                <a:solidFill>
                  <a:srgbClr val="000000"/>
                </a:solidFill>
              </a:rPr>
              <a:t>Sideeffects</a:t>
            </a:r>
            <a:endParaRPr lang="de-DE" sz="1700" dirty="0">
              <a:solidFill>
                <a:srgbClr val="000000"/>
              </a:solidFill>
            </a:endParaRPr>
          </a:p>
          <a:p>
            <a:pPr lvl="1"/>
            <a:r>
              <a:rPr lang="de-DE" sz="1700" dirty="0" err="1">
                <a:solidFill>
                  <a:srgbClr val="000000"/>
                </a:solidFill>
              </a:rPr>
              <a:t>Unchangeability</a:t>
            </a:r>
            <a:endParaRPr lang="de-DE" sz="1700" dirty="0">
              <a:solidFill>
                <a:srgbClr val="000000"/>
              </a:solidFill>
            </a:endParaRPr>
          </a:p>
          <a:p>
            <a:pPr lvl="1"/>
            <a:r>
              <a:rPr lang="de-DE" sz="1700" dirty="0" err="1">
                <a:solidFill>
                  <a:srgbClr val="000000"/>
                </a:solidFill>
              </a:rPr>
              <a:t>Recursion</a:t>
            </a:r>
            <a:endParaRPr lang="de-DE" sz="1700" dirty="0">
              <a:solidFill>
                <a:srgbClr val="000000"/>
              </a:solidFill>
            </a:endParaRPr>
          </a:p>
          <a:p>
            <a:pPr lvl="1"/>
            <a:r>
              <a:rPr lang="de-DE" sz="1700" dirty="0">
                <a:solidFill>
                  <a:srgbClr val="000000"/>
                </a:solidFill>
              </a:rPr>
              <a:t>Higher </a:t>
            </a:r>
            <a:r>
              <a:rPr lang="de-DE" sz="1700" dirty="0" err="1">
                <a:solidFill>
                  <a:srgbClr val="000000"/>
                </a:solidFill>
              </a:rPr>
              <a:t>order</a:t>
            </a:r>
            <a:r>
              <a:rPr lang="de-DE" sz="1700" dirty="0">
                <a:solidFill>
                  <a:srgbClr val="000000"/>
                </a:solidFill>
              </a:rPr>
              <a:t> </a:t>
            </a:r>
            <a:r>
              <a:rPr lang="de-DE" sz="1700" dirty="0" err="1">
                <a:solidFill>
                  <a:srgbClr val="000000"/>
                </a:solidFill>
              </a:rPr>
              <a:t>functions</a:t>
            </a:r>
            <a:endParaRPr lang="de-DE" sz="1700" dirty="0">
              <a:solidFill>
                <a:srgbClr val="000000"/>
              </a:solidFill>
            </a:endParaRPr>
          </a:p>
          <a:p>
            <a:r>
              <a:rPr lang="en" sz="1700" dirty="0">
                <a:solidFill>
                  <a:srgbClr val="000000"/>
                </a:solidFill>
              </a:rPr>
              <a:t>Explanation of the programming languages</a:t>
            </a:r>
          </a:p>
          <a:p>
            <a:pPr lvl="1"/>
            <a:r>
              <a:rPr lang="de-DE" sz="1700" dirty="0">
                <a:solidFill>
                  <a:srgbClr val="000000"/>
                </a:solidFill>
              </a:rPr>
              <a:t>Go</a:t>
            </a:r>
          </a:p>
          <a:p>
            <a:pPr lvl="1"/>
            <a:r>
              <a:rPr lang="de-DE" sz="1700" dirty="0">
                <a:solidFill>
                  <a:srgbClr val="000000"/>
                </a:solidFill>
              </a:rPr>
              <a:t>Python</a:t>
            </a:r>
          </a:p>
          <a:p>
            <a:r>
              <a:rPr lang="en" sz="1700" dirty="0">
                <a:solidFill>
                  <a:srgbClr val="000000"/>
                </a:solidFill>
              </a:rPr>
              <a:t>Comparison of the two programming languages</a:t>
            </a:r>
          </a:p>
          <a:p>
            <a:r>
              <a:rPr lang="de-DE" sz="1700" dirty="0" err="1">
                <a:solidFill>
                  <a:srgbClr val="000000"/>
                </a:solidFill>
              </a:rPr>
              <a:t>Conclusion</a:t>
            </a:r>
            <a:endParaRPr lang="de-DE" sz="1700" dirty="0">
              <a:solidFill>
                <a:srgbClr val="000000"/>
              </a:solidFill>
            </a:endParaRPr>
          </a:p>
          <a:p>
            <a:pPr lvl="1"/>
            <a:endParaRPr lang="de-DE" sz="1700" dirty="0">
              <a:solidFill>
                <a:srgbClr val="000000"/>
              </a:solidFill>
            </a:endParaRPr>
          </a:p>
          <a:p>
            <a:pPr lvl="1"/>
            <a:endParaRPr lang="en" sz="1700" dirty="0">
              <a:solidFill>
                <a:srgbClr val="000000"/>
              </a:solidFill>
            </a:endParaRPr>
          </a:p>
          <a:p>
            <a:pPr lvl="1"/>
            <a:endParaRPr lang="de-DE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48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4F7D014-3234-EB42-BAFC-DE5F0EBB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000000"/>
                </a:solidFill>
              </a:rPr>
              <a:t>Functional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>
                <a:solidFill>
                  <a:srgbClr val="000000"/>
                </a:solidFill>
              </a:rPr>
              <a:t>programming</a:t>
            </a:r>
            <a:r>
              <a:rPr lang="de-DE" dirty="0">
                <a:solidFill>
                  <a:srgbClr val="000000"/>
                </a:solidFill>
              </a:rPr>
              <a:t> style</a:t>
            </a:r>
          </a:p>
        </p:txBody>
      </p:sp>
      <p:sp>
        <p:nvSpPr>
          <p:cNvPr id="3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52D01F5-3EB4-644E-ABFB-E589A458C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2894402"/>
            <a:ext cx="3661831" cy="1089394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5674CE-CC4E-EC48-A69C-BD91BE102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de-DE" sz="2000" dirty="0" err="1">
                <a:solidFill>
                  <a:srgbClr val="000000"/>
                </a:solidFill>
              </a:rPr>
              <a:t>require</a:t>
            </a:r>
            <a:r>
              <a:rPr lang="de-DE" sz="2000" dirty="0">
                <a:solidFill>
                  <a:srgbClr val="000000"/>
                </a:solidFill>
              </a:rPr>
              <a:t> pure </a:t>
            </a:r>
            <a:r>
              <a:rPr lang="de-DE" sz="2000" dirty="0" err="1">
                <a:solidFill>
                  <a:srgbClr val="000000"/>
                </a:solidFill>
              </a:rPr>
              <a:t>functions</a:t>
            </a:r>
            <a:endParaRPr lang="de-DE" sz="2000" dirty="0">
              <a:solidFill>
                <a:srgbClr val="000000"/>
              </a:solidFill>
            </a:endParaRPr>
          </a:p>
          <a:p>
            <a:r>
              <a:rPr lang="de-DE" sz="2000" dirty="0" err="1">
                <a:solidFill>
                  <a:srgbClr val="000000"/>
                </a:solidFill>
              </a:rPr>
              <a:t>uses</a:t>
            </a:r>
            <a:r>
              <a:rPr lang="de-DE" sz="2000" dirty="0">
                <a:solidFill>
                  <a:srgbClr val="000000"/>
                </a:solidFill>
              </a:rPr>
              <a:t> an </a:t>
            </a:r>
            <a:r>
              <a:rPr lang="de-DE" sz="2000" dirty="0" err="1">
                <a:solidFill>
                  <a:srgbClr val="000000"/>
                </a:solidFill>
              </a:rPr>
              <a:t>input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value</a:t>
            </a:r>
            <a:endParaRPr lang="de-DE" sz="2000" dirty="0">
              <a:solidFill>
                <a:srgbClr val="000000"/>
              </a:solidFill>
            </a:endParaRPr>
          </a:p>
          <a:p>
            <a:r>
              <a:rPr lang="en" sz="2000" dirty="0">
                <a:solidFill>
                  <a:srgbClr val="000000"/>
                </a:solidFill>
              </a:rPr>
              <a:t>returns the same output value</a:t>
            </a:r>
          </a:p>
          <a:p>
            <a:r>
              <a:rPr lang="de-DE" sz="2000" dirty="0" err="1">
                <a:solidFill>
                  <a:srgbClr val="000000"/>
                </a:solidFill>
              </a:rPr>
              <a:t>has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no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side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effects</a:t>
            </a:r>
            <a:endParaRPr lang="de-DE" sz="2000" dirty="0">
              <a:solidFill>
                <a:srgbClr val="000000"/>
              </a:solidFill>
            </a:endParaRPr>
          </a:p>
          <a:p>
            <a:r>
              <a:rPr lang="en" sz="2000" dirty="0">
                <a:solidFill>
                  <a:srgbClr val="000000"/>
                </a:solidFill>
              </a:rPr>
              <a:t>takes into account the immutability of variable</a:t>
            </a:r>
          </a:p>
          <a:p>
            <a:pPr lvl="1"/>
            <a:endParaRPr lang="de-DE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86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4F7D014-3234-EB42-BAFC-DE5F0EBB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de-DE" b="1">
                <a:solidFill>
                  <a:srgbClr val="000000"/>
                </a:solidFill>
              </a:rPr>
              <a:t>Sideeffects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52D01F5-3EB4-644E-ABFB-E589A458C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2894402"/>
            <a:ext cx="3661831" cy="1089394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5674CE-CC4E-EC48-A69C-BD91BE102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Just do </a:t>
            </a:r>
            <a:r>
              <a:rPr lang="de-DE" sz="2000">
                <a:solidFill>
                  <a:srgbClr val="000000"/>
                </a:solidFill>
              </a:rPr>
              <a:t>what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>
                <a:solidFill>
                  <a:srgbClr val="000000"/>
                </a:solidFill>
              </a:rPr>
              <a:t>you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>
                <a:solidFill>
                  <a:srgbClr val="000000"/>
                </a:solidFill>
              </a:rPr>
              <a:t>describe</a:t>
            </a:r>
            <a:endParaRPr lang="de-DE" sz="2000" dirty="0">
              <a:solidFill>
                <a:srgbClr val="000000"/>
              </a:solidFill>
            </a:endParaRPr>
          </a:p>
          <a:p>
            <a:r>
              <a:rPr lang="de-DE" sz="2000">
                <a:solidFill>
                  <a:srgbClr val="000000"/>
                </a:solidFill>
              </a:rPr>
              <a:t>No</a:t>
            </a:r>
            <a:r>
              <a:rPr lang="de-DE" sz="2000" dirty="0">
                <a:solidFill>
                  <a:srgbClr val="000000"/>
                </a:solidFill>
              </a:rPr>
              <a:t> additional </a:t>
            </a:r>
            <a:r>
              <a:rPr lang="de-DE" sz="2000" dirty="0" err="1">
                <a:solidFill>
                  <a:srgbClr val="000000"/>
                </a:solidFill>
              </a:rPr>
              <a:t>features</a:t>
            </a:r>
            <a:endParaRPr lang="de-DE" sz="2000" dirty="0">
              <a:solidFill>
                <a:srgbClr val="000000"/>
              </a:solidFill>
            </a:endParaRPr>
          </a:p>
          <a:p>
            <a:endParaRPr lang="en" sz="2000" dirty="0">
              <a:solidFill>
                <a:srgbClr val="000000"/>
              </a:solidFill>
            </a:endParaRPr>
          </a:p>
          <a:p>
            <a:pPr lvl="1"/>
            <a:endParaRPr lang="de-DE" sz="2000" dirty="0">
              <a:solidFill>
                <a:srgbClr val="000000"/>
              </a:solidFill>
            </a:endParaRPr>
          </a:p>
          <a:p>
            <a:pPr lvl="1"/>
            <a:endParaRPr lang="de-DE" sz="2000" dirty="0">
              <a:solidFill>
                <a:srgbClr val="000000"/>
              </a:solidFill>
            </a:endParaRPr>
          </a:p>
          <a:p>
            <a:pPr lvl="1"/>
            <a:endParaRPr lang="en" sz="2000" dirty="0">
              <a:solidFill>
                <a:srgbClr val="000000"/>
              </a:solidFill>
            </a:endParaRPr>
          </a:p>
          <a:p>
            <a:pPr lvl="1"/>
            <a:endParaRPr lang="de-DE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996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4F7D014-3234-EB42-BAFC-DE5F0EBB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de-DE" b="1">
                <a:solidFill>
                  <a:srgbClr val="000000"/>
                </a:solidFill>
              </a:rPr>
              <a:t>Unchangeability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52D01F5-3EB4-644E-ABFB-E589A458C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2894402"/>
            <a:ext cx="3661831" cy="1089394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5674CE-CC4E-EC48-A69C-BD91BE102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de-DE" sz="2000">
                <a:solidFill>
                  <a:srgbClr val="000000"/>
                </a:solidFill>
              </a:rPr>
              <a:t>Don´t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>
                <a:solidFill>
                  <a:srgbClr val="000000"/>
                </a:solidFill>
              </a:rPr>
              <a:t>change</a:t>
            </a:r>
            <a:r>
              <a:rPr lang="de-DE" sz="2000" dirty="0">
                <a:solidFill>
                  <a:srgbClr val="000000"/>
                </a:solidFill>
              </a:rPr>
              <a:t> variables</a:t>
            </a:r>
          </a:p>
          <a:p>
            <a:r>
              <a:rPr lang="de-DE" sz="2000">
                <a:solidFill>
                  <a:srgbClr val="000000"/>
                </a:solidFill>
              </a:rPr>
              <a:t>Copy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>
                <a:solidFill>
                  <a:srgbClr val="000000"/>
                </a:solidFill>
              </a:rPr>
              <a:t>the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values</a:t>
            </a:r>
            <a:endParaRPr lang="de-DE" sz="2000" dirty="0">
              <a:solidFill>
                <a:srgbClr val="000000"/>
              </a:solidFill>
            </a:endParaRPr>
          </a:p>
          <a:p>
            <a:endParaRPr lang="en" sz="2000" dirty="0">
              <a:solidFill>
                <a:srgbClr val="000000"/>
              </a:solidFill>
            </a:endParaRPr>
          </a:p>
          <a:p>
            <a:pPr lvl="1"/>
            <a:endParaRPr lang="de-DE" sz="2000" dirty="0">
              <a:solidFill>
                <a:srgbClr val="000000"/>
              </a:solidFill>
            </a:endParaRPr>
          </a:p>
          <a:p>
            <a:pPr lvl="1"/>
            <a:endParaRPr lang="de-DE" sz="2000" dirty="0">
              <a:solidFill>
                <a:srgbClr val="000000"/>
              </a:solidFill>
            </a:endParaRPr>
          </a:p>
          <a:p>
            <a:pPr lvl="1"/>
            <a:endParaRPr lang="en" sz="2000" dirty="0">
              <a:solidFill>
                <a:srgbClr val="000000"/>
              </a:solidFill>
            </a:endParaRPr>
          </a:p>
          <a:p>
            <a:pPr lvl="1"/>
            <a:endParaRPr lang="de-DE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0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4F7D014-3234-EB42-BAFC-DE5F0EBB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de-DE" b="1">
                <a:solidFill>
                  <a:srgbClr val="000000"/>
                </a:solidFill>
              </a:rPr>
              <a:t>Recursion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52D01F5-3EB4-644E-ABFB-E589A458C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2894402"/>
            <a:ext cx="3661831" cy="1089394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5674CE-CC4E-EC48-A69C-BD91BE102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" sz="2000" dirty="0">
                <a:solidFill>
                  <a:srgbClr val="000000"/>
                </a:solidFill>
              </a:rPr>
              <a:t>Don´t loop</a:t>
            </a:r>
          </a:p>
          <a:p>
            <a:r>
              <a:rPr lang="de-DE" sz="2000" dirty="0">
                <a:solidFill>
                  <a:srgbClr val="000000"/>
                </a:solidFill>
              </a:rPr>
              <a:t>C</a:t>
            </a:r>
            <a:r>
              <a:rPr lang="en" sz="2000" dirty="0">
                <a:solidFill>
                  <a:srgbClr val="000000"/>
                </a:solidFill>
              </a:rPr>
              <a:t>all the function again </a:t>
            </a:r>
          </a:p>
          <a:p>
            <a:pPr lvl="1"/>
            <a:endParaRPr lang="de-DE" sz="2000" dirty="0">
              <a:solidFill>
                <a:srgbClr val="000000"/>
              </a:solidFill>
            </a:endParaRPr>
          </a:p>
          <a:p>
            <a:pPr lvl="1"/>
            <a:endParaRPr lang="de-DE" sz="2000" dirty="0">
              <a:solidFill>
                <a:srgbClr val="000000"/>
              </a:solidFill>
            </a:endParaRPr>
          </a:p>
          <a:p>
            <a:pPr lvl="1"/>
            <a:endParaRPr lang="en" sz="2000" dirty="0">
              <a:solidFill>
                <a:srgbClr val="000000"/>
              </a:solidFill>
            </a:endParaRPr>
          </a:p>
          <a:p>
            <a:pPr lvl="1"/>
            <a:endParaRPr lang="de-DE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96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4F7D014-3234-EB42-BAFC-DE5F0EBB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Higher </a:t>
            </a:r>
            <a:r>
              <a:rPr lang="de-DE" b="1">
                <a:solidFill>
                  <a:srgbClr val="000000"/>
                </a:solidFill>
              </a:rPr>
              <a:t>order</a:t>
            </a:r>
            <a:r>
              <a:rPr lang="de-DE" b="1" dirty="0">
                <a:solidFill>
                  <a:srgbClr val="000000"/>
                </a:solidFill>
              </a:rPr>
              <a:t> </a:t>
            </a:r>
            <a:r>
              <a:rPr lang="de-DE" b="1">
                <a:solidFill>
                  <a:srgbClr val="000000"/>
                </a:solidFill>
              </a:rPr>
              <a:t>functions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52D01F5-3EB4-644E-ABFB-E589A458C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2894402"/>
            <a:ext cx="3661831" cy="1089394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5674CE-CC4E-EC48-A69C-BD91BE102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de-DE" sz="2000" dirty="0" err="1">
                <a:solidFill>
                  <a:srgbClr val="000000"/>
                </a:solidFill>
              </a:rPr>
              <a:t>Using</a:t>
            </a:r>
            <a:r>
              <a:rPr lang="de-DE" sz="2000" dirty="0">
                <a:solidFill>
                  <a:srgbClr val="000000"/>
                </a:solidFill>
              </a:rPr>
              <a:t> </a:t>
            </a:r>
            <a:r>
              <a:rPr lang="de-DE" sz="2000" dirty="0" err="1">
                <a:solidFill>
                  <a:srgbClr val="000000"/>
                </a:solidFill>
              </a:rPr>
              <a:t>functions</a:t>
            </a:r>
            <a:r>
              <a:rPr lang="de-DE" sz="2000" dirty="0">
                <a:solidFill>
                  <a:srgbClr val="000000"/>
                </a:solidFill>
              </a:rPr>
              <a:t> in </a:t>
            </a:r>
            <a:r>
              <a:rPr lang="de-DE" sz="2000" dirty="0" err="1">
                <a:solidFill>
                  <a:srgbClr val="000000"/>
                </a:solidFill>
              </a:rPr>
              <a:t>parameter</a:t>
            </a:r>
            <a:endParaRPr lang="de-DE" sz="2000" dirty="0">
              <a:solidFill>
                <a:srgbClr val="000000"/>
              </a:solidFill>
            </a:endParaRPr>
          </a:p>
          <a:p>
            <a:endParaRPr lang="en" sz="2000" dirty="0">
              <a:solidFill>
                <a:srgbClr val="000000"/>
              </a:solidFill>
            </a:endParaRPr>
          </a:p>
          <a:p>
            <a:pPr lvl="1"/>
            <a:endParaRPr lang="de-DE" sz="2000" dirty="0">
              <a:solidFill>
                <a:srgbClr val="000000"/>
              </a:solidFill>
            </a:endParaRPr>
          </a:p>
          <a:p>
            <a:pPr lvl="1"/>
            <a:endParaRPr lang="de-DE" sz="2000" dirty="0">
              <a:solidFill>
                <a:srgbClr val="000000"/>
              </a:solidFill>
            </a:endParaRPr>
          </a:p>
          <a:p>
            <a:pPr lvl="1"/>
            <a:endParaRPr lang="en" sz="2000" dirty="0">
              <a:solidFill>
                <a:srgbClr val="000000"/>
              </a:solidFill>
            </a:endParaRPr>
          </a:p>
          <a:p>
            <a:pPr lvl="1"/>
            <a:endParaRPr lang="de-DE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579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4F7D014-3234-EB42-BAFC-DE5F0EBB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 fontScale="90000"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Explanation </a:t>
            </a:r>
            <a:r>
              <a:rPr lang="de-DE" b="1" dirty="0" err="1">
                <a:solidFill>
                  <a:srgbClr val="000000"/>
                </a:solidFill>
              </a:rPr>
              <a:t>of</a:t>
            </a:r>
            <a:r>
              <a:rPr lang="de-DE" b="1" dirty="0">
                <a:solidFill>
                  <a:srgbClr val="000000"/>
                </a:solidFill>
              </a:rPr>
              <a:t> </a:t>
            </a:r>
            <a:r>
              <a:rPr lang="de-DE" b="1" dirty="0" err="1">
                <a:solidFill>
                  <a:srgbClr val="000000"/>
                </a:solidFill>
              </a:rPr>
              <a:t>the</a:t>
            </a:r>
            <a:r>
              <a:rPr lang="de-DE" b="1" dirty="0">
                <a:solidFill>
                  <a:srgbClr val="000000"/>
                </a:solidFill>
              </a:rPr>
              <a:t> </a:t>
            </a:r>
            <a:r>
              <a:rPr lang="de-DE" b="1" dirty="0" err="1">
                <a:solidFill>
                  <a:srgbClr val="000000"/>
                </a:solidFill>
              </a:rPr>
              <a:t>programming</a:t>
            </a:r>
            <a:r>
              <a:rPr lang="de-DE" b="1" dirty="0">
                <a:solidFill>
                  <a:srgbClr val="000000"/>
                </a:solidFill>
              </a:rPr>
              <a:t> </a:t>
            </a:r>
            <a:r>
              <a:rPr lang="de-DE" b="1" dirty="0" err="1">
                <a:solidFill>
                  <a:srgbClr val="000000"/>
                </a:solidFill>
              </a:rPr>
              <a:t>languages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52D01F5-3EB4-644E-ABFB-E589A458C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2894402"/>
            <a:ext cx="3661831" cy="1089394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5674CE-CC4E-EC48-A69C-BD91BE102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105" y="2737858"/>
            <a:ext cx="4977578" cy="3639289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GO</a:t>
            </a:r>
          </a:p>
          <a:p>
            <a:pPr lvl="1"/>
            <a:r>
              <a:rPr lang="de-DE" sz="1600" dirty="0" err="1">
                <a:solidFill>
                  <a:srgbClr val="000000"/>
                </a:solidFill>
              </a:rPr>
              <a:t>Developed</a:t>
            </a:r>
            <a:r>
              <a:rPr lang="de-DE" sz="1600" dirty="0">
                <a:solidFill>
                  <a:srgbClr val="000000"/>
                </a:solidFill>
              </a:rPr>
              <a:t> in 2007</a:t>
            </a:r>
          </a:p>
          <a:p>
            <a:pPr lvl="1"/>
            <a:r>
              <a:rPr lang="de-DE" sz="1600" dirty="0" err="1">
                <a:solidFill>
                  <a:srgbClr val="000000"/>
                </a:solidFill>
              </a:rPr>
              <a:t>Opensource</a:t>
            </a:r>
            <a:r>
              <a:rPr lang="de-DE" sz="1600" dirty="0">
                <a:solidFill>
                  <a:srgbClr val="000000"/>
                </a:solidFill>
              </a:rPr>
              <a:t> in 2011</a:t>
            </a:r>
          </a:p>
          <a:p>
            <a:pPr lvl="1"/>
            <a:r>
              <a:rPr lang="de-DE" sz="1600" dirty="0" err="1">
                <a:solidFill>
                  <a:srgbClr val="000000"/>
                </a:solidFill>
              </a:rPr>
              <a:t>Eveloped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for</a:t>
            </a:r>
            <a:r>
              <a:rPr lang="de-DE" sz="1600" dirty="0">
                <a:solidFill>
                  <a:srgbClr val="000000"/>
                </a:solidFill>
              </a:rPr>
              <a:t> fast </a:t>
            </a:r>
            <a:r>
              <a:rPr lang="de-DE" sz="1600" dirty="0" err="1">
                <a:solidFill>
                  <a:srgbClr val="000000"/>
                </a:solidFill>
              </a:rPr>
              <a:t>code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execution</a:t>
            </a:r>
            <a:endParaRPr lang="de-DE" sz="1600" dirty="0">
              <a:solidFill>
                <a:srgbClr val="000000"/>
              </a:solidFill>
            </a:endParaRPr>
          </a:p>
          <a:p>
            <a:r>
              <a:rPr lang="de-DE" sz="2000" dirty="0">
                <a:solidFill>
                  <a:srgbClr val="000000"/>
                </a:solidFill>
              </a:rPr>
              <a:t>Python</a:t>
            </a:r>
          </a:p>
          <a:p>
            <a:pPr lvl="1"/>
            <a:r>
              <a:rPr lang="de-DE" sz="1600" dirty="0" err="1">
                <a:solidFill>
                  <a:srgbClr val="000000"/>
                </a:solidFill>
              </a:rPr>
              <a:t>Developed</a:t>
            </a:r>
            <a:r>
              <a:rPr lang="de-DE" sz="1600" dirty="0">
                <a:solidFill>
                  <a:srgbClr val="000000"/>
                </a:solidFill>
              </a:rPr>
              <a:t> in 1991</a:t>
            </a:r>
          </a:p>
          <a:p>
            <a:pPr lvl="1"/>
            <a:r>
              <a:rPr lang="de-DE" sz="1600" dirty="0" err="1">
                <a:solidFill>
                  <a:srgbClr val="000000"/>
                </a:solidFill>
              </a:rPr>
              <a:t>Newest</a:t>
            </a:r>
            <a:r>
              <a:rPr lang="de-DE" sz="1600" dirty="0">
                <a:solidFill>
                  <a:srgbClr val="000000"/>
                </a:solidFill>
              </a:rPr>
              <a:t> Version 3.7 (</a:t>
            </a:r>
            <a:r>
              <a:rPr lang="de-DE" sz="1600" dirty="0" err="1">
                <a:solidFill>
                  <a:srgbClr val="000000"/>
                </a:solidFill>
              </a:rPr>
              <a:t>june</a:t>
            </a:r>
            <a:r>
              <a:rPr lang="de-DE" sz="1600" dirty="0">
                <a:solidFill>
                  <a:srgbClr val="000000"/>
                </a:solidFill>
              </a:rPr>
              <a:t> 2018)</a:t>
            </a:r>
          </a:p>
          <a:p>
            <a:pPr lvl="1"/>
            <a:r>
              <a:rPr lang="de-DE" sz="1600" dirty="0">
                <a:solidFill>
                  <a:srgbClr val="000000"/>
                </a:solidFill>
              </a:rPr>
              <a:t>Name </a:t>
            </a:r>
            <a:r>
              <a:rPr lang="de-DE" sz="1600" dirty="0" err="1">
                <a:solidFill>
                  <a:srgbClr val="000000"/>
                </a:solidFill>
              </a:rPr>
              <a:t>comes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from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Monthy</a:t>
            </a:r>
            <a:r>
              <a:rPr lang="de-DE" sz="1600" dirty="0">
                <a:solidFill>
                  <a:srgbClr val="000000"/>
                </a:solidFill>
              </a:rPr>
              <a:t> Python</a:t>
            </a:r>
            <a:endParaRPr lang="en" sz="2000" dirty="0">
              <a:solidFill>
                <a:srgbClr val="000000"/>
              </a:solidFill>
            </a:endParaRPr>
          </a:p>
          <a:p>
            <a:pPr lvl="1"/>
            <a:endParaRPr lang="de-DE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43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4F7D014-3234-EB42-BAFC-DE5F0EBB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458" y="802955"/>
            <a:ext cx="5807623" cy="1454051"/>
          </a:xfrm>
        </p:spPr>
        <p:txBody>
          <a:bodyPr>
            <a:noAutofit/>
          </a:bodyPr>
          <a:lstStyle/>
          <a:p>
            <a:r>
              <a:rPr lang="en" sz="4000" b="1" dirty="0">
                <a:solidFill>
                  <a:srgbClr val="000000"/>
                </a:solidFill>
              </a:rPr>
              <a:t>Comparison of the two programming languages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52D01F5-3EB4-644E-ABFB-E589A458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49" y="2894402"/>
            <a:ext cx="3661831" cy="1089394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5674CE-CC4E-EC48-A69C-BD91BE102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894402"/>
            <a:ext cx="4977578" cy="3639289"/>
          </a:xfrm>
        </p:spPr>
        <p:txBody>
          <a:bodyPr anchor="ctr">
            <a:normAutofit/>
          </a:bodyPr>
          <a:lstStyle/>
          <a:p>
            <a:pPr lvl="1"/>
            <a:r>
              <a:rPr lang="de-DE" sz="2000" dirty="0">
                <a:solidFill>
                  <a:srgbClr val="000000"/>
                </a:solidFill>
              </a:rPr>
              <a:t>Go:</a:t>
            </a:r>
          </a:p>
          <a:p>
            <a:pPr lvl="2"/>
            <a:r>
              <a:rPr lang="de-DE" sz="1600" dirty="0">
                <a:solidFill>
                  <a:srgbClr val="000000"/>
                </a:solidFill>
              </a:rPr>
              <a:t>Lambda</a:t>
            </a:r>
          </a:p>
          <a:p>
            <a:pPr lvl="2"/>
            <a:r>
              <a:rPr lang="de-DE" sz="1600" dirty="0" err="1">
                <a:solidFill>
                  <a:srgbClr val="000000"/>
                </a:solidFill>
              </a:rPr>
              <a:t>Map</a:t>
            </a:r>
            <a:endParaRPr lang="de-DE" sz="1600" dirty="0">
              <a:solidFill>
                <a:srgbClr val="000000"/>
              </a:solidFill>
            </a:endParaRP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Python</a:t>
            </a:r>
          </a:p>
          <a:p>
            <a:pPr lvl="2"/>
            <a:r>
              <a:rPr lang="de-DE" sz="1600" dirty="0">
                <a:solidFill>
                  <a:srgbClr val="000000"/>
                </a:solidFill>
              </a:rPr>
              <a:t>Lambda</a:t>
            </a:r>
          </a:p>
          <a:p>
            <a:pPr lvl="2"/>
            <a:r>
              <a:rPr lang="de-DE" sz="1600" dirty="0" err="1">
                <a:solidFill>
                  <a:srgbClr val="000000"/>
                </a:solidFill>
              </a:rPr>
              <a:t>Map</a:t>
            </a:r>
            <a:endParaRPr lang="de-DE" sz="1600" dirty="0">
              <a:solidFill>
                <a:srgbClr val="000000"/>
              </a:solidFill>
            </a:endParaRPr>
          </a:p>
          <a:p>
            <a:pPr lvl="2"/>
            <a:r>
              <a:rPr lang="de-DE" sz="1600" dirty="0">
                <a:solidFill>
                  <a:srgbClr val="000000"/>
                </a:solidFill>
              </a:rPr>
              <a:t>Filter</a:t>
            </a:r>
          </a:p>
          <a:p>
            <a:pPr lvl="2"/>
            <a:r>
              <a:rPr lang="de-DE" sz="1600" dirty="0" err="1">
                <a:solidFill>
                  <a:srgbClr val="000000"/>
                </a:solidFill>
              </a:rPr>
              <a:t>Reduce</a:t>
            </a:r>
            <a:endParaRPr lang="de-DE" sz="1600" dirty="0">
              <a:solidFill>
                <a:srgbClr val="000000"/>
              </a:solidFill>
            </a:endParaRPr>
          </a:p>
          <a:p>
            <a:pPr lvl="2"/>
            <a:endParaRPr lang="de-DE" sz="1600" dirty="0">
              <a:solidFill>
                <a:srgbClr val="000000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022B3D7-FB6E-954E-92DD-FBFE63124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48" y="21399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2570D0F5-AA66-574A-87E3-689EAE588A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66037"/>
              </p:ext>
            </p:extLst>
          </p:nvPr>
        </p:nvGraphicFramePr>
        <p:xfrm>
          <a:off x="234614" y="185069"/>
          <a:ext cx="40513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Dokument" r:id="rId5" imgW="4051300" imgH="2578100" progId="Word.Document.12">
                  <p:embed/>
                </p:oleObj>
              </mc:Choice>
              <mc:Fallback>
                <p:oleObj name="Dokument" r:id="rId5" imgW="4051300" imgH="2578100" progId="Word.Documen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14" y="185069"/>
                        <a:ext cx="4051300" cy="257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id="{0FBB677F-BA8E-E24A-80D5-697E0E7B6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161" y="2573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4AFF9D65-A22D-CB40-8C92-B8C09E726B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357199"/>
              </p:ext>
            </p:extLst>
          </p:nvPr>
        </p:nvGraphicFramePr>
        <p:xfrm>
          <a:off x="234614" y="3575644"/>
          <a:ext cx="40513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Dokument" r:id="rId7" imgW="4051300" imgH="1371600" progId="Word.Document.12">
                  <p:embed/>
                </p:oleObj>
              </mc:Choice>
              <mc:Fallback>
                <p:oleObj name="Dokument" r:id="rId7" imgW="4051300" imgH="1371600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14" y="3575644"/>
                        <a:ext cx="40513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>
            <a:extLst>
              <a:ext uri="{FF2B5EF4-FFF2-40B4-BE49-F238E27FC236}">
                <a16:creationId xmlns:a16="http://schemas.microsoft.com/office/drawing/2014/main" id="{02B757FC-2DD2-6543-BFBC-20150638B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5" y="26576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5" name="Objekt 14">
            <a:extLst>
              <a:ext uri="{FF2B5EF4-FFF2-40B4-BE49-F238E27FC236}">
                <a16:creationId xmlns:a16="http://schemas.microsoft.com/office/drawing/2014/main" id="{DFA8A843-9A04-784A-87B1-1CF42507AB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959976"/>
              </p:ext>
            </p:extLst>
          </p:nvPr>
        </p:nvGraphicFramePr>
        <p:xfrm>
          <a:off x="50029" y="1428127"/>
          <a:ext cx="57531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Dokument" r:id="rId9" imgW="5753100" imgH="1727200" progId="Word.Document.12">
                  <p:embed/>
                </p:oleObj>
              </mc:Choice>
              <mc:Fallback>
                <p:oleObj name="Dokument" r:id="rId9" imgW="5753100" imgH="1727200" progId="Word.Document.1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29" y="1428127"/>
                        <a:ext cx="5753100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0">
            <a:extLst>
              <a:ext uri="{FF2B5EF4-FFF2-40B4-BE49-F238E27FC236}">
                <a16:creationId xmlns:a16="http://schemas.microsoft.com/office/drawing/2014/main" id="{400EE978-830E-4845-B382-22141D8EB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74" y="30915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7" name="Objekt 16">
            <a:extLst>
              <a:ext uri="{FF2B5EF4-FFF2-40B4-BE49-F238E27FC236}">
                <a16:creationId xmlns:a16="http://schemas.microsoft.com/office/drawing/2014/main" id="{9794E98E-ED31-6748-8E4A-93DE55102D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917134"/>
              </p:ext>
            </p:extLst>
          </p:nvPr>
        </p:nvGraphicFramePr>
        <p:xfrm>
          <a:off x="36352" y="3132598"/>
          <a:ext cx="5753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Dokument" r:id="rId11" imgW="5753100" imgH="533400" progId="Word.Document.12">
                  <p:embed/>
                </p:oleObj>
              </mc:Choice>
              <mc:Fallback>
                <p:oleObj name="Dokument" r:id="rId11" imgW="5753100" imgH="533400" progId="Word.Document.1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2" y="3132598"/>
                        <a:ext cx="57531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>
            <a:extLst>
              <a:ext uri="{FF2B5EF4-FFF2-40B4-BE49-F238E27FC236}">
                <a16:creationId xmlns:a16="http://schemas.microsoft.com/office/drawing/2014/main" id="{D99C7720-BA29-724C-AA8D-90AC29D05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161" y="31200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9" name="Objekt 18">
            <a:extLst>
              <a:ext uri="{FF2B5EF4-FFF2-40B4-BE49-F238E27FC236}">
                <a16:creationId xmlns:a16="http://schemas.microsoft.com/office/drawing/2014/main" id="{B027F61A-9625-8843-B1B6-1A1F2B9FEC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514812"/>
              </p:ext>
            </p:extLst>
          </p:nvPr>
        </p:nvGraphicFramePr>
        <p:xfrm>
          <a:off x="17705" y="4070856"/>
          <a:ext cx="5753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Dokument" r:id="rId13" imgW="5753100" imgH="533400" progId="Word.Document.12">
                  <p:embed/>
                </p:oleObj>
              </mc:Choice>
              <mc:Fallback>
                <p:oleObj name="Dokument" r:id="rId13" imgW="5753100" imgH="533400" progId="Word.Document.1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5" y="4070856"/>
                        <a:ext cx="57531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4">
            <a:extLst>
              <a:ext uri="{FF2B5EF4-FFF2-40B4-BE49-F238E27FC236}">
                <a16:creationId xmlns:a16="http://schemas.microsoft.com/office/drawing/2014/main" id="{F22DEA61-7CBA-1D4B-9D80-FF2B6B0FB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166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21" name="Objekt 20">
            <a:extLst>
              <a:ext uri="{FF2B5EF4-FFF2-40B4-BE49-F238E27FC236}">
                <a16:creationId xmlns:a16="http://schemas.microsoft.com/office/drawing/2014/main" id="{75B6C29C-AB72-584A-AE73-5B22A9DED4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194291"/>
              </p:ext>
            </p:extLst>
          </p:nvPr>
        </p:nvGraphicFramePr>
        <p:xfrm>
          <a:off x="24374" y="4637099"/>
          <a:ext cx="5753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Dokument" r:id="rId15" imgW="5753100" imgH="533400" progId="Word.Document.12">
                  <p:embed/>
                </p:oleObj>
              </mc:Choice>
              <mc:Fallback>
                <p:oleObj name="Dokument" r:id="rId15" imgW="5753100" imgH="533400" progId="Word.Document.1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74" y="4637099"/>
                        <a:ext cx="57531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331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Macintosh PowerPoint</Application>
  <PresentationFormat>Breitbild</PresentationFormat>
  <Paragraphs>69</Paragraphs>
  <Slides>10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Microsoft Word-Dokument</vt:lpstr>
      <vt:lpstr>Comparison functional programming in go vs python</vt:lpstr>
      <vt:lpstr>Summary of content</vt:lpstr>
      <vt:lpstr>Functional programming style</vt:lpstr>
      <vt:lpstr>Sideeffects</vt:lpstr>
      <vt:lpstr>Unchangeability</vt:lpstr>
      <vt:lpstr>Recursion</vt:lpstr>
      <vt:lpstr>Higher order functions</vt:lpstr>
      <vt:lpstr>Explanation of the programming languages</vt:lpstr>
      <vt:lpstr>Comparison of the two programming languages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functional programming in go vs python</dc:title>
  <dc:creator>sMECmareim</dc:creator>
  <cp:lastModifiedBy>sMECmareim</cp:lastModifiedBy>
  <cp:revision>2</cp:revision>
  <dcterms:created xsi:type="dcterms:W3CDTF">2019-01-09T17:13:26Z</dcterms:created>
  <dcterms:modified xsi:type="dcterms:W3CDTF">2019-01-09T17:16:23Z</dcterms:modified>
</cp:coreProperties>
</file>