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58" r:id="rId5"/>
    <p:sldId id="259" r:id="rId6"/>
    <p:sldId id="269" r:id="rId7"/>
    <p:sldId id="261" r:id="rId8"/>
    <p:sldId id="262" r:id="rId9"/>
    <p:sldId id="270" r:id="rId10"/>
    <p:sldId id="263" r:id="rId11"/>
    <p:sldId id="266" r:id="rId12"/>
    <p:sldId id="264" r:id="rId13"/>
    <p:sldId id="265" r:id="rId14"/>
    <p:sldId id="267" r:id="rId15"/>
    <p:sldId id="272" r:id="rId16"/>
    <p:sldId id="271" r:id="rId17"/>
    <p:sldId id="273" r:id="rId18"/>
    <p:sldId id="27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11FE-E1A2-4BEC-8C90-D9E5953025F6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1092-5342-43CE-B33C-E8C460928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09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B1D6E-E476-450B-BE6C-3FD9DAE70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4A323E-8FB0-4A00-8735-01EFAA97A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4BE94-DEAD-4DBC-BC09-6AC4149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3A037-5714-4D22-803F-F36429E0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22747-F7BF-416C-AE52-3DB39AD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96D7D-8BD5-4447-924A-8B93F023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02A8E6-E6C5-491B-AEEC-3303221FD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B84BE-3A7C-480A-A219-E2F3605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A7F58-B3D4-4844-838F-C2047618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676294-1A9D-4DDE-94F8-0F2F89B5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25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F5FEC0-79BA-43A3-B6B8-DF7365E86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43D665-DEB7-407D-B9E7-61F8C9F15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70B36-9862-4CBD-8A03-8C9190CF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F939D-1217-44D5-ADE3-18629A13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02F2A-B59B-4CAC-8C4D-42CE0AE3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82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446F3-151F-4CC5-A284-BD68EB0E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52F4E-FBAB-4345-9B02-38630E4F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E8B0E-9127-4FDE-89AB-0F8E2A18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2AD27-9ADC-4F32-A606-A5929B86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3C09C-6029-4C6F-98C7-481FCC38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63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810CF-ECA1-44B0-B7E9-3BA1483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B3F86-5795-4981-A96C-00E04C86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0F2D4-F506-4600-8DFE-E20CA155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83110-D893-4974-8A67-E96DBE85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28D2A-1175-420B-B84D-A4B519C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3B85A-CDCD-4C85-8EAF-00717996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BCD6E-4577-43C1-9CF5-8A6357A16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23BC9-9018-4F1F-8B0F-F0EFE64E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3412-C0B6-4879-ABE2-DF972A10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83818-0015-45FB-8A9A-C409487F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C98201-44AF-4F0E-A457-33BF74AE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F1204-5452-4CB4-818A-387158F0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9D344-CBFE-42DC-9907-AB229D99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E49663-36AF-426E-A7BD-5BE8DEBD1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3F344-E09A-48A8-AE24-FC5B742A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D56BD2-1E3D-4870-801D-AEA1C0938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EBFE0C-8736-4F5B-AD65-B9C671D2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534611-817C-401E-93C0-94149593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DB2CAE-E5C2-4749-891B-016CBB75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3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AD1CD-AE30-42B7-8BDA-A035668A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C17BEF-C16F-4E29-B8C2-FFD191E0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66C13E-91BD-45B8-8786-EC1CFEFE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C7BB39-586D-4FE3-85A8-76A9D185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6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307BB2-7CB8-41A6-9EFF-6C6B90C2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EDCE4F-3D35-47B5-ADA2-AF8DFD59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AC92CF-9937-4AC4-9913-EEA8B6CE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1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4CB30-C119-4C03-96B2-08ACAB12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F203A-FD46-44C2-BF52-22891E5C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75C5F-4BE3-45EB-90B8-FB32A3A6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201611-2156-4300-8F2C-8558AA22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0BBCA0-2722-471A-BAC5-52B58C67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2B7221-954B-46B2-B059-3E152E2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6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77249-EEF7-46AB-8841-D4816019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B37FB5-DF7A-46F4-AEB5-CBE3B5833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380C5-FA6D-4D4B-BED8-0CB660A9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C0005A-9B78-4DDE-B990-A533745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F39294-CD42-4B61-814F-4859D67A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E6A7BD-51CA-43A4-855A-58D1A3FA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0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0389D3-A8DD-431A-8636-5475225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82EB53-1F90-4535-9961-7DCB51CE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45534-EB07-4ABC-B683-299EF2E5A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DC0FB-C1EF-4C2B-86FE-47470313C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A8F4A-3919-4095-8E55-782D8ABA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568E-E18C-4E3C-821C-53A189176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66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F82055E8-3331-4AC6-B8B5-C919A38AE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de-DE" sz="1800">
                <a:solidFill>
                  <a:srgbClr val="000000"/>
                </a:solidFill>
              </a:rPr>
              <a:t>Sebastian Ester, 10.01.2019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156E08-141B-4F4B-8F90-BC297E89A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de-DE" sz="3700">
                <a:solidFill>
                  <a:srgbClr val="000000"/>
                </a:solidFill>
              </a:rPr>
              <a:t>Comparison of functional programming in Scala and Go</a:t>
            </a:r>
          </a:p>
        </p:txBody>
      </p:sp>
      <p:sp>
        <p:nvSpPr>
          <p:cNvPr id="16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AE4734-3D32-4415-AC3E-B498EBEF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7" y="2617797"/>
            <a:ext cx="2226645" cy="36059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3C1A02-70A5-4C68-992C-43E5EB672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95" y="742165"/>
            <a:ext cx="2754249" cy="10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9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 err="1">
                <a:solidFill>
                  <a:srgbClr val="FFFFFF"/>
                </a:solidFill>
              </a:rPr>
              <a:t>Immutable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data</a:t>
            </a:r>
            <a:r>
              <a:rPr lang="de-DE" sz="4000" dirty="0">
                <a:solidFill>
                  <a:srgbClr val="FFFFFF"/>
                </a:solidFill>
              </a:rPr>
              <a:t> – Scala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14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immutableMap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Map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"Alice"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25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"Bob"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42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mutableMap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scala.collection.mutable.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Map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25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42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FD4E36-67D9-4C0D-8EEA-5B05DD81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53" y="4842486"/>
            <a:ext cx="1868138" cy="186813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6395B6-6B5E-46D9-A434-64557C16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DA735F-8C15-4EB2-A424-405C5FF6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3D3A12-0C33-42B3-8007-4BD7FFA6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10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9413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 err="1">
                <a:solidFill>
                  <a:srgbClr val="FFFFFF"/>
                </a:solidFill>
              </a:rPr>
              <a:t>Immutable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data</a:t>
            </a:r>
            <a:r>
              <a:rPr lang="de-DE" sz="4000" dirty="0">
                <a:solidFill>
                  <a:srgbClr val="FFFFFF"/>
                </a:solidFill>
              </a:rPr>
              <a:t> – Scala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3092970"/>
            <a:ext cx="10656869" cy="314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	 =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</a:rPr>
              <a:t>List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head	  	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= 1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		 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list.tail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= 6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largerList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 =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::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	    	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= List(0,1,2,3,4,5,6)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modifiedList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 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list.updated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9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= List(1,2,9,4,5,6)</a:t>
            </a: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A6E624-16FC-4D07-AE3E-21FB4E1C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57D019-AE47-4228-9C7F-1A3BEE80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92F417-E22E-4E3D-9C1C-6D1D9E23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11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61364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 err="1">
                <a:solidFill>
                  <a:srgbClr val="FFFFFF"/>
                </a:solidFill>
              </a:rPr>
              <a:t>Immutable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data</a:t>
            </a:r>
            <a:r>
              <a:rPr lang="de-DE" sz="4000" dirty="0">
                <a:solidFill>
                  <a:srgbClr val="FFFFFF"/>
                </a:solidFill>
              </a:rPr>
              <a:t> – Go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A1EF987-6608-4B17-8A8C-0CA608761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59" y="2715201"/>
            <a:ext cx="5003377" cy="3752533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D5B4B4-CB4E-412B-975E-A57FD5A5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5939D-7C56-4050-B42E-467068B8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CB53A-3AE8-483E-9461-05A30534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12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02044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 err="1">
                <a:solidFill>
                  <a:srgbClr val="FFFFFF"/>
                </a:solidFill>
              </a:rPr>
              <a:t>Immutable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data</a:t>
            </a:r>
            <a:r>
              <a:rPr lang="de-DE" sz="4000" dirty="0">
                <a:solidFill>
                  <a:srgbClr val="FFFFFF"/>
                </a:solidFill>
              </a:rPr>
              <a:t> – Go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14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err="1">
                <a:solidFill>
                  <a:srgbClr val="000000"/>
                </a:solidFill>
              </a:rPr>
              <a:t>Possibilities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to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realize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it</a:t>
            </a:r>
            <a:r>
              <a:rPr lang="de-DE" sz="2800" dirty="0">
                <a:solidFill>
                  <a:srgbClr val="000000"/>
                </a:solidFill>
              </a:rPr>
              <a:t>:</a:t>
            </a:r>
          </a:p>
          <a:p>
            <a:r>
              <a:rPr lang="de-DE" sz="2800" dirty="0" err="1">
                <a:solidFill>
                  <a:srgbClr val="000000"/>
                </a:solidFill>
              </a:rPr>
              <a:t>No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reassignments</a:t>
            </a:r>
            <a:endParaRPr lang="de-DE" sz="2800" dirty="0">
              <a:solidFill>
                <a:srgbClr val="000000"/>
              </a:solidFill>
            </a:endParaRPr>
          </a:p>
          <a:p>
            <a:r>
              <a:rPr lang="de-DE" sz="2800" dirty="0">
                <a:solidFill>
                  <a:srgbClr val="000000"/>
                </a:solidFill>
              </a:rPr>
              <a:t>Accessor </a:t>
            </a:r>
            <a:r>
              <a:rPr lang="de-DE" sz="2800" dirty="0" err="1">
                <a:solidFill>
                  <a:srgbClr val="000000"/>
                </a:solidFill>
              </a:rPr>
              <a:t>methods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for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objects</a:t>
            </a:r>
            <a:endParaRPr lang="de-DE" sz="2800" dirty="0">
              <a:solidFill>
                <a:srgbClr val="000000"/>
              </a:solidFill>
            </a:endParaRPr>
          </a:p>
          <a:p>
            <a:r>
              <a:rPr lang="de-DE" sz="2800" dirty="0">
                <a:solidFill>
                  <a:srgbClr val="000000"/>
                </a:solidFill>
              </a:rPr>
              <a:t>Utilities </a:t>
            </a:r>
            <a:r>
              <a:rPr lang="de-DE" sz="2800" dirty="0" err="1">
                <a:solidFill>
                  <a:srgbClr val="000000"/>
                </a:solidFill>
              </a:rPr>
              <a:t>for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collections</a:t>
            </a:r>
            <a:endParaRPr lang="de-DE" sz="2800" dirty="0">
              <a:solidFill>
                <a:srgbClr val="000000"/>
              </a:solidFill>
            </a:endParaRPr>
          </a:p>
          <a:p>
            <a:endParaRPr lang="de-DE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2800" dirty="0" err="1">
                <a:solidFill>
                  <a:srgbClr val="000000"/>
                </a:solidFill>
              </a:rPr>
              <a:t>Immutable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data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can‘t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be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enforced</a:t>
            </a:r>
            <a:r>
              <a:rPr lang="de-DE" sz="28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8F1F04-8F7C-477A-904E-71283A51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C166DC-FCE2-42A3-BBAF-9381ED00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607044-777D-4B12-8860-908C38CD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13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08560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Higher </a:t>
            </a:r>
            <a:r>
              <a:rPr lang="de-DE" sz="4000" dirty="0" err="1">
                <a:solidFill>
                  <a:srgbClr val="FFFFFF"/>
                </a:solidFill>
              </a:rPr>
              <a:t>order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functions</a:t>
            </a:r>
            <a:r>
              <a:rPr lang="de-DE" sz="4000" dirty="0">
                <a:solidFill>
                  <a:srgbClr val="FFFFFF"/>
                </a:solidFill>
              </a:rPr>
              <a:t> – Scala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10498424" cy="314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=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</a:rPr>
              <a:t>List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doubledList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list.map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(_ *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= List(2,4,6,8)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exec = (f: 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x: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y: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=&gt; f (x, y)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 = exec((x, y) =&gt; x + y, </a:t>
            </a:r>
            <a:r>
              <a:rPr lang="es-E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5953D9-A8B1-4613-8501-33E72B24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8B45C2-5D36-44C3-9B16-1E8092B9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B24844-5CD5-4AF9-99F5-6C8DBD0C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14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05488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Higher </a:t>
            </a:r>
            <a:r>
              <a:rPr lang="de-DE" sz="4000" dirty="0" err="1">
                <a:solidFill>
                  <a:srgbClr val="FFFFFF"/>
                </a:solidFill>
              </a:rPr>
              <a:t>order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functions</a:t>
            </a:r>
            <a:r>
              <a:rPr lang="de-DE" sz="4000" dirty="0">
                <a:solidFill>
                  <a:srgbClr val="FFFFFF"/>
                </a:solidFill>
              </a:rPr>
              <a:t> – Go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631649" cy="314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exec(f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y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f(x, y)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:= exec(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(x, y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+ y},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1CCBC2-4FA8-44CD-BED0-5DDF0309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F9D030-1A2E-446B-B7C1-3D7E9F51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0DBE89-1F48-4A9B-88D9-C07B7E21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15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26876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Higher </a:t>
            </a:r>
            <a:r>
              <a:rPr lang="de-DE" sz="4000" dirty="0" err="1">
                <a:solidFill>
                  <a:srgbClr val="FFFFFF"/>
                </a:solidFill>
              </a:rPr>
              <a:t>order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functions</a:t>
            </a:r>
            <a:r>
              <a:rPr lang="de-DE" sz="4000" dirty="0">
                <a:solidFill>
                  <a:srgbClr val="FFFFFF"/>
                </a:solidFill>
              </a:rPr>
              <a:t> – Scala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3092970"/>
            <a:ext cx="10145999" cy="314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getGreeter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=&gt; 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s"Hello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$</a:t>
            </a:r>
            <a:r>
              <a:rPr lang="de-DE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fName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$</a:t>
            </a:r>
            <a:r>
              <a:rPr lang="de-DE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lName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greeter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getGreeter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greeter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"John"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Doe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= "Hello John </a:t>
            </a:r>
            <a:r>
              <a:rPr lang="de-DE" sz="24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Doe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AF44C9-336C-4839-BAA5-D5A823BE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EAD319-88DE-4238-B5C7-89EFE3B4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3C1339-392D-4521-8770-BAAE194D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16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03832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Higher </a:t>
            </a:r>
            <a:r>
              <a:rPr lang="de-DE" sz="4000" dirty="0" err="1">
                <a:solidFill>
                  <a:srgbClr val="FFFFFF"/>
                </a:solidFill>
              </a:rPr>
              <a:t>order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functions</a:t>
            </a:r>
            <a:r>
              <a:rPr lang="de-DE" sz="4000" dirty="0">
                <a:solidFill>
                  <a:srgbClr val="FFFFFF"/>
                </a:solidFill>
              </a:rPr>
              <a:t> – Go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10403174" cy="314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getGreeter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{	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{				</a:t>
            </a:r>
            <a:r>
              <a:rPr lang="de-DE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"Hello 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2E6C98-942A-454F-BF6E-C24909D4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09FAF-236C-4569-A361-27C206CD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04C8ED-AA6D-4AAA-BC71-8DE247D3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17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92225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D18F494-CD0E-4003-BBB5-24DA3531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BA9357-D6AE-4A80-869C-EC804253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 dirty="0" err="1">
                <a:solidFill>
                  <a:srgbClr val="000000"/>
                </a:solidFill>
              </a:rPr>
              <a:t>Concise</a:t>
            </a:r>
            <a:r>
              <a:rPr lang="de-DE" sz="2400" dirty="0">
                <a:solidFill>
                  <a:srgbClr val="000000"/>
                </a:solidFill>
              </a:rPr>
              <a:t> Syntax in Scala </a:t>
            </a:r>
            <a:r>
              <a:rPr lang="de-DE" sz="2400" dirty="0" err="1">
                <a:solidFill>
                  <a:srgbClr val="000000"/>
                </a:solidFill>
              </a:rPr>
              <a:t>vs</a:t>
            </a:r>
            <a:r>
              <a:rPr lang="de-DE" sz="2400" dirty="0">
                <a:solidFill>
                  <a:srgbClr val="000000"/>
                </a:solidFill>
              </a:rPr>
              <a:t> uniform code style in Go</a:t>
            </a:r>
          </a:p>
          <a:p>
            <a:endParaRPr lang="de-DE" sz="2400" dirty="0">
              <a:solidFill>
                <a:srgbClr val="000000"/>
              </a:solidFill>
            </a:endParaRPr>
          </a:p>
          <a:p>
            <a:r>
              <a:rPr lang="de-DE" sz="2400" dirty="0" err="1">
                <a:solidFill>
                  <a:srgbClr val="000000"/>
                </a:solidFill>
              </a:rPr>
              <a:t>Only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higher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order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functions</a:t>
            </a:r>
            <a:r>
              <a:rPr lang="de-DE" sz="2400" dirty="0">
                <a:solidFill>
                  <a:srgbClr val="000000"/>
                </a:solidFill>
              </a:rPr>
              <a:t> in Go</a:t>
            </a:r>
          </a:p>
          <a:p>
            <a:endParaRPr lang="de-DE" sz="2400" dirty="0">
              <a:solidFill>
                <a:srgbClr val="000000"/>
              </a:solidFill>
            </a:endParaRPr>
          </a:p>
          <a:p>
            <a:r>
              <a:rPr lang="de-DE" sz="2400" dirty="0" err="1">
                <a:solidFill>
                  <a:srgbClr val="000000"/>
                </a:solidFill>
              </a:rPr>
              <a:t>Full</a:t>
            </a:r>
            <a:r>
              <a:rPr lang="de-DE" sz="2400" dirty="0">
                <a:solidFill>
                  <a:srgbClr val="000000"/>
                </a:solidFill>
              </a:rPr>
              <a:t> support </a:t>
            </a:r>
            <a:r>
              <a:rPr lang="de-DE" sz="2400" dirty="0" err="1">
                <a:solidFill>
                  <a:srgbClr val="000000"/>
                </a:solidFill>
              </a:rPr>
              <a:t>for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functional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programming</a:t>
            </a:r>
            <a:r>
              <a:rPr lang="de-DE" sz="2400" dirty="0">
                <a:solidFill>
                  <a:srgbClr val="000000"/>
                </a:solidFill>
              </a:rPr>
              <a:t> in Scala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80DAB2-7849-4D00-B91B-CE047CA8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C68200-E4D1-44BD-917E-13BB620B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9CB12-1056-487C-AE86-19FE2A4D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18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81350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0ADF7B-F920-4159-91EE-7253289A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FA717-6044-471B-A607-81C4AF99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 dirty="0" err="1">
                <a:solidFill>
                  <a:srgbClr val="000000"/>
                </a:solidFill>
              </a:rPr>
              <a:t>History</a:t>
            </a:r>
            <a:endParaRPr lang="de-DE" sz="2400" dirty="0">
              <a:solidFill>
                <a:srgbClr val="000000"/>
              </a:solidFill>
            </a:endParaRPr>
          </a:p>
          <a:p>
            <a:r>
              <a:rPr lang="de-DE" sz="2400" dirty="0">
                <a:solidFill>
                  <a:srgbClr val="000000"/>
                </a:solidFill>
              </a:rPr>
              <a:t>Scala </a:t>
            </a:r>
            <a:r>
              <a:rPr lang="de-DE" sz="2400" dirty="0" err="1">
                <a:solidFill>
                  <a:srgbClr val="000000"/>
                </a:solidFill>
              </a:rPr>
              <a:t>basics</a:t>
            </a:r>
            <a:endParaRPr lang="de-DE" sz="2400" dirty="0">
              <a:solidFill>
                <a:srgbClr val="000000"/>
              </a:solidFill>
            </a:endParaRPr>
          </a:p>
          <a:p>
            <a:r>
              <a:rPr lang="de-DE" sz="2400" dirty="0" err="1">
                <a:solidFill>
                  <a:srgbClr val="000000"/>
                </a:solidFill>
              </a:rPr>
              <a:t>Functional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programming</a:t>
            </a:r>
            <a:endParaRPr lang="de-DE" sz="2400" dirty="0">
              <a:solidFill>
                <a:srgbClr val="000000"/>
              </a:solidFill>
            </a:endParaRPr>
          </a:p>
          <a:p>
            <a:r>
              <a:rPr lang="de-DE" sz="2400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34D567-4230-48A9-B5CC-AE921CA5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DE6F2E-E722-46B3-9B8A-1DDEBC43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21B32-DCEC-4730-8029-6A5A5232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 smtClean="0"/>
              <a:t>2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265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B592DB2-ECBD-4BD6-A1DB-11AF3A1B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History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0B66C2-CC33-4CD6-BDAD-5D799712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4818E7-ADB5-4EED-8A53-9D01B3FB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916014-BF90-4F1B-BAAF-165007CA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FF8AF-A1B2-4C7F-9E63-E43AC8F6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3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78876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Scala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000000"/>
                </a:solidFill>
              </a:rPr>
              <a:t>Invented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by</a:t>
            </a:r>
            <a:r>
              <a:rPr lang="de-DE" sz="3200" dirty="0">
                <a:solidFill>
                  <a:srgbClr val="000000"/>
                </a:solidFill>
              </a:rPr>
              <a:t> Martin </a:t>
            </a:r>
            <a:r>
              <a:rPr lang="de-DE" sz="3200" dirty="0" err="1">
                <a:solidFill>
                  <a:srgbClr val="000000"/>
                </a:solidFill>
              </a:rPr>
              <a:t>Odersky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for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research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purposes</a:t>
            </a:r>
            <a:endParaRPr lang="de-DE" sz="3200" dirty="0">
              <a:solidFill>
                <a:srgbClr val="000000"/>
              </a:solidFill>
            </a:endParaRPr>
          </a:p>
          <a:p>
            <a:r>
              <a:rPr lang="de-DE" sz="3200" dirty="0">
                <a:solidFill>
                  <a:srgbClr val="000000"/>
                </a:solidFill>
              </a:rPr>
              <a:t>Mix </a:t>
            </a:r>
            <a:r>
              <a:rPr lang="de-DE" sz="3200" dirty="0" err="1">
                <a:solidFill>
                  <a:srgbClr val="000000"/>
                </a:solidFill>
              </a:rPr>
              <a:t>of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object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orientated</a:t>
            </a:r>
            <a:r>
              <a:rPr lang="de-DE" sz="3200" dirty="0">
                <a:solidFill>
                  <a:srgbClr val="000000"/>
                </a:solidFill>
              </a:rPr>
              <a:t> and </a:t>
            </a:r>
            <a:r>
              <a:rPr lang="de-DE" sz="3200" dirty="0" err="1">
                <a:solidFill>
                  <a:srgbClr val="000000"/>
                </a:solidFill>
              </a:rPr>
              <a:t>functional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programming</a:t>
            </a:r>
            <a:endParaRPr lang="de-DE" sz="3200" dirty="0">
              <a:solidFill>
                <a:srgbClr val="000000"/>
              </a:solidFill>
            </a:endParaRPr>
          </a:p>
          <a:p>
            <a:r>
              <a:rPr lang="de-DE" sz="3200" dirty="0">
                <a:solidFill>
                  <a:srgbClr val="000000"/>
                </a:solidFill>
              </a:rPr>
              <a:t>Runs on </a:t>
            </a:r>
            <a:r>
              <a:rPr lang="de-DE" sz="3200" dirty="0" err="1">
                <a:solidFill>
                  <a:srgbClr val="000000"/>
                </a:solidFill>
              </a:rPr>
              <a:t>the</a:t>
            </a:r>
            <a:r>
              <a:rPr lang="de-DE" sz="3200" dirty="0">
                <a:solidFill>
                  <a:srgbClr val="000000"/>
                </a:solidFill>
              </a:rPr>
              <a:t> JVM</a:t>
            </a:r>
          </a:p>
          <a:p>
            <a:pPr lvl="1"/>
            <a:r>
              <a:rPr lang="de-DE" sz="2400" dirty="0">
                <a:solidFill>
                  <a:srgbClr val="000000"/>
                </a:solidFill>
              </a:rPr>
              <a:t>High </a:t>
            </a:r>
            <a:r>
              <a:rPr lang="de-DE" sz="2400" dirty="0" err="1">
                <a:solidFill>
                  <a:srgbClr val="000000"/>
                </a:solidFill>
              </a:rPr>
              <a:t>performance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garbage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collection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required</a:t>
            </a:r>
            <a:endParaRPr lang="de-DE" sz="2400" dirty="0">
              <a:solidFill>
                <a:srgbClr val="000000"/>
              </a:solidFill>
            </a:endParaRPr>
          </a:p>
          <a:p>
            <a:pPr lvl="1"/>
            <a:r>
              <a:rPr lang="de-DE" sz="2400" dirty="0" err="1">
                <a:solidFill>
                  <a:srgbClr val="000000"/>
                </a:solidFill>
              </a:rPr>
              <a:t>Odersky</a:t>
            </a:r>
            <a:r>
              <a:rPr lang="de-DE" sz="2400" dirty="0">
                <a:solidFill>
                  <a:srgbClr val="000000"/>
                </a:solidFill>
              </a:rPr>
              <a:t> was </a:t>
            </a:r>
            <a:r>
              <a:rPr lang="de-DE" sz="2400" dirty="0" err="1">
                <a:solidFill>
                  <a:srgbClr val="000000"/>
                </a:solidFill>
              </a:rPr>
              <a:t>involved</a:t>
            </a:r>
            <a:r>
              <a:rPr lang="de-DE" sz="2400" dirty="0">
                <a:solidFill>
                  <a:srgbClr val="000000"/>
                </a:solidFill>
              </a:rPr>
              <a:t> at an </a:t>
            </a:r>
            <a:r>
              <a:rPr lang="de-DE" sz="2400" dirty="0" err="1">
                <a:solidFill>
                  <a:srgbClr val="000000"/>
                </a:solidFill>
              </a:rPr>
              <a:t>early</a:t>
            </a:r>
            <a:r>
              <a:rPr lang="de-DE" sz="2400" dirty="0">
                <a:solidFill>
                  <a:srgbClr val="000000"/>
                </a:solidFill>
              </a:rPr>
              <a:t> Java </a:t>
            </a:r>
            <a:r>
              <a:rPr lang="de-DE" sz="2400" dirty="0" err="1">
                <a:solidFill>
                  <a:srgbClr val="000000"/>
                </a:solidFill>
              </a:rPr>
              <a:t>compiler</a:t>
            </a:r>
            <a:endParaRPr lang="de-DE" sz="2400" dirty="0">
              <a:solidFill>
                <a:srgbClr val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142196-BB42-46D6-8987-716ECFBC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2D7848-8234-4729-BD80-D9D6D037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EB7275-206C-457B-8167-9CAB6A83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4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42465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Go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145270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000000"/>
                </a:solidFill>
              </a:rPr>
              <a:t>Invented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by</a:t>
            </a:r>
            <a:r>
              <a:rPr lang="de-DE" sz="3200" dirty="0">
                <a:solidFill>
                  <a:srgbClr val="000000"/>
                </a:solidFill>
              </a:rPr>
              <a:t> Google </a:t>
            </a:r>
            <a:r>
              <a:rPr lang="de-DE" sz="3200" dirty="0" err="1">
                <a:solidFill>
                  <a:srgbClr val="000000"/>
                </a:solidFill>
              </a:rPr>
              <a:t>developers</a:t>
            </a:r>
            <a:endParaRPr lang="de-DE" sz="3200" dirty="0">
              <a:solidFill>
                <a:srgbClr val="000000"/>
              </a:solidFill>
            </a:endParaRPr>
          </a:p>
          <a:p>
            <a:r>
              <a:rPr lang="de-DE" sz="3200" dirty="0" err="1">
                <a:solidFill>
                  <a:srgbClr val="000000"/>
                </a:solidFill>
              </a:rPr>
              <a:t>Evolved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from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the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frustration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about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other</a:t>
            </a:r>
            <a:r>
              <a:rPr lang="de-DE" sz="3200" dirty="0">
                <a:solidFill>
                  <a:srgbClr val="000000"/>
                </a:solidFill>
              </a:rPr>
              <a:t> </a:t>
            </a:r>
            <a:r>
              <a:rPr lang="de-DE" sz="3200" dirty="0" err="1">
                <a:solidFill>
                  <a:srgbClr val="000000"/>
                </a:solidFill>
              </a:rPr>
              <a:t>languages</a:t>
            </a:r>
            <a:endParaRPr lang="de-DE" sz="3200" dirty="0">
              <a:solidFill>
                <a:srgbClr val="000000"/>
              </a:solidFill>
            </a:endParaRPr>
          </a:p>
          <a:p>
            <a:r>
              <a:rPr lang="de-DE" sz="3200" dirty="0">
                <a:solidFill>
                  <a:srgbClr val="000000"/>
                </a:solidFill>
              </a:rPr>
              <a:t>Pick </a:t>
            </a:r>
            <a:r>
              <a:rPr lang="de-DE" sz="3200" dirty="0" err="1">
                <a:solidFill>
                  <a:srgbClr val="000000"/>
                </a:solidFill>
              </a:rPr>
              <a:t>one</a:t>
            </a:r>
            <a:r>
              <a:rPr lang="de-DE" sz="32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sz="2800" dirty="0" err="1">
                <a:solidFill>
                  <a:srgbClr val="000000"/>
                </a:solidFill>
              </a:rPr>
              <a:t>Safety</a:t>
            </a:r>
            <a:endParaRPr lang="de-DE" sz="2800" dirty="0">
              <a:solidFill>
                <a:srgbClr val="000000"/>
              </a:solidFill>
            </a:endParaRPr>
          </a:p>
          <a:p>
            <a:pPr lvl="1"/>
            <a:r>
              <a:rPr lang="de-DE" sz="2800" dirty="0">
                <a:solidFill>
                  <a:srgbClr val="000000"/>
                </a:solidFill>
              </a:rPr>
              <a:t>Performance</a:t>
            </a:r>
          </a:p>
          <a:p>
            <a:pPr lvl="1"/>
            <a:r>
              <a:rPr lang="de-DE" sz="2800" dirty="0" err="1">
                <a:solidFill>
                  <a:srgbClr val="000000"/>
                </a:solidFill>
              </a:rPr>
              <a:t>Ease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of</a:t>
            </a: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err="1">
                <a:solidFill>
                  <a:srgbClr val="000000"/>
                </a:solidFill>
              </a:rPr>
              <a:t>programming</a:t>
            </a:r>
            <a:endParaRPr lang="de-DE" sz="2800" dirty="0">
              <a:solidFill>
                <a:srgbClr val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F0E4FC-18AF-4C55-BCFB-3378AD48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72ECD-A128-4CC5-BF14-931BC361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3288FA-55E8-45FC-B0CF-8AE4B750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5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07680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8F13538-5B85-45F5-8B8A-7C0E16BF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Scala basics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897FFE-414B-4334-A189-A21D0914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0309B5-7DB5-4993-8478-B6CEC16F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3213FE-B8C7-4679-A748-3FA452D1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C1F0E-B85C-4E50-8F8B-0E83B923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6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65158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types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>
              <a:solidFill>
                <a:srgbClr val="000000"/>
              </a:solidFill>
            </a:endParaRPr>
          </a:p>
          <a:p>
            <a:pPr marL="0"/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5A1453-3274-4B90-A09E-3887F0C94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600" y="2514600"/>
            <a:ext cx="11521341" cy="395287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9768E2-AEE5-4B91-B9EE-E80EA56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04420-B3BD-488E-AFB3-5D71478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851516-93BD-4F34-9D9E-7F141AE2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7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25389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FCC56-A891-4159-B6DC-60809AD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 err="1">
                <a:solidFill>
                  <a:srgbClr val="FFFFFF"/>
                </a:solidFill>
              </a:rPr>
              <a:t>Functions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13DA4-9578-4A85-B580-50D06E5A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14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square = (x: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=&gt; x * x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squareAndDouble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(x: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=&gt;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squared = square(x)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squared *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E97441-6803-4598-BC49-E649A07D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0B5406-2DC7-43C0-9942-97C23F1A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61656-B791-443D-8FAE-571EB8B2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8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28495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00642E0-4720-4E5C-9452-624A3045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programming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07D269-4E7E-4357-9A3A-C8FB2BD0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F7FA70-7EF5-42B2-A4F0-8C478FD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60F69F-46DA-488D-B684-697E14AD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Ester, Concepts of Programming Languages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A4921-FDAE-4FA6-836C-31462E21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568E-E18C-4E3C-821C-53A189176916}" type="slidenum">
              <a:rPr lang="de-DE"/>
              <a:pPr/>
              <a:t>9</a:t>
            </a:fld>
            <a:r>
              <a:rPr lang="de-DE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82504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Breitbild</PresentationFormat>
  <Paragraphs>135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</vt:lpstr>
      <vt:lpstr>Comparison of functional programming in Scala and Go</vt:lpstr>
      <vt:lpstr>Outline</vt:lpstr>
      <vt:lpstr>History</vt:lpstr>
      <vt:lpstr>Scala</vt:lpstr>
      <vt:lpstr>Go</vt:lpstr>
      <vt:lpstr>Scala basics</vt:lpstr>
      <vt:lpstr>Data types</vt:lpstr>
      <vt:lpstr>Functions</vt:lpstr>
      <vt:lpstr>Functional programming</vt:lpstr>
      <vt:lpstr>Immutable data – Scala</vt:lpstr>
      <vt:lpstr>Immutable data – Scala</vt:lpstr>
      <vt:lpstr>Immutable data – Go</vt:lpstr>
      <vt:lpstr>Immutable data – Go</vt:lpstr>
      <vt:lpstr>Higher order functions – Scala</vt:lpstr>
      <vt:lpstr>Higher order functions – Go</vt:lpstr>
      <vt:lpstr>Higher order functions – Scala</vt:lpstr>
      <vt:lpstr>Higher order functions – Go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functional programming in Scala and Go</dc:title>
  <dc:creator>Sebastian</dc:creator>
  <cp:lastModifiedBy>Sebastian</cp:lastModifiedBy>
  <cp:revision>6</cp:revision>
  <dcterms:created xsi:type="dcterms:W3CDTF">2019-01-03T22:04:56Z</dcterms:created>
  <dcterms:modified xsi:type="dcterms:W3CDTF">2019-01-09T10:18:40Z</dcterms:modified>
</cp:coreProperties>
</file>