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7"/>
  </p:notesMasterIdLst>
  <p:sldIdLst>
    <p:sldId id="258" r:id="rId3"/>
    <p:sldId id="335" r:id="rId4"/>
    <p:sldId id="271" r:id="rId5"/>
    <p:sldId id="420" r:id="rId6"/>
    <p:sldId id="272" r:id="rId7"/>
    <p:sldId id="336" r:id="rId8"/>
    <p:sldId id="275" r:id="rId9"/>
    <p:sldId id="338" r:id="rId10"/>
    <p:sldId id="339" r:id="rId11"/>
    <p:sldId id="340" r:id="rId12"/>
    <p:sldId id="341" r:id="rId13"/>
    <p:sldId id="370" r:id="rId14"/>
    <p:sldId id="371" r:id="rId15"/>
    <p:sldId id="372" r:id="rId16"/>
    <p:sldId id="346" r:id="rId17"/>
    <p:sldId id="373" r:id="rId18"/>
    <p:sldId id="392" r:id="rId19"/>
    <p:sldId id="393" r:id="rId20"/>
    <p:sldId id="532" r:id="rId21"/>
    <p:sldId id="531" r:id="rId22"/>
    <p:sldId id="533" r:id="rId23"/>
    <p:sldId id="534" r:id="rId24"/>
    <p:sldId id="535" r:id="rId25"/>
    <p:sldId id="536" r:id="rId26"/>
    <p:sldId id="537" r:id="rId27"/>
    <p:sldId id="374" r:id="rId28"/>
    <p:sldId id="376" r:id="rId29"/>
    <p:sldId id="375" r:id="rId30"/>
    <p:sldId id="377" r:id="rId31"/>
    <p:sldId id="378" r:id="rId32"/>
    <p:sldId id="379" r:id="rId33"/>
    <p:sldId id="394" r:id="rId34"/>
    <p:sldId id="395" r:id="rId35"/>
    <p:sldId id="396" r:id="rId36"/>
    <p:sldId id="397" r:id="rId37"/>
    <p:sldId id="398" r:id="rId38"/>
    <p:sldId id="399" r:id="rId39"/>
    <p:sldId id="400" r:id="rId40"/>
    <p:sldId id="402" r:id="rId41"/>
    <p:sldId id="403" r:id="rId42"/>
    <p:sldId id="404" r:id="rId43"/>
    <p:sldId id="405" r:id="rId44"/>
    <p:sldId id="406" r:id="rId45"/>
    <p:sldId id="538" r:id="rId46"/>
    <p:sldId id="539" r:id="rId47"/>
    <p:sldId id="540" r:id="rId48"/>
    <p:sldId id="541" r:id="rId49"/>
    <p:sldId id="542" r:id="rId50"/>
    <p:sldId id="543" r:id="rId51"/>
    <p:sldId id="544" r:id="rId52"/>
    <p:sldId id="347" r:id="rId53"/>
    <p:sldId id="348" r:id="rId54"/>
    <p:sldId id="407" r:id="rId55"/>
    <p:sldId id="408" r:id="rId56"/>
    <p:sldId id="349" r:id="rId57"/>
    <p:sldId id="409" r:id="rId58"/>
    <p:sldId id="410" r:id="rId59"/>
    <p:sldId id="350" r:id="rId60"/>
    <p:sldId id="412" r:id="rId61"/>
    <p:sldId id="413" r:id="rId62"/>
    <p:sldId id="415" r:id="rId63"/>
    <p:sldId id="417" r:id="rId64"/>
    <p:sldId id="418" r:id="rId65"/>
    <p:sldId id="419" r:id="rId66"/>
    <p:sldId id="353" r:id="rId67"/>
    <p:sldId id="504" r:id="rId68"/>
    <p:sldId id="608" r:id="rId69"/>
    <p:sldId id="649" r:id="rId70"/>
    <p:sldId id="650" r:id="rId71"/>
    <p:sldId id="651" r:id="rId72"/>
    <p:sldId id="652" r:id="rId73"/>
    <p:sldId id="653" r:id="rId74"/>
    <p:sldId id="655" r:id="rId75"/>
    <p:sldId id="656" r:id="rId76"/>
    <p:sldId id="657" r:id="rId77"/>
    <p:sldId id="658" r:id="rId78"/>
    <p:sldId id="659" r:id="rId79"/>
    <p:sldId id="660" r:id="rId80"/>
    <p:sldId id="661" r:id="rId81"/>
    <p:sldId id="662" r:id="rId82"/>
    <p:sldId id="663" r:id="rId83"/>
    <p:sldId id="664" r:id="rId84"/>
    <p:sldId id="665" r:id="rId85"/>
    <p:sldId id="666" r:id="rId86"/>
    <p:sldId id="667" r:id="rId87"/>
    <p:sldId id="668" r:id="rId88"/>
    <p:sldId id="669" r:id="rId89"/>
    <p:sldId id="477" r:id="rId90"/>
    <p:sldId id="476" r:id="rId91"/>
    <p:sldId id="475" r:id="rId92"/>
    <p:sldId id="479" r:id="rId93"/>
    <p:sldId id="489" r:id="rId94"/>
    <p:sldId id="490" r:id="rId95"/>
    <p:sldId id="480" r:id="rId96"/>
    <p:sldId id="481" r:id="rId98"/>
    <p:sldId id="482" r:id="rId99"/>
    <p:sldId id="483" r:id="rId100"/>
    <p:sldId id="484" r:id="rId101"/>
    <p:sldId id="635" r:id="rId102"/>
    <p:sldId id="494" r:id="rId103"/>
    <p:sldId id="495" r:id="rId104"/>
    <p:sldId id="496" r:id="rId105"/>
    <p:sldId id="497" r:id="rId106"/>
    <p:sldId id="500" r:id="rId107"/>
    <p:sldId id="670" r:id="rId108"/>
    <p:sldId id="501" r:id="rId109"/>
    <p:sldId id="502" r:id="rId110"/>
    <p:sldId id="503" r:id="rId111"/>
    <p:sldId id="672" r:id="rId112"/>
    <p:sldId id="478" r:id="rId113"/>
    <p:sldId id="284" r:id="rId114"/>
    <p:sldId id="267" r:id="rId1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notesMaster" Target="notesMasters/notesMaster1.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8" Type="http://schemas.openxmlformats.org/officeDocument/2006/relationships/tableStyles" Target="tableStyles.xml"/><Relationship Id="rId117" Type="http://schemas.openxmlformats.org/officeDocument/2006/relationships/viewProps" Target="viewProps.xml"/><Relationship Id="rId116" Type="http://schemas.openxmlformats.org/officeDocument/2006/relationships/presProps" Target="presProps.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5.wmf"/></Relationships>
</file>

<file path=ppt/drawings/_rels/vmlDrawing18.vml.rels><?xml version="1.0" encoding="UTF-8" standalone="yes"?>
<Relationships xmlns="http://schemas.openxmlformats.org/package/2006/relationships"><Relationship Id="rId5" Type="http://schemas.openxmlformats.org/officeDocument/2006/relationships/image" Target="../media/image33.wmf"/><Relationship Id="rId4" Type="http://schemas.openxmlformats.org/officeDocument/2006/relationships/image" Target="../media/image32.wmf"/><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0.wmf"/></Relationships>
</file>

<file path=ppt/drawings/_rels/vmlDrawing21.vml.rels><?xml version="1.0" encoding="UTF-8" standalone="yes"?>
<Relationships xmlns="http://schemas.openxmlformats.org/package/2006/relationships"><Relationship Id="rId5" Type="http://schemas.openxmlformats.org/officeDocument/2006/relationships/image" Target="../media/image40.wmf"/><Relationship Id="rId4" Type="http://schemas.openxmlformats.org/officeDocument/2006/relationships/image" Target="../media/image39.wmf"/><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image" Target="../media/image57.e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10.wmf"/><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7" Type="http://schemas.openxmlformats.org/officeDocument/2006/relationships/image" Target="../media/image69.wmf"/><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wmf"/><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32.vml.rels><?xml version="1.0" encoding="UTF-8" standalone="yes"?>
<Relationships xmlns="http://schemas.openxmlformats.org/package/2006/relationships"><Relationship Id="rId4" Type="http://schemas.openxmlformats.org/officeDocument/2006/relationships/image" Target="../media/image79.wmf"/><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33.vml.rels><?xml version="1.0" encoding="UTF-8" standalone="yes"?>
<Relationships xmlns="http://schemas.openxmlformats.org/package/2006/relationships"><Relationship Id="rId7" Type="http://schemas.openxmlformats.org/officeDocument/2006/relationships/image" Target="../media/image87.wmf"/><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39.vml.rels><?xml version="1.0" encoding="UTF-8" standalone="yes"?>
<Relationships xmlns="http://schemas.openxmlformats.org/package/2006/relationships"><Relationship Id="rId4" Type="http://schemas.openxmlformats.org/officeDocument/2006/relationships/image" Target="../media/image100.wmf"/><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0.vml.rels><?xml version="1.0" encoding="UTF-8" standalone="yes"?>
<Relationships xmlns="http://schemas.openxmlformats.org/package/2006/relationships"><Relationship Id="rId4" Type="http://schemas.openxmlformats.org/officeDocument/2006/relationships/image" Target="../media/image118.wmf"/><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each decoder hidden state </a:t>
            </a:r>
            <a:r>
              <a:rPr lang="en-US" altLang="zh-CN" sz="1200" b="0" i="1" kern="1200" dirty="0" smtClean="0">
                <a:solidFill>
                  <a:schemeClr val="tx1"/>
                </a:solidFill>
                <a:effectLst/>
                <a:latin typeface="+mn-lt"/>
                <a:ea typeface="+mn-ea"/>
                <a:cs typeface="+mn-cs"/>
              </a:rPr>
              <a:t>attends to </a:t>
            </a:r>
            <a:r>
              <a:rPr lang="en-US" altLang="zh-CN" sz="1200" b="0" i="0" kern="1200" dirty="0" smtClean="0">
                <a:solidFill>
                  <a:schemeClr val="tx1"/>
                </a:solidFill>
                <a:effectLst/>
                <a:latin typeface="+mn-lt"/>
                <a:ea typeface="+mn-ea"/>
                <a:cs typeface="+mn-cs"/>
              </a:rPr>
              <a:t>the encoder hidden states</a:t>
            </a:r>
            <a:r>
              <a:rPr lang="en-US" altLang="zh-CN" dirty="0" smtClean="0"/>
              <a:t>  </a:t>
            </a:r>
            <a:r>
              <a:rPr lang="zh-CN" altLang="en-US" dirty="0" smtClean="0"/>
              <a:t>（</a:t>
            </a:r>
            <a:r>
              <a:rPr lang="en-US" altLang="zh-CN" dirty="0" smtClean="0"/>
              <a:t>decoder</a:t>
            </a:r>
            <a:r>
              <a:rPr lang="zh-CN" altLang="en-US" dirty="0" smtClean="0"/>
              <a:t>的第</a:t>
            </a:r>
            <a:r>
              <a:rPr lang="en-US" altLang="zh-CN" dirty="0" smtClean="0"/>
              <a:t>t</a:t>
            </a:r>
            <a:r>
              <a:rPr lang="zh-CN" altLang="en-US" dirty="0" smtClean="0"/>
              <a:t>步的</a:t>
            </a:r>
            <a:r>
              <a:rPr lang="en-US" altLang="zh-CN" dirty="0" smtClean="0"/>
              <a:t>hidden state----</a:t>
            </a:r>
            <a:r>
              <a:rPr lang="en-US" altLang="zh-CN" dirty="0" err="1" smtClean="0"/>
              <a:t>st</a:t>
            </a:r>
            <a:r>
              <a:rPr lang="zh-CN" altLang="en-US" dirty="0" smtClean="0"/>
              <a:t>是</a:t>
            </a:r>
            <a:r>
              <a:rPr lang="en-US" altLang="zh-CN" dirty="0" smtClean="0"/>
              <a:t>query</a:t>
            </a:r>
            <a:r>
              <a:rPr lang="zh-CN" altLang="en-US" dirty="0" smtClean="0"/>
              <a:t>，</a:t>
            </a:r>
            <a:r>
              <a:rPr lang="en-US" altLang="zh-CN" dirty="0" smtClean="0"/>
              <a:t>encoder</a:t>
            </a:r>
            <a:r>
              <a:rPr lang="zh-CN" altLang="en-US" dirty="0" smtClean="0"/>
              <a:t>的</a:t>
            </a:r>
            <a:r>
              <a:rPr lang="en-US" altLang="zh-CN" dirty="0" smtClean="0"/>
              <a:t>hidden states</a:t>
            </a:r>
            <a:r>
              <a:rPr lang="zh-CN" altLang="en-US" dirty="0" smtClean="0"/>
              <a:t>是</a:t>
            </a:r>
            <a:r>
              <a:rPr lang="en-US" altLang="zh-CN" dirty="0" smtClean="0"/>
              <a:t>values</a:t>
            </a:r>
            <a:r>
              <a:rPr lang="zh-CN" altLang="en-US" dirty="0" smtClean="0"/>
              <a:t>）</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fld id="{7C82D6E7-A897-4E01-A9F4-E6D3DAA539F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这三个思路上没有什么太多的难点，一般是用于</a:t>
            </a:r>
            <a:r>
              <a:rPr lang="en-US" altLang="zh-CN" dirty="0" err="1" smtClean="0"/>
              <a:t>nlp</a:t>
            </a:r>
            <a:r>
              <a:rPr lang="zh-CN" altLang="en-US" dirty="0" smtClean="0"/>
              <a:t>中的阅读理解的模型，感兴趣的可以去看这篇论文：</a:t>
            </a:r>
            <a:endParaRPr lang="en-US" altLang="zh-CN" dirty="0" smtClean="0"/>
          </a:p>
          <a:p>
            <a:r>
              <a:rPr lang="en-US" altLang="zh-CN" sz="1200" b="0" i="0" kern="1200" dirty="0" smtClean="0">
                <a:solidFill>
                  <a:schemeClr val="tx1"/>
                </a:solidFill>
                <a:effectLst/>
                <a:latin typeface="+mn-lt"/>
                <a:ea typeface="+mn-ea"/>
                <a:cs typeface="+mn-cs"/>
              </a:rPr>
              <a:t>Teaching Machines to Read and Comprehend </a:t>
            </a:r>
            <a:r>
              <a:rPr lang="zh-CN" altLang="en-US" sz="1200" b="0" i="0" kern="1200" dirty="0" smtClean="0">
                <a:solidFill>
                  <a:schemeClr val="tx1"/>
                </a:solidFill>
                <a:effectLst/>
                <a:latin typeface="+mn-lt"/>
                <a:ea typeface="+mn-ea"/>
                <a:cs typeface="+mn-cs"/>
              </a:rPr>
              <a:t>以及</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Supervised Sequence Labelling with Recurrent Neural Networks</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这个里面的</a:t>
            </a:r>
            <a:r>
              <a:rPr lang="en-US" altLang="zh-CN" sz="1200" b="0" i="0" kern="1200" dirty="0" smtClean="0">
                <a:solidFill>
                  <a:schemeClr val="tx1"/>
                </a:solidFill>
                <a:effectLst/>
                <a:latin typeface="+mn-lt"/>
                <a:ea typeface="+mn-ea"/>
                <a:cs typeface="+mn-cs"/>
              </a:rPr>
              <a:t>s(</a:t>
            </a:r>
            <a:r>
              <a:rPr lang="en-US" altLang="zh-CN" sz="1200" b="0" i="0" kern="1200" dirty="0" err="1" smtClean="0">
                <a:solidFill>
                  <a:schemeClr val="tx1"/>
                </a:solidFill>
                <a:effectLst/>
                <a:latin typeface="+mn-lt"/>
                <a:ea typeface="+mn-ea"/>
                <a:cs typeface="+mn-cs"/>
              </a:rPr>
              <a:t>i</a:t>
            </a:r>
            <a:r>
              <a:rPr lang="en-US" altLang="zh-CN" sz="1200" b="0" i="0" kern="1200" dirty="0" smtClean="0">
                <a:solidFill>
                  <a:schemeClr val="tx1"/>
                </a:solidFill>
                <a:effectLst/>
                <a:latin typeface="+mn-lt"/>
                <a:ea typeface="+mn-ea"/>
                <a:cs typeface="+mn-cs"/>
              </a:rPr>
              <a:t>)y(</a:t>
            </a:r>
            <a:r>
              <a:rPr lang="en-US" altLang="zh-CN" sz="1200" b="0" i="0" kern="1200" dirty="0" err="1" smtClean="0">
                <a:solidFill>
                  <a:schemeClr val="tx1"/>
                </a:solidFill>
                <a:effectLst/>
                <a:latin typeface="+mn-lt"/>
                <a:ea typeface="+mn-ea"/>
                <a:cs typeface="+mn-cs"/>
              </a:rPr>
              <a:t>i</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表示将</a:t>
            </a:r>
            <a:r>
              <a:rPr lang="en-US" altLang="zh-CN" sz="1200" b="0" i="0" kern="1200" dirty="0" smtClean="0">
                <a:solidFill>
                  <a:schemeClr val="tx1"/>
                </a:solidFill>
                <a:effectLst/>
                <a:latin typeface="+mn-lt"/>
                <a:ea typeface="+mn-ea"/>
                <a:cs typeface="+mn-cs"/>
              </a:rPr>
              <a:t>doc</a:t>
            </a:r>
            <a:r>
              <a:rPr lang="zh-CN" altLang="en-US" sz="1200" b="0" i="0" kern="1200" dirty="0" smtClean="0">
                <a:solidFill>
                  <a:schemeClr val="tx1"/>
                </a:solidFill>
                <a:effectLst/>
                <a:latin typeface="+mn-lt"/>
                <a:ea typeface="+mn-ea"/>
                <a:cs typeface="+mn-cs"/>
              </a:rPr>
              <a:t>里面的前向和后向</a:t>
            </a:r>
            <a:r>
              <a:rPr lang="en-US" altLang="zh-CN" sz="1200" b="0" i="0" kern="1200" dirty="0" err="1" smtClean="0">
                <a:solidFill>
                  <a:schemeClr val="tx1"/>
                </a:solidFill>
                <a:effectLst/>
                <a:latin typeface="+mn-lt"/>
                <a:ea typeface="+mn-ea"/>
                <a:cs typeface="+mn-cs"/>
              </a:rPr>
              <a:t>lstm</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hidden state</a:t>
            </a:r>
            <a:r>
              <a:rPr lang="zh-CN" altLang="en-US" sz="1200" b="0" i="0" kern="1200" dirty="0" smtClean="0">
                <a:solidFill>
                  <a:schemeClr val="tx1"/>
                </a:solidFill>
                <a:effectLst/>
                <a:latin typeface="+mn-lt"/>
                <a:ea typeface="+mn-ea"/>
                <a:cs typeface="+mn-cs"/>
              </a:rPr>
              <a:t>拼接。</a:t>
            </a:r>
            <a:endParaRPr lang="en-US" altLang="zh-CN" sz="1200" b="0"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注意：这个模型里面</a:t>
            </a:r>
            <a:r>
              <a:rPr lang="en-US" altLang="zh-CN" sz="1200" b="1" i="0" kern="1200" dirty="0" smtClean="0">
                <a:solidFill>
                  <a:schemeClr val="tx1"/>
                </a:solidFill>
                <a:effectLst/>
                <a:latin typeface="+mn-lt"/>
                <a:ea typeface="+mn-ea"/>
                <a:cs typeface="+mn-cs"/>
              </a:rPr>
              <a:t>h</a:t>
            </a:r>
            <a:r>
              <a:rPr lang="zh-CN" altLang="en-US" sz="1200" b="1" i="0" kern="1200" dirty="0" smtClean="0">
                <a:solidFill>
                  <a:schemeClr val="tx1"/>
                </a:solidFill>
                <a:effectLst/>
                <a:latin typeface="+mn-lt"/>
                <a:ea typeface="+mn-ea"/>
                <a:cs typeface="+mn-cs"/>
              </a:rPr>
              <a:t>序列和</a:t>
            </a:r>
            <a:r>
              <a:rPr lang="en-US" altLang="zh-CN" sz="1200" b="1" i="0" kern="1200" dirty="0" smtClean="0">
                <a:solidFill>
                  <a:schemeClr val="tx1"/>
                </a:solidFill>
                <a:effectLst/>
                <a:latin typeface="+mn-lt"/>
                <a:ea typeface="+mn-ea"/>
                <a:cs typeface="+mn-cs"/>
              </a:rPr>
              <a:t>s</a:t>
            </a:r>
            <a:r>
              <a:rPr lang="zh-CN" altLang="en-US" sz="1200" b="1" i="0" kern="1200" dirty="0" smtClean="0">
                <a:solidFill>
                  <a:schemeClr val="tx1"/>
                </a:solidFill>
                <a:effectLst/>
                <a:latin typeface="+mn-lt"/>
                <a:ea typeface="+mn-ea"/>
                <a:cs typeface="+mn-cs"/>
              </a:rPr>
              <a:t>都是已知的，所以可以用双向</a:t>
            </a:r>
            <a:r>
              <a:rPr lang="en-US" altLang="zh-CN" sz="1200" b="1" i="0" kern="1200" dirty="0" err="1" smtClean="0">
                <a:solidFill>
                  <a:schemeClr val="tx1"/>
                </a:solidFill>
                <a:effectLst/>
                <a:latin typeface="+mn-lt"/>
                <a:ea typeface="+mn-ea"/>
                <a:cs typeface="+mn-cs"/>
              </a:rPr>
              <a:t>lstm</a:t>
            </a:r>
            <a:r>
              <a:rPr lang="zh-CN" altLang="en-US" sz="1200" b="1" i="0" kern="1200" dirty="0" smtClean="0">
                <a:solidFill>
                  <a:schemeClr val="tx1"/>
                </a:solidFill>
                <a:effectLst/>
                <a:latin typeface="+mn-lt"/>
                <a:ea typeface="+mn-ea"/>
                <a:cs typeface="+mn-cs"/>
              </a:rPr>
              <a:t>的首位两端的</a:t>
            </a:r>
            <a:r>
              <a:rPr lang="en-US" altLang="zh-CN" sz="1200" b="1" i="0" kern="1200" dirty="0" smtClean="0">
                <a:solidFill>
                  <a:schemeClr val="tx1"/>
                </a:solidFill>
                <a:effectLst/>
                <a:latin typeface="+mn-lt"/>
                <a:ea typeface="+mn-ea"/>
                <a:cs typeface="+mn-cs"/>
              </a:rPr>
              <a:t>hidden</a:t>
            </a:r>
            <a:r>
              <a:rPr lang="zh-CN" altLang="en-US" sz="1200" b="1" i="0" kern="1200" dirty="0" smtClean="0">
                <a:solidFill>
                  <a:schemeClr val="tx1"/>
                </a:solidFill>
                <a:effectLst/>
                <a:latin typeface="+mn-lt"/>
                <a:ea typeface="+mn-ea"/>
                <a:cs typeface="+mn-cs"/>
              </a:rPr>
              <a:t>输出表示一个问题</a:t>
            </a:r>
            <a:r>
              <a:rPr lang="en-US" altLang="zh-CN" sz="1200" b="1" i="0" kern="1200" dirty="0" smtClean="0">
                <a:solidFill>
                  <a:schemeClr val="tx1"/>
                </a:solidFill>
                <a:effectLst/>
                <a:latin typeface="+mn-lt"/>
                <a:ea typeface="+mn-ea"/>
                <a:cs typeface="+mn-cs"/>
              </a:rPr>
              <a:t>query</a:t>
            </a:r>
            <a:r>
              <a:rPr lang="zh-CN" altLang="en-US" sz="1200" b="1" i="0" kern="1200" dirty="0" smtClean="0">
                <a:solidFill>
                  <a:schemeClr val="tx1"/>
                </a:solidFill>
                <a:effectLst/>
                <a:latin typeface="+mn-lt"/>
                <a:ea typeface="+mn-ea"/>
                <a:cs typeface="+mn-cs"/>
              </a:rPr>
              <a:t>，并不需要去预测当然</a:t>
            </a:r>
            <a:r>
              <a:rPr lang="en-US" altLang="zh-CN" sz="1200" b="1" i="0" kern="1200" dirty="0" smtClean="0">
                <a:solidFill>
                  <a:schemeClr val="tx1"/>
                </a:solidFill>
                <a:effectLst/>
                <a:latin typeface="+mn-lt"/>
                <a:ea typeface="+mn-ea"/>
                <a:cs typeface="+mn-cs"/>
              </a:rPr>
              <a:t>query</a:t>
            </a:r>
            <a:r>
              <a:rPr lang="zh-CN" altLang="en-US" sz="1200" b="1" i="0" kern="1200" dirty="0" smtClean="0">
                <a:solidFill>
                  <a:schemeClr val="tx1"/>
                </a:solidFill>
                <a:effectLst/>
                <a:latin typeface="+mn-lt"/>
                <a:ea typeface="+mn-ea"/>
                <a:cs typeface="+mn-cs"/>
              </a:rPr>
              <a:t>的</a:t>
            </a:r>
            <a:r>
              <a:rPr lang="en-US" altLang="zh-CN" sz="1200" b="1" i="0" kern="1200" dirty="0" smtClean="0">
                <a:solidFill>
                  <a:schemeClr val="tx1"/>
                </a:solidFill>
                <a:effectLst/>
                <a:latin typeface="+mn-lt"/>
                <a:ea typeface="+mn-ea"/>
                <a:cs typeface="+mn-cs"/>
              </a:rPr>
              <a:t>t</a:t>
            </a:r>
            <a:r>
              <a:rPr lang="zh-CN" altLang="en-US" sz="1200" b="1" i="0" kern="1200" dirty="0" smtClean="0">
                <a:solidFill>
                  <a:schemeClr val="tx1"/>
                </a:solidFill>
                <a:effectLst/>
                <a:latin typeface="+mn-lt"/>
                <a:ea typeface="+mn-ea"/>
                <a:cs typeface="+mn-cs"/>
              </a:rPr>
              <a:t>时刻的输出，上图对应着一篇文章和相应的问题（</a:t>
            </a:r>
            <a:r>
              <a:rPr lang="en-US" altLang="zh-CN" sz="1200" b="1" i="0" kern="1200" dirty="0" smtClean="0">
                <a:solidFill>
                  <a:schemeClr val="tx1"/>
                </a:solidFill>
                <a:effectLst/>
                <a:latin typeface="+mn-lt"/>
                <a:ea typeface="+mn-ea"/>
                <a:cs typeface="+mn-cs"/>
              </a:rPr>
              <a:t>query</a:t>
            </a:r>
            <a:r>
              <a:rPr lang="zh-CN" altLang="en-US" sz="1200" b="1" i="0" kern="1200" dirty="0" smtClean="0">
                <a:solidFill>
                  <a:schemeClr val="tx1"/>
                </a:solidFill>
                <a:effectLst/>
                <a:latin typeface="+mn-lt"/>
                <a:ea typeface="+mn-ea"/>
                <a:cs typeface="+mn-cs"/>
              </a:rPr>
              <a:t>）去预测一个答案。</a:t>
            </a:r>
            <a:endParaRPr lang="en-US" altLang="zh-CN" sz="1200" b="1"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强制前向这个应该没啥好说的。就是对于每个</a:t>
            </a:r>
            <a:r>
              <a:rPr lang="en-US" altLang="zh-CN" sz="1200" b="0" i="0" kern="1200" dirty="0" smtClean="0">
                <a:solidFill>
                  <a:schemeClr val="tx1"/>
                </a:solidFill>
                <a:effectLst/>
                <a:latin typeface="+mn-lt"/>
                <a:ea typeface="+mn-ea"/>
                <a:cs typeface="+mn-cs"/>
              </a:rPr>
              <a:t>score(</a:t>
            </a:r>
            <a:r>
              <a:rPr lang="en-US" altLang="zh-CN" sz="1200" b="0" i="0" kern="1200" dirty="0" err="1" smtClean="0">
                <a:solidFill>
                  <a:schemeClr val="tx1"/>
                </a:solidFill>
                <a:effectLst/>
                <a:latin typeface="+mn-lt"/>
                <a:ea typeface="+mn-ea"/>
                <a:cs typeface="+mn-cs"/>
              </a:rPr>
              <a:t>st,hi</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的计算时，对前面计算过的</a:t>
            </a:r>
            <a:r>
              <a:rPr lang="en-US" altLang="zh-CN" sz="1200" b="0" i="0" kern="1200" dirty="0" smtClean="0">
                <a:solidFill>
                  <a:schemeClr val="tx1"/>
                </a:solidFill>
                <a:effectLst/>
                <a:latin typeface="+mn-lt"/>
                <a:ea typeface="+mn-ea"/>
                <a:cs typeface="+mn-cs"/>
              </a:rPr>
              <a:t>et</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求个</a:t>
            </a:r>
            <a:r>
              <a:rPr lang="en-US" altLang="zh-CN" sz="1200" b="0" i="0" kern="1200" dirty="0" err="1" smtClean="0">
                <a:solidFill>
                  <a:schemeClr val="tx1"/>
                </a:solidFill>
                <a:effectLst/>
                <a:latin typeface="+mn-lt"/>
                <a:ea typeface="+mn-ea"/>
                <a:cs typeface="+mn-cs"/>
              </a:rPr>
              <a:t>softmax</a:t>
            </a:r>
            <a:r>
              <a:rPr lang="zh-CN" altLang="en-US" sz="1200" b="0" i="0" kern="1200" dirty="0" smtClean="0">
                <a:solidFill>
                  <a:schemeClr val="tx1"/>
                </a:solidFill>
                <a:effectLst/>
                <a:latin typeface="+mn-lt"/>
                <a:ea typeface="+mn-ea"/>
                <a:cs typeface="+mn-cs"/>
              </a:rPr>
              <a:t>，如果之前的</a:t>
            </a:r>
            <a:r>
              <a:rPr lang="en-US" altLang="zh-CN" sz="1200" b="0" i="0" kern="1200" dirty="0" err="1" smtClean="0">
                <a:solidFill>
                  <a:schemeClr val="tx1"/>
                </a:solidFill>
                <a:effectLst/>
                <a:latin typeface="+mn-lt"/>
                <a:ea typeface="+mn-ea"/>
                <a:cs typeface="+mn-cs"/>
              </a:rPr>
              <a:t>eti</a:t>
            </a:r>
            <a:r>
              <a:rPr lang="zh-CN" altLang="en-US" sz="1200" b="0" i="0" kern="1200" dirty="0" smtClean="0">
                <a:solidFill>
                  <a:schemeClr val="tx1"/>
                </a:solidFill>
                <a:effectLst/>
                <a:latin typeface="+mn-lt"/>
                <a:ea typeface="+mn-ea"/>
                <a:cs typeface="+mn-cs"/>
              </a:rPr>
              <a:t>特别高的话（之前的</a:t>
            </a:r>
            <a:r>
              <a:rPr lang="en-US" altLang="zh-CN" sz="1200" b="0" i="0" kern="1200" dirty="0" smtClean="0">
                <a:solidFill>
                  <a:schemeClr val="tx1"/>
                </a:solidFill>
                <a:effectLst/>
                <a:latin typeface="+mn-lt"/>
                <a:ea typeface="+mn-ea"/>
                <a:cs typeface="+mn-cs"/>
              </a:rPr>
              <a:t>hi</a:t>
            </a:r>
            <a:r>
              <a:rPr lang="zh-CN" altLang="en-US" sz="1200" b="0" i="0" kern="1200" dirty="0" smtClean="0">
                <a:solidFill>
                  <a:schemeClr val="tx1"/>
                </a:solidFill>
                <a:effectLst/>
                <a:latin typeface="+mn-lt"/>
                <a:ea typeface="+mn-ea"/>
                <a:cs typeface="+mn-cs"/>
              </a:rPr>
              <a:t>得分高了），分母会很大，那么整个分数会很小</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上面这个图是我从论文摘过来的，静态</a:t>
            </a:r>
            <a:r>
              <a:rPr lang="en-US" altLang="zh-CN" sz="1200" b="0" i="0" kern="1200" dirty="0" smtClean="0">
                <a:solidFill>
                  <a:schemeClr val="tx1"/>
                </a:solidFill>
                <a:effectLst/>
                <a:latin typeface="+mn-lt"/>
                <a:ea typeface="+mn-ea"/>
                <a:cs typeface="+mn-cs"/>
              </a:rPr>
              <a:t>attention</a:t>
            </a:r>
            <a:r>
              <a:rPr lang="zh-CN" altLang="en-US" sz="1200" b="0" i="0" kern="1200" dirty="0" smtClean="0">
                <a:solidFill>
                  <a:schemeClr val="tx1"/>
                </a:solidFill>
                <a:effectLst/>
                <a:latin typeface="+mn-lt"/>
                <a:ea typeface="+mn-ea"/>
                <a:cs typeface="+mn-cs"/>
              </a:rPr>
              <a:t>的示意图，有同学可能会注意到，诶，这个前面的每个</a:t>
            </a:r>
            <a:r>
              <a:rPr lang="en-US" altLang="zh-CN" sz="1200" b="0" i="0" kern="1200" dirty="0" smtClean="0">
                <a:solidFill>
                  <a:schemeClr val="tx1"/>
                </a:solidFill>
                <a:effectLst/>
                <a:latin typeface="+mn-lt"/>
                <a:ea typeface="+mn-ea"/>
                <a:cs typeface="+mn-cs"/>
              </a:rPr>
              <a:t>hidden state </a:t>
            </a:r>
            <a:r>
              <a:rPr lang="zh-CN" altLang="en-US" sz="1200" b="0" i="0" kern="1200" dirty="0" smtClean="0">
                <a:solidFill>
                  <a:schemeClr val="tx1"/>
                </a:solidFill>
                <a:effectLst/>
                <a:latin typeface="+mn-lt"/>
                <a:ea typeface="+mn-ea"/>
                <a:cs typeface="+mn-cs"/>
              </a:rPr>
              <a:t>不应该都和 这里的 </a:t>
            </a:r>
            <a:r>
              <a:rPr lang="en-US" altLang="zh-CN" sz="1200" b="0" i="0" kern="1200" dirty="0" smtClean="0">
                <a:solidFill>
                  <a:schemeClr val="tx1"/>
                </a:solidFill>
                <a:effectLst/>
                <a:latin typeface="+mn-lt"/>
                <a:ea typeface="+mn-ea"/>
                <a:cs typeface="+mn-cs"/>
              </a:rPr>
              <a:t>u </a:t>
            </a:r>
            <a:r>
              <a:rPr lang="zh-CN" altLang="en-US" sz="1200" b="0" i="0" kern="1200" dirty="0" smtClean="0">
                <a:solidFill>
                  <a:schemeClr val="tx1"/>
                </a:solidFill>
                <a:effectLst/>
                <a:latin typeface="+mn-lt"/>
                <a:ea typeface="+mn-ea"/>
                <a:cs typeface="+mn-cs"/>
              </a:rPr>
              <a:t>算一次</a:t>
            </a:r>
            <a:r>
              <a:rPr lang="en-US" altLang="zh-CN" sz="1200" b="0" i="0" kern="1200" dirty="0" smtClean="0">
                <a:solidFill>
                  <a:schemeClr val="tx1"/>
                </a:solidFill>
                <a:effectLst/>
                <a:latin typeface="+mn-lt"/>
                <a:ea typeface="+mn-ea"/>
                <a:cs typeface="+mn-cs"/>
              </a:rPr>
              <a:t>attention score</a:t>
            </a:r>
            <a:r>
              <a:rPr lang="zh-CN" altLang="en-US" sz="1200" b="0" i="0" kern="1200" dirty="0" smtClean="0">
                <a:solidFill>
                  <a:schemeClr val="tx1"/>
                </a:solidFill>
                <a:effectLst/>
                <a:latin typeface="+mn-lt"/>
                <a:ea typeface="+mn-ea"/>
                <a:cs typeface="+mn-cs"/>
              </a:rPr>
              <a:t>吗，诶，好问题。</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是的，没错，他这里的</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表示的是加权平均，这个权就是</a:t>
            </a:r>
            <a:r>
              <a:rPr lang="en-US" altLang="zh-CN" sz="1200" b="0" i="0" kern="1200" dirty="0" smtClean="0">
                <a:solidFill>
                  <a:schemeClr val="tx1"/>
                </a:solidFill>
                <a:effectLst/>
                <a:latin typeface="+mn-lt"/>
                <a:ea typeface="+mn-ea"/>
                <a:cs typeface="+mn-cs"/>
              </a:rPr>
              <a:t>attention </a:t>
            </a:r>
            <a:r>
              <a:rPr lang="en-US" altLang="zh-CN" sz="1200" b="0" i="0" kern="1200" dirty="0" err="1" smtClean="0">
                <a:solidFill>
                  <a:schemeClr val="tx1"/>
                </a:solidFill>
                <a:effectLst/>
                <a:latin typeface="+mn-lt"/>
                <a:ea typeface="+mn-ea"/>
                <a:cs typeface="+mn-cs"/>
              </a:rPr>
              <a:t>ct</a:t>
            </a:r>
            <a:r>
              <a:rPr lang="zh-CN" altLang="en-US" sz="1200" b="0" i="0" kern="1200" dirty="0" smtClean="0">
                <a:solidFill>
                  <a:schemeClr val="tx1"/>
                </a:solidFill>
                <a:effectLst/>
                <a:latin typeface="+mn-lt"/>
                <a:ea typeface="+mn-ea"/>
                <a:cs typeface="+mn-cs"/>
              </a:rPr>
              <a:t>向量，这个图里面把</a:t>
            </a:r>
            <a:r>
              <a:rPr lang="en-US" altLang="zh-CN" sz="1200" b="0" i="0" kern="1200" dirty="0" smtClean="0">
                <a:solidFill>
                  <a:schemeClr val="tx1"/>
                </a:solidFill>
                <a:effectLst/>
                <a:latin typeface="+mn-lt"/>
                <a:ea typeface="+mn-ea"/>
                <a:cs typeface="+mn-cs"/>
              </a:rPr>
              <a:t>attention </a:t>
            </a:r>
            <a:r>
              <a:rPr lang="en-US" altLang="zh-CN" sz="1200" b="0" i="0" kern="1200" dirty="0" err="1" smtClean="0">
                <a:solidFill>
                  <a:schemeClr val="tx1"/>
                </a:solidFill>
                <a:effectLst/>
                <a:latin typeface="+mn-lt"/>
                <a:ea typeface="+mn-ea"/>
                <a:cs typeface="+mn-cs"/>
              </a:rPr>
              <a:t>ct</a:t>
            </a:r>
            <a:r>
              <a:rPr lang="zh-CN" altLang="en-US" sz="1200" b="0" i="0" kern="1200" dirty="0" smtClean="0">
                <a:solidFill>
                  <a:schemeClr val="tx1"/>
                </a:solidFill>
                <a:effectLst/>
                <a:latin typeface="+mn-lt"/>
                <a:ea typeface="+mn-ea"/>
                <a:cs typeface="+mn-cs"/>
              </a:rPr>
              <a:t>的计算过程省略了。直接跳到了</a:t>
            </a:r>
            <a:r>
              <a:rPr lang="en-US" altLang="zh-CN" sz="1200" b="0" i="0" kern="1200" dirty="0" err="1" smtClean="0">
                <a:solidFill>
                  <a:schemeClr val="tx1"/>
                </a:solidFill>
                <a:effectLst/>
                <a:latin typeface="+mn-lt"/>
                <a:ea typeface="+mn-ea"/>
                <a:cs typeface="+mn-cs"/>
              </a:rPr>
              <a:t>ct</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st</a:t>
            </a:r>
            <a:r>
              <a:rPr lang="zh-CN" altLang="en-US" sz="1200" b="0" i="0" kern="1200" dirty="0" smtClean="0">
                <a:solidFill>
                  <a:schemeClr val="tx1"/>
                </a:solidFill>
                <a:effectLst/>
                <a:latin typeface="+mn-lt"/>
                <a:ea typeface="+mn-ea"/>
                <a:cs typeface="+mn-cs"/>
              </a:rPr>
              <a:t>计算真正的</a:t>
            </a:r>
            <a:r>
              <a:rPr lang="en-US" altLang="zh-CN" sz="1200" b="0" i="0" kern="1200" dirty="0" err="1" smtClean="0">
                <a:solidFill>
                  <a:schemeClr val="tx1"/>
                </a:solidFill>
                <a:effectLst/>
                <a:latin typeface="+mn-lt"/>
                <a:ea typeface="+mn-ea"/>
                <a:cs typeface="+mn-cs"/>
              </a:rPr>
              <a:t>s’t</a:t>
            </a:r>
            <a:r>
              <a:rPr lang="zh-CN" altLang="en-US" sz="1200" b="0" i="0" kern="1200" dirty="0" smtClean="0">
                <a:solidFill>
                  <a:schemeClr val="tx1"/>
                </a:solidFill>
                <a:effectLst/>
                <a:latin typeface="+mn-lt"/>
                <a:ea typeface="+mn-ea"/>
                <a:cs typeface="+mn-cs"/>
              </a:rPr>
              <a:t>的部分。他这个里面用的实际的</a:t>
            </a:r>
            <a:r>
              <a:rPr lang="en-US" altLang="zh-CN" sz="1200" b="0" i="0" kern="1200" dirty="0" smtClean="0">
                <a:solidFill>
                  <a:schemeClr val="tx1"/>
                </a:solidFill>
                <a:effectLst/>
                <a:latin typeface="+mn-lt"/>
                <a:ea typeface="+mn-ea"/>
                <a:cs typeface="+mn-cs"/>
              </a:rPr>
              <a:t>attention score</a:t>
            </a:r>
            <a:r>
              <a:rPr lang="zh-CN" altLang="en-US" sz="1200" b="0" i="0" kern="1200" dirty="0" smtClean="0">
                <a:solidFill>
                  <a:schemeClr val="tx1"/>
                </a:solidFill>
                <a:effectLst/>
                <a:latin typeface="+mn-lt"/>
                <a:ea typeface="+mn-ea"/>
                <a:cs typeface="+mn-cs"/>
              </a:rPr>
              <a:t>的计算并不是用点积，是</a:t>
            </a:r>
            <a:r>
              <a:rPr lang="en-US" altLang="zh-CN" sz="1200" b="0" i="0" kern="1200" dirty="0" smtClean="0">
                <a:solidFill>
                  <a:schemeClr val="tx1"/>
                </a:solidFill>
                <a:effectLst/>
                <a:latin typeface="+mn-lt"/>
                <a:ea typeface="+mn-ea"/>
                <a:cs typeface="+mn-cs"/>
              </a:rPr>
              <a:t>additive attention</a:t>
            </a:r>
            <a:r>
              <a:rPr lang="zh-CN" altLang="en-US" sz="1200" b="0" i="0" kern="1200" dirty="0" smtClean="0">
                <a:solidFill>
                  <a:schemeClr val="tx1"/>
                </a:solidFill>
                <a:effectLst/>
                <a:latin typeface="+mn-lt"/>
                <a:ea typeface="+mn-ea"/>
                <a:cs typeface="+mn-cs"/>
              </a:rPr>
              <a:t>，什么是</a:t>
            </a:r>
            <a:r>
              <a:rPr lang="en-US" altLang="zh-CN" sz="1200" b="0" i="0" kern="1200" dirty="0" smtClean="0">
                <a:solidFill>
                  <a:schemeClr val="tx1"/>
                </a:solidFill>
                <a:effectLst/>
                <a:latin typeface="+mn-lt"/>
                <a:ea typeface="+mn-ea"/>
                <a:cs typeface="+mn-cs"/>
              </a:rPr>
              <a:t>additive attention</a:t>
            </a:r>
            <a:r>
              <a:rPr lang="zh-CN" altLang="en-US" sz="1200" b="0" i="0" kern="1200" dirty="0" smtClean="0">
                <a:solidFill>
                  <a:schemeClr val="tx1"/>
                </a:solidFill>
                <a:effectLst/>
                <a:latin typeface="+mn-lt"/>
                <a:ea typeface="+mn-ea"/>
                <a:cs typeface="+mn-cs"/>
              </a:rPr>
              <a:t>呢？这个下面就会讲根据按照</a:t>
            </a:r>
            <a:r>
              <a:rPr lang="en-US" altLang="zh-CN" sz="1200" b="0" i="0" kern="1200" dirty="0" smtClean="0">
                <a:solidFill>
                  <a:schemeClr val="tx1"/>
                </a:solidFill>
                <a:effectLst/>
                <a:latin typeface="+mn-lt"/>
                <a:ea typeface="+mn-ea"/>
                <a:cs typeface="+mn-cs"/>
              </a:rPr>
              <a:t>attention score</a:t>
            </a:r>
            <a:r>
              <a:rPr lang="zh-CN" altLang="en-US" sz="1200" b="0" i="0" kern="1200" dirty="0" smtClean="0">
                <a:solidFill>
                  <a:schemeClr val="tx1"/>
                </a:solidFill>
                <a:effectLst/>
                <a:latin typeface="+mn-lt"/>
                <a:ea typeface="+mn-ea"/>
                <a:cs typeface="+mn-cs"/>
              </a:rPr>
              <a:t>计算的不同的</a:t>
            </a:r>
            <a:r>
              <a:rPr lang="en-US" altLang="zh-CN" sz="1200" b="0" i="0" kern="1200" dirty="0" smtClean="0">
                <a:solidFill>
                  <a:schemeClr val="tx1"/>
                </a:solidFill>
                <a:effectLst/>
                <a:latin typeface="+mn-lt"/>
                <a:ea typeface="+mn-ea"/>
                <a:cs typeface="+mn-cs"/>
              </a:rPr>
              <a:t>attention model</a:t>
            </a:r>
            <a:r>
              <a:rPr lang="zh-CN" altLang="en-US" sz="1200" b="0" i="0" kern="1200" dirty="0" smtClean="0">
                <a:solidFill>
                  <a:schemeClr val="tx1"/>
                </a:solidFill>
                <a:effectLst/>
                <a:latin typeface="+mn-lt"/>
                <a:ea typeface="+mn-ea"/>
                <a:cs typeface="+mn-cs"/>
              </a:rPr>
              <a:t>变体</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C82D6E7-A897-4E01-A9F4-E6D3DAA539F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当然除了上面三种常规的</a:t>
            </a:r>
            <a:r>
              <a:rPr lang="en-US" altLang="zh-CN" dirty="0" smtClean="0"/>
              <a:t>attention score</a:t>
            </a:r>
            <a:r>
              <a:rPr lang="zh-CN" altLang="en-US" dirty="0" smtClean="0"/>
              <a:t>的计算方法外，我们还有两种比较特殊的</a:t>
            </a:r>
            <a:r>
              <a:rPr lang="en-US" altLang="zh-CN" dirty="0" smtClean="0"/>
              <a:t>attention score</a:t>
            </a:r>
            <a:r>
              <a:rPr lang="zh-CN" altLang="en-US" dirty="0" smtClean="0"/>
              <a:t>计算方式：</a:t>
            </a:r>
            <a:endParaRPr lang="en-US" altLang="zh-CN" dirty="0" smtClean="0"/>
          </a:p>
          <a:p>
            <a:r>
              <a:rPr lang="zh-CN" altLang="en-US" dirty="0" smtClean="0"/>
              <a:t>第一种也是比较常用的一种：</a:t>
            </a:r>
            <a:endParaRPr lang="en-US" altLang="zh-CN" dirty="0" smtClean="0"/>
          </a:p>
          <a:p>
            <a:r>
              <a:rPr lang="en-US" altLang="zh-CN" dirty="0" smtClean="0"/>
              <a:t>Self</a:t>
            </a:r>
            <a:r>
              <a:rPr lang="en-US" altLang="zh-CN" baseline="0" dirty="0" smtClean="0"/>
              <a:t> attention </a:t>
            </a:r>
            <a:endParaRPr lang="en-US" altLang="zh-CN" baseline="0" dirty="0" smtClean="0"/>
          </a:p>
          <a:p>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latin typeface="Microsoft YaHei" panose="020B0503020204020204" pitchFamily="34" charset="-122"/>
                <a:ea typeface="Microsoft YaHei" panose="020B0503020204020204" pitchFamily="34" charset="-122"/>
              </a:rPr>
              <a:t>已经被证明是非常有效的，而且所以我们下面重点关注一下。</a:t>
            </a:r>
            <a:endParaRPr lang="en-US" altLang="zh-CN" dirty="0" smtClean="0">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smtClean="0">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smtClean="0">
                <a:solidFill>
                  <a:schemeClr val="tx1"/>
                </a:solidFill>
                <a:effectLst/>
                <a:latin typeface="+mn-lt"/>
                <a:ea typeface="+mn-ea"/>
                <a:cs typeface="+mn-cs"/>
              </a:rPr>
              <a:t>Cheng, J., Dong, L., &amp; </a:t>
            </a:r>
            <a:r>
              <a:rPr lang="en-US" altLang="zh-CN" sz="1200" b="0" i="0" kern="1200" dirty="0" err="1" smtClean="0">
                <a:solidFill>
                  <a:schemeClr val="tx1"/>
                </a:solidFill>
                <a:effectLst/>
                <a:latin typeface="+mn-lt"/>
                <a:ea typeface="+mn-ea"/>
                <a:cs typeface="+mn-cs"/>
              </a:rPr>
              <a:t>Lapata</a:t>
            </a:r>
            <a:r>
              <a:rPr lang="en-US" altLang="zh-CN" sz="1200" b="0" i="0" kern="1200" dirty="0" smtClean="0">
                <a:solidFill>
                  <a:schemeClr val="tx1"/>
                </a:solidFill>
                <a:effectLst/>
                <a:latin typeface="+mn-lt"/>
                <a:ea typeface="+mn-ea"/>
                <a:cs typeface="+mn-cs"/>
              </a:rPr>
              <a:t>, M. (2016). Long Short-Term Memory-Networks for Machine Reading</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smtClean="0">
                <a:solidFill>
                  <a:schemeClr val="tx1"/>
                </a:solidFill>
                <a:effectLst/>
                <a:latin typeface="+mn-lt"/>
                <a:ea typeface="+mn-ea"/>
                <a:cs typeface="+mn-cs"/>
              </a:rPr>
              <a:t>Parikh, A. P., </a:t>
            </a:r>
            <a:r>
              <a:rPr lang="en-US" altLang="zh-CN" sz="1200" b="0" i="0" kern="1200" dirty="0" err="1" smtClean="0">
                <a:solidFill>
                  <a:schemeClr val="tx1"/>
                </a:solidFill>
                <a:effectLst/>
                <a:latin typeface="+mn-lt"/>
                <a:ea typeface="+mn-ea"/>
                <a:cs typeface="+mn-cs"/>
              </a:rPr>
              <a:t>Täckström</a:t>
            </a:r>
            <a:r>
              <a:rPr lang="en-US" altLang="zh-CN" sz="1200" b="0" i="0" kern="1200" dirty="0" smtClean="0">
                <a:solidFill>
                  <a:schemeClr val="tx1"/>
                </a:solidFill>
                <a:effectLst/>
                <a:latin typeface="+mn-lt"/>
                <a:ea typeface="+mn-ea"/>
                <a:cs typeface="+mn-cs"/>
              </a:rPr>
              <a:t>, O., Das, D., &amp; </a:t>
            </a:r>
            <a:r>
              <a:rPr lang="en-US" altLang="zh-CN" sz="1200" b="0" i="0" kern="1200" dirty="0" err="1" smtClean="0">
                <a:solidFill>
                  <a:schemeClr val="tx1"/>
                </a:solidFill>
                <a:effectLst/>
                <a:latin typeface="+mn-lt"/>
                <a:ea typeface="+mn-ea"/>
                <a:cs typeface="+mn-cs"/>
              </a:rPr>
              <a:t>Uszkoreit</a:t>
            </a:r>
            <a:r>
              <a:rPr lang="en-US" altLang="zh-CN" sz="1200" b="0" i="0" kern="1200" dirty="0" smtClean="0">
                <a:solidFill>
                  <a:schemeClr val="tx1"/>
                </a:solidFill>
                <a:effectLst/>
                <a:latin typeface="+mn-lt"/>
                <a:ea typeface="+mn-ea"/>
                <a:cs typeface="+mn-cs"/>
              </a:rPr>
              <a:t>, J. (2016). A Decomposable Attention Model for Natural Language Inference. In Proceedings of the 2016 Conference on Empirical Methods in Natural Language Processing.</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smtClean="0">
                <a:solidFill>
                  <a:schemeClr val="tx1"/>
                </a:solidFill>
                <a:effectLst/>
                <a:latin typeface="+mn-lt"/>
                <a:ea typeface="+mn-ea"/>
                <a:cs typeface="+mn-cs"/>
              </a:rPr>
              <a:t>Paulus, R., </a:t>
            </a:r>
            <a:r>
              <a:rPr lang="en-US" altLang="zh-CN" sz="1200" b="0" i="0" kern="1200" dirty="0" err="1" smtClean="0">
                <a:solidFill>
                  <a:schemeClr val="tx1"/>
                </a:solidFill>
                <a:effectLst/>
                <a:latin typeface="+mn-lt"/>
                <a:ea typeface="+mn-ea"/>
                <a:cs typeface="+mn-cs"/>
              </a:rPr>
              <a:t>Xiong</a:t>
            </a:r>
            <a:r>
              <a:rPr lang="en-US" altLang="zh-CN" sz="1200" b="0" i="0" kern="1200" dirty="0" smtClean="0">
                <a:solidFill>
                  <a:schemeClr val="tx1"/>
                </a:solidFill>
                <a:effectLst/>
                <a:latin typeface="+mn-lt"/>
                <a:ea typeface="+mn-ea"/>
                <a:cs typeface="+mn-cs"/>
              </a:rPr>
              <a:t>, C., &amp; </a:t>
            </a:r>
            <a:r>
              <a:rPr lang="en-US" altLang="zh-CN" sz="1200" b="0" i="0" kern="1200" dirty="0" err="1" smtClean="0">
                <a:solidFill>
                  <a:schemeClr val="tx1"/>
                </a:solidFill>
                <a:effectLst/>
                <a:latin typeface="+mn-lt"/>
                <a:ea typeface="+mn-ea"/>
                <a:cs typeface="+mn-cs"/>
              </a:rPr>
              <a:t>Socher</a:t>
            </a:r>
            <a:r>
              <a:rPr lang="en-US" altLang="zh-CN" sz="1200" b="0" i="0" kern="1200" dirty="0" smtClean="0">
                <a:solidFill>
                  <a:schemeClr val="tx1"/>
                </a:solidFill>
                <a:effectLst/>
                <a:latin typeface="+mn-lt"/>
                <a:ea typeface="+mn-ea"/>
                <a:cs typeface="+mn-cs"/>
              </a:rPr>
              <a:t>, R. (2017). A Deep Reinforced Model for Abstractive Summarization. In </a:t>
            </a:r>
            <a:r>
              <a:rPr lang="en-US" altLang="zh-CN" sz="1200" b="0" i="0" kern="1200" dirty="0" err="1" smtClean="0">
                <a:solidFill>
                  <a:schemeClr val="tx1"/>
                </a:solidFill>
                <a:effectLst/>
                <a:latin typeface="+mn-lt"/>
                <a:ea typeface="+mn-ea"/>
                <a:cs typeface="+mn-cs"/>
              </a:rPr>
              <a:t>arXiv</a:t>
            </a:r>
            <a:r>
              <a:rPr lang="en-US" altLang="zh-CN" sz="1200" b="0" i="0" kern="1200" dirty="0" smtClean="0">
                <a:solidFill>
                  <a:schemeClr val="tx1"/>
                </a:solidFill>
                <a:effectLst/>
                <a:latin typeface="+mn-lt"/>
                <a:ea typeface="+mn-ea"/>
                <a:cs typeface="+mn-cs"/>
              </a:rPr>
              <a:t> preprint arXiv:1705.04304,. </a:t>
            </a:r>
            <a:endParaRPr lang="zh-CN" altLang="en-US" dirty="0"/>
          </a:p>
        </p:txBody>
      </p:sp>
      <p:sp>
        <p:nvSpPr>
          <p:cNvPr id="4" name="灯片编号占位符 3"/>
          <p:cNvSpPr>
            <a:spLocks noGrp="1"/>
          </p:cNvSpPr>
          <p:nvPr>
            <p:ph type="sldNum" sz="quarter" idx="10"/>
          </p:nvPr>
        </p:nvSpPr>
        <p:spPr/>
        <p:txBody>
          <a:bodyPr/>
          <a:lstStyle/>
          <a:p>
            <a:fld id="{7C82D6E7-A897-4E01-A9F4-E6D3DAA539F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当然除了上面三种常规的</a:t>
            </a:r>
            <a:r>
              <a:rPr lang="en-US" altLang="zh-CN" dirty="0" smtClean="0"/>
              <a:t>attention score</a:t>
            </a:r>
            <a:r>
              <a:rPr lang="zh-CN" altLang="en-US" dirty="0" smtClean="0"/>
              <a:t>的计算方法外，我们还有两种比较特殊的</a:t>
            </a:r>
            <a:r>
              <a:rPr lang="en-US" altLang="zh-CN" dirty="0" smtClean="0"/>
              <a:t>attention score</a:t>
            </a:r>
            <a:r>
              <a:rPr lang="zh-CN" altLang="en-US" dirty="0" smtClean="0"/>
              <a:t>计算方式：</a:t>
            </a:r>
            <a:endParaRPr lang="en-US" altLang="zh-CN" dirty="0" smtClean="0"/>
          </a:p>
          <a:p>
            <a:r>
              <a:rPr lang="zh-CN" altLang="en-US" dirty="0" smtClean="0"/>
              <a:t>第一种也是比较常用的一种：</a:t>
            </a:r>
            <a:endParaRPr lang="en-US" altLang="zh-CN" dirty="0" smtClean="0"/>
          </a:p>
          <a:p>
            <a:r>
              <a:rPr lang="en-US" altLang="zh-CN" dirty="0" smtClean="0"/>
              <a:t>Self</a:t>
            </a:r>
            <a:r>
              <a:rPr lang="en-US" altLang="zh-CN" baseline="0" dirty="0" smtClean="0"/>
              <a:t> attention </a:t>
            </a:r>
            <a:endParaRPr lang="en-US" altLang="zh-CN" baseline="0" dirty="0" smtClean="0"/>
          </a:p>
          <a:p>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latin typeface="Microsoft YaHei" panose="020B0503020204020204" pitchFamily="34" charset="-122"/>
                <a:ea typeface="Microsoft YaHei" panose="020B0503020204020204" pitchFamily="34" charset="-122"/>
              </a:rPr>
              <a:t>已经被证明是非常有效的，而且所以我们下面重点关注一下。</a:t>
            </a:r>
            <a:endParaRPr lang="en-US" altLang="zh-CN" dirty="0" smtClean="0">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smtClean="0">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smtClean="0">
                <a:solidFill>
                  <a:schemeClr val="tx1"/>
                </a:solidFill>
                <a:effectLst/>
                <a:latin typeface="+mn-lt"/>
                <a:ea typeface="+mn-ea"/>
                <a:cs typeface="+mn-cs"/>
              </a:rPr>
              <a:t>Cheng, J., Dong, L., &amp; </a:t>
            </a:r>
            <a:r>
              <a:rPr lang="en-US" altLang="zh-CN" sz="1200" b="0" i="0" kern="1200" dirty="0" err="1" smtClean="0">
                <a:solidFill>
                  <a:schemeClr val="tx1"/>
                </a:solidFill>
                <a:effectLst/>
                <a:latin typeface="+mn-lt"/>
                <a:ea typeface="+mn-ea"/>
                <a:cs typeface="+mn-cs"/>
              </a:rPr>
              <a:t>Lapata</a:t>
            </a:r>
            <a:r>
              <a:rPr lang="en-US" altLang="zh-CN" sz="1200" b="0" i="0" kern="1200" dirty="0" smtClean="0">
                <a:solidFill>
                  <a:schemeClr val="tx1"/>
                </a:solidFill>
                <a:effectLst/>
                <a:latin typeface="+mn-lt"/>
                <a:ea typeface="+mn-ea"/>
                <a:cs typeface="+mn-cs"/>
              </a:rPr>
              <a:t>, M. (2016). Long Short-Term Memory-Networks for Machine Reading</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smtClean="0">
                <a:solidFill>
                  <a:schemeClr val="tx1"/>
                </a:solidFill>
                <a:effectLst/>
                <a:latin typeface="+mn-lt"/>
                <a:ea typeface="+mn-ea"/>
                <a:cs typeface="+mn-cs"/>
              </a:rPr>
              <a:t>Parikh, A. P., </a:t>
            </a:r>
            <a:r>
              <a:rPr lang="en-US" altLang="zh-CN" sz="1200" b="0" i="0" kern="1200" dirty="0" err="1" smtClean="0">
                <a:solidFill>
                  <a:schemeClr val="tx1"/>
                </a:solidFill>
                <a:effectLst/>
                <a:latin typeface="+mn-lt"/>
                <a:ea typeface="+mn-ea"/>
                <a:cs typeface="+mn-cs"/>
              </a:rPr>
              <a:t>Täckström</a:t>
            </a:r>
            <a:r>
              <a:rPr lang="en-US" altLang="zh-CN" sz="1200" b="0" i="0" kern="1200" dirty="0" smtClean="0">
                <a:solidFill>
                  <a:schemeClr val="tx1"/>
                </a:solidFill>
                <a:effectLst/>
                <a:latin typeface="+mn-lt"/>
                <a:ea typeface="+mn-ea"/>
                <a:cs typeface="+mn-cs"/>
              </a:rPr>
              <a:t>, O., Das, D., &amp; </a:t>
            </a:r>
            <a:r>
              <a:rPr lang="en-US" altLang="zh-CN" sz="1200" b="0" i="0" kern="1200" dirty="0" err="1" smtClean="0">
                <a:solidFill>
                  <a:schemeClr val="tx1"/>
                </a:solidFill>
                <a:effectLst/>
                <a:latin typeface="+mn-lt"/>
                <a:ea typeface="+mn-ea"/>
                <a:cs typeface="+mn-cs"/>
              </a:rPr>
              <a:t>Uszkoreit</a:t>
            </a:r>
            <a:r>
              <a:rPr lang="en-US" altLang="zh-CN" sz="1200" b="0" i="0" kern="1200" dirty="0" smtClean="0">
                <a:solidFill>
                  <a:schemeClr val="tx1"/>
                </a:solidFill>
                <a:effectLst/>
                <a:latin typeface="+mn-lt"/>
                <a:ea typeface="+mn-ea"/>
                <a:cs typeface="+mn-cs"/>
              </a:rPr>
              <a:t>, J. (2016). A Decomposable Attention Model for Natural Language Inference. In Proceedings of the 2016 Conference on Empirical Methods in Natural Language Processing.</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smtClean="0">
                <a:solidFill>
                  <a:schemeClr val="tx1"/>
                </a:solidFill>
                <a:effectLst/>
                <a:latin typeface="+mn-lt"/>
                <a:ea typeface="+mn-ea"/>
                <a:cs typeface="+mn-cs"/>
              </a:rPr>
              <a:t>Paulus, R., </a:t>
            </a:r>
            <a:r>
              <a:rPr lang="en-US" altLang="zh-CN" sz="1200" b="0" i="0" kern="1200" dirty="0" err="1" smtClean="0">
                <a:solidFill>
                  <a:schemeClr val="tx1"/>
                </a:solidFill>
                <a:effectLst/>
                <a:latin typeface="+mn-lt"/>
                <a:ea typeface="+mn-ea"/>
                <a:cs typeface="+mn-cs"/>
              </a:rPr>
              <a:t>Xiong</a:t>
            </a:r>
            <a:r>
              <a:rPr lang="en-US" altLang="zh-CN" sz="1200" b="0" i="0" kern="1200" dirty="0" smtClean="0">
                <a:solidFill>
                  <a:schemeClr val="tx1"/>
                </a:solidFill>
                <a:effectLst/>
                <a:latin typeface="+mn-lt"/>
                <a:ea typeface="+mn-ea"/>
                <a:cs typeface="+mn-cs"/>
              </a:rPr>
              <a:t>, C., &amp; </a:t>
            </a:r>
            <a:r>
              <a:rPr lang="en-US" altLang="zh-CN" sz="1200" b="0" i="0" kern="1200" dirty="0" err="1" smtClean="0">
                <a:solidFill>
                  <a:schemeClr val="tx1"/>
                </a:solidFill>
                <a:effectLst/>
                <a:latin typeface="+mn-lt"/>
                <a:ea typeface="+mn-ea"/>
                <a:cs typeface="+mn-cs"/>
              </a:rPr>
              <a:t>Socher</a:t>
            </a:r>
            <a:r>
              <a:rPr lang="en-US" altLang="zh-CN" sz="1200" b="0" i="0" kern="1200" dirty="0" smtClean="0">
                <a:solidFill>
                  <a:schemeClr val="tx1"/>
                </a:solidFill>
                <a:effectLst/>
                <a:latin typeface="+mn-lt"/>
                <a:ea typeface="+mn-ea"/>
                <a:cs typeface="+mn-cs"/>
              </a:rPr>
              <a:t>, R. (2017). A Deep Reinforced Model for Abstractive Summarization. In </a:t>
            </a:r>
            <a:r>
              <a:rPr lang="en-US" altLang="zh-CN" sz="1200" b="0" i="0" kern="1200" dirty="0" err="1" smtClean="0">
                <a:solidFill>
                  <a:schemeClr val="tx1"/>
                </a:solidFill>
                <a:effectLst/>
                <a:latin typeface="+mn-lt"/>
                <a:ea typeface="+mn-ea"/>
                <a:cs typeface="+mn-cs"/>
              </a:rPr>
              <a:t>arXiv</a:t>
            </a:r>
            <a:r>
              <a:rPr lang="en-US" altLang="zh-CN" sz="1200" b="0" i="0" kern="1200" dirty="0" smtClean="0">
                <a:solidFill>
                  <a:schemeClr val="tx1"/>
                </a:solidFill>
                <a:effectLst/>
                <a:latin typeface="+mn-lt"/>
                <a:ea typeface="+mn-ea"/>
                <a:cs typeface="+mn-cs"/>
              </a:rPr>
              <a:t> preprint arXiv:1705.04304,. </a:t>
            </a:r>
            <a:endParaRPr lang="zh-CN" altLang="en-US" dirty="0"/>
          </a:p>
        </p:txBody>
      </p:sp>
      <p:sp>
        <p:nvSpPr>
          <p:cNvPr id="4" name="灯片编号占位符 3"/>
          <p:cNvSpPr>
            <a:spLocks noGrp="1"/>
          </p:cNvSpPr>
          <p:nvPr>
            <p:ph type="sldNum" sz="quarter" idx="10"/>
          </p:nvPr>
        </p:nvSpPr>
        <p:spPr/>
        <p:txBody>
          <a:bodyPr/>
          <a:lstStyle/>
          <a:p>
            <a:fld id="{7C82D6E7-A897-4E01-A9F4-E6D3DAA539F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当然除了上面三种常规的</a:t>
            </a:r>
            <a:r>
              <a:rPr lang="en-US" altLang="zh-CN" dirty="0" smtClean="0"/>
              <a:t>attention score</a:t>
            </a:r>
            <a:r>
              <a:rPr lang="zh-CN" altLang="en-US" dirty="0" smtClean="0"/>
              <a:t>的计算方法外，我们还有两种比较特殊的</a:t>
            </a:r>
            <a:r>
              <a:rPr lang="en-US" altLang="zh-CN" dirty="0" smtClean="0"/>
              <a:t>attention score</a:t>
            </a:r>
            <a:r>
              <a:rPr lang="zh-CN" altLang="en-US" dirty="0" smtClean="0"/>
              <a:t>计算方式：</a:t>
            </a:r>
            <a:endParaRPr lang="en-US" altLang="zh-CN" dirty="0" smtClean="0"/>
          </a:p>
          <a:p>
            <a:r>
              <a:rPr lang="zh-CN" altLang="en-US" dirty="0" smtClean="0"/>
              <a:t>第一种也是比较常用的一种：</a:t>
            </a:r>
            <a:endParaRPr lang="en-US" altLang="zh-CN" dirty="0" smtClean="0"/>
          </a:p>
          <a:p>
            <a:r>
              <a:rPr lang="en-US" altLang="zh-CN" dirty="0" smtClean="0"/>
              <a:t>Self</a:t>
            </a:r>
            <a:r>
              <a:rPr lang="en-US" altLang="zh-CN" baseline="0" dirty="0" smtClean="0"/>
              <a:t> attention </a:t>
            </a:r>
            <a:endParaRPr lang="en-US" altLang="zh-CN" baseline="0" dirty="0" smtClean="0"/>
          </a:p>
          <a:p>
            <a:endParaRPr lang="en-US" altLang="zh-CN" baseline="0" dirty="0" smtClean="0"/>
          </a:p>
          <a:p>
            <a:r>
              <a:rPr lang="zh-CN" altLang="en-US" baseline="0" dirty="0" smtClean="0"/>
              <a:t>其中</a:t>
            </a:r>
            <a:r>
              <a:rPr lang="en-US" altLang="zh-CN" baseline="0" dirty="0" err="1" smtClean="0"/>
              <a:t>va</a:t>
            </a:r>
            <a:r>
              <a:rPr lang="zh-CN" altLang="en-US" baseline="0" dirty="0" smtClean="0"/>
              <a:t>和</a:t>
            </a:r>
            <a:r>
              <a:rPr lang="en-US" altLang="zh-CN" baseline="0" dirty="0" err="1" smtClean="0"/>
              <a:t>wa</a:t>
            </a:r>
            <a:r>
              <a:rPr lang="zh-CN" altLang="en-US" baseline="0" dirty="0" smtClean="0"/>
              <a:t>是参数，通过训练得到，</a:t>
            </a:r>
            <a:r>
              <a:rPr lang="en-US" altLang="zh-CN" baseline="0" dirty="0" err="1" smtClean="0"/>
              <a:t>Wa</a:t>
            </a:r>
            <a:r>
              <a:rPr lang="zh-CN" altLang="en-US" baseline="0" dirty="0" smtClean="0"/>
              <a:t>维数</a:t>
            </a:r>
            <a:r>
              <a:rPr lang="en-US" altLang="zh-CN" baseline="0" dirty="0" err="1" smtClean="0"/>
              <a:t>dxd</a:t>
            </a:r>
            <a:r>
              <a:rPr lang="zh-CN" altLang="en-US" baseline="0" dirty="0" smtClean="0"/>
              <a:t>，</a:t>
            </a:r>
            <a:r>
              <a:rPr lang="en-US" altLang="zh-CN" baseline="0" dirty="0" smtClean="0"/>
              <a:t>hi</a:t>
            </a:r>
            <a:r>
              <a:rPr lang="zh-CN" altLang="en-US" baseline="0" dirty="0" smtClean="0"/>
              <a:t>维数</a:t>
            </a:r>
            <a:r>
              <a:rPr lang="en-US" altLang="zh-CN" baseline="0" dirty="0" smtClean="0"/>
              <a:t>dx1</a:t>
            </a:r>
            <a:r>
              <a:rPr lang="zh-CN" altLang="en-US" baseline="0" dirty="0" smtClean="0"/>
              <a:t>，</a:t>
            </a:r>
            <a:r>
              <a:rPr lang="en-US" altLang="zh-CN" baseline="0" dirty="0" err="1" smtClean="0"/>
              <a:t>va</a:t>
            </a:r>
            <a:r>
              <a:rPr lang="zh-CN" altLang="en-US" baseline="0" dirty="0" smtClean="0"/>
              <a:t>维数</a:t>
            </a:r>
            <a:r>
              <a:rPr lang="en-US" altLang="zh-CN" baseline="0" dirty="0" smtClean="0"/>
              <a:t>dx1</a:t>
            </a:r>
            <a:endParaRPr lang="en-US" altLang="zh-CN" baseline="0" dirty="0" smtClean="0"/>
          </a:p>
          <a:p>
            <a:endParaRPr lang="en-US" altLang="zh-CN" baseline="0" dirty="0" smtClean="0"/>
          </a:p>
          <a:p>
            <a:r>
              <a:rPr lang="zh-CN" altLang="en-US" baseline="0" dirty="0" smtClean="0"/>
              <a:t>前面的</a:t>
            </a:r>
            <a:r>
              <a:rPr lang="en-US" altLang="zh-CN" baseline="0" dirty="0" smtClean="0"/>
              <a:t>w</a:t>
            </a:r>
            <a:r>
              <a:rPr lang="zh-CN" altLang="en-US" baseline="0" dirty="0" smtClean="0"/>
              <a:t>是</a:t>
            </a:r>
            <a:r>
              <a:rPr lang="en-US" altLang="zh-CN" baseline="0" dirty="0" smtClean="0"/>
              <a:t>dx1</a:t>
            </a:r>
            <a:r>
              <a:rPr lang="zh-CN" altLang="en-US" baseline="0" dirty="0" smtClean="0"/>
              <a:t>的向量，</a:t>
            </a:r>
            <a:r>
              <a:rPr lang="en-US" altLang="zh-CN" baseline="0" dirty="0" smtClean="0"/>
              <a:t>hi</a:t>
            </a:r>
            <a:r>
              <a:rPr lang="zh-CN" altLang="en-US" baseline="0" dirty="0" smtClean="0"/>
              <a:t>是</a:t>
            </a:r>
            <a:r>
              <a:rPr lang="en-US" altLang="zh-CN" baseline="0" dirty="0" smtClean="0"/>
              <a:t>dx1</a:t>
            </a:r>
            <a:r>
              <a:rPr lang="zh-CN" altLang="en-US" baseline="0" dirty="0" smtClean="0"/>
              <a:t>，</a:t>
            </a:r>
            <a:r>
              <a:rPr lang="en-US" altLang="zh-CN" baseline="0" dirty="0" smtClean="0"/>
              <a:t>b</a:t>
            </a:r>
            <a:r>
              <a:rPr lang="zh-CN" altLang="en-US" baseline="0" dirty="0" smtClean="0"/>
              <a:t>是（</a:t>
            </a:r>
            <a:r>
              <a:rPr lang="en-US" altLang="zh-CN" baseline="0" dirty="0" smtClean="0"/>
              <a:t>1</a:t>
            </a:r>
            <a:r>
              <a:rPr lang="zh-CN" altLang="en-US" baseline="0" dirty="0" smtClean="0"/>
              <a:t>，），注意这里其实是简化过后的表示：原始论文  </a:t>
            </a:r>
            <a:r>
              <a:rPr lang="en-US" altLang="zh-CN" baseline="0" dirty="0" smtClean="0"/>
              <a:t>https://arxiv.org/pdf/1512.08756.pdf</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7C82D6E7-A897-4E01-A9F4-E6D3DAA539F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上面的式子中，使用的</a:t>
            </a:r>
            <a:r>
              <a:rPr lang="en-US" altLang="zh-CN" dirty="0" err="1" smtClean="0"/>
              <a:t>va</a:t>
            </a:r>
            <a:r>
              <a:rPr lang="zh-CN" altLang="en-US" dirty="0" smtClean="0"/>
              <a:t>向量是一个通用的向量，每个隐藏状态并没有区分，如果我们对不同状态计算的时候学习不同的向量</a:t>
            </a:r>
            <a:r>
              <a:rPr lang="en-US" altLang="zh-CN" dirty="0" err="1" smtClean="0"/>
              <a:t>va</a:t>
            </a:r>
            <a:r>
              <a:rPr lang="en-US" altLang="zh-CN" dirty="0" smtClean="0"/>
              <a:t>,</a:t>
            </a:r>
            <a:r>
              <a:rPr lang="zh-CN" altLang="en-US" dirty="0" smtClean="0"/>
              <a:t>，也就是一个</a:t>
            </a:r>
            <a:r>
              <a:rPr lang="en-US" altLang="zh-CN" b="1" dirty="0" err="1" smtClean="0"/>
              <a:t>Va</a:t>
            </a:r>
            <a:r>
              <a:rPr lang="zh-CN" altLang="en-US" dirty="0" smtClean="0"/>
              <a:t>矩阵</a:t>
            </a:r>
            <a:endParaRPr lang="en-US" altLang="zh-CN" dirty="0" smtClean="0"/>
          </a:p>
          <a:p>
            <a:r>
              <a:rPr lang="zh-CN" altLang="en-US" dirty="0" smtClean="0"/>
              <a:t>得到的就是一个</a:t>
            </a:r>
            <a:r>
              <a:rPr lang="en-US" altLang="zh-CN" dirty="0" smtClean="0"/>
              <a:t>attention</a:t>
            </a:r>
            <a:r>
              <a:rPr lang="zh-CN" altLang="en-US" dirty="0" smtClean="0"/>
              <a:t>矩阵，</a:t>
            </a:r>
            <a:endParaRPr lang="en-US" altLang="zh-CN" dirty="0" smtClean="0"/>
          </a:p>
          <a:p>
            <a:r>
              <a:rPr lang="zh-CN" altLang="en-US" dirty="0" smtClean="0"/>
              <a:t>上面的式子中，</a:t>
            </a:r>
            <a:r>
              <a:rPr lang="en-US" altLang="zh-CN" dirty="0" smtClean="0"/>
              <a:t>H</a:t>
            </a:r>
            <a:r>
              <a:rPr lang="zh-CN" altLang="en-US" dirty="0" smtClean="0"/>
              <a:t>是</a:t>
            </a:r>
            <a:r>
              <a:rPr lang="en-US" altLang="zh-CN" dirty="0" smtClean="0"/>
              <a:t>nx2u(</a:t>
            </a:r>
            <a:r>
              <a:rPr lang="zh-CN" altLang="en-US" dirty="0" smtClean="0"/>
              <a:t>双向</a:t>
            </a:r>
            <a:r>
              <a:rPr lang="en-US" altLang="zh-CN" dirty="0" err="1" smtClean="0"/>
              <a:t>lstm</a:t>
            </a:r>
            <a:r>
              <a:rPr lang="zh-CN" altLang="en-US" dirty="0" smtClean="0"/>
              <a:t>的拼接），</a:t>
            </a:r>
            <a:r>
              <a:rPr lang="en-US" altLang="zh-CN" dirty="0" err="1" smtClean="0"/>
              <a:t>Wa</a:t>
            </a:r>
            <a:r>
              <a:rPr lang="zh-CN" altLang="en-US" dirty="0" smtClean="0"/>
              <a:t>是</a:t>
            </a:r>
            <a:r>
              <a:rPr lang="en-US" altLang="zh-CN" dirty="0" smtClean="0"/>
              <a:t>dx2u</a:t>
            </a:r>
            <a:r>
              <a:rPr lang="zh-CN" altLang="en-US" dirty="0" smtClean="0"/>
              <a:t>，</a:t>
            </a:r>
            <a:r>
              <a:rPr lang="en-US" altLang="zh-CN" dirty="0" err="1" smtClean="0"/>
              <a:t>Va</a:t>
            </a:r>
            <a:r>
              <a:rPr lang="zh-CN" altLang="en-US" dirty="0" smtClean="0"/>
              <a:t>是</a:t>
            </a:r>
            <a:r>
              <a:rPr lang="en-US" altLang="zh-CN" dirty="0" err="1" smtClean="0"/>
              <a:t>rxd</a:t>
            </a:r>
            <a:r>
              <a:rPr lang="zh-CN" altLang="en-US" dirty="0" smtClean="0"/>
              <a:t>，得到的</a:t>
            </a:r>
            <a:r>
              <a:rPr lang="en-US" altLang="zh-CN" dirty="0" smtClean="0"/>
              <a:t>attention </a:t>
            </a:r>
            <a:r>
              <a:rPr lang="zh-CN" altLang="en-US" dirty="0" smtClean="0"/>
              <a:t>矩阵 </a:t>
            </a:r>
            <a:r>
              <a:rPr lang="en-US" altLang="zh-CN" dirty="0" smtClean="0"/>
              <a:t>A</a:t>
            </a:r>
            <a:r>
              <a:rPr lang="zh-CN" altLang="en-US" dirty="0" smtClean="0"/>
              <a:t>是</a:t>
            </a:r>
            <a:r>
              <a:rPr lang="en-US" altLang="zh-CN" dirty="0" err="1" smtClean="0"/>
              <a:t>rxn</a:t>
            </a:r>
            <a:r>
              <a:rPr lang="zh-CN" altLang="en-US" dirty="0" smtClean="0"/>
              <a:t>。</a:t>
            </a:r>
            <a:endParaRPr lang="en-US" altLang="zh-CN" dirty="0" smtClean="0"/>
          </a:p>
          <a:p>
            <a:r>
              <a:rPr lang="en-US" altLang="zh-CN" dirty="0" smtClean="0"/>
              <a:t>C = rx2u</a:t>
            </a:r>
            <a:r>
              <a:rPr lang="zh-CN" altLang="en-US" dirty="0" smtClean="0"/>
              <a:t>，按论文意思来看就是把一句话编码成了一个</a:t>
            </a:r>
            <a:r>
              <a:rPr lang="en-US" altLang="zh-CN" dirty="0" smtClean="0"/>
              <a:t>rx2u</a:t>
            </a:r>
            <a:r>
              <a:rPr lang="zh-CN" altLang="en-US" dirty="0" smtClean="0"/>
              <a:t>的矩阵（</a:t>
            </a:r>
            <a:r>
              <a:rPr lang="en-US" altLang="zh-CN" dirty="0" smtClean="0"/>
              <a:t>sentence embedding</a:t>
            </a:r>
            <a:r>
              <a:rPr lang="zh-CN" altLang="en-US" dirty="0" smtClean="0"/>
              <a:t>）</a:t>
            </a:r>
            <a:endParaRPr lang="en-US" altLang="zh-CN" dirty="0" smtClean="0"/>
          </a:p>
          <a:p>
            <a:r>
              <a:rPr lang="zh-CN" altLang="en-US" baseline="0" dirty="0" smtClean="0"/>
              <a:t>在实际操作的过程中，我们也可能在学习时候给</a:t>
            </a:r>
            <a:r>
              <a:rPr lang="en-US" altLang="zh-CN" baseline="0" dirty="0" smtClean="0"/>
              <a:t>A</a:t>
            </a:r>
            <a:r>
              <a:rPr lang="zh-CN" altLang="en-US" baseline="0" dirty="0" smtClean="0"/>
              <a:t>一个</a:t>
            </a:r>
            <a:r>
              <a:rPr lang="en-US" altLang="zh-CN" baseline="0" dirty="0" smtClean="0"/>
              <a:t>F2</a:t>
            </a:r>
            <a:r>
              <a:rPr lang="zh-CN" altLang="en-US" baseline="0" dirty="0" smtClean="0"/>
              <a:t>范式约束项来避免过拟合。</a:t>
            </a:r>
            <a:endParaRPr lang="zh-CN" altLang="en-US" dirty="0"/>
          </a:p>
        </p:txBody>
      </p:sp>
      <p:sp>
        <p:nvSpPr>
          <p:cNvPr id="4" name="灯片编号占位符 3"/>
          <p:cNvSpPr>
            <a:spLocks noGrp="1"/>
          </p:cNvSpPr>
          <p:nvPr>
            <p:ph type="sldNum" sz="quarter" idx="10"/>
          </p:nvPr>
        </p:nvSpPr>
        <p:spPr/>
        <p:txBody>
          <a:bodyPr/>
          <a:lstStyle/>
          <a:p>
            <a:fld id="{7C82D6E7-A897-4E01-A9F4-E6D3DAA539F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Daniluk</a:t>
            </a:r>
            <a:r>
              <a:rPr lang="en-US" altLang="zh-CN" sz="1200" b="0" i="0" kern="1200" dirty="0" smtClean="0">
                <a:solidFill>
                  <a:schemeClr val="tx1"/>
                </a:solidFill>
                <a:effectLst/>
                <a:latin typeface="+mn-lt"/>
                <a:ea typeface="+mn-ea"/>
                <a:cs typeface="+mn-cs"/>
              </a:rPr>
              <a:t>, M., </a:t>
            </a:r>
            <a:r>
              <a:rPr lang="en-US" altLang="zh-CN" sz="1200" b="0" i="0" kern="1200" dirty="0" err="1" smtClean="0">
                <a:solidFill>
                  <a:schemeClr val="tx1"/>
                </a:solidFill>
                <a:effectLst/>
                <a:latin typeface="+mn-lt"/>
                <a:ea typeface="+mn-ea"/>
                <a:cs typeface="+mn-cs"/>
              </a:rPr>
              <a:t>Rockt</a:t>
            </a:r>
            <a:r>
              <a:rPr lang="en-US" altLang="zh-CN" sz="1200" b="0" i="0" kern="1200" dirty="0" smtClean="0">
                <a:solidFill>
                  <a:schemeClr val="tx1"/>
                </a:solidFill>
                <a:effectLst/>
                <a:latin typeface="+mn-lt"/>
                <a:ea typeface="+mn-ea"/>
                <a:cs typeface="+mn-cs"/>
              </a:rPr>
              <a:t>, T., </a:t>
            </a:r>
            <a:r>
              <a:rPr lang="en-US" altLang="zh-CN" sz="1200" b="0" i="0" kern="1200" dirty="0" err="1" smtClean="0">
                <a:solidFill>
                  <a:schemeClr val="tx1"/>
                </a:solidFill>
                <a:effectLst/>
                <a:latin typeface="+mn-lt"/>
                <a:ea typeface="+mn-ea"/>
                <a:cs typeface="+mn-cs"/>
              </a:rPr>
              <a:t>Welbl</a:t>
            </a:r>
            <a:r>
              <a:rPr lang="en-US" altLang="zh-CN" sz="1200" b="0" i="0" kern="1200" dirty="0" smtClean="0">
                <a:solidFill>
                  <a:schemeClr val="tx1"/>
                </a:solidFill>
                <a:effectLst/>
                <a:latin typeface="+mn-lt"/>
                <a:ea typeface="+mn-ea"/>
                <a:cs typeface="+mn-cs"/>
              </a:rPr>
              <a:t>, J., &amp; Riedel, S. (2017). Frustratingly Short Attention Spans in Neural Language Modeling. In ICLR 2017.</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其中呢，这个</a:t>
            </a:r>
            <a:r>
              <a:rPr lang="en-US" altLang="zh-CN" sz="1200" b="0" i="0" kern="1200" dirty="0" smtClean="0">
                <a:solidFill>
                  <a:schemeClr val="tx1"/>
                </a:solidFill>
                <a:effectLst/>
                <a:latin typeface="+mn-lt"/>
                <a:ea typeface="+mn-ea"/>
                <a:cs typeface="+mn-cs"/>
              </a:rPr>
              <a:t>L</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attention</a:t>
            </a:r>
            <a:r>
              <a:rPr lang="zh-CN" altLang="en-US" sz="1200" b="0" i="0" kern="1200" dirty="0" smtClean="0">
                <a:solidFill>
                  <a:schemeClr val="tx1"/>
                </a:solidFill>
                <a:effectLst/>
                <a:latin typeface="+mn-lt"/>
                <a:ea typeface="+mn-ea"/>
                <a:cs typeface="+mn-cs"/>
              </a:rPr>
              <a:t>窗口长度</a:t>
            </a:r>
            <a:endParaRPr lang="en-US" altLang="zh-CN" sz="1200" b="0" i="0" kern="1200" baseline="0" dirty="0" smtClean="0">
              <a:solidFill>
                <a:schemeClr val="tx1"/>
              </a:solidFill>
              <a:effectLst/>
              <a:latin typeface="+mn-lt"/>
              <a:ea typeface="+mn-ea"/>
              <a:cs typeface="+mn-cs"/>
            </a:endParaRPr>
          </a:p>
          <a:p>
            <a:r>
              <a:rPr lang="en-US" altLang="zh-CN" sz="1200" b="0" i="0" kern="1200" baseline="0" dirty="0" smtClean="0">
                <a:solidFill>
                  <a:schemeClr val="tx1"/>
                </a:solidFill>
                <a:effectLst/>
                <a:latin typeface="+mn-lt"/>
                <a:ea typeface="+mn-ea"/>
                <a:cs typeface="+mn-cs"/>
              </a:rPr>
              <a:t>WY=</a:t>
            </a:r>
            <a:r>
              <a:rPr lang="en-US" altLang="zh-CN" sz="1200" b="0" i="0" kern="1200" baseline="0" dirty="0" err="1" smtClean="0">
                <a:solidFill>
                  <a:schemeClr val="tx1"/>
                </a:solidFill>
                <a:effectLst/>
                <a:latin typeface="+mn-lt"/>
                <a:ea typeface="+mn-ea"/>
                <a:cs typeface="+mn-cs"/>
              </a:rPr>
              <a:t>kxk,ki</a:t>
            </a:r>
            <a:r>
              <a:rPr lang="en-US" altLang="zh-CN" sz="1200" b="0" i="0" kern="1200" baseline="0" dirty="0" smtClean="0">
                <a:solidFill>
                  <a:schemeClr val="tx1"/>
                </a:solidFill>
                <a:effectLst/>
                <a:latin typeface="+mn-lt"/>
                <a:ea typeface="+mn-ea"/>
                <a:cs typeface="+mn-cs"/>
              </a:rPr>
              <a:t>=kx1</a:t>
            </a:r>
            <a:r>
              <a:rPr lang="zh-CN" altLang="en-US" sz="1200" b="0" i="0" kern="1200" baseline="0" dirty="0" smtClean="0">
                <a:solidFill>
                  <a:schemeClr val="tx1"/>
                </a:solidFill>
                <a:effectLst/>
                <a:latin typeface="+mn-lt"/>
                <a:ea typeface="+mn-ea"/>
                <a:cs typeface="+mn-cs"/>
              </a:rPr>
              <a:t>，</a:t>
            </a:r>
            <a:r>
              <a:rPr lang="en-US" altLang="zh-CN" sz="1200" b="0" i="0" kern="1200" baseline="0" dirty="0" err="1" smtClean="0">
                <a:solidFill>
                  <a:schemeClr val="tx1"/>
                </a:solidFill>
                <a:effectLst/>
                <a:latin typeface="+mn-lt"/>
                <a:ea typeface="+mn-ea"/>
                <a:cs typeface="+mn-cs"/>
              </a:rPr>
              <a:t>Wh</a:t>
            </a:r>
            <a:r>
              <a:rPr lang="en-US" altLang="zh-CN" sz="1200" b="0" i="0" kern="1200" baseline="0" dirty="0" smtClean="0">
                <a:solidFill>
                  <a:schemeClr val="tx1"/>
                </a:solidFill>
                <a:effectLst/>
                <a:latin typeface="+mn-lt"/>
                <a:ea typeface="+mn-ea"/>
                <a:cs typeface="+mn-cs"/>
              </a:rPr>
              <a:t> = </a:t>
            </a:r>
            <a:r>
              <a:rPr lang="en-US" altLang="zh-CN" sz="1200" b="0" i="0" kern="1200" baseline="0" dirty="0" err="1" smtClean="0">
                <a:solidFill>
                  <a:schemeClr val="tx1"/>
                </a:solidFill>
                <a:effectLst/>
                <a:latin typeface="+mn-lt"/>
                <a:ea typeface="+mn-ea"/>
                <a:cs typeface="+mn-cs"/>
              </a:rPr>
              <a:t>kxk</a:t>
            </a:r>
            <a:r>
              <a:rPr lang="zh-CN" altLang="en-US" sz="1200" b="0" i="0" kern="1200" baseline="0" dirty="0" smtClean="0">
                <a:solidFill>
                  <a:schemeClr val="tx1"/>
                </a:solidFill>
                <a:effectLst/>
                <a:latin typeface="+mn-lt"/>
                <a:ea typeface="+mn-ea"/>
                <a:cs typeface="+mn-cs"/>
              </a:rPr>
              <a:t>，</a:t>
            </a:r>
            <a:r>
              <a:rPr lang="en-US" altLang="zh-CN" sz="1200" b="0" i="0" kern="1200" baseline="0" dirty="0" smtClean="0">
                <a:solidFill>
                  <a:schemeClr val="tx1"/>
                </a:solidFill>
                <a:effectLst/>
                <a:latin typeface="+mn-lt"/>
                <a:ea typeface="+mn-ea"/>
                <a:cs typeface="+mn-cs"/>
              </a:rPr>
              <a:t>1^T</a:t>
            </a:r>
            <a:r>
              <a:rPr lang="zh-CN" altLang="en-US" sz="1200" b="0" i="0" kern="1200" baseline="0" dirty="0" smtClean="0">
                <a:solidFill>
                  <a:schemeClr val="tx1"/>
                </a:solidFill>
                <a:effectLst/>
                <a:latin typeface="+mn-lt"/>
                <a:ea typeface="+mn-ea"/>
                <a:cs typeface="+mn-cs"/>
              </a:rPr>
              <a:t>是一个</a:t>
            </a:r>
            <a:r>
              <a:rPr lang="en-US" altLang="zh-CN" sz="1200" b="0" i="0" kern="1200" baseline="0" dirty="0" smtClean="0">
                <a:solidFill>
                  <a:schemeClr val="tx1"/>
                </a:solidFill>
                <a:effectLst/>
                <a:latin typeface="+mn-lt"/>
                <a:ea typeface="+mn-ea"/>
                <a:cs typeface="+mn-cs"/>
              </a:rPr>
              <a:t>1xL</a:t>
            </a:r>
            <a:r>
              <a:rPr lang="zh-CN" altLang="en-US" sz="1200" b="0" i="0" kern="1200" baseline="0" dirty="0" smtClean="0">
                <a:solidFill>
                  <a:schemeClr val="tx1"/>
                </a:solidFill>
                <a:effectLst/>
                <a:latin typeface="+mn-lt"/>
                <a:ea typeface="+mn-ea"/>
                <a:cs typeface="+mn-cs"/>
              </a:rPr>
              <a:t>的向量</a:t>
            </a:r>
            <a:endParaRPr lang="en-US" altLang="zh-CN" sz="1200" b="0" i="0" kern="1200" baseline="0" dirty="0" smtClean="0">
              <a:solidFill>
                <a:schemeClr val="tx1"/>
              </a:solidFill>
              <a:effectLst/>
              <a:latin typeface="+mn-lt"/>
              <a:ea typeface="+mn-ea"/>
              <a:cs typeface="+mn-cs"/>
            </a:endParaRPr>
          </a:p>
          <a:p>
            <a:r>
              <a:rPr lang="en-US" altLang="zh-CN" sz="1200" b="0" i="0" kern="1200" baseline="0" dirty="0" smtClean="0">
                <a:solidFill>
                  <a:schemeClr val="tx1"/>
                </a:solidFill>
                <a:effectLst/>
                <a:latin typeface="+mn-lt"/>
                <a:ea typeface="+mn-ea"/>
                <a:cs typeface="+mn-cs"/>
              </a:rPr>
              <a:t> w </a:t>
            </a:r>
            <a:r>
              <a:rPr lang="zh-CN" altLang="en-US" sz="1200" b="0" i="0" kern="1200" baseline="0" dirty="0" smtClean="0">
                <a:solidFill>
                  <a:schemeClr val="tx1"/>
                </a:solidFill>
                <a:effectLst/>
                <a:latin typeface="+mn-lt"/>
                <a:ea typeface="+mn-ea"/>
                <a:cs typeface="+mn-cs"/>
              </a:rPr>
              <a:t>是一个</a:t>
            </a:r>
            <a:r>
              <a:rPr lang="en-US" altLang="zh-CN" sz="1200" b="0" i="0" kern="1200" baseline="0" dirty="0" smtClean="0">
                <a:solidFill>
                  <a:schemeClr val="tx1"/>
                </a:solidFill>
                <a:effectLst/>
                <a:latin typeface="+mn-lt"/>
                <a:ea typeface="+mn-ea"/>
                <a:cs typeface="+mn-cs"/>
              </a:rPr>
              <a:t>kx1</a:t>
            </a:r>
            <a:r>
              <a:rPr lang="zh-CN" altLang="en-US" sz="1200" b="0" i="0" kern="1200" baseline="0" dirty="0" smtClean="0">
                <a:solidFill>
                  <a:schemeClr val="tx1"/>
                </a:solidFill>
                <a:effectLst/>
                <a:latin typeface="+mn-lt"/>
                <a:ea typeface="+mn-ea"/>
                <a:cs typeface="+mn-cs"/>
              </a:rPr>
              <a:t>的向量</a:t>
            </a:r>
            <a:endParaRPr lang="en-US" altLang="zh-CN" sz="1200" b="0" i="0" kern="1200" baseline="0" dirty="0" smtClean="0">
              <a:solidFill>
                <a:schemeClr val="tx1"/>
              </a:solidFill>
              <a:effectLst/>
              <a:latin typeface="+mn-lt"/>
              <a:ea typeface="+mn-ea"/>
              <a:cs typeface="+mn-cs"/>
            </a:endParaRPr>
          </a:p>
          <a:p>
            <a:r>
              <a:rPr lang="en-US" altLang="zh-CN" sz="1200" b="0" i="0" kern="1200" baseline="0" dirty="0" err="1" smtClean="0">
                <a:solidFill>
                  <a:schemeClr val="tx1"/>
                </a:solidFill>
                <a:effectLst/>
                <a:latin typeface="+mn-lt"/>
                <a:ea typeface="+mn-ea"/>
                <a:cs typeface="+mn-cs"/>
              </a:rPr>
              <a:t>Wr</a:t>
            </a:r>
            <a:r>
              <a:rPr lang="en-US" altLang="zh-CN" sz="1200" b="0" i="0" kern="1200" baseline="0" dirty="0" smtClean="0">
                <a:solidFill>
                  <a:schemeClr val="tx1"/>
                </a:solidFill>
                <a:effectLst/>
                <a:latin typeface="+mn-lt"/>
                <a:ea typeface="+mn-ea"/>
                <a:cs typeface="+mn-cs"/>
              </a:rPr>
              <a:t> = </a:t>
            </a:r>
            <a:r>
              <a:rPr lang="en-US" altLang="zh-CN" sz="1200" b="0" i="0" kern="1200" baseline="0" dirty="0" err="1" smtClean="0">
                <a:solidFill>
                  <a:schemeClr val="tx1"/>
                </a:solidFill>
                <a:effectLst/>
                <a:latin typeface="+mn-lt"/>
                <a:ea typeface="+mn-ea"/>
                <a:cs typeface="+mn-cs"/>
              </a:rPr>
              <a:t>kxk</a:t>
            </a:r>
            <a:r>
              <a:rPr lang="zh-CN" altLang="en-US" sz="1200" b="0" i="0" kern="1200" baseline="0" dirty="0" smtClean="0">
                <a:solidFill>
                  <a:schemeClr val="tx1"/>
                </a:solidFill>
                <a:effectLst/>
                <a:latin typeface="+mn-lt"/>
                <a:ea typeface="+mn-ea"/>
                <a:cs typeface="+mn-cs"/>
              </a:rPr>
              <a:t>，</a:t>
            </a:r>
            <a:endParaRPr lang="en-US" altLang="zh-CN" sz="1200" b="0" i="0" kern="1200" baseline="0" dirty="0" smtClean="0">
              <a:solidFill>
                <a:schemeClr val="tx1"/>
              </a:solidFill>
              <a:effectLst/>
              <a:latin typeface="+mn-lt"/>
              <a:ea typeface="+mn-ea"/>
              <a:cs typeface="+mn-cs"/>
            </a:endParaRPr>
          </a:p>
          <a:p>
            <a:r>
              <a:rPr lang="en-US" altLang="zh-CN" sz="1200" b="0" i="0" kern="1200" baseline="0" dirty="0" err="1" smtClean="0">
                <a:solidFill>
                  <a:schemeClr val="tx1"/>
                </a:solidFill>
                <a:effectLst/>
                <a:latin typeface="+mn-lt"/>
                <a:ea typeface="+mn-ea"/>
                <a:cs typeface="+mn-cs"/>
              </a:rPr>
              <a:t>Wx</a:t>
            </a:r>
            <a:r>
              <a:rPr lang="en-US" altLang="zh-CN" sz="1200" b="0" i="0" kern="1200" baseline="0" dirty="0" smtClean="0">
                <a:solidFill>
                  <a:schemeClr val="tx1"/>
                </a:solidFill>
                <a:effectLst/>
                <a:latin typeface="+mn-lt"/>
                <a:ea typeface="+mn-ea"/>
                <a:cs typeface="+mn-cs"/>
              </a:rPr>
              <a:t> = </a:t>
            </a:r>
            <a:r>
              <a:rPr lang="en-US" altLang="zh-CN" sz="1200" b="0" i="0" kern="1200" baseline="0" dirty="0" err="1" smtClean="0">
                <a:solidFill>
                  <a:schemeClr val="tx1"/>
                </a:solidFill>
                <a:effectLst/>
                <a:latin typeface="+mn-lt"/>
                <a:ea typeface="+mn-ea"/>
                <a:cs typeface="+mn-cs"/>
              </a:rPr>
              <a:t>kxk</a:t>
            </a:r>
            <a:endParaRPr lang="en-US" altLang="zh-CN" sz="1200" b="0" i="0" kern="1200" baseline="0" dirty="0" smtClean="0">
              <a:solidFill>
                <a:schemeClr val="tx1"/>
              </a:solidFill>
              <a:effectLst/>
              <a:latin typeface="+mn-lt"/>
              <a:ea typeface="+mn-ea"/>
              <a:cs typeface="+mn-cs"/>
            </a:endParaRPr>
          </a:p>
          <a:p>
            <a:r>
              <a:rPr lang="zh-CN" altLang="en-US" sz="1200" b="0" i="0" kern="1200" baseline="0" dirty="0" smtClean="0">
                <a:solidFill>
                  <a:schemeClr val="tx1"/>
                </a:solidFill>
                <a:effectLst/>
                <a:latin typeface="+mn-lt"/>
                <a:ea typeface="+mn-ea"/>
                <a:cs typeface="+mn-cs"/>
              </a:rPr>
              <a:t>最后得到</a:t>
            </a:r>
            <a:r>
              <a:rPr lang="en-US" altLang="zh-CN" sz="1200" b="0" i="0" kern="1200" baseline="0" dirty="0" smtClean="0">
                <a:solidFill>
                  <a:schemeClr val="tx1"/>
                </a:solidFill>
                <a:effectLst/>
                <a:latin typeface="+mn-lt"/>
                <a:ea typeface="+mn-ea"/>
                <a:cs typeface="+mn-cs"/>
              </a:rPr>
              <a:t>kx1</a:t>
            </a:r>
            <a:r>
              <a:rPr lang="zh-CN" altLang="en-US" sz="1200" b="0" i="0" kern="1200" baseline="0" dirty="0" smtClean="0">
                <a:solidFill>
                  <a:schemeClr val="tx1"/>
                </a:solidFill>
                <a:effectLst/>
                <a:latin typeface="+mn-lt"/>
                <a:ea typeface="+mn-ea"/>
                <a:cs typeface="+mn-cs"/>
              </a:rPr>
              <a:t>的</a:t>
            </a:r>
            <a:r>
              <a:rPr lang="en-US" altLang="zh-CN" sz="1200" b="0" i="0" kern="1200" baseline="0" dirty="0" err="1" smtClean="0">
                <a:solidFill>
                  <a:schemeClr val="tx1"/>
                </a:solidFill>
                <a:effectLst/>
                <a:latin typeface="+mn-lt"/>
                <a:ea typeface="+mn-ea"/>
                <a:cs typeface="+mn-cs"/>
              </a:rPr>
              <a:t>ht</a:t>
            </a:r>
            <a:r>
              <a:rPr lang="zh-CN" altLang="en-US" sz="1200" b="0" i="0" kern="1200" baseline="0" dirty="0" smtClean="0">
                <a:solidFill>
                  <a:schemeClr val="tx1"/>
                </a:solidFill>
                <a:effectLst/>
                <a:latin typeface="+mn-lt"/>
                <a:ea typeface="+mn-ea"/>
                <a:cs typeface="+mn-cs"/>
              </a:rPr>
              <a:t>*与</a:t>
            </a:r>
            <a:r>
              <a:rPr lang="en-US" altLang="zh-CN" sz="1200" b="0" i="0" kern="1200" baseline="0" dirty="0" err="1" smtClean="0">
                <a:solidFill>
                  <a:schemeClr val="tx1"/>
                </a:solidFill>
                <a:effectLst/>
                <a:latin typeface="+mn-lt"/>
                <a:ea typeface="+mn-ea"/>
                <a:cs typeface="+mn-cs"/>
              </a:rPr>
              <a:t>ht</a:t>
            </a:r>
            <a:r>
              <a:rPr lang="zh-CN" altLang="en-US" sz="1200" b="0" i="0" kern="1200" baseline="0" dirty="0" smtClean="0">
                <a:solidFill>
                  <a:schemeClr val="tx1"/>
                </a:solidFill>
                <a:effectLst/>
                <a:latin typeface="+mn-lt"/>
                <a:ea typeface="+mn-ea"/>
                <a:cs typeface="+mn-cs"/>
              </a:rPr>
              <a:t>一起参与下一步的运算</a:t>
            </a:r>
            <a:endParaRPr lang="en-US" altLang="zh-CN" sz="1200" b="0" i="0" kern="1200" baseline="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C82D6E7-A897-4E01-A9F4-E6D3DAA539F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当然除了上面三种常规的</a:t>
            </a:r>
            <a:r>
              <a:rPr lang="en-US" altLang="zh-CN" dirty="0" smtClean="0"/>
              <a:t>attention score</a:t>
            </a:r>
            <a:r>
              <a:rPr lang="zh-CN" altLang="en-US" dirty="0" smtClean="0"/>
              <a:t>的计算方法外，我们还有两种比较特殊的</a:t>
            </a:r>
            <a:r>
              <a:rPr lang="en-US" altLang="zh-CN" dirty="0" smtClean="0"/>
              <a:t>attention score</a:t>
            </a:r>
            <a:r>
              <a:rPr lang="zh-CN" altLang="en-US" dirty="0" smtClean="0"/>
              <a:t>计算方式：</a:t>
            </a:r>
            <a:endParaRPr lang="en-US" altLang="zh-CN" dirty="0" smtClean="0"/>
          </a:p>
          <a:p>
            <a:r>
              <a:rPr lang="zh-CN" altLang="en-US" dirty="0" smtClean="0"/>
              <a:t>第一种也是比较常用的一种：</a:t>
            </a:r>
            <a:endParaRPr lang="en-US" altLang="zh-CN" dirty="0" smtClean="0"/>
          </a:p>
          <a:p>
            <a:r>
              <a:rPr lang="en-US" altLang="zh-CN" dirty="0" smtClean="0"/>
              <a:t>Self</a:t>
            </a:r>
            <a:r>
              <a:rPr lang="en-US" altLang="zh-CN" baseline="0" dirty="0" smtClean="0"/>
              <a:t> attention </a:t>
            </a:r>
            <a:endParaRPr lang="en-US" altLang="zh-CN" baseline="0" dirty="0" smtClean="0"/>
          </a:p>
          <a:p>
            <a:endParaRPr lang="en-US" altLang="zh-CN" baseline="0" dirty="0" smtClean="0"/>
          </a:p>
          <a:p>
            <a:r>
              <a:rPr lang="zh-CN" altLang="en-US" baseline="0" dirty="0" smtClean="0"/>
              <a:t>其中</a:t>
            </a:r>
            <a:r>
              <a:rPr lang="en-US" altLang="zh-CN" baseline="0" dirty="0" err="1" smtClean="0"/>
              <a:t>va</a:t>
            </a:r>
            <a:r>
              <a:rPr lang="zh-CN" altLang="en-US" baseline="0" dirty="0" smtClean="0"/>
              <a:t>和</a:t>
            </a:r>
            <a:r>
              <a:rPr lang="en-US" altLang="zh-CN" baseline="0" dirty="0" err="1" smtClean="0"/>
              <a:t>wa</a:t>
            </a:r>
            <a:r>
              <a:rPr lang="zh-CN" altLang="en-US" baseline="0" dirty="0" smtClean="0"/>
              <a:t>是参数，通过训练得到，</a:t>
            </a:r>
            <a:r>
              <a:rPr lang="en-US" altLang="zh-CN" baseline="0" dirty="0" err="1" smtClean="0"/>
              <a:t>Wa</a:t>
            </a:r>
            <a:r>
              <a:rPr lang="zh-CN" altLang="en-US" baseline="0" dirty="0" smtClean="0"/>
              <a:t>维数</a:t>
            </a:r>
            <a:r>
              <a:rPr lang="en-US" altLang="zh-CN" baseline="0" dirty="0" err="1" smtClean="0"/>
              <a:t>dxd</a:t>
            </a:r>
            <a:r>
              <a:rPr lang="zh-CN" altLang="en-US" baseline="0" dirty="0" smtClean="0"/>
              <a:t>，</a:t>
            </a:r>
            <a:r>
              <a:rPr lang="en-US" altLang="zh-CN" baseline="0" dirty="0" smtClean="0"/>
              <a:t>hi</a:t>
            </a:r>
            <a:r>
              <a:rPr lang="zh-CN" altLang="en-US" baseline="0" dirty="0" smtClean="0"/>
              <a:t>维数</a:t>
            </a:r>
            <a:r>
              <a:rPr lang="en-US" altLang="zh-CN" baseline="0" dirty="0" smtClean="0"/>
              <a:t>dx1</a:t>
            </a:r>
            <a:r>
              <a:rPr lang="zh-CN" altLang="en-US" baseline="0" dirty="0" smtClean="0"/>
              <a:t>，</a:t>
            </a:r>
            <a:r>
              <a:rPr lang="en-US" altLang="zh-CN" baseline="0" dirty="0" err="1" smtClean="0"/>
              <a:t>va</a:t>
            </a:r>
            <a:r>
              <a:rPr lang="zh-CN" altLang="en-US" baseline="0" dirty="0" smtClean="0"/>
              <a:t>维数</a:t>
            </a:r>
            <a:r>
              <a:rPr lang="en-US" altLang="zh-CN" baseline="0" dirty="0" smtClean="0"/>
              <a:t>dx1</a:t>
            </a:r>
            <a:endParaRPr lang="en-US" altLang="zh-CN" baseline="0" dirty="0" smtClean="0"/>
          </a:p>
          <a:p>
            <a:endParaRPr lang="en-US" altLang="zh-CN" baseline="0" dirty="0" smtClean="0"/>
          </a:p>
          <a:p>
            <a:r>
              <a:rPr lang="zh-CN" altLang="en-US" baseline="0" dirty="0" smtClean="0"/>
              <a:t>前面的</a:t>
            </a:r>
            <a:r>
              <a:rPr lang="en-US" altLang="zh-CN" baseline="0" dirty="0" smtClean="0"/>
              <a:t>w</a:t>
            </a:r>
            <a:r>
              <a:rPr lang="zh-CN" altLang="en-US" baseline="0" dirty="0" smtClean="0"/>
              <a:t>是</a:t>
            </a:r>
            <a:r>
              <a:rPr lang="en-US" altLang="zh-CN" baseline="0" dirty="0" smtClean="0"/>
              <a:t>dx1</a:t>
            </a:r>
            <a:r>
              <a:rPr lang="zh-CN" altLang="en-US" baseline="0" dirty="0" smtClean="0"/>
              <a:t>的向量，</a:t>
            </a:r>
            <a:r>
              <a:rPr lang="en-US" altLang="zh-CN" baseline="0" dirty="0" smtClean="0"/>
              <a:t>hi</a:t>
            </a:r>
            <a:r>
              <a:rPr lang="zh-CN" altLang="en-US" baseline="0" dirty="0" smtClean="0"/>
              <a:t>是</a:t>
            </a:r>
            <a:r>
              <a:rPr lang="en-US" altLang="zh-CN" baseline="0" dirty="0" smtClean="0"/>
              <a:t>dx1</a:t>
            </a:r>
            <a:r>
              <a:rPr lang="zh-CN" altLang="en-US" baseline="0" dirty="0" smtClean="0"/>
              <a:t>，</a:t>
            </a:r>
            <a:r>
              <a:rPr lang="en-US" altLang="zh-CN" baseline="0" dirty="0" smtClean="0"/>
              <a:t>b</a:t>
            </a:r>
            <a:r>
              <a:rPr lang="zh-CN" altLang="en-US" baseline="0" dirty="0" smtClean="0"/>
              <a:t>是（</a:t>
            </a:r>
            <a:r>
              <a:rPr lang="en-US" altLang="zh-CN" baseline="0" dirty="0" smtClean="0"/>
              <a:t>1</a:t>
            </a:r>
            <a:r>
              <a:rPr lang="zh-CN" altLang="en-US" baseline="0" dirty="0" smtClean="0"/>
              <a:t>，），注意这里其实是简化过后的表示：原始论文  </a:t>
            </a:r>
            <a:r>
              <a:rPr lang="en-US" altLang="zh-CN" baseline="0" dirty="0" smtClean="0"/>
              <a:t>https://arxiv.org/pdf/1512.08756.pdf</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7C82D6E7-A897-4E01-A9F4-E6D3DAA539F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each decoder hidden state </a:t>
            </a:r>
            <a:r>
              <a:rPr lang="en-US" altLang="zh-CN" sz="1200" b="0" i="1" kern="1200" dirty="0" smtClean="0">
                <a:solidFill>
                  <a:schemeClr val="tx1"/>
                </a:solidFill>
                <a:effectLst/>
                <a:latin typeface="+mn-lt"/>
                <a:ea typeface="+mn-ea"/>
                <a:cs typeface="+mn-cs"/>
              </a:rPr>
              <a:t>attends to </a:t>
            </a:r>
            <a:r>
              <a:rPr lang="en-US" altLang="zh-CN" sz="1200" b="0" i="0" kern="1200" dirty="0" smtClean="0">
                <a:solidFill>
                  <a:schemeClr val="tx1"/>
                </a:solidFill>
                <a:effectLst/>
                <a:latin typeface="+mn-lt"/>
                <a:ea typeface="+mn-ea"/>
                <a:cs typeface="+mn-cs"/>
              </a:rPr>
              <a:t>the encoder hidden states</a:t>
            </a:r>
            <a:r>
              <a:rPr lang="en-US" altLang="zh-CN" dirty="0" smtClean="0"/>
              <a:t>  </a:t>
            </a:r>
            <a:r>
              <a:rPr lang="zh-CN" altLang="en-US" dirty="0" smtClean="0"/>
              <a:t>（</a:t>
            </a:r>
            <a:r>
              <a:rPr lang="en-US" altLang="zh-CN" dirty="0" smtClean="0"/>
              <a:t>decoder</a:t>
            </a:r>
            <a:r>
              <a:rPr lang="zh-CN" altLang="en-US" dirty="0" smtClean="0"/>
              <a:t>的第</a:t>
            </a:r>
            <a:r>
              <a:rPr lang="en-US" altLang="zh-CN" dirty="0" smtClean="0"/>
              <a:t>t</a:t>
            </a:r>
            <a:r>
              <a:rPr lang="zh-CN" altLang="en-US" dirty="0" smtClean="0"/>
              <a:t>步的</a:t>
            </a:r>
            <a:r>
              <a:rPr lang="en-US" altLang="zh-CN" dirty="0" smtClean="0"/>
              <a:t>hidden state----</a:t>
            </a:r>
            <a:r>
              <a:rPr lang="en-US" altLang="zh-CN" dirty="0" err="1" smtClean="0"/>
              <a:t>st</a:t>
            </a:r>
            <a:r>
              <a:rPr lang="zh-CN" altLang="en-US" dirty="0" smtClean="0"/>
              <a:t>是</a:t>
            </a:r>
            <a:r>
              <a:rPr lang="en-US" altLang="zh-CN" dirty="0" smtClean="0"/>
              <a:t>query</a:t>
            </a:r>
            <a:r>
              <a:rPr lang="zh-CN" altLang="en-US" dirty="0" smtClean="0"/>
              <a:t>，</a:t>
            </a:r>
            <a:r>
              <a:rPr lang="en-US" altLang="zh-CN" dirty="0" smtClean="0"/>
              <a:t>encoder</a:t>
            </a:r>
            <a:r>
              <a:rPr lang="zh-CN" altLang="en-US" dirty="0" smtClean="0"/>
              <a:t>的</a:t>
            </a:r>
            <a:r>
              <a:rPr lang="en-US" altLang="zh-CN" dirty="0" smtClean="0"/>
              <a:t>hidden states</a:t>
            </a:r>
            <a:r>
              <a:rPr lang="zh-CN" altLang="en-US" dirty="0" smtClean="0"/>
              <a:t>是</a:t>
            </a:r>
            <a:r>
              <a:rPr lang="en-US" altLang="zh-CN" dirty="0" smtClean="0"/>
              <a:t>values</a:t>
            </a:r>
            <a:r>
              <a:rPr lang="zh-CN" altLang="en-US" dirty="0" smtClean="0"/>
              <a:t>）</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fld id="{7C82D6E7-A897-4E01-A9F4-E6D3DAA539F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加权和是已有信息（</a:t>
            </a:r>
            <a:r>
              <a:rPr lang="en-US" altLang="zh-CN" dirty="0" smtClean="0"/>
              <a:t>values</a:t>
            </a:r>
            <a:r>
              <a:rPr lang="zh-CN" altLang="en-US" dirty="0" smtClean="0"/>
              <a:t>）的选择性摘要信息（</a:t>
            </a:r>
            <a:r>
              <a:rPr lang="en-US" altLang="zh-CN" dirty="0" smtClean="0">
                <a:solidFill>
                  <a:srgbClr val="7030A0"/>
                </a:solidFill>
              </a:rPr>
              <a:t>selective summary </a:t>
            </a:r>
            <a:r>
              <a:rPr lang="zh-CN" altLang="en-US" dirty="0" smtClean="0"/>
              <a:t>），其中摘要信息是查询（</a:t>
            </a:r>
            <a:r>
              <a:rPr lang="en-US" altLang="zh-CN" dirty="0" smtClean="0"/>
              <a:t>query</a:t>
            </a:r>
            <a:r>
              <a:rPr lang="zh-CN" altLang="en-US" dirty="0" smtClean="0"/>
              <a:t>）根据自己需要选择确定要关注的信息</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稍微有点拗口，反正就是说</a:t>
            </a:r>
            <a:r>
              <a:rPr lang="en-US" altLang="zh-CN" dirty="0" smtClean="0"/>
              <a:t>attention</a:t>
            </a:r>
            <a:r>
              <a:rPr lang="zh-CN" altLang="en-US" dirty="0" smtClean="0"/>
              <a:t>机制就是根据当前的某个状态，从已有的大量信息中选择性的关注部分信息的方法。</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C82D6E7-A897-4E01-A9F4-E6D3DAA539F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首先从大的概念来讲，针对</a:t>
            </a:r>
            <a:r>
              <a:rPr lang="en-US" altLang="zh-CN" dirty="0" smtClean="0"/>
              <a:t>attention</a:t>
            </a:r>
            <a:r>
              <a:rPr lang="zh-CN" altLang="en-US" dirty="0" smtClean="0"/>
              <a:t>的变体主要有两种方式：</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t>1.</a:t>
            </a:r>
            <a:r>
              <a:rPr lang="zh-CN" altLang="en-US" dirty="0" smtClean="0"/>
              <a:t>一种是在</a:t>
            </a:r>
            <a:r>
              <a:rPr lang="en-US" altLang="zh-CN" dirty="0" smtClean="0"/>
              <a:t>attention </a:t>
            </a:r>
            <a:r>
              <a:rPr lang="zh-CN" altLang="en-US" dirty="0" smtClean="0"/>
              <a:t>向量的计算方式上进行创新</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t>2.</a:t>
            </a:r>
            <a:r>
              <a:rPr lang="zh-CN" altLang="en-US" dirty="0" smtClean="0"/>
              <a:t>另一种是在</a:t>
            </a:r>
            <a:r>
              <a:rPr lang="en-US" altLang="zh-CN" dirty="0" smtClean="0"/>
              <a:t>attention score</a:t>
            </a:r>
            <a:r>
              <a:rPr lang="zh-CN" altLang="en-US" dirty="0" smtClean="0"/>
              <a:t>（匹配度计算）的计算方式上进行创新</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当然还有一种就是把二者都有改变的结合性创新，或者是迁移性创新，比如借鉴</a:t>
            </a:r>
            <a:r>
              <a:rPr lang="en-US" altLang="zh-CN" dirty="0" smtClean="0"/>
              <a:t>CNN</a:t>
            </a:r>
            <a:r>
              <a:rPr lang="zh-CN" altLang="en-US" dirty="0" smtClean="0"/>
              <a:t>的</a:t>
            </a:r>
            <a:r>
              <a:rPr lang="en-US" altLang="zh-CN" dirty="0" smtClean="0"/>
              <a:t>Inception</a:t>
            </a:r>
            <a:r>
              <a:rPr lang="zh-CN" altLang="en-US" dirty="0" smtClean="0"/>
              <a:t>思想等等，后续会提到一点，详细的应该是在下一次的</a:t>
            </a:r>
            <a:r>
              <a:rPr lang="en-US" altLang="zh-CN" dirty="0" err="1" smtClean="0"/>
              <a:t>Tranformer</a:t>
            </a:r>
            <a:r>
              <a:rPr lang="zh-CN" altLang="en-US" dirty="0" smtClean="0"/>
              <a:t>里面会详细提到。</a:t>
            </a:r>
            <a:endParaRPr lang="en-US" altLang="zh-CN" dirty="0" smtClean="0"/>
          </a:p>
          <a:p>
            <a:endParaRPr lang="en-US" altLang="zh-CN" dirty="0" smtClean="0"/>
          </a:p>
          <a:p>
            <a:r>
              <a:rPr lang="zh-CN" altLang="en-US" dirty="0" smtClean="0"/>
              <a:t>我们先针对第一种方法讲讲区别，其实虽然名字变来变去，他们的差异没有那么多。</a:t>
            </a:r>
            <a:endParaRPr lang="zh-CN" altLang="en-US" dirty="0"/>
          </a:p>
        </p:txBody>
      </p:sp>
      <p:sp>
        <p:nvSpPr>
          <p:cNvPr id="4" name="灯片编号占位符 3"/>
          <p:cNvSpPr>
            <a:spLocks noGrp="1"/>
          </p:cNvSpPr>
          <p:nvPr>
            <p:ph type="sldNum" sz="quarter" idx="10"/>
          </p:nvPr>
        </p:nvSpPr>
        <p:spPr/>
        <p:txBody>
          <a:bodyPr/>
          <a:lstStyle/>
          <a:p>
            <a:fld id="{7C82D6E7-A897-4E01-A9F4-E6D3DAA539F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为了我们统一，把</a:t>
            </a:r>
            <a:r>
              <a:rPr lang="en-US" altLang="zh-CN" dirty="0" smtClean="0"/>
              <a:t>attention</a:t>
            </a:r>
            <a:r>
              <a:rPr lang="zh-CN" altLang="en-US" dirty="0" smtClean="0"/>
              <a:t>变量（</a:t>
            </a:r>
            <a:r>
              <a:rPr lang="en-US" altLang="zh-CN" dirty="0" smtClean="0"/>
              <a:t>context </a:t>
            </a:r>
            <a:r>
              <a:rPr lang="en-US" altLang="zh-CN" dirty="0" err="1" smtClean="0"/>
              <a:t>vecor</a:t>
            </a:r>
            <a:r>
              <a:rPr lang="zh-CN" altLang="en-US" dirty="0" smtClean="0"/>
              <a:t>）用</a:t>
            </a:r>
            <a:r>
              <a:rPr lang="en-US" altLang="zh-CN" dirty="0" err="1" smtClean="0"/>
              <a:t>c_t</a:t>
            </a:r>
            <a:r>
              <a:rPr lang="zh-CN" altLang="en-US" dirty="0" smtClean="0"/>
              <a:t>表示，</a:t>
            </a:r>
            <a:r>
              <a:rPr lang="en-US" altLang="zh-CN" dirty="0" smtClean="0"/>
              <a:t>attention</a:t>
            </a:r>
            <a:r>
              <a:rPr lang="zh-CN" altLang="en-US" dirty="0" smtClean="0"/>
              <a:t>得分在经过了</a:t>
            </a:r>
            <a:r>
              <a:rPr lang="en-US" altLang="zh-CN" dirty="0" err="1" smtClean="0"/>
              <a:t>softmax</a:t>
            </a:r>
            <a:r>
              <a:rPr lang="zh-CN" altLang="en-US" dirty="0" smtClean="0"/>
              <a:t>过后的（</a:t>
            </a:r>
            <a:r>
              <a:rPr lang="en-US" altLang="zh-CN" dirty="0" smtClean="0"/>
              <a:t>attention score</a:t>
            </a:r>
            <a:r>
              <a:rPr lang="zh-CN" altLang="en-US" dirty="0" smtClean="0"/>
              <a:t>， </a:t>
            </a:r>
            <a:r>
              <a:rPr lang="en-US" altLang="zh-CN" dirty="0" smtClean="0"/>
              <a:t>match score……</a:t>
            </a:r>
            <a:r>
              <a:rPr lang="zh-CN" altLang="en-US" dirty="0" smtClean="0"/>
              <a:t>）用</a:t>
            </a:r>
            <a:r>
              <a:rPr lang="en-US" altLang="zh-CN" dirty="0" smtClean="0"/>
              <a:t>alpha</a:t>
            </a:r>
            <a:r>
              <a:rPr lang="zh-CN" altLang="en-US" dirty="0" smtClean="0"/>
              <a:t>表示</a:t>
            </a:r>
            <a:endParaRPr lang="en-US" altLang="zh-CN" dirty="0" smtClean="0"/>
          </a:p>
          <a:p>
            <a:endParaRPr lang="en-US" altLang="zh-CN" dirty="0" smtClean="0"/>
          </a:p>
          <a:p>
            <a:r>
              <a:rPr lang="zh-CN" altLang="en-US" dirty="0" smtClean="0"/>
              <a:t>论文：</a:t>
            </a:r>
            <a:r>
              <a:rPr lang="en-US" altLang="zh-CN" sz="1200" b="0" i="0" kern="1200" dirty="0" smtClean="0">
                <a:solidFill>
                  <a:schemeClr val="tx1"/>
                </a:solidFill>
                <a:effectLst/>
                <a:latin typeface="+mn-lt"/>
                <a:ea typeface="+mn-ea"/>
                <a:cs typeface="+mn-cs"/>
              </a:rPr>
              <a:t>Neural machine translation by jointly learning to align and translate</a:t>
            </a:r>
            <a:endParaRPr lang="zh-CN" altLang="en-US" dirty="0"/>
          </a:p>
        </p:txBody>
      </p:sp>
      <p:sp>
        <p:nvSpPr>
          <p:cNvPr id="4" name="灯片编号占位符 3"/>
          <p:cNvSpPr>
            <a:spLocks noGrp="1"/>
          </p:cNvSpPr>
          <p:nvPr>
            <p:ph type="sldNum" sz="quarter" idx="10"/>
          </p:nvPr>
        </p:nvSpPr>
        <p:spPr/>
        <p:txBody>
          <a:bodyPr/>
          <a:lstStyle/>
          <a:p>
            <a:fld id="{7C82D6E7-A897-4E01-A9F4-E6D3DAA539F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首先从大的概念来讲，针对</a:t>
            </a:r>
            <a:r>
              <a:rPr lang="en-US" altLang="zh-CN" dirty="0" smtClean="0"/>
              <a:t>attention</a:t>
            </a:r>
            <a:r>
              <a:rPr lang="zh-CN" altLang="en-US" dirty="0" smtClean="0"/>
              <a:t>的变体主要有两种方式：</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t>1.</a:t>
            </a:r>
            <a:r>
              <a:rPr lang="zh-CN" altLang="en-US" dirty="0" smtClean="0"/>
              <a:t>一种是在</a:t>
            </a:r>
            <a:r>
              <a:rPr lang="en-US" altLang="zh-CN" dirty="0" smtClean="0"/>
              <a:t>attention </a:t>
            </a:r>
            <a:r>
              <a:rPr lang="zh-CN" altLang="en-US" dirty="0" smtClean="0"/>
              <a:t>向量的计算方式上进行创新</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t>2.</a:t>
            </a:r>
            <a:r>
              <a:rPr lang="zh-CN" altLang="en-US" dirty="0" smtClean="0"/>
              <a:t>另一种是在</a:t>
            </a:r>
            <a:r>
              <a:rPr lang="en-US" altLang="zh-CN" dirty="0" smtClean="0"/>
              <a:t>attention score</a:t>
            </a:r>
            <a:r>
              <a:rPr lang="zh-CN" altLang="en-US" dirty="0" smtClean="0"/>
              <a:t>（匹配度计算）的计算方式上进行创新</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当然还有一种就是把二者都有改变的结合性创新，或者是迁移性创新，比如借鉴</a:t>
            </a:r>
            <a:r>
              <a:rPr lang="en-US" altLang="zh-CN" dirty="0" smtClean="0"/>
              <a:t>CNN</a:t>
            </a:r>
            <a:r>
              <a:rPr lang="zh-CN" altLang="en-US" dirty="0" smtClean="0"/>
              <a:t>的</a:t>
            </a:r>
            <a:r>
              <a:rPr lang="en-US" altLang="zh-CN" dirty="0" smtClean="0"/>
              <a:t>Inception</a:t>
            </a:r>
            <a:r>
              <a:rPr lang="zh-CN" altLang="en-US" dirty="0" smtClean="0"/>
              <a:t>思想等等，后续会提到一点，详细的应该是在下一次的</a:t>
            </a:r>
            <a:r>
              <a:rPr lang="en-US" altLang="zh-CN" dirty="0" err="1" smtClean="0"/>
              <a:t>Tranformer</a:t>
            </a:r>
            <a:r>
              <a:rPr lang="zh-CN" altLang="en-US" dirty="0" smtClean="0"/>
              <a:t>里面会详细提到。</a:t>
            </a:r>
            <a:endParaRPr lang="en-US" altLang="zh-CN" dirty="0" smtClean="0"/>
          </a:p>
          <a:p>
            <a:endParaRPr lang="en-US" altLang="zh-CN" dirty="0" smtClean="0"/>
          </a:p>
          <a:p>
            <a:r>
              <a:rPr lang="zh-CN" altLang="en-US" dirty="0" smtClean="0"/>
              <a:t>我们先针对第一种方法讲讲区别，其实虽然名字变来变去，他们的差异没有那么多。</a:t>
            </a:r>
            <a:endParaRPr lang="zh-CN" altLang="en-US" dirty="0"/>
          </a:p>
        </p:txBody>
      </p:sp>
      <p:sp>
        <p:nvSpPr>
          <p:cNvPr id="4" name="灯片编号占位符 3"/>
          <p:cNvSpPr>
            <a:spLocks noGrp="1"/>
          </p:cNvSpPr>
          <p:nvPr>
            <p:ph type="sldNum" sz="quarter" idx="10"/>
          </p:nvPr>
        </p:nvSpPr>
        <p:spPr/>
        <p:txBody>
          <a:bodyPr/>
          <a:lstStyle/>
          <a:p>
            <a:fld id="{7C82D6E7-A897-4E01-A9F4-E6D3DAA539F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首先从大的概念来讲，针对</a:t>
            </a:r>
            <a:r>
              <a:rPr lang="en-US" altLang="zh-CN" dirty="0" smtClean="0"/>
              <a:t>attention</a:t>
            </a:r>
            <a:r>
              <a:rPr lang="zh-CN" altLang="en-US" dirty="0" smtClean="0"/>
              <a:t>的变体主要有两种方式：</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t>1.</a:t>
            </a:r>
            <a:r>
              <a:rPr lang="zh-CN" altLang="en-US" dirty="0" smtClean="0"/>
              <a:t>一种是在</a:t>
            </a:r>
            <a:r>
              <a:rPr lang="en-US" altLang="zh-CN" dirty="0" smtClean="0"/>
              <a:t>attention </a:t>
            </a:r>
            <a:r>
              <a:rPr lang="zh-CN" altLang="en-US" dirty="0" smtClean="0"/>
              <a:t>向量的计算方式上进行创新</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t>2.</a:t>
            </a:r>
            <a:r>
              <a:rPr lang="zh-CN" altLang="en-US" dirty="0" smtClean="0"/>
              <a:t>另一种是在</a:t>
            </a:r>
            <a:r>
              <a:rPr lang="en-US" altLang="zh-CN" dirty="0" smtClean="0"/>
              <a:t>attention score</a:t>
            </a:r>
            <a:r>
              <a:rPr lang="zh-CN" altLang="en-US" dirty="0" smtClean="0"/>
              <a:t>（匹配度计算）的计算方式上进行创新</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当然还有一种就是把二者都有改变的结合性创新，或者是迁移性创新，比如借鉴</a:t>
            </a:r>
            <a:r>
              <a:rPr lang="en-US" altLang="zh-CN" dirty="0" smtClean="0"/>
              <a:t>CNN</a:t>
            </a:r>
            <a:r>
              <a:rPr lang="zh-CN" altLang="en-US" dirty="0" smtClean="0"/>
              <a:t>的</a:t>
            </a:r>
            <a:r>
              <a:rPr lang="en-US" altLang="zh-CN" dirty="0" smtClean="0"/>
              <a:t>Inception</a:t>
            </a:r>
            <a:r>
              <a:rPr lang="zh-CN" altLang="en-US" dirty="0" smtClean="0"/>
              <a:t>思想等等，后续会提到一点，详细的应该是在下一次的</a:t>
            </a:r>
            <a:r>
              <a:rPr lang="en-US" altLang="zh-CN" dirty="0" err="1" smtClean="0"/>
              <a:t>Tranformer</a:t>
            </a:r>
            <a:r>
              <a:rPr lang="zh-CN" altLang="en-US" dirty="0" smtClean="0"/>
              <a:t>里面会详细提到。</a:t>
            </a:r>
            <a:endParaRPr lang="en-US" altLang="zh-CN" dirty="0" smtClean="0"/>
          </a:p>
          <a:p>
            <a:endParaRPr lang="en-US" altLang="zh-CN" dirty="0" smtClean="0"/>
          </a:p>
          <a:p>
            <a:r>
              <a:rPr lang="zh-CN" altLang="en-US" dirty="0" smtClean="0"/>
              <a:t>我们先针对第一种方法讲讲区别，其实虽然名字变来变去，他们的差异没有那么多。</a:t>
            </a:r>
            <a:endParaRPr lang="zh-CN" altLang="en-US" dirty="0"/>
          </a:p>
        </p:txBody>
      </p:sp>
      <p:sp>
        <p:nvSpPr>
          <p:cNvPr id="4" name="灯片编号占位符 3"/>
          <p:cNvSpPr>
            <a:spLocks noGrp="1"/>
          </p:cNvSpPr>
          <p:nvPr>
            <p:ph type="sldNum" sz="quarter" idx="10"/>
          </p:nvPr>
        </p:nvSpPr>
        <p:spPr/>
        <p:txBody>
          <a:bodyPr/>
          <a:lstStyle/>
          <a:p>
            <a:fld id="{7C82D6E7-A897-4E01-A9F4-E6D3DAA539F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t>Hard attention</a:t>
            </a:r>
            <a:r>
              <a:rPr lang="zh-CN" altLang="en-US" dirty="0" smtClean="0"/>
              <a:t>的这个</a:t>
            </a:r>
            <a:r>
              <a:rPr lang="en-US" altLang="zh-CN" dirty="0" err="1" smtClean="0"/>
              <a:t>pt</a:t>
            </a:r>
            <a:r>
              <a:rPr lang="zh-CN" altLang="en-US" dirty="0" smtClean="0"/>
              <a:t>，我也没有详细研究，不过我觉得可能跟下面讲的</a:t>
            </a:r>
            <a:r>
              <a:rPr lang="en-US" altLang="zh-CN" dirty="0" smtClean="0"/>
              <a:t>local attention</a:t>
            </a:r>
            <a:r>
              <a:rPr lang="zh-CN" altLang="en-US" dirty="0" smtClean="0"/>
              <a:t>机制的找法差不多。</a:t>
            </a:r>
            <a:endParaRPr lang="en-US" altLang="zh-CN" dirty="0" smtClean="0"/>
          </a:p>
          <a:p>
            <a:r>
              <a:rPr lang="en-US" altLang="zh-CN" dirty="0" smtClean="0"/>
              <a:t>Hard attention </a:t>
            </a:r>
            <a:r>
              <a:rPr lang="zh-CN" altLang="en-US" dirty="0" smtClean="0"/>
              <a:t>一般用在图像里面，当图像区域被选中时，权重为</a:t>
            </a:r>
            <a:r>
              <a:rPr lang="en-US" altLang="zh-CN" dirty="0" smtClean="0"/>
              <a:t>1</a:t>
            </a:r>
            <a:r>
              <a:rPr lang="zh-CN" altLang="en-US" dirty="0" smtClean="0"/>
              <a:t>，剩下时候为</a:t>
            </a:r>
            <a:r>
              <a:rPr lang="en-US" altLang="zh-CN" dirty="0" smtClean="0"/>
              <a:t>0</a:t>
            </a:r>
            <a:r>
              <a:rPr lang="zh-CN" altLang="en-US" dirty="0" smtClean="0"/>
              <a:t>。</a:t>
            </a:r>
            <a:endParaRPr lang="en-US" altLang="zh-CN" dirty="0" smtClean="0"/>
          </a:p>
          <a:p>
            <a:r>
              <a:rPr lang="en-US" altLang="zh-CN" dirty="0" smtClean="0"/>
              <a:t>https://www.cnblogs.com/Determined22/p/6914926.html</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7C82D6E7-A897-4E01-A9F4-E6D3DAA539F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论文：</a:t>
            </a:r>
            <a:r>
              <a:rPr lang="en-US" altLang="zh-CN" sz="1200" b="1" i="0" kern="1200" dirty="0" smtClean="0">
                <a:solidFill>
                  <a:schemeClr val="tx1"/>
                </a:solidFill>
                <a:effectLst/>
                <a:latin typeface="+mn-lt"/>
                <a:ea typeface="+mn-ea"/>
                <a:cs typeface="+mn-cs"/>
              </a:rPr>
              <a:t>Effective Approaches to Attention-based Neural Machine Translation</a:t>
            </a:r>
            <a:endParaRPr lang="en-US" altLang="zh-CN" dirty="0" smtClean="0"/>
          </a:p>
          <a:p>
            <a:endParaRPr lang="en-US" altLang="zh-CN" dirty="0" smtClean="0"/>
          </a:p>
          <a:p>
            <a:r>
              <a:rPr lang="en-US" altLang="zh-CN" dirty="0" smtClean="0"/>
              <a:t>Soft attention </a:t>
            </a:r>
            <a:r>
              <a:rPr lang="zh-CN" altLang="en-US" dirty="0" smtClean="0"/>
              <a:t>每次对齐的时候都要考虑前面的</a:t>
            </a:r>
            <a:r>
              <a:rPr lang="en-US" altLang="zh-CN" dirty="0" smtClean="0"/>
              <a:t>encoder</a:t>
            </a:r>
            <a:r>
              <a:rPr lang="zh-CN" altLang="en-US" dirty="0" smtClean="0"/>
              <a:t>的所有</a:t>
            </a:r>
            <a:r>
              <a:rPr lang="en-US" altLang="zh-CN" dirty="0" smtClean="0"/>
              <a:t>hi</a:t>
            </a:r>
            <a:r>
              <a:rPr lang="zh-CN" altLang="en-US" dirty="0" smtClean="0"/>
              <a:t>，所以计算量会很大，因此一种朴素的思想是只考虑部分窗口内的</a:t>
            </a:r>
            <a:r>
              <a:rPr lang="en-US" altLang="zh-CN" dirty="0" smtClean="0"/>
              <a:t>encoder</a:t>
            </a:r>
            <a:r>
              <a:rPr lang="zh-CN" altLang="en-US" dirty="0" smtClean="0"/>
              <a:t>隐藏输出，其余部分为</a:t>
            </a:r>
            <a:r>
              <a:rPr lang="en-US" altLang="zh-CN" dirty="0" smtClean="0"/>
              <a:t>0</a:t>
            </a:r>
            <a:r>
              <a:rPr lang="zh-CN" altLang="en-US" dirty="0" smtClean="0"/>
              <a:t>，在窗口内使用</a:t>
            </a:r>
            <a:r>
              <a:rPr lang="en-US" altLang="zh-CN" dirty="0" err="1" smtClean="0"/>
              <a:t>softmax</a:t>
            </a:r>
            <a:r>
              <a:rPr lang="zh-CN" altLang="en-US" dirty="0" smtClean="0"/>
              <a:t>的方式转换为概率。这个</a:t>
            </a:r>
            <a:r>
              <a:rPr lang="en-US" altLang="zh-CN" dirty="0" smtClean="0"/>
              <a:t>local attention</a:t>
            </a:r>
            <a:r>
              <a:rPr lang="zh-CN" altLang="en-US" dirty="0" smtClean="0"/>
              <a:t>对应的就是</a:t>
            </a:r>
            <a:r>
              <a:rPr lang="en-US" altLang="zh-CN" dirty="0" smtClean="0"/>
              <a:t>global attention</a:t>
            </a:r>
            <a:r>
              <a:rPr lang="zh-CN" altLang="en-US" dirty="0" smtClean="0"/>
              <a:t>，</a:t>
            </a:r>
            <a:r>
              <a:rPr lang="en-US" altLang="zh-CN" dirty="0" smtClean="0"/>
              <a:t>global attention</a:t>
            </a:r>
            <a:r>
              <a:rPr lang="zh-CN" altLang="en-US" dirty="0" smtClean="0"/>
              <a:t>其实就是</a:t>
            </a:r>
            <a:r>
              <a:rPr lang="en-US" altLang="zh-CN" dirty="0" err="1" smtClean="0"/>
              <a:t>softmax</a:t>
            </a:r>
            <a:r>
              <a:rPr lang="en-US" altLang="zh-CN" dirty="0" smtClean="0"/>
              <a:t> attention</a:t>
            </a:r>
            <a:r>
              <a:rPr lang="zh-CN" altLang="en-US" dirty="0" smtClean="0"/>
              <a:t>，这里不多赘述</a:t>
            </a:r>
            <a:r>
              <a:rPr lang="en-US" altLang="zh-CN" dirty="0" smtClean="0"/>
              <a:t>global attention</a:t>
            </a:r>
            <a:r>
              <a:rPr lang="zh-CN" altLang="en-US" dirty="0" smtClean="0"/>
              <a:t>了。</a:t>
            </a:r>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latin typeface="Microsoft YaHei" panose="020B0503020204020204" pitchFamily="34" charset="-122"/>
                <a:ea typeface="Microsoft YaHei" panose="020B0503020204020204" pitchFamily="34" charset="-122"/>
              </a:rPr>
              <a:t>在这个模型中，对于是时刻</a:t>
            </a:r>
            <a:r>
              <a:rPr lang="en-US" altLang="zh-CN" dirty="0" smtClean="0">
                <a:latin typeface="Microsoft YaHei" panose="020B0503020204020204" pitchFamily="34" charset="-122"/>
                <a:ea typeface="Microsoft YaHei" panose="020B0503020204020204" pitchFamily="34" charset="-122"/>
              </a:rPr>
              <a:t>t</a:t>
            </a:r>
            <a:r>
              <a:rPr lang="zh-CN" altLang="en-US" dirty="0" smtClean="0">
                <a:latin typeface="Microsoft YaHei" panose="020B0503020204020204" pitchFamily="34" charset="-122"/>
                <a:ea typeface="Microsoft YaHei" panose="020B0503020204020204" pitchFamily="34" charset="-122"/>
              </a:rPr>
              <a:t>的每一个目标词汇，模型首先产生一个对齐的位置 </a:t>
            </a:r>
            <a:r>
              <a:rPr lang="en-US" altLang="zh-CN" dirty="0" err="1" smtClean="0">
                <a:latin typeface="Microsoft YaHei" panose="020B0503020204020204" pitchFamily="34" charset="-122"/>
                <a:ea typeface="Microsoft YaHei" panose="020B0503020204020204" pitchFamily="34" charset="-122"/>
              </a:rPr>
              <a:t>pt</a:t>
            </a:r>
            <a:r>
              <a:rPr lang="zh-CN" altLang="en-US" dirty="0" smtClean="0">
                <a:latin typeface="Microsoft YaHei" panose="020B0503020204020204" pitchFamily="34" charset="-122"/>
                <a:ea typeface="Microsoft YaHei" panose="020B0503020204020204" pitchFamily="34" charset="-122"/>
              </a:rPr>
              <a:t>（</a:t>
            </a:r>
            <a:r>
              <a:rPr lang="en-US" altLang="zh-CN" dirty="0" smtClean="0">
                <a:latin typeface="Microsoft YaHei" panose="020B0503020204020204" pitchFamily="34" charset="-122"/>
                <a:ea typeface="Microsoft YaHei" panose="020B0503020204020204" pitchFamily="34" charset="-122"/>
              </a:rPr>
              <a:t>aligned position</a:t>
            </a:r>
            <a:r>
              <a:rPr lang="zh-CN" altLang="en-US" dirty="0" smtClean="0">
                <a:latin typeface="Microsoft YaHei" panose="020B0503020204020204" pitchFamily="34" charset="-122"/>
                <a:ea typeface="Microsoft YaHei" panose="020B0503020204020204" pitchFamily="34" charset="-122"/>
              </a:rPr>
              <a:t>），</a:t>
            </a:r>
            <a:r>
              <a:rPr lang="en-US" altLang="zh-CN" dirty="0" smtClean="0">
                <a:latin typeface="Microsoft YaHei" panose="020B0503020204020204" pitchFamily="34" charset="-122"/>
                <a:ea typeface="Microsoft YaHei" panose="020B0503020204020204" pitchFamily="34" charset="-122"/>
              </a:rPr>
              <a:t>context</a:t>
            </a:r>
            <a:r>
              <a:rPr lang="zh-CN" altLang="en-US" dirty="0" smtClean="0">
                <a:latin typeface="Microsoft YaHei" panose="020B0503020204020204" pitchFamily="34" charset="-122"/>
                <a:ea typeface="Microsoft YaHei" panose="020B0503020204020204" pitchFamily="34" charset="-122"/>
              </a:rPr>
              <a:t> </a:t>
            </a:r>
            <a:r>
              <a:rPr lang="en-US" altLang="zh-CN" dirty="0" smtClean="0">
                <a:latin typeface="Microsoft YaHei" panose="020B0503020204020204" pitchFamily="34" charset="-122"/>
                <a:ea typeface="Microsoft YaHei" panose="020B0503020204020204" pitchFamily="34" charset="-122"/>
              </a:rPr>
              <a:t>vector </a:t>
            </a:r>
            <a:r>
              <a:rPr lang="zh-CN" altLang="en-US" dirty="0" smtClean="0">
                <a:latin typeface="Microsoft YaHei" panose="020B0503020204020204" pitchFamily="34" charset="-122"/>
                <a:ea typeface="Microsoft YaHei" panose="020B0503020204020204" pitchFamily="34" charset="-122"/>
              </a:rPr>
              <a:t>由编码器中一个集合的隐藏层状态计算得到，编码器中的隐藏层包含在窗口</a:t>
            </a:r>
            <a:r>
              <a:rPr lang="en-US" altLang="zh-CN" dirty="0" smtClean="0">
                <a:latin typeface="Microsoft YaHei" panose="020B0503020204020204" pitchFamily="34" charset="-122"/>
                <a:ea typeface="Microsoft YaHei" panose="020B0503020204020204" pitchFamily="34" charset="-122"/>
              </a:rPr>
              <a:t>[</a:t>
            </a:r>
            <a:r>
              <a:rPr lang="en-US" altLang="zh-CN" dirty="0" err="1" smtClean="0">
                <a:latin typeface="Microsoft YaHei" panose="020B0503020204020204" pitchFamily="34" charset="-122"/>
                <a:ea typeface="Microsoft YaHei" panose="020B0503020204020204" pitchFamily="34" charset="-122"/>
              </a:rPr>
              <a:t>pt-D,pt+D</a:t>
            </a:r>
            <a:r>
              <a:rPr lang="en-US" altLang="zh-CN" dirty="0" smtClean="0">
                <a:latin typeface="Microsoft YaHei" panose="020B0503020204020204" pitchFamily="34" charset="-122"/>
                <a:ea typeface="Microsoft YaHei" panose="020B0503020204020204" pitchFamily="34" charset="-122"/>
              </a:rPr>
              <a:t>]</a:t>
            </a:r>
            <a:r>
              <a:rPr lang="zh-CN" altLang="en-US" dirty="0" smtClean="0">
                <a:latin typeface="Microsoft YaHei" panose="020B0503020204020204" pitchFamily="34" charset="-122"/>
                <a:ea typeface="Microsoft YaHei" panose="020B0503020204020204" pitchFamily="34" charset="-122"/>
              </a:rPr>
              <a:t>中，</a:t>
            </a:r>
            <a:r>
              <a:rPr lang="en-US" altLang="zh-CN" dirty="0" smtClean="0">
                <a:latin typeface="Microsoft YaHei" panose="020B0503020204020204" pitchFamily="34" charset="-122"/>
                <a:ea typeface="Microsoft YaHei" panose="020B0503020204020204" pitchFamily="34" charset="-122"/>
              </a:rPr>
              <a:t>D</a:t>
            </a:r>
            <a:r>
              <a:rPr lang="zh-CN" altLang="en-US" dirty="0" smtClean="0">
                <a:latin typeface="Microsoft YaHei" panose="020B0503020204020204" pitchFamily="34" charset="-122"/>
                <a:ea typeface="Microsoft YaHei" panose="020B0503020204020204" pitchFamily="34" charset="-122"/>
              </a:rPr>
              <a:t>的大小通过经验选择。</a:t>
            </a:r>
            <a:endParaRPr lang="zh-CN" altLang="en-US" dirty="0" smtClean="0">
              <a:latin typeface="Microsoft YaHei" panose="020B0503020204020204" pitchFamily="34" charset="-122"/>
              <a:ea typeface="Microsoft YaHei" panose="020B0503020204020204" pitchFamily="34" charset="-122"/>
            </a:endParaRPr>
          </a:p>
          <a:p>
            <a:endParaRPr lang="en-US" altLang="zh-CN" dirty="0" smtClean="0"/>
          </a:p>
          <a:p>
            <a:r>
              <a:rPr lang="zh-CN" altLang="en-US" dirty="0" smtClean="0"/>
              <a:t>上式之中，大</a:t>
            </a:r>
            <a:r>
              <a:rPr lang="en-US" altLang="zh-CN" dirty="0" smtClean="0"/>
              <a:t>S</a:t>
            </a:r>
            <a:r>
              <a:rPr lang="zh-CN" altLang="en-US" dirty="0" smtClean="0"/>
              <a:t>指的是源句子的长度，</a:t>
            </a:r>
            <a:r>
              <a:rPr lang="en-US" altLang="zh-CN" dirty="0" err="1" smtClean="0"/>
              <a:t>Wp</a:t>
            </a:r>
            <a:r>
              <a:rPr lang="zh-CN" altLang="en-US" dirty="0" smtClean="0"/>
              <a:t>和</a:t>
            </a:r>
            <a:r>
              <a:rPr lang="en-US" altLang="zh-CN" dirty="0" err="1" smtClean="0"/>
              <a:t>vp</a:t>
            </a:r>
            <a:r>
              <a:rPr lang="zh-CN" altLang="en-US" dirty="0" smtClean="0"/>
              <a:t>是指的模型的参数，通过训练得到，</a:t>
            </a:r>
            <a:r>
              <a:rPr lang="zh-CN" altLang="en-US" sz="1200" b="0" i="0" kern="1200" dirty="0" smtClean="0">
                <a:solidFill>
                  <a:schemeClr val="tx1"/>
                </a:solidFill>
                <a:effectLst/>
                <a:latin typeface="+mn-lt"/>
                <a:ea typeface="+mn-ea"/>
                <a:cs typeface="+mn-cs"/>
              </a:rPr>
              <a:t>为了支持</a:t>
            </a:r>
            <a:r>
              <a:rPr lang="en-US" altLang="zh-CN" sz="1200" b="0" i="0" kern="1200" dirty="0" err="1" smtClean="0">
                <a:solidFill>
                  <a:schemeClr val="tx1"/>
                </a:solidFill>
                <a:effectLst/>
                <a:latin typeface="+mn-lt"/>
                <a:ea typeface="+mn-ea"/>
                <a:cs typeface="+mn-cs"/>
              </a:rPr>
              <a:t>pt</a:t>
            </a:r>
            <a:r>
              <a:rPr lang="zh-CN" altLang="en-US" sz="1200" b="0" i="0" kern="1200" dirty="0" smtClean="0">
                <a:solidFill>
                  <a:schemeClr val="tx1"/>
                </a:solidFill>
                <a:effectLst/>
                <a:latin typeface="+mn-lt"/>
                <a:ea typeface="+mn-ea"/>
                <a:cs typeface="+mn-cs"/>
              </a:rPr>
              <a:t>附近的对齐点，设置一个围绕</a:t>
            </a:r>
            <a:r>
              <a:rPr lang="en-US" altLang="zh-CN" sz="1200" b="0" i="0" kern="1200" dirty="0" err="1" smtClean="0">
                <a:solidFill>
                  <a:schemeClr val="tx1"/>
                </a:solidFill>
                <a:effectLst/>
                <a:latin typeface="+mn-lt"/>
                <a:ea typeface="+mn-ea"/>
                <a:cs typeface="+mn-cs"/>
              </a:rPr>
              <a:t>pt</a:t>
            </a:r>
            <a:r>
              <a:rPr lang="zh-CN" altLang="en-US" sz="1200" b="0" i="0" kern="1200" dirty="0" smtClean="0">
                <a:solidFill>
                  <a:schemeClr val="tx1"/>
                </a:solidFill>
                <a:effectLst/>
                <a:latin typeface="+mn-lt"/>
                <a:ea typeface="+mn-ea"/>
                <a:cs typeface="+mn-cs"/>
              </a:rPr>
              <a:t>的高斯分布，其中小</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是在以</a:t>
            </a:r>
            <a:r>
              <a:rPr lang="en-US" altLang="zh-CN" sz="1200" b="0" i="0" kern="1200" dirty="0" err="1" smtClean="0">
                <a:solidFill>
                  <a:schemeClr val="tx1"/>
                </a:solidFill>
                <a:effectLst/>
                <a:latin typeface="+mn-lt"/>
                <a:ea typeface="+mn-ea"/>
                <a:cs typeface="+mn-cs"/>
              </a:rPr>
              <a:t>pt</a:t>
            </a:r>
            <a:r>
              <a:rPr lang="zh-CN" altLang="en-US" sz="1200" b="0" i="0" kern="1200" dirty="0" smtClean="0">
                <a:solidFill>
                  <a:schemeClr val="tx1"/>
                </a:solidFill>
                <a:effectLst/>
                <a:latin typeface="+mn-lt"/>
                <a:ea typeface="+mn-ea"/>
                <a:cs typeface="+mn-cs"/>
              </a:rPr>
              <a:t>为中心的窗口中的整数，</a:t>
            </a:r>
            <a:r>
              <a:rPr lang="en-US" altLang="zh-CN" sz="1200" b="0" i="0" kern="1200" dirty="0" err="1" smtClean="0">
                <a:solidFill>
                  <a:schemeClr val="tx1"/>
                </a:solidFill>
                <a:effectLst/>
                <a:latin typeface="+mn-lt"/>
                <a:ea typeface="+mn-ea"/>
                <a:cs typeface="+mn-cs"/>
              </a:rPr>
              <a:t>pt</a:t>
            </a:r>
            <a:r>
              <a:rPr lang="zh-CN" altLang="en-US" sz="1200" b="0" i="0" kern="1200" dirty="0" smtClean="0">
                <a:solidFill>
                  <a:schemeClr val="tx1"/>
                </a:solidFill>
                <a:effectLst/>
                <a:latin typeface="+mn-lt"/>
                <a:ea typeface="+mn-ea"/>
                <a:cs typeface="+mn-cs"/>
              </a:rPr>
              <a:t>是一个在</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之间的实数。小</a:t>
            </a:r>
            <a:r>
              <a:rPr lang="en-US" altLang="zh-CN" sz="1200" b="0" i="0" kern="1200" dirty="0" smtClean="0">
                <a:solidFill>
                  <a:schemeClr val="tx1"/>
                </a:solidFill>
                <a:effectLst/>
                <a:latin typeface="+mn-lt"/>
                <a:ea typeface="+mn-ea"/>
                <a:cs typeface="+mn-cs"/>
              </a:rPr>
              <a:t>Sigma </a:t>
            </a:r>
            <a:r>
              <a:rPr lang="el-GR" altLang="zh-CN" sz="1200" b="0" i="0" kern="1200" dirty="0" smtClean="0">
                <a:solidFill>
                  <a:schemeClr val="tx1"/>
                </a:solidFill>
                <a:effectLst/>
                <a:latin typeface="+mn-lt"/>
                <a:ea typeface="+mn-ea"/>
                <a:cs typeface="+mn-cs"/>
              </a:rPr>
              <a:t>σ</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一般取窗口大小的一半</a:t>
            </a:r>
            <a:endParaRPr lang="en-US" altLang="zh-CN" dirty="0" smtClean="0"/>
          </a:p>
        </p:txBody>
      </p:sp>
      <p:sp>
        <p:nvSpPr>
          <p:cNvPr id="4" name="灯片编号占位符 3"/>
          <p:cNvSpPr>
            <a:spLocks noGrp="1"/>
          </p:cNvSpPr>
          <p:nvPr>
            <p:ph type="sldNum" sz="quarter" idx="10"/>
          </p:nvPr>
        </p:nvSpPr>
        <p:spPr/>
        <p:txBody>
          <a:bodyPr/>
          <a:lstStyle/>
          <a:p>
            <a:fld id="{7C82D6E7-A897-4E01-A9F4-E6D3DAA539F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90500"/>
            <a:ext cx="10972800" cy="58261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174750"/>
            <a:ext cx="5384800" cy="4953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174750"/>
            <a:ext cx="5384800" cy="4953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zh-CN" dirty="0">
                <a:latin typeface="Arial" panose="020B0604020202020204" pitchFamily="34" charset="0"/>
              </a:rPr>
            </a:fld>
            <a:endParaRPr lang="zh-CN" altLang="zh-CN"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190500"/>
            <a:ext cx="10972800" cy="582613"/>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09600" y="1174750"/>
            <a:ext cx="5384800" cy="24003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6197600" y="1174750"/>
            <a:ext cx="5384800" cy="24003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609600" y="3727450"/>
            <a:ext cx="5384800" cy="24003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内容占位符 5"/>
          <p:cNvSpPr>
            <a:spLocks noGrp="1"/>
          </p:cNvSpPr>
          <p:nvPr>
            <p:ph sz="quarter" idx="4"/>
          </p:nvPr>
        </p:nvSpPr>
        <p:spPr>
          <a:xfrm>
            <a:off x="6197600" y="3727450"/>
            <a:ext cx="5384800" cy="24003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zh-CN" altLang="zh-CN" dirty="0">
                <a:latin typeface="Arial" panose="020B0604020202020204" pitchFamily="34" charset="0"/>
              </a:rPr>
            </a:fld>
            <a:endParaRPr lang="zh-CN" altLang="zh-CN"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90500"/>
            <a:ext cx="10972800" cy="58261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174750"/>
            <a:ext cx="5384800" cy="4953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6197600" y="1174750"/>
            <a:ext cx="5384800" cy="24003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6197600" y="3727450"/>
            <a:ext cx="5384800" cy="24003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灯片编号占位符 7"/>
          <p:cNvSpPr>
            <a:spLocks noGrp="1"/>
          </p:cNvSpPr>
          <p:nvPr>
            <p:ph type="sldNum" sz="quarter" idx="12"/>
          </p:nvPr>
        </p:nvSpPr>
        <p:spPr/>
        <p:txBody>
          <a:bodyPr/>
          <a:p>
            <a:pPr lvl="0" eaLnBrk="1" hangingPunct="1"/>
            <a:fld id="{9A0DB2DC-4C9A-4742-B13C-FB6460FD3503}" type="slidenum">
              <a:rPr lang="zh-CN" altLang="zh-CN" dirty="0">
                <a:latin typeface="Arial" panose="020B0604020202020204" pitchFamily="34" charset="0"/>
              </a:rPr>
            </a:fld>
            <a:endParaRPr lang="zh-CN"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C41B85-45F4-4D46-BD96-91886AA2C94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466962-1581-4B19-8D48-00FB859A9EE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8.bin"/></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image" Target="../media/image119.emf"/><Relationship Id="rId4" Type="http://schemas.openxmlformats.org/officeDocument/2006/relationships/image" Target="../media/image114.emf"/><Relationship Id="rId3" Type="http://schemas.openxmlformats.org/officeDocument/2006/relationships/image" Target="../media/image113.png"/><Relationship Id="rId2" Type="http://schemas.openxmlformats.org/officeDocument/2006/relationships/image" Target="../media/image111.png"/><Relationship Id="rId1" Type="http://schemas.openxmlformats.org/officeDocument/2006/relationships/image" Target="../media/image110.png"/></Relationships>
</file>

<file path=ppt/slides/_rels/slide10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26.emf"/><Relationship Id="rId7" Type="http://schemas.openxmlformats.org/officeDocument/2006/relationships/image" Target="../media/image125.emf"/><Relationship Id="rId6" Type="http://schemas.openxmlformats.org/officeDocument/2006/relationships/image" Target="../media/image124.emf"/><Relationship Id="rId5" Type="http://schemas.openxmlformats.org/officeDocument/2006/relationships/image" Target="../media/image123.png"/><Relationship Id="rId4" Type="http://schemas.openxmlformats.org/officeDocument/2006/relationships/image" Target="../media/image114.emf"/><Relationship Id="rId3" Type="http://schemas.openxmlformats.org/officeDocument/2006/relationships/image" Target="../media/image122.png"/><Relationship Id="rId2" Type="http://schemas.openxmlformats.org/officeDocument/2006/relationships/image" Target="../media/image121.png"/><Relationship Id="rId10" Type="http://schemas.openxmlformats.org/officeDocument/2006/relationships/notesSlide" Target="../notesSlides/notesSlide9.xml"/><Relationship Id="rId1" Type="http://schemas.openxmlformats.org/officeDocument/2006/relationships/image" Target="../media/image120.png"/></Relationships>
</file>

<file path=ppt/slides/_rels/slide10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28.png"/><Relationship Id="rId1" Type="http://schemas.openxmlformats.org/officeDocument/2006/relationships/image" Target="../media/image127.png"/></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131.emf"/><Relationship Id="rId2" Type="http://schemas.openxmlformats.org/officeDocument/2006/relationships/image" Target="../media/image130.emf"/><Relationship Id="rId1" Type="http://schemas.openxmlformats.org/officeDocument/2006/relationships/image" Target="../media/image129.emf"/></Relationships>
</file>

<file path=ppt/slides/_rels/slide107.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33.emf"/><Relationship Id="rId1" Type="http://schemas.openxmlformats.org/officeDocument/2006/relationships/image" Target="../media/image132.emf"/></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34.png"/></Relationships>
</file>

<file path=ppt/slides/_rels/slide109.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image" Target="../media/image131.emf"/><Relationship Id="rId2" Type="http://schemas.openxmlformats.org/officeDocument/2006/relationships/image" Target="../media/image130.emf"/><Relationship Id="rId1" Type="http://schemas.openxmlformats.org/officeDocument/2006/relationships/image" Target="../media/image129.emf"/></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9.bin"/></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36.jpeg"/><Relationship Id="rId1" Type="http://schemas.openxmlformats.org/officeDocument/2006/relationships/image" Target="../media/image135.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2.xml"/><Relationship Id="rId6" Type="http://schemas.openxmlformats.org/officeDocument/2006/relationships/image" Target="../media/image17.wmf"/><Relationship Id="rId5" Type="http://schemas.openxmlformats.org/officeDocument/2006/relationships/oleObject" Target="../embeddings/oleObject13.bin"/><Relationship Id="rId4" Type="http://schemas.openxmlformats.org/officeDocument/2006/relationships/image" Target="../media/image16.wmf"/><Relationship Id="rId3" Type="http://schemas.openxmlformats.org/officeDocument/2006/relationships/oleObject" Target="../embeddings/oleObject12.bin"/><Relationship Id="rId2" Type="http://schemas.openxmlformats.org/officeDocument/2006/relationships/image" Target="../media/image15.wmf"/><Relationship Id="rId1" Type="http://schemas.openxmlformats.org/officeDocument/2006/relationships/oleObject" Target="../embeddings/oleObject1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oleObject" Target="../embeddings/oleObject14.bin"/></Relationships>
</file>

<file path=ppt/slides/_rels/slide22.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2.xml"/><Relationship Id="rId4" Type="http://schemas.openxmlformats.org/officeDocument/2006/relationships/image" Target="../media/image21.wmf"/><Relationship Id="rId3" Type="http://schemas.openxmlformats.org/officeDocument/2006/relationships/oleObject" Target="../embeddings/oleObject16.bin"/><Relationship Id="rId2" Type="http://schemas.openxmlformats.org/officeDocument/2006/relationships/image" Target="../media/image20.wmf"/><Relationship Id="rId1" Type="http://schemas.openxmlformats.org/officeDocument/2006/relationships/oleObject" Target="../embeddings/oleObject15.bin"/></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oleObject" Target="../embeddings/oleObject17.bin"/></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23.wmf"/><Relationship Id="rId1" Type="http://schemas.openxmlformats.org/officeDocument/2006/relationships/oleObject" Target="../embeddings/oleObject18.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24.wmf"/><Relationship Id="rId1" Type="http://schemas.openxmlformats.org/officeDocument/2006/relationships/oleObject" Target="../embeddings/oleObject19.bin"/></Relationships>
</file>

<file path=ppt/slides/_rels/slide32.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26.wmf"/><Relationship Id="rId3" Type="http://schemas.openxmlformats.org/officeDocument/2006/relationships/oleObject" Target="../embeddings/oleObject21.bin"/><Relationship Id="rId2" Type="http://schemas.openxmlformats.org/officeDocument/2006/relationships/image" Target="../media/image25.wmf"/><Relationship Id="rId1" Type="http://schemas.openxmlformats.org/officeDocument/2006/relationships/oleObject" Target="../embeddings/oleObject20.bin"/></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25.wmf"/><Relationship Id="rId1" Type="http://schemas.openxmlformats.org/officeDocument/2006/relationships/oleObject" Target="../embeddings/oleObject22.bin"/></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25.wmf"/><Relationship Id="rId1" Type="http://schemas.openxmlformats.org/officeDocument/2006/relationships/oleObject" Target="../embeddings/oleObject23.bin"/></Relationships>
</file>

<file path=ppt/slides/_rels/slide35.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2.xml"/><Relationship Id="rId4" Type="http://schemas.openxmlformats.org/officeDocument/2006/relationships/image" Target="../media/image27.wmf"/><Relationship Id="rId3" Type="http://schemas.openxmlformats.org/officeDocument/2006/relationships/oleObject" Target="../embeddings/oleObject25.bin"/><Relationship Id="rId2" Type="http://schemas.openxmlformats.org/officeDocument/2006/relationships/image" Target="../media/image25.wmf"/><Relationship Id="rId1" Type="http://schemas.openxmlformats.org/officeDocument/2006/relationships/oleObject" Target="../embeddings/oleObject24.bin"/></Relationships>
</file>

<file path=ppt/slides/_rels/slide36.xml.rels><?xml version="1.0" encoding="UTF-8" standalone="yes"?>
<Relationships xmlns="http://schemas.openxmlformats.org/package/2006/relationships"><Relationship Id="rId8" Type="http://schemas.openxmlformats.org/officeDocument/2006/relationships/vmlDrawing" Target="../drawings/vmlDrawing17.vml"/><Relationship Id="rId7" Type="http://schemas.openxmlformats.org/officeDocument/2006/relationships/slideLayout" Target="../slideLayouts/slideLayout2.xml"/><Relationship Id="rId6" Type="http://schemas.openxmlformats.org/officeDocument/2006/relationships/image" Target="../media/image29.wmf"/><Relationship Id="rId5" Type="http://schemas.openxmlformats.org/officeDocument/2006/relationships/oleObject" Target="../embeddings/oleObject28.bin"/><Relationship Id="rId4" Type="http://schemas.openxmlformats.org/officeDocument/2006/relationships/image" Target="../media/image28.wmf"/><Relationship Id="rId3" Type="http://schemas.openxmlformats.org/officeDocument/2006/relationships/oleObject" Target="../embeddings/oleObject27.bin"/><Relationship Id="rId2" Type="http://schemas.openxmlformats.org/officeDocument/2006/relationships/image" Target="../media/image25.wmf"/><Relationship Id="rId1" Type="http://schemas.openxmlformats.org/officeDocument/2006/relationships/oleObject" Target="../embeddings/oleObject26.bin"/></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33.bin"/><Relationship Id="rId8" Type="http://schemas.openxmlformats.org/officeDocument/2006/relationships/image" Target="../media/image32.wmf"/><Relationship Id="rId7" Type="http://schemas.openxmlformats.org/officeDocument/2006/relationships/oleObject" Target="../embeddings/oleObject32.bin"/><Relationship Id="rId6" Type="http://schemas.openxmlformats.org/officeDocument/2006/relationships/image" Target="../media/image31.wmf"/><Relationship Id="rId5" Type="http://schemas.openxmlformats.org/officeDocument/2006/relationships/oleObject" Target="../embeddings/oleObject31.bin"/><Relationship Id="rId4" Type="http://schemas.openxmlformats.org/officeDocument/2006/relationships/image" Target="../media/image30.wmf"/><Relationship Id="rId3" Type="http://schemas.openxmlformats.org/officeDocument/2006/relationships/oleObject" Target="../embeddings/oleObject30.bin"/><Relationship Id="rId2" Type="http://schemas.openxmlformats.org/officeDocument/2006/relationships/image" Target="../media/image25.wmf"/><Relationship Id="rId12" Type="http://schemas.openxmlformats.org/officeDocument/2006/relationships/vmlDrawing" Target="../drawings/vmlDrawing18.vml"/><Relationship Id="rId11" Type="http://schemas.openxmlformats.org/officeDocument/2006/relationships/slideLayout" Target="../slideLayouts/slideLayout2.xml"/><Relationship Id="rId10" Type="http://schemas.openxmlformats.org/officeDocument/2006/relationships/image" Target="../media/image33.wmf"/><Relationship Id="rId1" Type="http://schemas.openxmlformats.org/officeDocument/2006/relationships/oleObject" Target="../embeddings/oleObject29.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2.xml"/><Relationship Id="rId2" Type="http://schemas.openxmlformats.org/officeDocument/2006/relationships/image" Target="../media/image25.wmf"/><Relationship Id="rId1" Type="http://schemas.openxmlformats.org/officeDocument/2006/relationships/oleObject" Target="../embeddings/oleObject34.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vmlDrawing" Target="../drawings/vmlDrawing20.vml"/><Relationship Id="rId7" Type="http://schemas.openxmlformats.org/officeDocument/2006/relationships/slideLayout" Target="../slideLayouts/slideLayout2.xml"/><Relationship Id="rId6" Type="http://schemas.openxmlformats.org/officeDocument/2006/relationships/image" Target="../media/image35.wmf"/><Relationship Id="rId5" Type="http://schemas.openxmlformats.org/officeDocument/2006/relationships/oleObject" Target="../embeddings/oleObject37.bin"/><Relationship Id="rId4" Type="http://schemas.openxmlformats.org/officeDocument/2006/relationships/image" Target="../media/image34.wmf"/><Relationship Id="rId3" Type="http://schemas.openxmlformats.org/officeDocument/2006/relationships/oleObject" Target="../embeddings/oleObject36.bin"/><Relationship Id="rId2" Type="http://schemas.openxmlformats.org/officeDocument/2006/relationships/image" Target="../media/image30.wmf"/><Relationship Id="rId1" Type="http://schemas.openxmlformats.org/officeDocument/2006/relationships/oleObject" Target="../embeddings/oleObject35.bin"/></Relationships>
</file>

<file path=ppt/slides/_rels/slide41.xml.rels><?xml version="1.0" encoding="UTF-8" standalone="yes"?>
<Relationships xmlns="http://schemas.openxmlformats.org/package/2006/relationships"><Relationship Id="rId9" Type="http://schemas.openxmlformats.org/officeDocument/2006/relationships/oleObject" Target="../embeddings/oleObject42.bin"/><Relationship Id="rId8" Type="http://schemas.openxmlformats.org/officeDocument/2006/relationships/image" Target="../media/image39.wmf"/><Relationship Id="rId7" Type="http://schemas.openxmlformats.org/officeDocument/2006/relationships/oleObject" Target="../embeddings/oleObject41.bin"/><Relationship Id="rId6" Type="http://schemas.openxmlformats.org/officeDocument/2006/relationships/image" Target="../media/image38.wmf"/><Relationship Id="rId5" Type="http://schemas.openxmlformats.org/officeDocument/2006/relationships/oleObject" Target="../embeddings/oleObject40.bin"/><Relationship Id="rId4" Type="http://schemas.openxmlformats.org/officeDocument/2006/relationships/image" Target="../media/image37.wmf"/><Relationship Id="rId3" Type="http://schemas.openxmlformats.org/officeDocument/2006/relationships/oleObject" Target="../embeddings/oleObject39.bin"/><Relationship Id="rId2" Type="http://schemas.openxmlformats.org/officeDocument/2006/relationships/image" Target="../media/image36.wmf"/><Relationship Id="rId12" Type="http://schemas.openxmlformats.org/officeDocument/2006/relationships/vmlDrawing" Target="../drawings/vmlDrawing21.vml"/><Relationship Id="rId11" Type="http://schemas.openxmlformats.org/officeDocument/2006/relationships/slideLayout" Target="../slideLayouts/slideLayout2.xml"/><Relationship Id="rId10" Type="http://schemas.openxmlformats.org/officeDocument/2006/relationships/image" Target="../media/image40.wmf"/><Relationship Id="rId1" Type="http://schemas.openxmlformats.org/officeDocument/2006/relationships/oleObject" Target="../embeddings/oleObject38.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2.xml"/><Relationship Id="rId2" Type="http://schemas.openxmlformats.org/officeDocument/2006/relationships/image" Target="../media/image41.wmf"/><Relationship Id="rId1" Type="http://schemas.openxmlformats.org/officeDocument/2006/relationships/oleObject" Target="../embeddings/oleObject43.bin"/></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2.xml"/><Relationship Id="rId2" Type="http://schemas.openxmlformats.org/officeDocument/2006/relationships/image" Target="../media/image41.wmf"/><Relationship Id="rId1" Type="http://schemas.openxmlformats.org/officeDocument/2006/relationships/oleObject" Target="../embeddings/oleObject44.bin"/></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24.vml"/><Relationship Id="rId3" Type="http://schemas.openxmlformats.org/officeDocument/2006/relationships/slideLayout" Target="../slideLayouts/slideLayout2.xml"/><Relationship Id="rId2" Type="http://schemas.openxmlformats.org/officeDocument/2006/relationships/image" Target="../media/image42.wmf"/><Relationship Id="rId1" Type="http://schemas.openxmlformats.org/officeDocument/2006/relationships/oleObject" Target="../embeddings/oleObject45.bin"/></Relationships>
</file>

<file path=ppt/slides/_rels/slide48.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2.xml"/><Relationship Id="rId2" Type="http://schemas.openxmlformats.org/officeDocument/2006/relationships/image" Target="../media/image43.wmf"/><Relationship Id="rId1" Type="http://schemas.openxmlformats.org/officeDocument/2006/relationships/oleObject" Target="../embeddings/oleObject46.bin"/></Relationships>
</file>

<file path=ppt/slides/_rels/slide49.xml.rels><?xml version="1.0" encoding="UTF-8" standalone="yes"?>
<Relationships xmlns="http://schemas.openxmlformats.org/package/2006/relationships"><Relationship Id="rId4" Type="http://schemas.openxmlformats.org/officeDocument/2006/relationships/vmlDrawing" Target="../drawings/vmlDrawing26.vml"/><Relationship Id="rId3" Type="http://schemas.openxmlformats.org/officeDocument/2006/relationships/slideLayout" Target="../slideLayouts/slideLayout2.xml"/><Relationship Id="rId2" Type="http://schemas.openxmlformats.org/officeDocument/2006/relationships/image" Target="../media/image44.wmf"/><Relationship Id="rId1" Type="http://schemas.openxmlformats.org/officeDocument/2006/relationships/oleObject" Target="../embeddings/oleObject47.bin"/></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4" Type="http://schemas.openxmlformats.org/officeDocument/2006/relationships/vmlDrawing" Target="../drawings/vmlDrawing27.vml"/><Relationship Id="rId3" Type="http://schemas.openxmlformats.org/officeDocument/2006/relationships/slideLayout" Target="../slideLayouts/slideLayout2.xml"/><Relationship Id="rId2" Type="http://schemas.openxmlformats.org/officeDocument/2006/relationships/image" Target="../media/image45.wmf"/><Relationship Id="rId1" Type="http://schemas.openxmlformats.org/officeDocument/2006/relationships/oleObject" Target="../embeddings/oleObject48.bin"/></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image" Target="../media/image4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9.png"/></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6.wmf"/><Relationship Id="rId3" Type="http://schemas.openxmlformats.org/officeDocument/2006/relationships/oleObject" Target="../embeddings/oleObject3.bin"/><Relationship Id="rId2" Type="http://schemas.openxmlformats.org/officeDocument/2006/relationships/image" Target="../media/image5.wmf"/><Relationship Id="rId1"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61.xml.rels><?xml version="1.0" encoding="UTF-8" standalone="yes"?>
<Relationships xmlns="http://schemas.openxmlformats.org/package/2006/relationships"><Relationship Id="rId9" Type="http://schemas.openxmlformats.org/officeDocument/2006/relationships/vmlDrawing" Target="../drawings/vmlDrawing28.vml"/><Relationship Id="rId8" Type="http://schemas.openxmlformats.org/officeDocument/2006/relationships/slideLayout" Target="../slideLayouts/slideLayout15.xml"/><Relationship Id="rId7" Type="http://schemas.openxmlformats.org/officeDocument/2006/relationships/image" Target="../media/image55.wmf"/><Relationship Id="rId6" Type="http://schemas.openxmlformats.org/officeDocument/2006/relationships/oleObject" Target="../embeddings/oleObject49.bin"/><Relationship Id="rId5" Type="http://schemas.openxmlformats.org/officeDocument/2006/relationships/image" Target="../media/image54.png"/><Relationship Id="rId4" Type="http://schemas.openxmlformats.org/officeDocument/2006/relationships/image" Target="../media/image50.png"/><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51.png"/></Relationships>
</file>

<file path=ppt/slides/_rels/slide62.xml.rels><?xml version="1.0" encoding="UTF-8" standalone="yes"?>
<Relationships xmlns="http://schemas.openxmlformats.org/package/2006/relationships"><Relationship Id="rId7" Type="http://schemas.openxmlformats.org/officeDocument/2006/relationships/vmlDrawing" Target="../drawings/vmlDrawing29.vml"/><Relationship Id="rId6" Type="http://schemas.openxmlformats.org/officeDocument/2006/relationships/slideLayout" Target="../slideLayouts/slideLayout16.xml"/><Relationship Id="rId5" Type="http://schemas.openxmlformats.org/officeDocument/2006/relationships/image" Target="../media/image58.emf"/><Relationship Id="rId4" Type="http://schemas.openxmlformats.org/officeDocument/2006/relationships/oleObject" Target="../embeddings/oleObject51.bin"/><Relationship Id="rId3" Type="http://schemas.openxmlformats.org/officeDocument/2006/relationships/image" Target="../media/image57.emf"/><Relationship Id="rId2" Type="http://schemas.openxmlformats.org/officeDocument/2006/relationships/oleObject" Target="../embeddings/oleObject50.bin"/><Relationship Id="rId1" Type="http://schemas.openxmlformats.org/officeDocument/2006/relationships/image" Target="../media/image56.png"/></Relationships>
</file>

<file path=ppt/slides/_rels/slide63.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openxmlformats.org/officeDocument/2006/relationships/image" Target="../media/image62.png"/><Relationship Id="rId4" Type="http://schemas.openxmlformats.org/officeDocument/2006/relationships/image" Target="../media/image56.png"/><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image" Target="../media/image59.png"/></Relationships>
</file>

<file path=ppt/slides/_rels/slide64.xml.rels><?xml version="1.0" encoding="UTF-8" standalone="yes"?>
<Relationships xmlns="http://schemas.openxmlformats.org/package/2006/relationships"><Relationship Id="rId9" Type="http://schemas.openxmlformats.org/officeDocument/2006/relationships/oleObject" Target="../embeddings/oleObject56.bin"/><Relationship Id="rId8" Type="http://schemas.openxmlformats.org/officeDocument/2006/relationships/image" Target="../media/image66.wmf"/><Relationship Id="rId7" Type="http://schemas.openxmlformats.org/officeDocument/2006/relationships/oleObject" Target="../embeddings/oleObject55.bin"/><Relationship Id="rId6" Type="http://schemas.openxmlformats.org/officeDocument/2006/relationships/image" Target="../media/image65.wmf"/><Relationship Id="rId5" Type="http://schemas.openxmlformats.org/officeDocument/2006/relationships/oleObject" Target="../embeddings/oleObject54.bin"/><Relationship Id="rId4" Type="http://schemas.openxmlformats.org/officeDocument/2006/relationships/image" Target="../media/image64.wmf"/><Relationship Id="rId3" Type="http://schemas.openxmlformats.org/officeDocument/2006/relationships/oleObject" Target="../embeddings/oleObject53.bin"/><Relationship Id="rId2" Type="http://schemas.openxmlformats.org/officeDocument/2006/relationships/image" Target="../media/image63.wmf"/><Relationship Id="rId16" Type="http://schemas.openxmlformats.org/officeDocument/2006/relationships/vmlDrawing" Target="../drawings/vmlDrawing30.vml"/><Relationship Id="rId15" Type="http://schemas.openxmlformats.org/officeDocument/2006/relationships/slideLayout" Target="../slideLayouts/slideLayout16.xml"/><Relationship Id="rId14" Type="http://schemas.openxmlformats.org/officeDocument/2006/relationships/image" Target="../media/image69.wmf"/><Relationship Id="rId13" Type="http://schemas.openxmlformats.org/officeDocument/2006/relationships/oleObject" Target="../embeddings/oleObject58.bin"/><Relationship Id="rId12" Type="http://schemas.openxmlformats.org/officeDocument/2006/relationships/image" Target="../media/image68.wmf"/><Relationship Id="rId11" Type="http://schemas.openxmlformats.org/officeDocument/2006/relationships/oleObject" Target="../embeddings/oleObject57.bin"/><Relationship Id="rId10" Type="http://schemas.openxmlformats.org/officeDocument/2006/relationships/image" Target="../media/image67.wmf"/><Relationship Id="rId1" Type="http://schemas.openxmlformats.org/officeDocument/2006/relationships/oleObject" Target="../embeddings/oleObject52.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3.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5" Type="http://schemas.openxmlformats.org/officeDocument/2006/relationships/vmlDrawing" Target="../drawings/vmlDrawing31.vml"/><Relationship Id="rId4" Type="http://schemas.openxmlformats.org/officeDocument/2006/relationships/slideLayout" Target="../slideLayouts/slideLayout2.xml"/><Relationship Id="rId3" Type="http://schemas.openxmlformats.org/officeDocument/2006/relationships/image" Target="../media/image76.wmf"/><Relationship Id="rId2" Type="http://schemas.openxmlformats.org/officeDocument/2006/relationships/oleObject" Target="../embeddings/oleObject59.bin"/><Relationship Id="rId1" Type="http://schemas.openxmlformats.org/officeDocument/2006/relationships/image" Target="../media/image75.png"/></Relationships>
</file>

<file path=ppt/slides/_rels/slide76.xml.rels><?xml version="1.0" encoding="UTF-8" standalone="yes"?>
<Relationships xmlns="http://schemas.openxmlformats.org/package/2006/relationships"><Relationship Id="rId9" Type="http://schemas.openxmlformats.org/officeDocument/2006/relationships/oleObject" Target="../embeddings/oleObject64.bin"/><Relationship Id="rId8" Type="http://schemas.openxmlformats.org/officeDocument/2006/relationships/image" Target="../media/image79.wmf"/><Relationship Id="rId7" Type="http://schemas.openxmlformats.org/officeDocument/2006/relationships/oleObject" Target="../embeddings/oleObject63.bin"/><Relationship Id="rId6" Type="http://schemas.openxmlformats.org/officeDocument/2006/relationships/image" Target="../media/image78.wmf"/><Relationship Id="rId5" Type="http://schemas.openxmlformats.org/officeDocument/2006/relationships/oleObject" Target="../embeddings/oleObject62.bin"/><Relationship Id="rId4" Type="http://schemas.openxmlformats.org/officeDocument/2006/relationships/image" Target="../media/image77.wmf"/><Relationship Id="rId3" Type="http://schemas.openxmlformats.org/officeDocument/2006/relationships/oleObject" Target="../embeddings/oleObject61.bin"/><Relationship Id="rId2" Type="http://schemas.openxmlformats.org/officeDocument/2006/relationships/image" Target="../media/image76.wmf"/><Relationship Id="rId11" Type="http://schemas.openxmlformats.org/officeDocument/2006/relationships/vmlDrawing" Target="../drawings/vmlDrawing32.vml"/><Relationship Id="rId10" Type="http://schemas.openxmlformats.org/officeDocument/2006/relationships/slideLayout" Target="../slideLayouts/slideLayout2.xml"/><Relationship Id="rId1" Type="http://schemas.openxmlformats.org/officeDocument/2006/relationships/oleObject" Target="../embeddings/oleObject60.bin"/></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0.png"/></Relationships>
</file>

<file path=ppt/slides/_rels/slide78.xml.rels><?xml version="1.0" encoding="UTF-8" standalone="yes"?>
<Relationships xmlns="http://schemas.openxmlformats.org/package/2006/relationships"><Relationship Id="rId9" Type="http://schemas.openxmlformats.org/officeDocument/2006/relationships/oleObject" Target="../embeddings/oleObject69.bin"/><Relationship Id="rId8" Type="http://schemas.openxmlformats.org/officeDocument/2006/relationships/image" Target="../media/image84.wmf"/><Relationship Id="rId7" Type="http://schemas.openxmlformats.org/officeDocument/2006/relationships/oleObject" Target="../embeddings/oleObject68.bin"/><Relationship Id="rId6" Type="http://schemas.openxmlformats.org/officeDocument/2006/relationships/image" Target="../media/image83.wmf"/><Relationship Id="rId5" Type="http://schemas.openxmlformats.org/officeDocument/2006/relationships/oleObject" Target="../embeddings/oleObject67.bin"/><Relationship Id="rId4" Type="http://schemas.openxmlformats.org/officeDocument/2006/relationships/image" Target="../media/image82.wmf"/><Relationship Id="rId3" Type="http://schemas.openxmlformats.org/officeDocument/2006/relationships/oleObject" Target="../embeddings/oleObject66.bin"/><Relationship Id="rId2" Type="http://schemas.openxmlformats.org/officeDocument/2006/relationships/image" Target="../media/image81.wmf"/><Relationship Id="rId16" Type="http://schemas.openxmlformats.org/officeDocument/2006/relationships/vmlDrawing" Target="../drawings/vmlDrawing33.vml"/><Relationship Id="rId15" Type="http://schemas.openxmlformats.org/officeDocument/2006/relationships/slideLayout" Target="../slideLayouts/slideLayout2.xml"/><Relationship Id="rId14" Type="http://schemas.openxmlformats.org/officeDocument/2006/relationships/image" Target="../media/image87.wmf"/><Relationship Id="rId13" Type="http://schemas.openxmlformats.org/officeDocument/2006/relationships/oleObject" Target="../embeddings/oleObject71.bin"/><Relationship Id="rId12" Type="http://schemas.openxmlformats.org/officeDocument/2006/relationships/image" Target="../media/image86.wmf"/><Relationship Id="rId11" Type="http://schemas.openxmlformats.org/officeDocument/2006/relationships/oleObject" Target="../embeddings/oleObject70.bin"/><Relationship Id="rId10" Type="http://schemas.openxmlformats.org/officeDocument/2006/relationships/image" Target="../media/image85.wmf"/><Relationship Id="rId1" Type="http://schemas.openxmlformats.org/officeDocument/2006/relationships/oleObject" Target="../embeddings/oleObject65.bin"/></Relationships>
</file>

<file path=ppt/slides/_rels/slide79.xml.rels><?xml version="1.0" encoding="UTF-8" standalone="yes"?>
<Relationships xmlns="http://schemas.openxmlformats.org/package/2006/relationships"><Relationship Id="rId4" Type="http://schemas.openxmlformats.org/officeDocument/2006/relationships/vmlDrawing" Target="../drawings/vmlDrawing34.vml"/><Relationship Id="rId3" Type="http://schemas.openxmlformats.org/officeDocument/2006/relationships/slideLayout" Target="../slideLayouts/slideLayout2.xml"/><Relationship Id="rId2" Type="http://schemas.openxmlformats.org/officeDocument/2006/relationships/image" Target="../media/image88.wmf"/><Relationship Id="rId1" Type="http://schemas.openxmlformats.org/officeDocument/2006/relationships/oleObject" Target="../embeddings/oleObject7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5" Type="http://schemas.openxmlformats.org/officeDocument/2006/relationships/vmlDrawing" Target="../drawings/vmlDrawing35.vml"/><Relationship Id="rId4" Type="http://schemas.openxmlformats.org/officeDocument/2006/relationships/slideLayout" Target="../slideLayouts/slideLayout2.xml"/><Relationship Id="rId3" Type="http://schemas.openxmlformats.org/officeDocument/2006/relationships/image" Target="../media/image90.png"/><Relationship Id="rId2" Type="http://schemas.openxmlformats.org/officeDocument/2006/relationships/image" Target="../media/image89.wmf"/><Relationship Id="rId1" Type="http://schemas.openxmlformats.org/officeDocument/2006/relationships/oleObject" Target="../embeddings/oleObject73.bin"/></Relationships>
</file>

<file path=ppt/slides/_rels/slide81.xml.rels><?xml version="1.0" encoding="UTF-8" standalone="yes"?>
<Relationships xmlns="http://schemas.openxmlformats.org/package/2006/relationships"><Relationship Id="rId5" Type="http://schemas.openxmlformats.org/officeDocument/2006/relationships/vmlDrawing" Target="../drawings/vmlDrawing36.vml"/><Relationship Id="rId4" Type="http://schemas.openxmlformats.org/officeDocument/2006/relationships/slideLayout" Target="../slideLayouts/slideLayout2.xml"/><Relationship Id="rId3" Type="http://schemas.openxmlformats.org/officeDocument/2006/relationships/image" Target="../media/image92.png"/><Relationship Id="rId2" Type="http://schemas.openxmlformats.org/officeDocument/2006/relationships/image" Target="../media/image91.wmf"/><Relationship Id="rId1" Type="http://schemas.openxmlformats.org/officeDocument/2006/relationships/oleObject" Target="../embeddings/oleObject74.bin"/></Relationships>
</file>

<file path=ppt/slides/_rels/slide82.xml.rels><?xml version="1.0" encoding="UTF-8" standalone="yes"?>
<Relationships xmlns="http://schemas.openxmlformats.org/package/2006/relationships"><Relationship Id="rId5" Type="http://schemas.openxmlformats.org/officeDocument/2006/relationships/vmlDrawing" Target="../drawings/vmlDrawing37.vml"/><Relationship Id="rId4" Type="http://schemas.openxmlformats.org/officeDocument/2006/relationships/slideLayout" Target="../slideLayouts/slideLayout2.xml"/><Relationship Id="rId3" Type="http://schemas.openxmlformats.org/officeDocument/2006/relationships/image" Target="../media/image94.png"/><Relationship Id="rId2" Type="http://schemas.openxmlformats.org/officeDocument/2006/relationships/image" Target="../media/image93.wmf"/><Relationship Id="rId1" Type="http://schemas.openxmlformats.org/officeDocument/2006/relationships/oleObject" Target="../embeddings/oleObject75.bin"/></Relationships>
</file>

<file path=ppt/slides/_rels/slide83.xml.rels><?xml version="1.0" encoding="UTF-8" standalone="yes"?>
<Relationships xmlns="http://schemas.openxmlformats.org/package/2006/relationships"><Relationship Id="rId4" Type="http://schemas.openxmlformats.org/officeDocument/2006/relationships/vmlDrawing" Target="../drawings/vmlDrawing38.vml"/><Relationship Id="rId3" Type="http://schemas.openxmlformats.org/officeDocument/2006/relationships/slideLayout" Target="../slideLayouts/slideLayout2.xml"/><Relationship Id="rId2" Type="http://schemas.openxmlformats.org/officeDocument/2006/relationships/image" Target="../media/image95.wmf"/><Relationship Id="rId1" Type="http://schemas.openxmlformats.org/officeDocument/2006/relationships/oleObject" Target="../embeddings/oleObject76.bin"/></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6.png"/></Relationships>
</file>

<file path=ppt/slides/_rels/slide8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00.wmf"/><Relationship Id="rId7" Type="http://schemas.openxmlformats.org/officeDocument/2006/relationships/oleObject" Target="../embeddings/oleObject80.bin"/><Relationship Id="rId6" Type="http://schemas.openxmlformats.org/officeDocument/2006/relationships/image" Target="../media/image99.wmf"/><Relationship Id="rId5" Type="http://schemas.openxmlformats.org/officeDocument/2006/relationships/oleObject" Target="../embeddings/oleObject79.bin"/><Relationship Id="rId4" Type="http://schemas.openxmlformats.org/officeDocument/2006/relationships/image" Target="../media/image98.wmf"/><Relationship Id="rId3" Type="http://schemas.openxmlformats.org/officeDocument/2006/relationships/oleObject" Target="../embeddings/oleObject78.bin"/><Relationship Id="rId2" Type="http://schemas.openxmlformats.org/officeDocument/2006/relationships/image" Target="../media/image97.wmf"/><Relationship Id="rId10" Type="http://schemas.openxmlformats.org/officeDocument/2006/relationships/vmlDrawing" Target="../drawings/vmlDrawing39.vml"/><Relationship Id="rId1" Type="http://schemas.openxmlformats.org/officeDocument/2006/relationships/oleObject" Target="../embeddings/oleObject77.bin"/></Relationships>
</file>

<file path=ppt/slides/_rels/slide8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05.png"/><Relationship Id="rId4" Type="http://schemas.openxmlformats.org/officeDocument/2006/relationships/image" Target="../media/image104.png"/><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image" Target="../media/image101.png"/></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7.png"/><Relationship Id="rId1" Type="http://schemas.openxmlformats.org/officeDocument/2006/relationships/image" Target="../media/image106.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0.wmf"/><Relationship Id="rId7" Type="http://schemas.openxmlformats.org/officeDocument/2006/relationships/oleObject" Target="../embeddings/oleObject7.bin"/><Relationship Id="rId6" Type="http://schemas.openxmlformats.org/officeDocument/2006/relationships/image" Target="../media/image9.wmf"/><Relationship Id="rId5" Type="http://schemas.openxmlformats.org/officeDocument/2006/relationships/oleObject" Target="../embeddings/oleObject6.bin"/><Relationship Id="rId4" Type="http://schemas.openxmlformats.org/officeDocument/2006/relationships/image" Target="../media/image8.wmf"/><Relationship Id="rId3" Type="http://schemas.openxmlformats.org/officeDocument/2006/relationships/oleObject" Target="../embeddings/oleObject5.bin"/><Relationship Id="rId2" Type="http://schemas.openxmlformats.org/officeDocument/2006/relationships/image" Target="../media/image7.wmf"/><Relationship Id="rId10" Type="http://schemas.openxmlformats.org/officeDocument/2006/relationships/vmlDrawing" Target="../drawings/vmlDrawing3.vml"/><Relationship Id="rId1" Type="http://schemas.openxmlformats.org/officeDocument/2006/relationships/oleObject" Target="../embeddings/oleObject4.bin"/></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8.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9.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image" Target="../media/image114.emf"/><Relationship Id="rId4" Type="http://schemas.openxmlformats.org/officeDocument/2006/relationships/image" Target="../media/image113.png"/><Relationship Id="rId3" Type="http://schemas.openxmlformats.org/officeDocument/2006/relationships/image" Target="../media/image112.emf"/><Relationship Id="rId2" Type="http://schemas.openxmlformats.org/officeDocument/2006/relationships/image" Target="../media/image111.png"/><Relationship Id="rId1" Type="http://schemas.openxmlformats.org/officeDocument/2006/relationships/image" Target="../media/image110.png"/></Relationships>
</file>

<file path=ppt/slides/_rels/slide9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18.wmf"/><Relationship Id="rId7" Type="http://schemas.openxmlformats.org/officeDocument/2006/relationships/oleObject" Target="../embeddings/oleObject84.bin"/><Relationship Id="rId6" Type="http://schemas.openxmlformats.org/officeDocument/2006/relationships/image" Target="../media/image117.wmf"/><Relationship Id="rId5" Type="http://schemas.openxmlformats.org/officeDocument/2006/relationships/oleObject" Target="../embeddings/oleObject83.bin"/><Relationship Id="rId4" Type="http://schemas.openxmlformats.org/officeDocument/2006/relationships/image" Target="../media/image116.wmf"/><Relationship Id="rId3" Type="http://schemas.openxmlformats.org/officeDocument/2006/relationships/oleObject" Target="../embeddings/oleObject82.bin"/><Relationship Id="rId2" Type="http://schemas.openxmlformats.org/officeDocument/2006/relationships/image" Target="../media/image115.wmf"/><Relationship Id="rId11" Type="http://schemas.openxmlformats.org/officeDocument/2006/relationships/notesSlide" Target="../notesSlides/notesSlide6.xml"/><Relationship Id="rId10" Type="http://schemas.openxmlformats.org/officeDocument/2006/relationships/vmlDrawing" Target="../drawings/vmlDrawing40.vml"/><Relationship Id="rId1" Type="http://schemas.openxmlformats.org/officeDocument/2006/relationships/oleObject" Target="../embeddings/oleObject8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容大职业PPT底图-1-05.jpg"/>
          <p:cNvPicPr>
            <a:picLocks noChangeAspect="1"/>
          </p:cNvPicPr>
          <p:nvPr/>
        </p:nvPicPr>
        <p:blipFill>
          <a:blip r:embed="rId1"/>
          <a:stretch>
            <a:fillRect/>
          </a:stretch>
        </p:blipFill>
        <p:spPr>
          <a:xfrm>
            <a:off x="0" y="9762"/>
            <a:ext cx="12192000" cy="6853716"/>
          </a:xfrm>
          <a:prstGeom prst="rect">
            <a:avLst/>
          </a:prstGeom>
        </p:spPr>
      </p:pic>
      <p:sp>
        <p:nvSpPr>
          <p:cNvPr id="27" name="文本框 26"/>
          <p:cNvSpPr txBox="1"/>
          <p:nvPr/>
        </p:nvSpPr>
        <p:spPr>
          <a:xfrm>
            <a:off x="832485" y="2005330"/>
            <a:ext cx="10581005" cy="1691640"/>
          </a:xfrm>
          <a:prstGeom prst="rect">
            <a:avLst/>
          </a:prstGeom>
          <a:noFill/>
        </p:spPr>
        <p:txBody>
          <a:bodyPr wrap="square" rtlCol="0">
            <a:spAutoFit/>
          </a:bodyPr>
          <a:lstStyle/>
          <a:p>
            <a:pPr algn="ctr"/>
            <a:r>
              <a:rPr lang="zh-CN" altLang="en-US" sz="6000" b="1">
                <a:solidFill>
                  <a:schemeClr val="bg1"/>
                </a:solidFill>
                <a:latin typeface="Microsoft YaHei" panose="020B0503020204020204" pitchFamily="34" charset="-122"/>
                <a:ea typeface="Microsoft YaHei" panose="020B0503020204020204" pitchFamily="34" charset="-122"/>
              </a:rPr>
              <a:t>自然语言处理</a:t>
            </a:r>
            <a:endParaRPr lang="en-US" altLang="zh-CN" sz="4400" b="1">
              <a:solidFill>
                <a:schemeClr val="bg1"/>
              </a:solidFill>
              <a:latin typeface="Microsoft YaHei" panose="020B0503020204020204" pitchFamily="34" charset="-122"/>
              <a:ea typeface="Microsoft YaHei" panose="020B0503020204020204" pitchFamily="34" charset="-122"/>
            </a:endParaRPr>
          </a:p>
          <a:p>
            <a:pPr algn="ctr"/>
            <a:r>
              <a:rPr lang="zh-CN" altLang="en-US" sz="4400" b="1" dirty="0">
                <a:solidFill>
                  <a:schemeClr val="bg1"/>
                </a:solidFill>
                <a:latin typeface="Microsoft YaHei" panose="020B0503020204020204" pitchFamily="34" charset="-122"/>
                <a:ea typeface="Microsoft YaHei" panose="020B0503020204020204" pitchFamily="34" charset="-122"/>
              </a:rPr>
              <a:t>                               第四讲  语言模型</a:t>
            </a:r>
            <a:endParaRPr lang="zh-CN" altLang="en-US" sz="4400" b="1" dirty="0">
              <a:solidFill>
                <a:schemeClr val="bg1"/>
              </a:solidFill>
              <a:latin typeface="Microsoft YaHei" panose="020B0503020204020204" pitchFamily="34" charset="-122"/>
              <a:ea typeface="Microsoft YaHei" panose="020B0503020204020204" pitchFamily="34" charset="-122"/>
            </a:endParaRPr>
          </a:p>
        </p:txBody>
      </p:sp>
      <p:cxnSp>
        <p:nvCxnSpPr>
          <p:cNvPr id="29" name="直接连接符 28"/>
          <p:cNvCxnSpPr/>
          <p:nvPr/>
        </p:nvCxnSpPr>
        <p:spPr>
          <a:xfrm>
            <a:off x="4751697" y="3336784"/>
            <a:ext cx="2688609"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980180" y="3696970"/>
            <a:ext cx="4753610" cy="953135"/>
          </a:xfrm>
          <a:prstGeom prst="rect">
            <a:avLst/>
          </a:prstGeom>
          <a:noFill/>
        </p:spPr>
        <p:txBody>
          <a:bodyPr wrap="square" rtlCol="0">
            <a:spAutoFit/>
          </a:bodyPr>
          <a:lstStyle/>
          <a:p>
            <a:pPr algn="ctr"/>
            <a:r>
              <a:rPr lang="zh-CN" altLang="en-US" sz="2800" dirty="0">
                <a:solidFill>
                  <a:schemeClr val="accent2">
                    <a:lumMod val="20000"/>
                    <a:lumOff val="80000"/>
                  </a:schemeClr>
                </a:solidFill>
                <a:latin typeface="Microsoft YaHei" panose="020B0503020204020204" pitchFamily="34" charset="-122"/>
                <a:ea typeface="Microsoft YaHei" panose="020B0503020204020204" pitchFamily="34" charset="-122"/>
              </a:rPr>
              <a:t>徐胜全</a:t>
            </a:r>
            <a:endParaRPr lang="zh-CN" altLang="en-US" sz="2800" dirty="0">
              <a:solidFill>
                <a:schemeClr val="accent2">
                  <a:lumMod val="20000"/>
                  <a:lumOff val="80000"/>
                </a:schemeClr>
              </a:solidFill>
              <a:latin typeface="Microsoft YaHei" panose="020B0503020204020204" pitchFamily="34" charset="-122"/>
              <a:ea typeface="Microsoft YaHei" panose="020B0503020204020204" pitchFamily="34" charset="-122"/>
            </a:endParaRPr>
          </a:p>
          <a:p>
            <a:pPr algn="ctr"/>
            <a:r>
              <a:rPr lang="en-US" altLang="zh-CN" sz="2800" dirty="0">
                <a:solidFill>
                  <a:schemeClr val="accent2">
                    <a:lumMod val="20000"/>
                    <a:lumOff val="80000"/>
                  </a:schemeClr>
                </a:solidFill>
                <a:latin typeface="Microsoft YaHei" panose="020B0503020204020204" pitchFamily="34" charset="-122"/>
                <a:ea typeface="Microsoft YaHei" panose="020B0503020204020204" pitchFamily="34" charset="-122"/>
              </a:rPr>
              <a:t>2018.11.25</a:t>
            </a:r>
            <a:endParaRPr lang="en-US" altLang="zh-CN" sz="2800" dirty="0">
              <a:solidFill>
                <a:schemeClr val="accent2">
                  <a:lumMod val="20000"/>
                  <a:lumOff val="80000"/>
                </a:scheme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二、统计语言模型</a:t>
            </a:r>
            <a:endParaRPr lang="zh-CN" altLang="en-US"/>
          </a:p>
        </p:txBody>
      </p:sp>
      <p:sp>
        <p:nvSpPr>
          <p:cNvPr id="3" name="内容占位符 2"/>
          <p:cNvSpPr>
            <a:spLocks noGrp="1"/>
          </p:cNvSpPr>
          <p:nvPr>
            <p:ph idx="1"/>
          </p:nvPr>
        </p:nvSpPr>
        <p:spPr/>
        <p:txBody>
          <a:bodyPr/>
          <a:p>
            <a:pPr>
              <a:lnSpc>
                <a:spcPct val="110000"/>
              </a:lnSpc>
            </a:pPr>
            <a:r>
              <a:rPr lang="zh-CN" altLang="en-US"/>
              <a:t>概念</a:t>
            </a:r>
            <a:endParaRPr lang="zh-CN" altLang="en-US"/>
          </a:p>
          <a:p>
            <a:pPr marL="0" indent="0">
              <a:lnSpc>
                <a:spcPct val="110000"/>
              </a:lnSpc>
              <a:buNone/>
            </a:pPr>
            <a:r>
              <a:rPr lang="zh-CN" altLang="en-US"/>
              <a:t>  </a:t>
            </a:r>
            <a:endParaRPr lang="zh-CN" altLang="en-US"/>
          </a:p>
          <a:p>
            <a:pPr marL="0" indent="0">
              <a:lnSpc>
                <a:spcPct val="200000"/>
              </a:lnSpc>
              <a:buNone/>
            </a:pPr>
            <a:endParaRPr lang="en-US" altLang="zh-CN"/>
          </a:p>
          <a:p>
            <a:pPr marL="0" indent="0">
              <a:lnSpc>
                <a:spcPct val="200000"/>
              </a:lnSpc>
              <a:buNone/>
            </a:pPr>
            <a:endParaRPr lang="en-US" altLang="zh-CN"/>
          </a:p>
          <a:p>
            <a:pPr marL="0" indent="0">
              <a:lnSpc>
                <a:spcPct val="200000"/>
              </a:lnSpc>
              <a:buNone/>
            </a:pPr>
            <a:r>
              <a:rPr lang="en-US" altLang="zh-CN"/>
              <a:t>                   </a:t>
            </a:r>
            <a:r>
              <a:rPr lang="zh-CN" altLang="en-US">
                <a:solidFill>
                  <a:srgbClr val="FF0000"/>
                </a:solidFill>
              </a:rPr>
              <a:t>参数的计算？</a:t>
            </a:r>
            <a:r>
              <a:rPr lang="en-US" altLang="zh-CN"/>
              <a:t> 	</a:t>
            </a:r>
            <a:endParaRPr lang="en-US" altLang="zh-CN"/>
          </a:p>
        </p:txBody>
      </p:sp>
      <p:graphicFrame>
        <p:nvGraphicFramePr>
          <p:cNvPr id="9" name="对象 8"/>
          <p:cNvGraphicFramePr/>
          <p:nvPr/>
        </p:nvGraphicFramePr>
        <p:xfrm>
          <a:off x="1416685" y="2975610"/>
          <a:ext cx="9665970" cy="1311910"/>
        </p:xfrm>
        <a:graphic>
          <a:graphicData uri="http://schemas.openxmlformats.org/presentationml/2006/ole">
            <mc:AlternateContent xmlns:mc="http://schemas.openxmlformats.org/markup-compatibility/2006">
              <mc:Choice xmlns:v="urn:schemas-microsoft-com:vml" Requires="v">
                <p:oleObj spid="_x0000_s13" name="" r:id="rId1" imgW="7444105" imgH="1743075" progId="Equation.KSEE3">
                  <p:embed/>
                </p:oleObj>
              </mc:Choice>
              <mc:Fallback>
                <p:oleObj name="" r:id="rId1" imgW="7444105" imgH="1743075" progId="Equation.KSEE3">
                  <p:embed/>
                  <p:pic>
                    <p:nvPicPr>
                      <p:cNvPr id="0" name="图片 12"/>
                      <p:cNvPicPr/>
                      <p:nvPr/>
                    </p:nvPicPr>
                    <p:blipFill>
                      <a:blip r:embed="rId2"/>
                      <a:stretch>
                        <a:fillRect/>
                      </a:stretch>
                    </p:blipFill>
                    <p:spPr>
                      <a:xfrm>
                        <a:off x="1416685" y="2975610"/>
                        <a:ext cx="9665970" cy="1311910"/>
                      </a:xfrm>
                      <a:prstGeom prst="rect">
                        <a:avLst/>
                      </a:prstGeom>
                    </p:spPr>
                  </p:pic>
                </p:oleObj>
              </mc:Fallback>
            </mc:AlternateContent>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mj-ea"/>
              </a:rPr>
              <a:t>Soft Attention</a:t>
            </a:r>
            <a:endParaRPr lang="en-US" altLang="zh-CN" dirty="0">
              <a:latin typeface="+mj-ea"/>
              <a:cs typeface="+mj-ea"/>
            </a:endParaRPr>
          </a:p>
        </p:txBody>
      </p:sp>
      <p:sp>
        <p:nvSpPr>
          <p:cNvPr id="3" name="内容占位符 2"/>
          <p:cNvSpPr>
            <a:spLocks noGrp="1"/>
          </p:cNvSpPr>
          <p:nvPr>
            <p:ph idx="1"/>
          </p:nvPr>
        </p:nvSpPr>
        <p:spPr/>
        <p:txBody>
          <a:bodyPr/>
          <a:lstStyle/>
          <a:p>
            <a:pPr marL="0" indent="0">
              <a:lnSpc>
                <a:spcPct val="160000"/>
              </a:lnSpc>
              <a:buNone/>
            </a:pPr>
            <a:r>
              <a:rPr lang="en-US" altLang="zh-CN" dirty="0" smtClean="0">
                <a:latin typeface="+mn-ea"/>
                <a:cs typeface="+mn-ea"/>
              </a:rPr>
              <a:t>       Soft Attention是参数化的（Parameterization），因此可导，可以被嵌入到模型中去，直接训练。梯度可以经过Attention Mechanism模块，反向传播到模型其他部分。</a:t>
            </a:r>
            <a:endParaRPr lang="en-US" altLang="zh-CN" dirty="0" smtClean="0">
              <a:latin typeface="+mn-ea"/>
              <a:cs typeface="+mn-ea"/>
            </a:endParaRPr>
          </a:p>
          <a:p>
            <a:pPr marL="0" indent="0">
              <a:buNone/>
            </a:pPr>
            <a:endParaRPr lang="en-US" altLang="zh-CN" dirty="0" smtClean="0">
              <a:latin typeface="Microsoft YaHei" panose="020B0503020204020204" pitchFamily="34" charset="-122"/>
              <a:ea typeface="Microsoft YaHei" panose="020B0503020204020204" pitchFamily="34" charset="-122"/>
            </a:endParaRPr>
          </a:p>
          <a:p>
            <a:endParaRPr lang="en-US" altLang="zh-CN" dirty="0" smtClean="0">
              <a:latin typeface="Microsoft YaHei" panose="020B0503020204020204" pitchFamily="34" charset="-122"/>
              <a:ea typeface="Microsoft YaHei" panose="020B0503020204020204" pitchFamily="34" charset="-122"/>
            </a:endParaRPr>
          </a:p>
          <a:p>
            <a:pPr marL="0" indent="0">
              <a:buNone/>
            </a:pPr>
            <a:endParaRPr lang="zh-CN" altLang="en-US" dirty="0">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icrosoft YaHei" panose="020B0503020204020204" pitchFamily="34" charset="-122"/>
                <a:ea typeface="Microsoft YaHei" panose="020B0503020204020204" pitchFamily="34" charset="-122"/>
              </a:rPr>
              <a:t>Hard attention</a:t>
            </a:r>
            <a:endParaRPr lang="zh-CN" altLang="en-US" dirty="0">
              <a:latin typeface="Microsoft YaHei" panose="020B0503020204020204" pitchFamily="34" charset="-122"/>
              <a:ea typeface="Microsoft YaHei" panose="020B0503020204020204" pitchFamily="34" charset="-122"/>
            </a:endParaRPr>
          </a:p>
        </p:txBody>
      </p:sp>
      <p:sp>
        <p:nvSpPr>
          <p:cNvPr id="9" name="矩形 8"/>
          <p:cNvSpPr/>
          <p:nvPr/>
        </p:nvSpPr>
        <p:spPr>
          <a:xfrm>
            <a:off x="1106466" y="1690688"/>
            <a:ext cx="10247334" cy="369332"/>
          </a:xfrm>
          <a:prstGeom prst="rect">
            <a:avLst/>
          </a:prstGeom>
        </p:spPr>
        <p:txBody>
          <a:bodyPr wrap="square">
            <a:spAutoFit/>
          </a:bodyPr>
          <a:lstStyle/>
          <a:p>
            <a:endParaRPr lang="en-US" altLang="zh-CN" dirty="0" smtClean="0">
              <a:latin typeface="Microsoft YaHei" panose="020B0503020204020204" pitchFamily="34" charset="-122"/>
              <a:ea typeface="Microsoft YaHei" panose="020B0503020204020204" pitchFamily="34" charset="-122"/>
            </a:endParaRPr>
          </a:p>
        </p:txBody>
      </p:sp>
      <p:sp>
        <p:nvSpPr>
          <p:cNvPr id="10" name="矩形 9"/>
          <p:cNvSpPr/>
          <p:nvPr/>
        </p:nvSpPr>
        <p:spPr>
          <a:xfrm>
            <a:off x="2329841" y="4860099"/>
            <a:ext cx="275572"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870548" y="4860099"/>
            <a:ext cx="275572"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1255" y="4860099"/>
            <a:ext cx="275572"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951962" y="4860099"/>
            <a:ext cx="275572"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538702" y="4860099"/>
            <a:ext cx="275572" cy="9394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6" name="直接箭头连接符 15"/>
          <p:cNvCxnSpPr>
            <a:stCxn id="10" idx="3"/>
            <a:endCxn id="11" idx="1"/>
          </p:cNvCxnSpPr>
          <p:nvPr/>
        </p:nvCxnSpPr>
        <p:spPr>
          <a:xfrm>
            <a:off x="2605413" y="5329825"/>
            <a:ext cx="265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1" idx="3"/>
            <a:endCxn id="12" idx="1"/>
          </p:cNvCxnSpPr>
          <p:nvPr/>
        </p:nvCxnSpPr>
        <p:spPr>
          <a:xfrm>
            <a:off x="3146120" y="5329825"/>
            <a:ext cx="265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2" idx="3"/>
            <a:endCxn id="13" idx="1"/>
          </p:cNvCxnSpPr>
          <p:nvPr/>
        </p:nvCxnSpPr>
        <p:spPr>
          <a:xfrm>
            <a:off x="3686827" y="5329825"/>
            <a:ext cx="265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3" idx="3"/>
          </p:cNvCxnSpPr>
          <p:nvPr/>
        </p:nvCxnSpPr>
        <p:spPr>
          <a:xfrm>
            <a:off x="4227534" y="5329825"/>
            <a:ext cx="3111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10" idx="2"/>
          </p:cNvCxnSpPr>
          <p:nvPr/>
        </p:nvCxnSpPr>
        <p:spPr>
          <a:xfrm flipH="1" flipV="1">
            <a:off x="2467627" y="5799551"/>
            <a:ext cx="1253" cy="6012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flipV="1">
            <a:off x="3006454" y="5799551"/>
            <a:ext cx="1253" cy="6012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flipV="1">
            <a:off x="3551753" y="5799550"/>
            <a:ext cx="1253" cy="6012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flipV="1">
            <a:off x="4088495" y="5799549"/>
            <a:ext cx="1253" cy="6012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flipV="1">
            <a:off x="4690372" y="5799549"/>
            <a:ext cx="1253" cy="6012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矩形 34"/>
              <p:cNvSpPr/>
              <p:nvPr/>
            </p:nvSpPr>
            <p:spPr>
              <a:xfrm>
                <a:off x="1316206" y="4515181"/>
                <a:ext cx="503599" cy="3817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h</m:t>
                          </m:r>
                        </m:e>
                        <m:sub>
                          <m:r>
                            <m:rPr>
                              <m:nor/>
                            </m:rPr>
                            <a:rPr lang="en-US" altLang="zh-CN" b="0" i="1" smtClean="0">
                              <a:latin typeface="Cambria Math" panose="02040503050406030204" pitchFamily="18" charset="0"/>
                            </a:rPr>
                            <m:t>1</m:t>
                          </m:r>
                        </m:sub>
                      </m:sSub>
                    </m:oMath>
                  </m:oMathPara>
                </a14:m>
                <a:endParaRPr lang="zh-CN" altLang="en-US" dirty="0"/>
              </a:p>
            </p:txBody>
          </p:sp>
        </mc:Choice>
        <mc:Fallback>
          <p:sp>
            <p:nvSpPr>
              <p:cNvPr id="35" name="矩形 34"/>
              <p:cNvSpPr>
                <a:spLocks noRot="1" noChangeAspect="1" noMove="1" noResize="1" noEditPoints="1" noAdjustHandles="1" noChangeArrowheads="1" noChangeShapeType="1" noTextEdit="1"/>
              </p:cNvSpPr>
              <p:nvPr/>
            </p:nvSpPr>
            <p:spPr>
              <a:xfrm>
                <a:off x="1316206" y="4515181"/>
                <a:ext cx="503599" cy="381708"/>
              </a:xfrm>
              <a:prstGeom prst="rect">
                <a:avLst/>
              </a:prstGeom>
              <a:blipFill rotWithShape="0">
                <a:blip r:embed="rId1"/>
                <a:stretch>
                  <a:fillRect b="-9677"/>
                </a:stretch>
              </a:blipFill>
            </p:spPr>
            <p:txBody>
              <a:bodyPr/>
              <a:lstStyle/>
              <a:p>
                <a:r>
                  <a:rPr lang="zh-CN" altLang="en-US">
                    <a:noFill/>
                  </a:rPr>
                  <a:t> </a:t>
                </a:r>
                <a:endParaRPr lang="zh-CN" altLang="en-US">
                  <a:noFill/>
                </a:endParaRPr>
              </a:p>
            </p:txBody>
          </p:sp>
        </mc:Fallback>
      </mc:AlternateContent>
      <p:sp>
        <p:nvSpPr>
          <p:cNvPr id="36" name="矩形 35"/>
          <p:cNvSpPr/>
          <p:nvPr/>
        </p:nvSpPr>
        <p:spPr>
          <a:xfrm>
            <a:off x="4018766" y="3702592"/>
            <a:ext cx="210542" cy="55626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38" name="直接连接符 37"/>
          <p:cNvCxnSpPr>
            <a:stCxn id="10" idx="0"/>
            <a:endCxn id="36" idx="2"/>
          </p:cNvCxnSpPr>
          <p:nvPr/>
        </p:nvCxnSpPr>
        <p:spPr>
          <a:xfrm flipV="1">
            <a:off x="2467627" y="4258852"/>
            <a:ext cx="1656410" cy="601247"/>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1" idx="0"/>
            <a:endCxn id="36" idx="2"/>
          </p:cNvCxnSpPr>
          <p:nvPr/>
        </p:nvCxnSpPr>
        <p:spPr>
          <a:xfrm flipV="1">
            <a:off x="3008334" y="4258852"/>
            <a:ext cx="1115703" cy="601247"/>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2" idx="0"/>
            <a:endCxn id="36" idx="2"/>
          </p:cNvCxnSpPr>
          <p:nvPr/>
        </p:nvCxnSpPr>
        <p:spPr>
          <a:xfrm flipV="1">
            <a:off x="3549041" y="4258852"/>
            <a:ext cx="574996" cy="601247"/>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3" idx="0"/>
            <a:endCxn id="36" idx="2"/>
          </p:cNvCxnSpPr>
          <p:nvPr/>
        </p:nvCxnSpPr>
        <p:spPr>
          <a:xfrm flipV="1">
            <a:off x="4089748" y="4258852"/>
            <a:ext cx="34289" cy="601247"/>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7" name="矩形 46"/>
              <p:cNvSpPr/>
              <p:nvPr/>
            </p:nvSpPr>
            <p:spPr>
              <a:xfrm>
                <a:off x="4710777" y="4486437"/>
                <a:ext cx="602903" cy="37366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𝑡</m:t>
                          </m:r>
                        </m:sub>
                      </m:sSub>
                    </m:oMath>
                  </m:oMathPara>
                </a14:m>
                <a:endParaRPr lang="zh-CN" altLang="en-US" dirty="0"/>
              </a:p>
            </p:txBody>
          </p:sp>
        </mc:Choice>
        <mc:Fallback>
          <p:sp>
            <p:nvSpPr>
              <p:cNvPr id="47" name="矩形 46"/>
              <p:cNvSpPr>
                <a:spLocks noRot="1" noChangeAspect="1" noMove="1" noResize="1" noEditPoints="1" noAdjustHandles="1" noChangeArrowheads="1" noChangeShapeType="1" noTextEdit="1"/>
              </p:cNvSpPr>
              <p:nvPr/>
            </p:nvSpPr>
            <p:spPr>
              <a:xfrm>
                <a:off x="4710777" y="4486437"/>
                <a:ext cx="602903" cy="373661"/>
              </a:xfrm>
              <a:prstGeom prst="rect">
                <a:avLst/>
              </a:prstGeom>
              <a:blipFill rotWithShape="0">
                <a:blip r:embed="rId2"/>
                <a:stretch>
                  <a:fillRect/>
                </a:stretch>
              </a:blipFill>
            </p:spPr>
            <p:txBody>
              <a:bodyPr/>
              <a:lstStyle/>
              <a:p>
                <a:r>
                  <a:rPr lang="zh-CN" altLang="en-US">
                    <a:noFill/>
                  </a:rPr>
                  <a:t> </a:t>
                </a:r>
                <a:endParaRPr lang="zh-CN" altLang="en-US">
                  <a:noFill/>
                </a:endParaRPr>
              </a:p>
            </p:txBody>
          </p:sp>
        </mc:Fallback>
      </mc:AlternateContent>
      <p:sp>
        <p:nvSpPr>
          <p:cNvPr id="49" name="矩形 48"/>
          <p:cNvSpPr/>
          <p:nvPr/>
        </p:nvSpPr>
        <p:spPr>
          <a:xfrm>
            <a:off x="3271520" y="2806744"/>
            <a:ext cx="277521" cy="673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箭头连接符 50"/>
          <p:cNvCxnSpPr>
            <a:stCxn id="14" idx="0"/>
            <a:endCxn id="36" idx="2"/>
          </p:cNvCxnSpPr>
          <p:nvPr/>
        </p:nvCxnSpPr>
        <p:spPr>
          <a:xfrm flipH="1" flipV="1">
            <a:off x="4124037" y="4258852"/>
            <a:ext cx="552451" cy="6012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10" idx="0"/>
            <a:endCxn id="49" idx="2"/>
          </p:cNvCxnSpPr>
          <p:nvPr/>
        </p:nvCxnSpPr>
        <p:spPr>
          <a:xfrm flipV="1">
            <a:off x="2467627" y="3480449"/>
            <a:ext cx="942654" cy="1379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11" idx="0"/>
            <a:endCxn id="49" idx="2"/>
          </p:cNvCxnSpPr>
          <p:nvPr/>
        </p:nvCxnSpPr>
        <p:spPr>
          <a:xfrm flipV="1">
            <a:off x="3008334" y="3480449"/>
            <a:ext cx="401947" cy="1379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12" idx="0"/>
            <a:endCxn id="49" idx="2"/>
          </p:cNvCxnSpPr>
          <p:nvPr/>
        </p:nvCxnSpPr>
        <p:spPr>
          <a:xfrm flipH="1" flipV="1">
            <a:off x="3410281" y="3480449"/>
            <a:ext cx="138760" cy="1379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13" idx="0"/>
            <a:endCxn id="49" idx="2"/>
          </p:cNvCxnSpPr>
          <p:nvPr/>
        </p:nvCxnSpPr>
        <p:spPr>
          <a:xfrm flipH="1" flipV="1">
            <a:off x="3410281" y="3480449"/>
            <a:ext cx="679467" cy="1379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36" idx="0"/>
            <a:endCxn id="49" idx="2"/>
          </p:cNvCxnSpPr>
          <p:nvPr/>
        </p:nvCxnSpPr>
        <p:spPr>
          <a:xfrm flipH="1" flipV="1">
            <a:off x="3410281" y="3480449"/>
            <a:ext cx="713756" cy="2221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1" name="矩形 70"/>
              <p:cNvSpPr/>
              <p:nvPr/>
            </p:nvSpPr>
            <p:spPr>
              <a:xfrm>
                <a:off x="4039613" y="4520001"/>
                <a:ext cx="532453" cy="380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h</m:t>
                          </m:r>
                        </m:e>
                        <m:sub>
                          <m:r>
                            <m:rPr>
                              <m:nor/>
                            </m:rPr>
                            <a:rPr lang="en-US" altLang="zh-CN" b="0" i="1" smtClean="0">
                              <a:latin typeface="Cambria Math" panose="02040503050406030204" pitchFamily="18" charset="0"/>
                            </a:rPr>
                            <m:t>N</m:t>
                          </m:r>
                        </m:sub>
                      </m:sSub>
                    </m:oMath>
                  </m:oMathPara>
                </a14:m>
                <a:endParaRPr lang="zh-CN" altLang="en-US" dirty="0"/>
              </a:p>
            </p:txBody>
          </p:sp>
        </mc:Choice>
        <mc:Fallback>
          <p:sp>
            <p:nvSpPr>
              <p:cNvPr id="71" name="矩形 70"/>
              <p:cNvSpPr>
                <a:spLocks noRot="1" noChangeAspect="1" noMove="1" noResize="1" noEditPoints="1" noAdjustHandles="1" noChangeArrowheads="1" noChangeShapeType="1" noTextEdit="1"/>
              </p:cNvSpPr>
              <p:nvPr/>
            </p:nvSpPr>
            <p:spPr>
              <a:xfrm>
                <a:off x="4039613" y="4520001"/>
                <a:ext cx="532453" cy="380553"/>
              </a:xfrm>
              <a:prstGeom prst="rect">
                <a:avLst/>
              </a:prstGeom>
              <a:blipFill rotWithShape="0">
                <a:blip r:embed="rId3"/>
                <a:stretch>
                  <a:fillRect b="-7937"/>
                </a:stretch>
              </a:blipFill>
            </p:spPr>
            <p:txBody>
              <a:bodyPr/>
              <a:lstStyle/>
              <a:p>
                <a:r>
                  <a:rPr lang="zh-CN" altLang="en-US">
                    <a:noFill/>
                  </a:rPr>
                  <a:t> </a:t>
                </a:r>
                <a:endParaRPr lang="zh-CN" altLang="en-US">
                  <a:noFill/>
                </a:endParaRPr>
              </a:p>
            </p:txBody>
          </p:sp>
        </mc:Fallback>
      </mc:AlternateContent>
      <p:pic>
        <p:nvPicPr>
          <p:cNvPr id="72" name="图片 71"/>
          <p:cNvPicPr>
            <a:picLocks noChangeAspect="1"/>
          </p:cNvPicPr>
          <p:nvPr/>
        </p:nvPicPr>
        <p:blipFill>
          <a:blip r:embed="rId4"/>
          <a:stretch>
            <a:fillRect/>
          </a:stretch>
        </p:blipFill>
        <p:spPr>
          <a:xfrm>
            <a:off x="1788328" y="2702924"/>
            <a:ext cx="1413812" cy="848592"/>
          </a:xfrm>
          <a:prstGeom prst="rect">
            <a:avLst/>
          </a:prstGeom>
        </p:spPr>
      </p:pic>
      <p:sp>
        <p:nvSpPr>
          <p:cNvPr id="37" name="矩形 36"/>
          <p:cNvSpPr/>
          <p:nvPr/>
        </p:nvSpPr>
        <p:spPr>
          <a:xfrm>
            <a:off x="1802915" y="4860099"/>
            <a:ext cx="275572"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箭头连接符 38"/>
          <p:cNvCxnSpPr>
            <a:stCxn id="37" idx="3"/>
          </p:cNvCxnSpPr>
          <p:nvPr/>
        </p:nvCxnSpPr>
        <p:spPr>
          <a:xfrm>
            <a:off x="2078487" y="5329825"/>
            <a:ext cx="265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endCxn id="37" idx="2"/>
          </p:cNvCxnSpPr>
          <p:nvPr/>
        </p:nvCxnSpPr>
        <p:spPr>
          <a:xfrm flipH="1" flipV="1">
            <a:off x="1940701" y="5799551"/>
            <a:ext cx="1253" cy="6012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7" idx="0"/>
            <a:endCxn id="36" idx="2"/>
          </p:cNvCxnSpPr>
          <p:nvPr/>
        </p:nvCxnSpPr>
        <p:spPr>
          <a:xfrm flipV="1">
            <a:off x="1940701" y="4258852"/>
            <a:ext cx="2183336" cy="601247"/>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37" idx="0"/>
            <a:endCxn id="49" idx="2"/>
          </p:cNvCxnSpPr>
          <p:nvPr/>
        </p:nvCxnSpPr>
        <p:spPr>
          <a:xfrm flipV="1">
            <a:off x="1940701" y="3480449"/>
            <a:ext cx="1469580" cy="1379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40097" y="1421649"/>
            <a:ext cx="9693614" cy="922020"/>
          </a:xfrm>
          <a:prstGeom prst="rect">
            <a:avLst/>
          </a:prstGeom>
        </p:spPr>
        <p:txBody>
          <a:bodyPr wrap="square">
            <a:spAutoFit/>
          </a:bodyPr>
          <a:lstStyle/>
          <a:p>
            <a:r>
              <a:rPr lang="en-US" altLang="zh-CN" dirty="0">
                <a:latin typeface="Microsoft YaHei" panose="020B0503020204020204" pitchFamily="34" charset="-122"/>
                <a:ea typeface="Microsoft YaHei" panose="020B0503020204020204" pitchFamily="34" charset="-122"/>
              </a:rPr>
              <a:t>Hard</a:t>
            </a:r>
            <a:r>
              <a:rPr lang="zh-CN" altLang="en-US" dirty="0">
                <a:latin typeface="Microsoft YaHei" panose="020B0503020204020204" pitchFamily="34" charset="-122"/>
                <a:ea typeface="Microsoft YaHei" panose="020B0503020204020204" pitchFamily="34" charset="-122"/>
              </a:rPr>
              <a:t>是给每个单词都赋予一个</a:t>
            </a:r>
            <a:r>
              <a:rPr lang="zh-CN" altLang="en-US" dirty="0" smtClean="0">
                <a:latin typeface="Microsoft YaHei" panose="020B0503020204020204" pitchFamily="34" charset="-122"/>
                <a:ea typeface="Microsoft YaHei" panose="020B0503020204020204" pitchFamily="34" charset="-122"/>
              </a:rPr>
              <a:t>单词</a:t>
            </a:r>
            <a:r>
              <a:rPr lang="en-US" altLang="zh-CN" dirty="0" smtClean="0">
                <a:latin typeface="Microsoft YaHei" panose="020B0503020204020204" pitchFamily="34" charset="-122"/>
                <a:ea typeface="Microsoft YaHei" panose="020B0503020204020204" pitchFamily="34" charset="-122"/>
              </a:rPr>
              <a:t>match</a:t>
            </a:r>
            <a:r>
              <a:rPr lang="zh-CN" altLang="en-US" dirty="0" smtClean="0">
                <a:latin typeface="Microsoft YaHei" panose="020B0503020204020204" pitchFamily="34" charset="-122"/>
                <a:ea typeface="Microsoft YaHei" panose="020B0503020204020204" pitchFamily="34" charset="-122"/>
              </a:rPr>
              <a:t>概率</a:t>
            </a:r>
            <a:r>
              <a:rPr lang="zh-CN" altLang="en-US" dirty="0">
                <a:latin typeface="Microsoft YaHei" panose="020B0503020204020204" pitchFamily="34" charset="-122"/>
                <a:ea typeface="Microsoft YaHei" panose="020B0503020204020204" pitchFamily="34" charset="-122"/>
              </a:rPr>
              <a:t>，直接从输入句子里面找到某个特定的单词，然后把目标句子单词和这个单词对齐，而其它输入句子中的单词硬性地认为对齐概率为</a:t>
            </a:r>
            <a:r>
              <a:rPr lang="en-US" altLang="zh-CN" dirty="0">
                <a:latin typeface="Microsoft YaHei" panose="020B0503020204020204" pitchFamily="34" charset="-122"/>
                <a:ea typeface="Microsoft YaHei" panose="020B0503020204020204" pitchFamily="34" charset="-122"/>
              </a:rPr>
              <a:t>0</a:t>
            </a:r>
            <a:r>
              <a:rPr lang="zh-CN" altLang="en-US" dirty="0">
                <a:latin typeface="Microsoft YaHei" panose="020B0503020204020204" pitchFamily="34" charset="-122"/>
                <a:ea typeface="Microsoft YaHei" panose="020B0503020204020204" pitchFamily="34" charset="-122"/>
              </a:rPr>
              <a:t>，这就是</a:t>
            </a:r>
            <a:r>
              <a:rPr lang="en-US" altLang="zh-CN" dirty="0">
                <a:latin typeface="Microsoft YaHei" panose="020B0503020204020204" pitchFamily="34" charset="-122"/>
                <a:ea typeface="Microsoft YaHei" panose="020B0503020204020204" pitchFamily="34" charset="-122"/>
              </a:rPr>
              <a:t>Hard Attention Model</a:t>
            </a:r>
            <a:r>
              <a:rPr lang="zh-CN" altLang="en-US" dirty="0">
                <a:latin typeface="Microsoft YaHei" panose="020B0503020204020204" pitchFamily="34" charset="-122"/>
                <a:ea typeface="Microsoft YaHei" panose="020B0503020204020204" pitchFamily="34" charset="-122"/>
              </a:rPr>
              <a:t>的思想。</a:t>
            </a:r>
            <a:endParaRPr lang="zh-CN" altLang="en-US" dirty="0">
              <a:latin typeface="Microsoft YaHei" panose="020B0503020204020204" pitchFamily="34" charset="-122"/>
              <a:ea typeface="Microsoft YaHei" panose="020B0503020204020204" pitchFamily="34" charset="-122"/>
            </a:endParaRPr>
          </a:p>
        </p:txBody>
      </p:sp>
      <p:pic>
        <p:nvPicPr>
          <p:cNvPr id="15" name="图片 14"/>
          <p:cNvPicPr>
            <a:picLocks noChangeAspect="1"/>
          </p:cNvPicPr>
          <p:nvPr/>
        </p:nvPicPr>
        <p:blipFill>
          <a:blip r:embed="rId5"/>
          <a:stretch>
            <a:fillRect/>
          </a:stretch>
        </p:blipFill>
        <p:spPr>
          <a:xfrm>
            <a:off x="4400262" y="2683079"/>
            <a:ext cx="2620305" cy="1762903"/>
          </a:xfrm>
          <a:prstGeom prst="rect">
            <a:avLst/>
          </a:prstGeom>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000" y="-7552"/>
            <a:ext cx="10515600" cy="1325563"/>
          </a:xfrm>
        </p:spPr>
        <p:txBody>
          <a:bodyPr/>
          <a:lstStyle/>
          <a:p>
            <a:r>
              <a:rPr lang="en-US" altLang="zh-CN" dirty="0" smtClean="0">
                <a:latin typeface="Microsoft YaHei" panose="020B0503020204020204" pitchFamily="34" charset="-122"/>
                <a:ea typeface="Microsoft YaHei" panose="020B0503020204020204" pitchFamily="34" charset="-122"/>
              </a:rPr>
              <a:t>local attention </a:t>
            </a:r>
            <a:r>
              <a:rPr lang="zh-CN" altLang="en-US" dirty="0" smtClean="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半</a:t>
            </a:r>
            <a:r>
              <a:rPr lang="zh-CN" altLang="en-US" dirty="0" smtClean="0">
                <a:latin typeface="Microsoft YaHei" panose="020B0503020204020204" pitchFamily="34" charset="-122"/>
                <a:ea typeface="Microsoft YaHei" panose="020B0503020204020204" pitchFamily="34" charset="-122"/>
              </a:rPr>
              <a:t>软半硬</a:t>
            </a:r>
            <a:r>
              <a:rPr lang="en-US" altLang="zh-CN" dirty="0" smtClean="0">
                <a:latin typeface="Microsoft YaHei" panose="020B0503020204020204" pitchFamily="34" charset="-122"/>
                <a:ea typeface="Microsoft YaHei" panose="020B0503020204020204" pitchFamily="34" charset="-122"/>
              </a:rPr>
              <a:t>attention</a:t>
            </a:r>
            <a:r>
              <a:rPr lang="zh-CN" altLang="en-US" dirty="0" smtClean="0">
                <a:latin typeface="Microsoft YaHei" panose="020B0503020204020204" pitchFamily="34" charset="-122"/>
                <a:ea typeface="Microsoft YaHei" panose="020B0503020204020204" pitchFamily="34" charset="-122"/>
              </a:rPr>
              <a:t>）</a:t>
            </a:r>
            <a:endParaRPr lang="zh-CN" altLang="en-US" dirty="0">
              <a:latin typeface="Microsoft YaHei" panose="020B0503020204020204" pitchFamily="34" charset="-122"/>
              <a:ea typeface="Microsoft YaHei" panose="020B0503020204020204" pitchFamily="34" charset="-122"/>
            </a:endParaRPr>
          </a:p>
        </p:txBody>
      </p:sp>
      <p:sp>
        <p:nvSpPr>
          <p:cNvPr id="9" name="矩形 8"/>
          <p:cNvSpPr/>
          <p:nvPr/>
        </p:nvSpPr>
        <p:spPr>
          <a:xfrm>
            <a:off x="1106466" y="1690688"/>
            <a:ext cx="10247334" cy="369332"/>
          </a:xfrm>
          <a:prstGeom prst="rect">
            <a:avLst/>
          </a:prstGeom>
        </p:spPr>
        <p:txBody>
          <a:bodyPr wrap="square">
            <a:spAutoFit/>
          </a:bodyPr>
          <a:lstStyle/>
          <a:p>
            <a:endParaRPr lang="en-US" altLang="zh-CN" dirty="0" smtClean="0">
              <a:latin typeface="Microsoft YaHei" panose="020B0503020204020204" pitchFamily="34" charset="-122"/>
              <a:ea typeface="Microsoft YaHei" panose="020B0503020204020204" pitchFamily="34" charset="-122"/>
            </a:endParaRPr>
          </a:p>
        </p:txBody>
      </p:sp>
      <p:sp>
        <p:nvSpPr>
          <p:cNvPr id="10" name="矩形 9"/>
          <p:cNvSpPr/>
          <p:nvPr/>
        </p:nvSpPr>
        <p:spPr>
          <a:xfrm>
            <a:off x="2340001" y="4400199"/>
            <a:ext cx="275572"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endParaRPr>
          </a:p>
        </p:txBody>
      </p:sp>
      <p:sp>
        <p:nvSpPr>
          <p:cNvPr id="11" name="矩形 10"/>
          <p:cNvSpPr/>
          <p:nvPr/>
        </p:nvSpPr>
        <p:spPr>
          <a:xfrm>
            <a:off x="2880708" y="4400199"/>
            <a:ext cx="275572"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endParaRPr>
          </a:p>
        </p:txBody>
      </p:sp>
      <p:sp>
        <p:nvSpPr>
          <p:cNvPr id="12" name="矩形 11"/>
          <p:cNvSpPr/>
          <p:nvPr/>
        </p:nvSpPr>
        <p:spPr>
          <a:xfrm>
            <a:off x="3421415" y="4400199"/>
            <a:ext cx="275572"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endParaRPr>
          </a:p>
        </p:txBody>
      </p:sp>
      <p:sp>
        <p:nvSpPr>
          <p:cNvPr id="13" name="矩形 12"/>
          <p:cNvSpPr/>
          <p:nvPr/>
        </p:nvSpPr>
        <p:spPr>
          <a:xfrm>
            <a:off x="3962122" y="4400199"/>
            <a:ext cx="275572"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endParaRPr>
          </a:p>
        </p:txBody>
      </p:sp>
      <p:sp>
        <p:nvSpPr>
          <p:cNvPr id="14" name="矩形 13"/>
          <p:cNvSpPr/>
          <p:nvPr/>
        </p:nvSpPr>
        <p:spPr>
          <a:xfrm>
            <a:off x="4548862" y="4400199"/>
            <a:ext cx="275572" cy="9394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endParaRPr>
          </a:p>
        </p:txBody>
      </p:sp>
      <p:cxnSp>
        <p:nvCxnSpPr>
          <p:cNvPr id="16" name="直接箭头连接符 15"/>
          <p:cNvCxnSpPr>
            <a:stCxn id="10" idx="3"/>
            <a:endCxn id="11" idx="1"/>
          </p:cNvCxnSpPr>
          <p:nvPr/>
        </p:nvCxnSpPr>
        <p:spPr>
          <a:xfrm>
            <a:off x="2615573" y="4869925"/>
            <a:ext cx="265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1" idx="3"/>
            <a:endCxn id="12" idx="1"/>
          </p:cNvCxnSpPr>
          <p:nvPr/>
        </p:nvCxnSpPr>
        <p:spPr>
          <a:xfrm>
            <a:off x="3156280" y="4869925"/>
            <a:ext cx="265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2" idx="3"/>
            <a:endCxn id="13" idx="1"/>
          </p:cNvCxnSpPr>
          <p:nvPr/>
        </p:nvCxnSpPr>
        <p:spPr>
          <a:xfrm>
            <a:off x="3696987" y="4869925"/>
            <a:ext cx="265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3" idx="3"/>
          </p:cNvCxnSpPr>
          <p:nvPr/>
        </p:nvCxnSpPr>
        <p:spPr>
          <a:xfrm>
            <a:off x="4237694" y="4869925"/>
            <a:ext cx="3111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10" idx="2"/>
          </p:cNvCxnSpPr>
          <p:nvPr/>
        </p:nvCxnSpPr>
        <p:spPr>
          <a:xfrm flipH="1" flipV="1">
            <a:off x="2477787" y="5339651"/>
            <a:ext cx="1253" cy="6012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flipV="1">
            <a:off x="3016614" y="5339651"/>
            <a:ext cx="1253" cy="6012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flipV="1">
            <a:off x="3561913" y="5339650"/>
            <a:ext cx="1253" cy="6012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flipV="1">
            <a:off x="4098655" y="5339649"/>
            <a:ext cx="1253" cy="6012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flipV="1">
            <a:off x="4700532" y="5339649"/>
            <a:ext cx="1253" cy="6012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矩形 34"/>
              <p:cNvSpPr/>
              <p:nvPr/>
            </p:nvSpPr>
            <p:spPr>
              <a:xfrm>
                <a:off x="1326366" y="4055281"/>
                <a:ext cx="526041" cy="4044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h</m:t>
                          </m:r>
                        </m:e>
                        <m:sub>
                          <m:r>
                            <m:rPr>
                              <m:nor/>
                            </m:rPr>
                            <a:rPr lang="en-US" altLang="zh-CN" b="0" i="1" smtClean="0">
                              <a:latin typeface="微软雅黑" panose="020B0503020204020204" pitchFamily="34" charset="-122"/>
                              <a:ea typeface="微软雅黑" panose="020B0503020204020204" pitchFamily="34" charset="-122"/>
                            </a:rPr>
                            <m:t>1</m:t>
                          </m:r>
                        </m:sub>
                      </m:sSub>
                    </m:oMath>
                  </m:oMathPara>
                </a14:m>
                <a:endParaRPr lang="zh-CN" altLang="en-US" dirty="0">
                  <a:latin typeface="微软雅黑" panose="020B0503020204020204" pitchFamily="34" charset="-122"/>
                  <a:ea typeface="微软雅黑" panose="020B0503020204020204" pitchFamily="34" charset="-122"/>
                </a:endParaRPr>
              </a:p>
            </p:txBody>
          </p:sp>
        </mc:Choice>
        <mc:Fallback>
          <p:sp>
            <p:nvSpPr>
              <p:cNvPr id="35" name="矩形 34"/>
              <p:cNvSpPr>
                <a:spLocks noRot="1" noChangeAspect="1" noMove="1" noResize="1" noEditPoints="1" noAdjustHandles="1" noChangeArrowheads="1" noChangeShapeType="1" noTextEdit="1"/>
              </p:cNvSpPr>
              <p:nvPr/>
            </p:nvSpPr>
            <p:spPr>
              <a:xfrm>
                <a:off x="1326366" y="4055281"/>
                <a:ext cx="526041" cy="404470"/>
              </a:xfrm>
              <a:prstGeom prst="rect">
                <a:avLst/>
              </a:prstGeom>
              <a:blipFill rotWithShape="0">
                <a:blip r:embed="rId1"/>
                <a:stretch>
                  <a:fillRect b="-10448"/>
                </a:stretch>
              </a:blipFill>
            </p:spPr>
            <p:txBody>
              <a:bodyPr/>
              <a:lstStyle/>
              <a:p>
                <a:r>
                  <a:rPr lang="zh-CN" altLang="en-US">
                    <a:noFill/>
                  </a:rPr>
                  <a:t> </a:t>
                </a:r>
                <a:endParaRPr lang="zh-CN" altLang="en-US">
                  <a:noFill/>
                </a:endParaRPr>
              </a:p>
            </p:txBody>
          </p:sp>
        </mc:Fallback>
      </mc:AlternateContent>
      <p:sp>
        <p:nvSpPr>
          <p:cNvPr id="36" name="矩形 35"/>
          <p:cNvSpPr/>
          <p:nvPr/>
        </p:nvSpPr>
        <p:spPr>
          <a:xfrm>
            <a:off x="4028926" y="3242692"/>
            <a:ext cx="210542" cy="55626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endParaRPr>
          </a:p>
        </p:txBody>
      </p:sp>
      <p:cxnSp>
        <p:nvCxnSpPr>
          <p:cNvPr id="38" name="直接连接符 37"/>
          <p:cNvCxnSpPr>
            <a:stCxn id="10" idx="0"/>
            <a:endCxn id="36" idx="2"/>
          </p:cNvCxnSpPr>
          <p:nvPr/>
        </p:nvCxnSpPr>
        <p:spPr>
          <a:xfrm flipV="1">
            <a:off x="2477787" y="3798952"/>
            <a:ext cx="1656410" cy="601247"/>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1" idx="0"/>
            <a:endCxn id="36" idx="2"/>
          </p:cNvCxnSpPr>
          <p:nvPr/>
        </p:nvCxnSpPr>
        <p:spPr>
          <a:xfrm flipV="1">
            <a:off x="3018494" y="3798952"/>
            <a:ext cx="1115703" cy="601247"/>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2" idx="0"/>
            <a:endCxn id="36" idx="2"/>
          </p:cNvCxnSpPr>
          <p:nvPr/>
        </p:nvCxnSpPr>
        <p:spPr>
          <a:xfrm flipV="1">
            <a:off x="3559201" y="3798952"/>
            <a:ext cx="574996" cy="601247"/>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7" name="矩形 46"/>
              <p:cNvSpPr/>
              <p:nvPr/>
            </p:nvSpPr>
            <p:spPr>
              <a:xfrm>
                <a:off x="4720937" y="4026537"/>
                <a:ext cx="602903" cy="37366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𝑡</m:t>
                          </m:r>
                        </m:sub>
                      </m:sSub>
                    </m:oMath>
                  </m:oMathPara>
                </a14:m>
                <a:endParaRPr lang="zh-CN" altLang="en-US" dirty="0">
                  <a:latin typeface="微软雅黑" panose="020B0503020204020204" pitchFamily="34" charset="-122"/>
                  <a:ea typeface="微软雅黑" panose="020B0503020204020204" pitchFamily="34" charset="-122"/>
                </a:endParaRPr>
              </a:p>
            </p:txBody>
          </p:sp>
        </mc:Choice>
        <mc:Fallback>
          <p:sp>
            <p:nvSpPr>
              <p:cNvPr id="47" name="矩形 46"/>
              <p:cNvSpPr>
                <a:spLocks noRot="1" noChangeAspect="1" noMove="1" noResize="1" noEditPoints="1" noAdjustHandles="1" noChangeArrowheads="1" noChangeShapeType="1" noTextEdit="1"/>
              </p:cNvSpPr>
              <p:nvPr/>
            </p:nvSpPr>
            <p:spPr>
              <a:xfrm>
                <a:off x="4720937" y="4026537"/>
                <a:ext cx="602903" cy="373661"/>
              </a:xfrm>
              <a:prstGeom prst="rect">
                <a:avLst/>
              </a:prstGeom>
              <a:blipFill rotWithShape="0">
                <a:blip r:embed="rId2"/>
                <a:stretch>
                  <a:fillRect/>
                </a:stretch>
              </a:blipFill>
            </p:spPr>
            <p:txBody>
              <a:bodyPr/>
              <a:lstStyle/>
              <a:p>
                <a:r>
                  <a:rPr lang="zh-CN" altLang="en-US">
                    <a:noFill/>
                  </a:rPr>
                  <a:t> </a:t>
                </a:r>
                <a:endParaRPr lang="zh-CN" altLang="en-US">
                  <a:noFill/>
                </a:endParaRPr>
              </a:p>
            </p:txBody>
          </p:sp>
        </mc:Fallback>
      </mc:AlternateContent>
      <p:sp>
        <p:nvSpPr>
          <p:cNvPr id="49" name="矩形 48"/>
          <p:cNvSpPr/>
          <p:nvPr/>
        </p:nvSpPr>
        <p:spPr>
          <a:xfrm>
            <a:off x="3281680" y="2346844"/>
            <a:ext cx="277521" cy="673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endParaRPr>
          </a:p>
        </p:txBody>
      </p:sp>
      <p:cxnSp>
        <p:nvCxnSpPr>
          <p:cNvPr id="51" name="直接箭头连接符 50"/>
          <p:cNvCxnSpPr>
            <a:stCxn id="14" idx="0"/>
            <a:endCxn id="36" idx="2"/>
          </p:cNvCxnSpPr>
          <p:nvPr/>
        </p:nvCxnSpPr>
        <p:spPr>
          <a:xfrm flipH="1" flipV="1">
            <a:off x="4134197" y="3798952"/>
            <a:ext cx="552451" cy="6012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10" idx="0"/>
            <a:endCxn id="49" idx="2"/>
          </p:cNvCxnSpPr>
          <p:nvPr/>
        </p:nvCxnSpPr>
        <p:spPr>
          <a:xfrm flipV="1">
            <a:off x="2477787" y="3020549"/>
            <a:ext cx="942654" cy="1379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11" idx="0"/>
            <a:endCxn id="49" idx="2"/>
          </p:cNvCxnSpPr>
          <p:nvPr/>
        </p:nvCxnSpPr>
        <p:spPr>
          <a:xfrm flipV="1">
            <a:off x="3018494" y="3020549"/>
            <a:ext cx="401947" cy="1379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12" idx="0"/>
            <a:endCxn id="49" idx="2"/>
          </p:cNvCxnSpPr>
          <p:nvPr/>
        </p:nvCxnSpPr>
        <p:spPr>
          <a:xfrm flipH="1" flipV="1">
            <a:off x="3420441" y="3020549"/>
            <a:ext cx="138760" cy="1379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36" idx="0"/>
            <a:endCxn id="49" idx="2"/>
          </p:cNvCxnSpPr>
          <p:nvPr/>
        </p:nvCxnSpPr>
        <p:spPr>
          <a:xfrm flipH="1" flipV="1">
            <a:off x="3420441" y="3020549"/>
            <a:ext cx="713756" cy="2221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1" name="矩形 70"/>
              <p:cNvSpPr/>
              <p:nvPr/>
            </p:nvSpPr>
            <p:spPr>
              <a:xfrm>
                <a:off x="4049773" y="4060101"/>
                <a:ext cx="578940" cy="4006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h</m:t>
                          </m:r>
                        </m:e>
                        <m:sub>
                          <m:r>
                            <m:rPr>
                              <m:nor/>
                            </m:rPr>
                            <a:rPr lang="en-US" altLang="zh-CN" b="0" i="1" smtClean="0">
                              <a:latin typeface="微软雅黑" panose="020B0503020204020204" pitchFamily="34" charset="-122"/>
                              <a:ea typeface="微软雅黑" panose="020B0503020204020204" pitchFamily="34" charset="-122"/>
                            </a:rPr>
                            <m:t>N</m:t>
                          </m:r>
                        </m:sub>
                      </m:sSub>
                    </m:oMath>
                  </m:oMathPara>
                </a14:m>
                <a:endParaRPr lang="zh-CN" altLang="en-US" dirty="0">
                  <a:latin typeface="微软雅黑" panose="020B0503020204020204" pitchFamily="34" charset="-122"/>
                  <a:ea typeface="微软雅黑" panose="020B0503020204020204" pitchFamily="34" charset="-122"/>
                </a:endParaRPr>
              </a:p>
            </p:txBody>
          </p:sp>
        </mc:Choice>
        <mc:Fallback>
          <p:sp>
            <p:nvSpPr>
              <p:cNvPr id="71" name="矩形 70"/>
              <p:cNvSpPr>
                <a:spLocks noRot="1" noChangeAspect="1" noMove="1" noResize="1" noEditPoints="1" noAdjustHandles="1" noChangeArrowheads="1" noChangeShapeType="1" noTextEdit="1"/>
              </p:cNvSpPr>
              <p:nvPr/>
            </p:nvSpPr>
            <p:spPr>
              <a:xfrm>
                <a:off x="4049773" y="4060101"/>
                <a:ext cx="578940" cy="400622"/>
              </a:xfrm>
              <a:prstGeom prst="rect">
                <a:avLst/>
              </a:prstGeom>
              <a:blipFill rotWithShape="0">
                <a:blip r:embed="rId3"/>
                <a:stretch>
                  <a:fillRect b="-10606"/>
                </a:stretch>
              </a:blipFill>
            </p:spPr>
            <p:txBody>
              <a:bodyPr/>
              <a:lstStyle/>
              <a:p>
                <a:r>
                  <a:rPr lang="zh-CN" altLang="en-US">
                    <a:noFill/>
                  </a:rPr>
                  <a:t> </a:t>
                </a:r>
                <a:endParaRPr lang="zh-CN" altLang="en-US">
                  <a:noFill/>
                </a:endParaRPr>
              </a:p>
            </p:txBody>
          </p:sp>
        </mc:Fallback>
      </mc:AlternateContent>
      <p:pic>
        <p:nvPicPr>
          <p:cNvPr id="72" name="图片 71"/>
          <p:cNvPicPr>
            <a:picLocks noChangeAspect="1"/>
          </p:cNvPicPr>
          <p:nvPr/>
        </p:nvPicPr>
        <p:blipFill>
          <a:blip r:embed="rId4"/>
          <a:stretch>
            <a:fillRect/>
          </a:stretch>
        </p:blipFill>
        <p:spPr>
          <a:xfrm>
            <a:off x="1798488" y="2243024"/>
            <a:ext cx="1413812" cy="848592"/>
          </a:xfrm>
          <a:prstGeom prst="rect">
            <a:avLst/>
          </a:prstGeom>
        </p:spPr>
      </p:pic>
      <p:sp>
        <p:nvSpPr>
          <p:cNvPr id="37" name="矩形 36"/>
          <p:cNvSpPr/>
          <p:nvPr/>
        </p:nvSpPr>
        <p:spPr>
          <a:xfrm>
            <a:off x="1813075" y="4400199"/>
            <a:ext cx="275572"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endParaRPr>
          </a:p>
        </p:txBody>
      </p:sp>
      <p:cxnSp>
        <p:nvCxnSpPr>
          <p:cNvPr id="39" name="直接箭头连接符 38"/>
          <p:cNvCxnSpPr>
            <a:stCxn id="37" idx="3"/>
          </p:cNvCxnSpPr>
          <p:nvPr/>
        </p:nvCxnSpPr>
        <p:spPr>
          <a:xfrm>
            <a:off x="2088647" y="4869925"/>
            <a:ext cx="265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endCxn id="37" idx="2"/>
          </p:cNvCxnSpPr>
          <p:nvPr/>
        </p:nvCxnSpPr>
        <p:spPr>
          <a:xfrm flipH="1" flipV="1">
            <a:off x="1950861" y="5339651"/>
            <a:ext cx="1253" cy="6012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47057" y="994313"/>
            <a:ext cx="9693614" cy="923330"/>
          </a:xfrm>
          <a:prstGeom prst="rect">
            <a:avLst/>
          </a:prstGeom>
        </p:spPr>
        <p:txBody>
          <a:bodyPr wrap="square">
            <a:spAutoFit/>
          </a:bodyPr>
          <a:lstStyle/>
          <a:p>
            <a:r>
              <a:rPr lang="zh-CN" altLang="en-US" dirty="0" smtClean="0">
                <a:latin typeface="Microsoft YaHei" panose="020B0503020204020204" pitchFamily="34" charset="-122"/>
                <a:ea typeface="Microsoft YaHei" panose="020B0503020204020204" pitchFamily="34" charset="-122"/>
              </a:rPr>
              <a:t>在这个模型中，对于是时刻</a:t>
            </a:r>
            <a:r>
              <a:rPr lang="en-US" altLang="zh-CN" dirty="0" smtClean="0">
                <a:latin typeface="Microsoft YaHei" panose="020B0503020204020204" pitchFamily="34" charset="-122"/>
                <a:ea typeface="Microsoft YaHei" panose="020B0503020204020204" pitchFamily="34" charset="-122"/>
              </a:rPr>
              <a:t>t</a:t>
            </a:r>
            <a:r>
              <a:rPr lang="zh-CN" altLang="en-US" dirty="0" smtClean="0">
                <a:latin typeface="Microsoft YaHei" panose="020B0503020204020204" pitchFamily="34" charset="-122"/>
                <a:ea typeface="Microsoft YaHei" panose="020B0503020204020204" pitchFamily="34" charset="-122"/>
              </a:rPr>
              <a:t>的每一个目标词汇，模型首先产生一个对齐的位置 </a:t>
            </a:r>
            <a:r>
              <a:rPr lang="en-US" altLang="zh-CN" dirty="0" err="1" smtClean="0">
                <a:latin typeface="Microsoft YaHei" panose="020B0503020204020204" pitchFamily="34" charset="-122"/>
                <a:ea typeface="Microsoft YaHei" panose="020B0503020204020204" pitchFamily="34" charset="-122"/>
              </a:rPr>
              <a:t>pt</a:t>
            </a:r>
            <a:r>
              <a:rPr lang="zh-CN" altLang="en-US" dirty="0" smtClean="0">
                <a:latin typeface="Microsoft YaHei" panose="020B0503020204020204" pitchFamily="34" charset="-122"/>
                <a:ea typeface="Microsoft YaHei" panose="020B0503020204020204" pitchFamily="34" charset="-122"/>
              </a:rPr>
              <a:t>（</a:t>
            </a:r>
            <a:r>
              <a:rPr lang="en-US" altLang="zh-CN" dirty="0" smtClean="0">
                <a:latin typeface="Microsoft YaHei" panose="020B0503020204020204" pitchFamily="34" charset="-122"/>
                <a:ea typeface="Microsoft YaHei" panose="020B0503020204020204" pitchFamily="34" charset="-122"/>
              </a:rPr>
              <a:t>aligned position</a:t>
            </a:r>
            <a:r>
              <a:rPr lang="zh-CN" altLang="en-US" dirty="0" smtClean="0">
                <a:latin typeface="Microsoft YaHei" panose="020B0503020204020204" pitchFamily="34" charset="-122"/>
                <a:ea typeface="Microsoft YaHei" panose="020B0503020204020204" pitchFamily="34" charset="-122"/>
              </a:rPr>
              <a:t>），</a:t>
            </a:r>
            <a:r>
              <a:rPr lang="en-US" altLang="zh-CN" dirty="0" smtClean="0">
                <a:latin typeface="Microsoft YaHei" panose="020B0503020204020204" pitchFamily="34" charset="-122"/>
                <a:ea typeface="Microsoft YaHei" panose="020B0503020204020204" pitchFamily="34" charset="-122"/>
              </a:rPr>
              <a:t>context</a:t>
            </a:r>
            <a:r>
              <a:rPr lang="zh-CN" altLang="en-US" dirty="0">
                <a:latin typeface="Microsoft YaHei" panose="020B0503020204020204" pitchFamily="34" charset="-122"/>
                <a:ea typeface="Microsoft YaHei" panose="020B0503020204020204" pitchFamily="34" charset="-122"/>
              </a:rPr>
              <a:t> </a:t>
            </a:r>
            <a:r>
              <a:rPr lang="en-US" altLang="zh-CN" dirty="0" smtClean="0">
                <a:latin typeface="Microsoft YaHei" panose="020B0503020204020204" pitchFamily="34" charset="-122"/>
                <a:ea typeface="Microsoft YaHei" panose="020B0503020204020204" pitchFamily="34" charset="-122"/>
              </a:rPr>
              <a:t>vector </a:t>
            </a:r>
            <a:r>
              <a:rPr lang="zh-CN" altLang="en-US" dirty="0" smtClean="0">
                <a:latin typeface="Microsoft YaHei" panose="020B0503020204020204" pitchFamily="34" charset="-122"/>
                <a:ea typeface="Microsoft YaHei" panose="020B0503020204020204" pitchFamily="34" charset="-122"/>
              </a:rPr>
              <a:t>由编码器中一个集合的隐藏层状态计算得到，编码器中的隐藏层包含在窗口</a:t>
            </a:r>
            <a:r>
              <a:rPr lang="en-US" altLang="zh-CN" dirty="0" smtClean="0">
                <a:latin typeface="Microsoft YaHei" panose="020B0503020204020204" pitchFamily="34" charset="-122"/>
                <a:ea typeface="Microsoft YaHei" panose="020B0503020204020204" pitchFamily="34" charset="-122"/>
              </a:rPr>
              <a:t>[</a:t>
            </a:r>
            <a:r>
              <a:rPr lang="en-US" altLang="zh-CN" dirty="0" err="1" smtClean="0">
                <a:latin typeface="Microsoft YaHei" panose="020B0503020204020204" pitchFamily="34" charset="-122"/>
                <a:ea typeface="Microsoft YaHei" panose="020B0503020204020204" pitchFamily="34" charset="-122"/>
              </a:rPr>
              <a:t>pt-D,pt+D</a:t>
            </a:r>
            <a:r>
              <a:rPr lang="en-US" altLang="zh-CN" dirty="0" smtClean="0">
                <a:latin typeface="Microsoft YaHei" panose="020B0503020204020204" pitchFamily="34" charset="-122"/>
                <a:ea typeface="Microsoft YaHei" panose="020B0503020204020204" pitchFamily="34" charset="-122"/>
              </a:rPr>
              <a:t>]</a:t>
            </a:r>
            <a:r>
              <a:rPr lang="zh-CN" altLang="en-US" dirty="0" smtClean="0">
                <a:latin typeface="Microsoft YaHei" panose="020B0503020204020204" pitchFamily="34" charset="-122"/>
                <a:ea typeface="Microsoft YaHei" panose="020B0503020204020204" pitchFamily="34" charset="-122"/>
              </a:rPr>
              <a:t>中，</a:t>
            </a:r>
            <a:r>
              <a:rPr lang="en-US" altLang="zh-CN" dirty="0" smtClean="0">
                <a:latin typeface="Microsoft YaHei" panose="020B0503020204020204" pitchFamily="34" charset="-122"/>
                <a:ea typeface="Microsoft YaHei" panose="020B0503020204020204" pitchFamily="34" charset="-122"/>
              </a:rPr>
              <a:t>D</a:t>
            </a:r>
            <a:r>
              <a:rPr lang="zh-CN" altLang="en-US" dirty="0" smtClean="0">
                <a:latin typeface="Microsoft YaHei" panose="020B0503020204020204" pitchFamily="34" charset="-122"/>
                <a:ea typeface="Microsoft YaHei" panose="020B0503020204020204" pitchFamily="34" charset="-122"/>
              </a:rPr>
              <a:t>的大小通过经验选择。</a:t>
            </a:r>
            <a:endParaRPr lang="zh-CN" altLang="en-US" dirty="0">
              <a:latin typeface="Microsoft YaHei" panose="020B0503020204020204" pitchFamily="34" charset="-122"/>
              <a:ea typeface="Microsoft YaHei" panose="020B0503020204020204" pitchFamily="34" charset="-122"/>
            </a:endParaRPr>
          </a:p>
        </p:txBody>
      </p:sp>
      <p:sp>
        <p:nvSpPr>
          <p:cNvPr id="4" name="文本框 3"/>
          <p:cNvSpPr txBox="1"/>
          <p:nvPr/>
        </p:nvSpPr>
        <p:spPr>
          <a:xfrm>
            <a:off x="5493864" y="2113048"/>
            <a:ext cx="6882012" cy="923330"/>
          </a:xfrm>
          <a:prstGeom prst="rect">
            <a:avLst/>
          </a:prstGeom>
          <a:noFill/>
        </p:spPr>
        <p:txBody>
          <a:bodyPr wrap="none" rtlCol="0">
            <a:spAutoFit/>
          </a:bodyPr>
          <a:lstStyle/>
          <a:p>
            <a:r>
              <a:rPr lang="zh-CN" altLang="en-US" dirty="0" smtClean="0">
                <a:latin typeface="Microsoft YaHei" panose="020B0503020204020204" pitchFamily="34" charset="-122"/>
                <a:ea typeface="Microsoft YaHei" panose="020B0503020204020204" pitchFamily="34" charset="-122"/>
              </a:rPr>
              <a:t>寻找</a:t>
            </a:r>
            <a:r>
              <a:rPr lang="en-US" altLang="zh-CN" dirty="0" err="1" smtClean="0">
                <a:latin typeface="Microsoft YaHei" panose="020B0503020204020204" pitchFamily="34" charset="-122"/>
                <a:ea typeface="Microsoft YaHei" panose="020B0503020204020204" pitchFamily="34" charset="-122"/>
              </a:rPr>
              <a:t>pt</a:t>
            </a:r>
            <a:r>
              <a:rPr lang="zh-CN" altLang="en-US" dirty="0" smtClean="0">
                <a:latin typeface="Microsoft YaHei" panose="020B0503020204020204" pitchFamily="34" charset="-122"/>
                <a:ea typeface="Microsoft YaHei" panose="020B0503020204020204" pitchFamily="34" charset="-122"/>
              </a:rPr>
              <a:t>并计算</a:t>
            </a:r>
            <a:r>
              <a:rPr lang="en-US" altLang="zh-CN" dirty="0" smtClean="0">
                <a:latin typeface="Microsoft YaHei" panose="020B0503020204020204" pitchFamily="34" charset="-122"/>
                <a:ea typeface="Microsoft YaHei" panose="020B0503020204020204" pitchFamily="34" charset="-122"/>
              </a:rPr>
              <a:t>alpha</a:t>
            </a:r>
            <a:r>
              <a:rPr lang="zh-CN" altLang="en-US" dirty="0" smtClean="0">
                <a:latin typeface="Microsoft YaHei" panose="020B0503020204020204" pitchFamily="34" charset="-122"/>
                <a:ea typeface="Microsoft YaHei" panose="020B0503020204020204" pitchFamily="34" charset="-122"/>
              </a:rPr>
              <a:t>的方式又大致分为两种：</a:t>
            </a:r>
            <a:endParaRPr lang="en-US" altLang="zh-CN" dirty="0">
              <a:latin typeface="Microsoft YaHei" panose="020B0503020204020204" pitchFamily="34" charset="-122"/>
              <a:ea typeface="Microsoft YaHei" panose="020B0503020204020204" pitchFamily="34" charset="-122"/>
            </a:endParaRPr>
          </a:p>
          <a:p>
            <a:r>
              <a:rPr lang="en-US" altLang="zh-CN" dirty="0" smtClean="0">
                <a:latin typeface="Microsoft YaHei" panose="020B0503020204020204" pitchFamily="34" charset="-122"/>
                <a:ea typeface="Microsoft YaHei" panose="020B0503020204020204" pitchFamily="34" charset="-122"/>
              </a:rPr>
              <a:t>Local – m : </a:t>
            </a:r>
            <a:r>
              <a:rPr lang="zh-CN" altLang="en-US" dirty="0" smtClean="0">
                <a:latin typeface="Microsoft YaHei" panose="020B0503020204020204" pitchFamily="34" charset="-122"/>
                <a:ea typeface="Microsoft YaHei" panose="020B0503020204020204" pitchFamily="34" charset="-122"/>
              </a:rPr>
              <a:t>假设对齐位置就是</a:t>
            </a:r>
            <a:r>
              <a:rPr lang="en-US" altLang="zh-CN" dirty="0" err="1" smtClean="0">
                <a:latin typeface="Microsoft YaHei" panose="020B0503020204020204" pitchFamily="34" charset="-122"/>
                <a:ea typeface="Microsoft YaHei" panose="020B0503020204020204" pitchFamily="34" charset="-122"/>
              </a:rPr>
              <a:t>pt</a:t>
            </a:r>
            <a:r>
              <a:rPr lang="en-US" altLang="zh-CN" dirty="0" smtClean="0">
                <a:latin typeface="Microsoft YaHei" panose="020B0503020204020204" pitchFamily="34" charset="-122"/>
                <a:ea typeface="Microsoft YaHei" panose="020B0503020204020204" pitchFamily="34" charset="-122"/>
              </a:rPr>
              <a:t> = t </a:t>
            </a:r>
            <a:r>
              <a:rPr lang="zh-CN" altLang="en-US" dirty="0" smtClean="0">
                <a:latin typeface="Microsoft YaHei" panose="020B0503020204020204" pitchFamily="34" charset="-122"/>
                <a:ea typeface="Microsoft YaHei" panose="020B0503020204020204" pitchFamily="34" charset="-122"/>
              </a:rPr>
              <a:t>（线性对齐）</a:t>
            </a:r>
            <a:endParaRPr lang="en-US" altLang="zh-CN" dirty="0" smtClean="0">
              <a:latin typeface="Microsoft YaHei" panose="020B0503020204020204" pitchFamily="34" charset="-122"/>
              <a:ea typeface="Microsoft YaHei" panose="020B0503020204020204" pitchFamily="34" charset="-122"/>
            </a:endParaRPr>
          </a:p>
          <a:p>
            <a:r>
              <a:rPr lang="zh-CN" altLang="en-US" dirty="0" smtClean="0">
                <a:latin typeface="Microsoft YaHei" panose="020B0503020204020204" pitchFamily="34" charset="-122"/>
                <a:ea typeface="Microsoft YaHei" panose="020B0503020204020204" pitchFamily="34" charset="-122"/>
              </a:rPr>
              <a:t>                    然后计算窗口内的</a:t>
            </a:r>
            <a:r>
              <a:rPr lang="en-US" altLang="zh-CN" dirty="0" err="1" smtClean="0">
                <a:latin typeface="Microsoft YaHei" panose="020B0503020204020204" pitchFamily="34" charset="-122"/>
                <a:ea typeface="Microsoft YaHei" panose="020B0503020204020204" pitchFamily="34" charset="-122"/>
              </a:rPr>
              <a:t>softmax</a:t>
            </a:r>
            <a:r>
              <a:rPr lang="zh-CN" altLang="en-US" dirty="0" smtClean="0">
                <a:latin typeface="Microsoft YaHei" panose="020B0503020204020204" pitchFamily="34" charset="-122"/>
                <a:ea typeface="Microsoft YaHei" panose="020B0503020204020204" pitchFamily="34" charset="-122"/>
              </a:rPr>
              <a:t>，窗口外的</a:t>
            </a:r>
            <a:r>
              <a:rPr lang="en-US" altLang="zh-CN" dirty="0" smtClean="0">
                <a:latin typeface="Microsoft YaHei" panose="020B0503020204020204" pitchFamily="34" charset="-122"/>
                <a:ea typeface="Microsoft YaHei" panose="020B0503020204020204" pitchFamily="34" charset="-122"/>
              </a:rPr>
              <a:t>alpha</a:t>
            </a:r>
            <a:r>
              <a:rPr lang="zh-CN" altLang="en-US" dirty="0" smtClean="0">
                <a:latin typeface="Microsoft YaHei" panose="020B0503020204020204" pitchFamily="34" charset="-122"/>
                <a:ea typeface="Microsoft YaHei" panose="020B0503020204020204" pitchFamily="34" charset="-122"/>
              </a:rPr>
              <a:t>可以取</a:t>
            </a:r>
            <a:r>
              <a:rPr lang="en-US" altLang="zh-CN" dirty="0" smtClean="0">
                <a:latin typeface="Microsoft YaHei" panose="020B0503020204020204" pitchFamily="34" charset="-122"/>
                <a:ea typeface="Microsoft YaHei" panose="020B0503020204020204" pitchFamily="34" charset="-122"/>
              </a:rPr>
              <a:t>0</a:t>
            </a:r>
            <a:endParaRPr lang="zh-CN" altLang="en-US" dirty="0">
              <a:latin typeface="Microsoft YaHei" panose="020B0503020204020204" pitchFamily="34" charset="-122"/>
              <a:ea typeface="Microsoft YaHei" panose="020B0503020204020204" pitchFamily="34" charset="-122"/>
            </a:endParaRPr>
          </a:p>
        </p:txBody>
      </p:sp>
      <mc:AlternateContent xmlns:mc="http://schemas.openxmlformats.org/markup-compatibility/2006">
        <mc:Choice xmlns:a14="http://schemas.microsoft.com/office/drawing/2010/main" Requires="a14">
          <p:sp>
            <p:nvSpPr>
              <p:cNvPr id="5" name="矩形 4"/>
              <p:cNvSpPr/>
              <p:nvPr/>
            </p:nvSpPr>
            <p:spPr>
              <a:xfrm>
                <a:off x="4236589" y="3293630"/>
                <a:ext cx="466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𝑖</m:t>
                          </m:r>
                        </m:sub>
                      </m:sSub>
                    </m:oMath>
                  </m:oMathPara>
                </a14:m>
                <a:endParaRPr lang="zh-CN" altLang="en-US" dirty="0">
                  <a:latin typeface="微软雅黑" panose="020B0503020204020204" pitchFamily="34" charset="-122"/>
                  <a:ea typeface="微软雅黑" panose="020B0503020204020204" pitchFamily="34" charset="-122"/>
                </a:endParaRPr>
              </a:p>
            </p:txBody>
          </p:sp>
        </mc:Choice>
        <mc:Fallback>
          <p:sp>
            <p:nvSpPr>
              <p:cNvPr id="5" name="矩形 4"/>
              <p:cNvSpPr>
                <a:spLocks noRot="1" noChangeAspect="1" noMove="1" noResize="1" noEditPoints="1" noAdjustHandles="1" noChangeArrowheads="1" noChangeShapeType="1" noTextEdit="1"/>
              </p:cNvSpPr>
              <p:nvPr/>
            </p:nvSpPr>
            <p:spPr>
              <a:xfrm>
                <a:off x="4236589" y="3293630"/>
                <a:ext cx="466089" cy="369332"/>
              </a:xfrm>
              <a:prstGeom prst="rect">
                <a:avLst/>
              </a:prstGeom>
              <a:blipFill rotWithShape="0">
                <a:blip r:embed="rId5"/>
                <a:stretch>
                  <a:fillRect b="-1639"/>
                </a:stretch>
              </a:blipFill>
            </p:spPr>
            <p:txBody>
              <a:bodyPr/>
              <a:lstStyle/>
              <a:p>
                <a:r>
                  <a:rPr lang="zh-CN" altLang="en-US">
                    <a:noFill/>
                  </a:rPr>
                  <a:t> </a:t>
                </a:r>
                <a:endParaRPr lang="zh-CN" altLang="en-US">
                  <a:noFill/>
                </a:endParaRPr>
              </a:p>
            </p:txBody>
          </p:sp>
        </mc:Fallback>
      </mc:AlternateContent>
      <p:pic>
        <p:nvPicPr>
          <p:cNvPr id="6" name="图片 5"/>
          <p:cNvPicPr>
            <a:picLocks noChangeAspect="1"/>
          </p:cNvPicPr>
          <p:nvPr/>
        </p:nvPicPr>
        <p:blipFill>
          <a:blip r:embed="rId6"/>
          <a:stretch>
            <a:fillRect/>
          </a:stretch>
        </p:blipFill>
        <p:spPr>
          <a:xfrm>
            <a:off x="6819714" y="3074448"/>
            <a:ext cx="3259005" cy="1167556"/>
          </a:xfrm>
          <a:prstGeom prst="rect">
            <a:avLst/>
          </a:prstGeom>
        </p:spPr>
      </p:pic>
      <p:sp>
        <p:nvSpPr>
          <p:cNvPr id="15" name="矩形 14"/>
          <p:cNvSpPr/>
          <p:nvPr/>
        </p:nvSpPr>
        <p:spPr>
          <a:xfrm>
            <a:off x="5575292" y="4322529"/>
            <a:ext cx="6096000" cy="646331"/>
          </a:xfrm>
          <a:prstGeom prst="rect">
            <a:avLst/>
          </a:prstGeom>
        </p:spPr>
        <p:txBody>
          <a:bodyPr>
            <a:spAutoFit/>
          </a:bodyPr>
          <a:lstStyle/>
          <a:p>
            <a:r>
              <a:rPr lang="en-US" altLang="zh-CN" dirty="0" smtClean="0">
                <a:latin typeface="Microsoft YaHei" panose="020B0503020204020204" pitchFamily="34" charset="-122"/>
                <a:ea typeface="Microsoft YaHei" panose="020B0503020204020204" pitchFamily="34" charset="-122"/>
              </a:rPr>
              <a:t>Local – p : </a:t>
            </a:r>
            <a:r>
              <a:rPr lang="zh-CN" altLang="en-US" dirty="0" smtClean="0">
                <a:latin typeface="Microsoft YaHei" panose="020B0503020204020204" pitchFamily="34" charset="-122"/>
                <a:ea typeface="Microsoft YaHei" panose="020B0503020204020204" pitchFamily="34" charset="-122"/>
              </a:rPr>
              <a:t>先通过一个函数预测</a:t>
            </a:r>
            <a:r>
              <a:rPr lang="en-US" altLang="zh-CN" dirty="0" err="1" smtClean="0">
                <a:latin typeface="Microsoft YaHei" panose="020B0503020204020204" pitchFamily="34" charset="-122"/>
                <a:ea typeface="Microsoft YaHei" panose="020B0503020204020204" pitchFamily="34" charset="-122"/>
              </a:rPr>
              <a:t>pt</a:t>
            </a:r>
            <a:r>
              <a:rPr lang="zh-CN" altLang="en-US" dirty="0" smtClean="0">
                <a:latin typeface="Microsoft YaHei" panose="020B0503020204020204" pitchFamily="34" charset="-122"/>
                <a:ea typeface="Microsoft YaHei" panose="020B0503020204020204" pitchFamily="34" charset="-122"/>
              </a:rPr>
              <a:t>在</a:t>
            </a:r>
            <a:r>
              <a:rPr lang="en-US" altLang="zh-CN" dirty="0" smtClean="0">
                <a:latin typeface="Microsoft YaHei" panose="020B0503020204020204" pitchFamily="34" charset="-122"/>
                <a:ea typeface="Microsoft YaHei" panose="020B0503020204020204" pitchFamily="34" charset="-122"/>
              </a:rPr>
              <a:t>[0,S]</a:t>
            </a:r>
            <a:r>
              <a:rPr lang="zh-CN" altLang="en-US" dirty="0" smtClean="0">
                <a:latin typeface="Microsoft YaHei" panose="020B0503020204020204" pitchFamily="34" charset="-122"/>
                <a:ea typeface="Microsoft YaHei" panose="020B0503020204020204" pitchFamily="34" charset="-122"/>
              </a:rPr>
              <a:t>之间，然后取一个类高斯分布乘以</a:t>
            </a:r>
            <a:r>
              <a:rPr lang="en-US" altLang="zh-CN" dirty="0" err="1" smtClean="0">
                <a:latin typeface="Microsoft YaHei" panose="020B0503020204020204" pitchFamily="34" charset="-122"/>
                <a:ea typeface="Microsoft YaHei" panose="020B0503020204020204" pitchFamily="34" charset="-122"/>
              </a:rPr>
              <a:t>softmax</a:t>
            </a:r>
            <a:r>
              <a:rPr lang="zh-CN" altLang="en-US" dirty="0" smtClean="0">
                <a:latin typeface="Microsoft YaHei" panose="020B0503020204020204" pitchFamily="34" charset="-122"/>
                <a:ea typeface="Microsoft YaHei" panose="020B0503020204020204" pitchFamily="34" charset="-122"/>
              </a:rPr>
              <a:t>。</a:t>
            </a:r>
            <a:endParaRPr lang="en-US" altLang="zh-CN" dirty="0" smtClean="0">
              <a:latin typeface="Microsoft YaHei" panose="020B0503020204020204" pitchFamily="34" charset="-122"/>
              <a:ea typeface="Microsoft YaHei" panose="020B0503020204020204" pitchFamily="34" charset="-122"/>
            </a:endParaRPr>
          </a:p>
        </p:txBody>
      </p:sp>
      <p:pic>
        <p:nvPicPr>
          <p:cNvPr id="17" name="图片 16"/>
          <p:cNvPicPr>
            <a:picLocks noChangeAspect="1"/>
          </p:cNvPicPr>
          <p:nvPr/>
        </p:nvPicPr>
        <p:blipFill>
          <a:blip r:embed="rId7"/>
          <a:stretch>
            <a:fillRect/>
          </a:stretch>
        </p:blipFill>
        <p:spPr>
          <a:xfrm>
            <a:off x="6517148" y="5049385"/>
            <a:ext cx="3673331" cy="475823"/>
          </a:xfrm>
          <a:prstGeom prst="rect">
            <a:avLst/>
          </a:prstGeom>
        </p:spPr>
      </p:pic>
      <p:pic>
        <p:nvPicPr>
          <p:cNvPr id="22" name="图片 21"/>
          <p:cNvPicPr>
            <a:picLocks noChangeAspect="1"/>
          </p:cNvPicPr>
          <p:nvPr/>
        </p:nvPicPr>
        <p:blipFill>
          <a:blip r:embed="rId8"/>
          <a:stretch>
            <a:fillRect/>
          </a:stretch>
        </p:blipFill>
        <p:spPr>
          <a:xfrm>
            <a:off x="6230133" y="5525208"/>
            <a:ext cx="4477906" cy="1020876"/>
          </a:xfrm>
          <a:prstGeom prst="rect">
            <a:avLst/>
          </a:prstGeom>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3675"/>
            <a:ext cx="10515600" cy="1325563"/>
          </a:xfrm>
        </p:spPr>
        <p:txBody>
          <a:bodyPr>
            <a:normAutofit/>
          </a:bodyPr>
          <a:lstStyle/>
          <a:p>
            <a:r>
              <a:rPr lang="zh-CN" altLang="en-US" sz="3200" dirty="0" smtClean="0">
                <a:latin typeface="Microsoft YaHei" panose="020B0503020204020204" pitchFamily="34" charset="-122"/>
                <a:ea typeface="Microsoft YaHei" panose="020B0503020204020204" pitchFamily="34" charset="-122"/>
              </a:rPr>
              <a:t>动态</a:t>
            </a:r>
            <a:r>
              <a:rPr lang="en-US" altLang="zh-CN" sz="3200" dirty="0" smtClean="0">
                <a:latin typeface="Microsoft YaHei" panose="020B0503020204020204" pitchFamily="34" charset="-122"/>
                <a:ea typeface="Microsoft YaHei" panose="020B0503020204020204" pitchFamily="34" charset="-122"/>
              </a:rPr>
              <a:t>attention</a:t>
            </a:r>
            <a:r>
              <a:rPr lang="zh-CN" altLang="en-US" sz="3200" dirty="0" smtClean="0">
                <a:latin typeface="Microsoft YaHei" panose="020B0503020204020204" pitchFamily="34" charset="-122"/>
                <a:ea typeface="Microsoft YaHei" panose="020B0503020204020204" pitchFamily="34" charset="-122"/>
              </a:rPr>
              <a:t>、静态</a:t>
            </a:r>
            <a:r>
              <a:rPr lang="en-US" altLang="zh-CN" sz="3200" dirty="0" smtClean="0">
                <a:latin typeface="Microsoft YaHei" panose="020B0503020204020204" pitchFamily="34" charset="-122"/>
                <a:ea typeface="Microsoft YaHei" panose="020B0503020204020204" pitchFamily="34" charset="-122"/>
              </a:rPr>
              <a:t>attention</a:t>
            </a:r>
            <a:r>
              <a:rPr lang="zh-CN" altLang="en-US" sz="3200" dirty="0" smtClean="0">
                <a:latin typeface="Microsoft YaHei" panose="020B0503020204020204" pitchFamily="34" charset="-122"/>
                <a:ea typeface="Microsoft YaHei" panose="020B0503020204020204" pitchFamily="34" charset="-122"/>
              </a:rPr>
              <a:t>、强制前向</a:t>
            </a:r>
            <a:r>
              <a:rPr lang="en-US" altLang="zh-CN" sz="3200" dirty="0" smtClean="0">
                <a:latin typeface="Microsoft YaHei" panose="020B0503020204020204" pitchFamily="34" charset="-122"/>
                <a:ea typeface="Microsoft YaHei" panose="020B0503020204020204" pitchFamily="34" charset="-122"/>
              </a:rPr>
              <a:t>attention</a:t>
            </a:r>
            <a:endParaRPr lang="zh-CN" altLang="en-US" sz="3200" dirty="0">
              <a:latin typeface="Microsoft YaHei" panose="020B0503020204020204" pitchFamily="34" charset="-122"/>
              <a:ea typeface="Microsoft YaHei" panose="020B0503020204020204" pitchFamily="34" charset="-122"/>
            </a:endParaRPr>
          </a:p>
        </p:txBody>
      </p:sp>
      <p:sp>
        <p:nvSpPr>
          <p:cNvPr id="3" name="内容占位符 2"/>
          <p:cNvSpPr>
            <a:spLocks noGrp="1"/>
          </p:cNvSpPr>
          <p:nvPr>
            <p:ph idx="1"/>
          </p:nvPr>
        </p:nvSpPr>
        <p:spPr>
          <a:xfrm>
            <a:off x="716280" y="880745"/>
            <a:ext cx="10515600" cy="4351338"/>
          </a:xfrm>
        </p:spPr>
        <p:txBody>
          <a:bodyPr/>
          <a:lstStyle/>
          <a:p>
            <a:r>
              <a:rPr lang="zh-CN" altLang="en-US" dirty="0" smtClean="0">
                <a:latin typeface="Microsoft YaHei" panose="020B0503020204020204" pitchFamily="34" charset="-122"/>
                <a:ea typeface="Microsoft YaHei" panose="020B0503020204020204" pitchFamily="34" charset="-122"/>
              </a:rPr>
              <a:t>动态</a:t>
            </a:r>
            <a:r>
              <a:rPr lang="en-US" altLang="zh-CN" dirty="0" smtClean="0">
                <a:latin typeface="Microsoft YaHei" panose="020B0503020204020204" pitchFamily="34" charset="-122"/>
                <a:ea typeface="Microsoft YaHei" panose="020B0503020204020204" pitchFamily="34" charset="-122"/>
              </a:rPr>
              <a:t>attention</a:t>
            </a:r>
            <a:r>
              <a:rPr lang="zh-CN" altLang="en-US" dirty="0" smtClean="0">
                <a:latin typeface="Microsoft YaHei" panose="020B0503020204020204" pitchFamily="34" charset="-122"/>
                <a:ea typeface="Microsoft YaHei" panose="020B0503020204020204" pitchFamily="34" charset="-122"/>
              </a:rPr>
              <a:t>：就是</a:t>
            </a:r>
            <a:r>
              <a:rPr lang="en-US" altLang="zh-CN" dirty="0" err="1" smtClean="0">
                <a:latin typeface="Microsoft YaHei" panose="020B0503020204020204" pitchFamily="34" charset="-122"/>
                <a:ea typeface="Microsoft YaHei" panose="020B0503020204020204" pitchFamily="34" charset="-122"/>
              </a:rPr>
              <a:t>softmax</a:t>
            </a:r>
            <a:r>
              <a:rPr lang="en-US" altLang="zh-CN" dirty="0" smtClean="0">
                <a:latin typeface="Microsoft YaHei" panose="020B0503020204020204" pitchFamily="34" charset="-122"/>
                <a:ea typeface="Microsoft YaHei" panose="020B0503020204020204" pitchFamily="34" charset="-122"/>
              </a:rPr>
              <a:t> attention</a:t>
            </a:r>
            <a:endParaRPr lang="en-US" altLang="zh-CN" dirty="0" smtClean="0">
              <a:latin typeface="Microsoft YaHei" panose="020B0503020204020204" pitchFamily="34" charset="-122"/>
              <a:ea typeface="Microsoft YaHei" panose="020B0503020204020204" pitchFamily="34" charset="-122"/>
            </a:endParaRPr>
          </a:p>
          <a:p>
            <a:r>
              <a:rPr lang="zh-CN" altLang="en-US" dirty="0" smtClean="0">
                <a:latin typeface="Microsoft YaHei" panose="020B0503020204020204" pitchFamily="34" charset="-122"/>
                <a:ea typeface="Microsoft YaHei" panose="020B0503020204020204" pitchFamily="34" charset="-122"/>
              </a:rPr>
              <a:t>静态</a:t>
            </a:r>
            <a:r>
              <a:rPr lang="en-US" altLang="zh-CN" dirty="0" smtClean="0">
                <a:latin typeface="Microsoft YaHei" panose="020B0503020204020204" pitchFamily="34" charset="-122"/>
                <a:ea typeface="Microsoft YaHei" panose="020B0503020204020204" pitchFamily="34" charset="-122"/>
              </a:rPr>
              <a:t>attention</a:t>
            </a:r>
            <a:r>
              <a:rPr lang="zh-CN" altLang="en-US" dirty="0" smtClean="0">
                <a:latin typeface="Microsoft YaHei" panose="020B0503020204020204" pitchFamily="34" charset="-122"/>
                <a:ea typeface="Microsoft YaHei" panose="020B0503020204020204" pitchFamily="34" charset="-122"/>
              </a:rPr>
              <a:t>：对输出句子共用一个</a:t>
            </a:r>
            <a:r>
              <a:rPr lang="en-US" altLang="zh-CN" dirty="0" smtClean="0">
                <a:latin typeface="Microsoft YaHei" panose="020B0503020204020204" pitchFamily="34" charset="-122"/>
                <a:ea typeface="Microsoft YaHei" panose="020B0503020204020204" pitchFamily="34" charset="-122"/>
              </a:rPr>
              <a:t>St</a:t>
            </a:r>
            <a:r>
              <a:rPr lang="zh-CN" altLang="en-US" dirty="0" smtClean="0">
                <a:latin typeface="Microsoft YaHei" panose="020B0503020204020204" pitchFamily="34" charset="-122"/>
                <a:ea typeface="Microsoft YaHei" panose="020B0503020204020204" pitchFamily="34" charset="-122"/>
              </a:rPr>
              <a:t>的</a:t>
            </a:r>
            <a:r>
              <a:rPr lang="en-US" altLang="zh-CN" dirty="0" smtClean="0">
                <a:latin typeface="Microsoft YaHei" panose="020B0503020204020204" pitchFamily="34" charset="-122"/>
                <a:ea typeface="Microsoft YaHei" panose="020B0503020204020204" pitchFamily="34" charset="-122"/>
              </a:rPr>
              <a:t>attention</a:t>
            </a:r>
            <a:r>
              <a:rPr lang="zh-CN" altLang="en-US" dirty="0" smtClean="0">
                <a:latin typeface="Microsoft YaHei" panose="020B0503020204020204" pitchFamily="34" charset="-122"/>
                <a:ea typeface="Microsoft YaHei" panose="020B0503020204020204" pitchFamily="34" charset="-122"/>
              </a:rPr>
              <a:t>就够了，一般用在</a:t>
            </a:r>
            <a:r>
              <a:rPr lang="en-US" altLang="zh-CN" dirty="0" err="1" smtClean="0">
                <a:latin typeface="Microsoft YaHei" panose="020B0503020204020204" pitchFamily="34" charset="-122"/>
                <a:ea typeface="Microsoft YaHei" panose="020B0503020204020204" pitchFamily="34" charset="-122"/>
              </a:rPr>
              <a:t>Bilstm</a:t>
            </a:r>
            <a:r>
              <a:rPr lang="zh-CN" altLang="en-US" dirty="0" smtClean="0">
                <a:latin typeface="Microsoft YaHei" panose="020B0503020204020204" pitchFamily="34" charset="-122"/>
                <a:ea typeface="Microsoft YaHei" panose="020B0503020204020204" pitchFamily="34" charset="-122"/>
              </a:rPr>
              <a:t>的首位</a:t>
            </a:r>
            <a:r>
              <a:rPr lang="en-US" altLang="zh-CN" dirty="0" smtClean="0">
                <a:latin typeface="Microsoft YaHei" panose="020B0503020204020204" pitchFamily="34" charset="-122"/>
                <a:ea typeface="Microsoft YaHei" panose="020B0503020204020204" pitchFamily="34" charset="-122"/>
              </a:rPr>
              <a:t>hidden state</a:t>
            </a:r>
            <a:r>
              <a:rPr lang="zh-CN" altLang="en-US" dirty="0" smtClean="0">
                <a:latin typeface="Microsoft YaHei" panose="020B0503020204020204" pitchFamily="34" charset="-122"/>
                <a:ea typeface="Microsoft YaHei" panose="020B0503020204020204" pitchFamily="34" charset="-122"/>
              </a:rPr>
              <a:t>输出拼接起来作为</a:t>
            </a:r>
            <a:r>
              <a:rPr lang="en-US" altLang="zh-CN" dirty="0" smtClean="0">
                <a:latin typeface="Microsoft YaHei" panose="020B0503020204020204" pitchFamily="34" charset="-122"/>
                <a:ea typeface="Microsoft YaHei" panose="020B0503020204020204" pitchFamily="34" charset="-122"/>
              </a:rPr>
              <a:t>St</a:t>
            </a:r>
            <a:r>
              <a:rPr lang="zh-CN" altLang="en-US" dirty="0" smtClean="0">
                <a:latin typeface="Microsoft YaHei" panose="020B0503020204020204" pitchFamily="34" charset="-122"/>
                <a:ea typeface="Microsoft YaHei" panose="020B0503020204020204" pitchFamily="34" charset="-122"/>
              </a:rPr>
              <a:t>（如图所示中的</a:t>
            </a:r>
            <a:r>
              <a:rPr lang="en-US" altLang="zh-CN" dirty="0" smtClean="0">
                <a:latin typeface="Microsoft YaHei" panose="020B0503020204020204" pitchFamily="34" charset="-122"/>
                <a:ea typeface="Microsoft YaHei" panose="020B0503020204020204" pitchFamily="34" charset="-122"/>
              </a:rPr>
              <a:t>u</a:t>
            </a:r>
            <a:r>
              <a:rPr lang="zh-CN" altLang="en-US" dirty="0" smtClean="0">
                <a:latin typeface="Microsoft YaHei" panose="020B0503020204020204" pitchFamily="34" charset="-122"/>
                <a:ea typeface="Microsoft YaHei" panose="020B0503020204020204" pitchFamily="34" charset="-122"/>
              </a:rPr>
              <a:t>）</a:t>
            </a:r>
            <a:endParaRPr lang="en-US" altLang="zh-CN" dirty="0" smtClean="0">
              <a:latin typeface="Microsoft YaHei" panose="020B0503020204020204" pitchFamily="34" charset="-122"/>
              <a:ea typeface="Microsoft YaHei" panose="020B0503020204020204" pitchFamily="34" charset="-122"/>
            </a:endParaRPr>
          </a:p>
          <a:p>
            <a:r>
              <a:rPr lang="zh-CN" altLang="en-US" dirty="0" smtClean="0">
                <a:latin typeface="Microsoft YaHei" panose="020B0503020204020204" pitchFamily="34" charset="-122"/>
                <a:ea typeface="Microsoft YaHei" panose="020B0503020204020204" pitchFamily="34" charset="-122"/>
              </a:rPr>
              <a:t>强制前向</a:t>
            </a:r>
            <a:r>
              <a:rPr lang="en-US" altLang="zh-CN" dirty="0" smtClean="0">
                <a:latin typeface="Microsoft YaHei" panose="020B0503020204020204" pitchFamily="34" charset="-122"/>
                <a:ea typeface="Microsoft YaHei" panose="020B0503020204020204" pitchFamily="34" charset="-122"/>
              </a:rPr>
              <a:t>attention</a:t>
            </a:r>
            <a:r>
              <a:rPr lang="zh-CN" altLang="en-US" dirty="0" smtClean="0">
                <a:latin typeface="Microsoft YaHei" panose="020B0503020204020204" pitchFamily="34" charset="-122"/>
                <a:ea typeface="Microsoft YaHei" panose="020B0503020204020204" pitchFamily="34" charset="-122"/>
              </a:rPr>
              <a:t>：要求在生成目标句子单词时，如果某个输入句子单词已经和输出单词对齐了，那么后面基本不太考虑再用它了</a:t>
            </a:r>
            <a:endParaRPr lang="zh-CN" altLang="en-US" dirty="0">
              <a:latin typeface="Microsoft YaHei" panose="020B0503020204020204" pitchFamily="34" charset="-122"/>
              <a:ea typeface="Microsoft YaHei" panose="020B0503020204020204" pitchFamily="34" charset="-122"/>
            </a:endParaRPr>
          </a:p>
        </p:txBody>
      </p:sp>
      <p:pic>
        <p:nvPicPr>
          <p:cNvPr id="5" name="图片 4"/>
          <p:cNvPicPr>
            <a:picLocks noChangeAspect="1"/>
          </p:cNvPicPr>
          <p:nvPr/>
        </p:nvPicPr>
        <p:blipFill>
          <a:blip r:embed="rId1"/>
          <a:stretch>
            <a:fillRect/>
          </a:stretch>
        </p:blipFill>
        <p:spPr>
          <a:xfrm>
            <a:off x="956309" y="3693747"/>
            <a:ext cx="4693921" cy="2603753"/>
          </a:xfrm>
          <a:prstGeom prst="rect">
            <a:avLst/>
          </a:prstGeom>
        </p:spPr>
      </p:pic>
      <p:pic>
        <p:nvPicPr>
          <p:cNvPr id="4" name="图片 3"/>
          <p:cNvPicPr>
            <a:picLocks noChangeAspect="1"/>
          </p:cNvPicPr>
          <p:nvPr/>
        </p:nvPicPr>
        <p:blipFill>
          <a:blip r:embed="rId2"/>
          <a:stretch>
            <a:fillRect/>
          </a:stretch>
        </p:blipFill>
        <p:spPr>
          <a:xfrm>
            <a:off x="6022923" y="4295535"/>
            <a:ext cx="5581650" cy="1400175"/>
          </a:xfrm>
          <a:prstGeom prst="rect">
            <a:avLst/>
          </a:prstGeom>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30000"/>
              </a:lnSpc>
            </a:pPr>
            <a:r>
              <a:rPr lang="zh-CN" altLang="en-US" dirty="0" smtClean="0">
                <a:latin typeface="Microsoft YaHei" panose="020B0503020204020204" pitchFamily="34" charset="-122"/>
                <a:ea typeface="Microsoft YaHei" panose="020B0503020204020204" pitchFamily="34" charset="-122"/>
              </a:rPr>
              <a:t>思想：</a:t>
            </a:r>
            <a:r>
              <a:rPr lang="en-US" altLang="zh-CN" dirty="0">
                <a:latin typeface="Microsoft YaHei" panose="020B0503020204020204" pitchFamily="34" charset="-122"/>
                <a:ea typeface="Microsoft YaHei" panose="020B0503020204020204" pitchFamily="34" charset="-122"/>
              </a:rPr>
              <a:t>Self attention</a:t>
            </a:r>
            <a:r>
              <a:rPr lang="zh-CN" altLang="en-US" dirty="0">
                <a:latin typeface="Microsoft YaHei" panose="020B0503020204020204" pitchFamily="34" charset="-122"/>
                <a:ea typeface="Microsoft YaHei" panose="020B0503020204020204" pitchFamily="34" charset="-122"/>
              </a:rPr>
              <a:t>也叫做</a:t>
            </a:r>
            <a:r>
              <a:rPr lang="en-US" altLang="zh-CN" dirty="0">
                <a:latin typeface="Microsoft YaHei" panose="020B0503020204020204" pitchFamily="34" charset="-122"/>
                <a:ea typeface="Microsoft YaHei" panose="020B0503020204020204" pitchFamily="34" charset="-122"/>
              </a:rPr>
              <a:t>intra-attention</a:t>
            </a:r>
            <a:r>
              <a:rPr lang="zh-CN" altLang="en-US" dirty="0">
                <a:latin typeface="Microsoft YaHei" panose="020B0503020204020204" pitchFamily="34" charset="-122"/>
                <a:ea typeface="Microsoft YaHei" panose="020B0503020204020204" pitchFamily="34" charset="-122"/>
              </a:rPr>
              <a:t>。</a:t>
            </a:r>
            <a:r>
              <a:rPr lang="zh-CN" altLang="en-US" dirty="0" smtClean="0">
                <a:latin typeface="Microsoft YaHei" panose="020B0503020204020204" pitchFamily="34" charset="-122"/>
                <a:ea typeface="Microsoft YaHei" panose="020B0503020204020204" pitchFamily="34" charset="-122"/>
              </a:rPr>
              <a:t>在没有任何额外信息的情况下，我们仍然可以通过允许句子使用</a:t>
            </a:r>
            <a:r>
              <a:rPr lang="en-US" altLang="zh-CN" dirty="0" smtClean="0">
                <a:latin typeface="Microsoft YaHei" panose="020B0503020204020204" pitchFamily="34" charset="-122"/>
                <a:ea typeface="Microsoft YaHei" panose="020B0503020204020204" pitchFamily="34" charset="-122"/>
              </a:rPr>
              <a:t>self attention</a:t>
            </a:r>
            <a:r>
              <a:rPr lang="zh-CN" altLang="en-US" dirty="0" smtClean="0">
                <a:latin typeface="Microsoft YaHei" panose="020B0503020204020204" pitchFamily="34" charset="-122"/>
                <a:ea typeface="Microsoft YaHei" panose="020B0503020204020204" pitchFamily="34" charset="-122"/>
              </a:rPr>
              <a:t>机制来处理自己，从句子中提取关注信息。</a:t>
            </a:r>
            <a:endParaRPr lang="en-US" altLang="zh-CN" dirty="0" smtClean="0">
              <a:latin typeface="Microsoft YaHei" panose="020B0503020204020204" pitchFamily="34" charset="-122"/>
              <a:ea typeface="Microsoft YaHei" panose="020B0503020204020204" pitchFamily="34" charset="-122"/>
            </a:endParaRPr>
          </a:p>
          <a:p>
            <a:pPr>
              <a:lnSpc>
                <a:spcPct val="130000"/>
              </a:lnSpc>
            </a:pPr>
            <a:r>
              <a:rPr lang="zh-CN" altLang="en-US" dirty="0" smtClean="0">
                <a:latin typeface="Microsoft YaHei" panose="020B0503020204020204" pitchFamily="34" charset="-122"/>
                <a:ea typeface="Microsoft YaHei" panose="020B0503020204020204" pitchFamily="34" charset="-122"/>
              </a:rPr>
              <a:t>最大的特点：完全抛弃</a:t>
            </a:r>
            <a:r>
              <a:rPr lang="en-US" altLang="zh-CN" dirty="0" smtClean="0">
                <a:latin typeface="Microsoft YaHei" panose="020B0503020204020204" pitchFamily="34" charset="-122"/>
                <a:ea typeface="Microsoft YaHei" panose="020B0503020204020204" pitchFamily="34" charset="-122"/>
              </a:rPr>
              <a:t>RNN</a:t>
            </a:r>
            <a:r>
              <a:rPr lang="zh-CN" altLang="en-US" dirty="0" smtClean="0">
                <a:latin typeface="Microsoft YaHei" panose="020B0503020204020204" pitchFamily="34" charset="-122"/>
                <a:ea typeface="Microsoft YaHei" panose="020B0503020204020204" pitchFamily="34" charset="-122"/>
              </a:rPr>
              <a:t>等结构，仅仅依赖于</a:t>
            </a:r>
            <a:r>
              <a:rPr lang="en-US" altLang="zh-CN" dirty="0" smtClean="0">
                <a:latin typeface="Microsoft YaHei" panose="020B0503020204020204" pitchFamily="34" charset="-122"/>
                <a:ea typeface="Microsoft YaHei" panose="020B0503020204020204" pitchFamily="34" charset="-122"/>
              </a:rPr>
              <a:t>Attention</a:t>
            </a:r>
            <a:r>
              <a:rPr lang="zh-CN" altLang="en-US" dirty="0" smtClean="0">
                <a:latin typeface="Microsoft YaHei" panose="020B0503020204020204" pitchFamily="34" charset="-122"/>
                <a:ea typeface="Microsoft YaHei" panose="020B0503020204020204" pitchFamily="34" charset="-122"/>
              </a:rPr>
              <a:t>模型</a:t>
            </a:r>
            <a:endParaRPr lang="zh-CN" altLang="en-US" dirty="0" smtClean="0">
              <a:latin typeface="Microsoft YaHei" panose="020B0503020204020204" pitchFamily="34" charset="-122"/>
              <a:ea typeface="Microsoft YaHei" panose="020B0503020204020204" pitchFamily="34" charset="-122"/>
            </a:endParaRPr>
          </a:p>
        </p:txBody>
      </p:sp>
      <p:sp>
        <p:nvSpPr>
          <p:cNvPr id="4" name="标题 1"/>
          <p:cNvSpPr>
            <a:spLocks noGrp="1"/>
          </p:cNvSpPr>
          <p:nvPr>
            <p:ph type="title"/>
          </p:nvPr>
        </p:nvSpPr>
        <p:spPr/>
        <p:txBody>
          <a:bodyPr>
            <a:normAutofit/>
          </a:bodyPr>
          <a:lstStyle/>
          <a:p>
            <a:r>
              <a:rPr lang="en-US" altLang="zh-CN" dirty="0" smtClean="0">
                <a:latin typeface="Microsoft YaHei" panose="020B0503020204020204" pitchFamily="34" charset="-122"/>
                <a:ea typeface="Microsoft YaHei" panose="020B0503020204020204" pitchFamily="34" charset="-122"/>
                <a:sym typeface="+mn-ea"/>
              </a:rPr>
              <a:t>Self attention &amp;&amp; Transformer</a:t>
            </a:r>
            <a:endParaRPr lang="zh-CN" altLang="en-US" dirty="0">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73685"/>
            <a:ext cx="10515600" cy="5903595"/>
          </a:xfrm>
        </p:spPr>
        <p:txBody>
          <a:bodyPr/>
          <a:lstStyle/>
          <a:p>
            <a:pPr marL="0" indent="0">
              <a:lnSpc>
                <a:spcPct val="130000"/>
              </a:lnSpc>
              <a:buNone/>
            </a:pPr>
            <a:r>
              <a:rPr lang="en-US" altLang="zh-CN" dirty="0" smtClean="0">
                <a:latin typeface="+mn-ea"/>
                <a:cs typeface="+mn-ea"/>
              </a:rPr>
              <a:t>翻译例子“I arrived at the bank after crossing the river” 这里面的bank指的是银行还是河岸呢，这就需要我们联系上下文，当我们看到river之后就应该知道这里bank很大概率指的是河岸。在RNN中我们就需要一步步的顺序处理从bank到river的所有词语，而当它们相距较远时RNN的效果常常较差，且由于其顺序性处理效率也较低。Self-Attention则利用了Attention机制，计算每个单词与其他所有单词之间的关联，在这句话里，当翻译bank一词时，river一词就有较高的Attention score。利用这些Attention score就可以得到一个加权的表示，然后再放到一个前馈神经网络中得到新的表示，这一表示很好的考虑到上下文的信息。</a:t>
            </a:r>
            <a:endParaRPr lang="en-US" altLang="zh-CN" dirty="0" smtClean="0">
              <a:latin typeface="+mn-ea"/>
              <a:cs typeface="+mn-ea"/>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1"/>
          <a:stretch>
            <a:fillRect/>
          </a:stretch>
        </p:blipFill>
        <p:spPr>
          <a:xfrm>
            <a:off x="2421043" y="4256893"/>
            <a:ext cx="6785772" cy="1403910"/>
          </a:xfrm>
          <a:prstGeom prst="rect">
            <a:avLst/>
          </a:prstGeom>
        </p:spPr>
      </p:pic>
      <p:sp>
        <p:nvSpPr>
          <p:cNvPr id="4" name="标题 1"/>
          <p:cNvSpPr>
            <a:spLocks noGrp="1"/>
          </p:cNvSpPr>
          <p:nvPr>
            <p:ph type="title"/>
          </p:nvPr>
        </p:nvSpPr>
        <p:spPr/>
        <p:txBody>
          <a:bodyPr>
            <a:normAutofit/>
          </a:bodyPr>
          <a:lstStyle/>
          <a:p>
            <a:r>
              <a:rPr lang="en-US" altLang="zh-CN" dirty="0" smtClean="0">
                <a:latin typeface="Microsoft YaHei" panose="020B0503020204020204" pitchFamily="34" charset="-122"/>
                <a:ea typeface="Microsoft YaHei" panose="020B0503020204020204" pitchFamily="34" charset="-122"/>
              </a:rPr>
              <a:t>Self attention</a:t>
            </a:r>
            <a:r>
              <a:rPr lang="zh-CN" altLang="en-US" dirty="0" smtClean="0">
                <a:latin typeface="Microsoft YaHei" panose="020B0503020204020204" pitchFamily="34" charset="-122"/>
                <a:ea typeface="Microsoft YaHei" panose="020B0503020204020204" pitchFamily="34" charset="-122"/>
              </a:rPr>
              <a:t>计算方式</a:t>
            </a:r>
            <a:endParaRPr lang="zh-CN" altLang="en-US" dirty="0">
              <a:latin typeface="Microsoft YaHei" panose="020B0503020204020204" pitchFamily="34" charset="-122"/>
              <a:ea typeface="Microsoft YaHei" panose="020B0503020204020204" pitchFamily="34" charset="-122"/>
            </a:endParaRPr>
          </a:p>
        </p:txBody>
      </p:sp>
      <p:sp>
        <p:nvSpPr>
          <p:cNvPr id="6" name="文本框 5"/>
          <p:cNvSpPr txBox="1"/>
          <p:nvPr/>
        </p:nvSpPr>
        <p:spPr>
          <a:xfrm>
            <a:off x="1037622" y="1367522"/>
            <a:ext cx="9552615" cy="584775"/>
          </a:xfrm>
          <a:prstGeom prst="rect">
            <a:avLst/>
          </a:prstGeom>
          <a:noFill/>
        </p:spPr>
        <p:txBody>
          <a:bodyPr wrap="none" rtlCol="0">
            <a:spAutoFit/>
          </a:bodyPr>
          <a:lstStyle/>
          <a:p>
            <a:r>
              <a:rPr lang="en-US" altLang="zh-CN" sz="3200" dirty="0" smtClean="0">
                <a:latin typeface="Microsoft YaHei" panose="020B0503020204020204" pitchFamily="34" charset="-122"/>
                <a:ea typeface="Microsoft YaHei" panose="020B0503020204020204" pitchFamily="34" charset="-122"/>
              </a:rPr>
              <a:t>1.</a:t>
            </a:r>
            <a:r>
              <a:rPr lang="zh-CN" altLang="en-US" sz="3200" dirty="0" smtClean="0">
                <a:latin typeface="Microsoft YaHei" panose="020B0503020204020204" pitchFamily="34" charset="-122"/>
                <a:ea typeface="Microsoft YaHei" panose="020B0503020204020204" pitchFamily="34" charset="-122"/>
              </a:rPr>
              <a:t>以当前的隐藏状态去计算和前面的隐藏状态的得分</a:t>
            </a:r>
            <a:endParaRPr lang="en-US" altLang="zh-CN" sz="3200" dirty="0" smtClean="0">
              <a:latin typeface="Microsoft YaHei" panose="020B0503020204020204" pitchFamily="34" charset="-122"/>
              <a:ea typeface="Microsoft YaHei" panose="020B0503020204020204" pitchFamily="34" charset="-122"/>
            </a:endParaRPr>
          </a:p>
        </p:txBody>
      </p:sp>
      <p:pic>
        <p:nvPicPr>
          <p:cNvPr id="8" name="图片 7"/>
          <p:cNvPicPr>
            <a:picLocks noChangeAspect="1"/>
          </p:cNvPicPr>
          <p:nvPr/>
        </p:nvPicPr>
        <p:blipFill>
          <a:blip r:embed="rId2"/>
          <a:stretch>
            <a:fillRect/>
          </a:stretch>
        </p:blipFill>
        <p:spPr>
          <a:xfrm>
            <a:off x="3465873" y="2014426"/>
            <a:ext cx="4074024" cy="1438404"/>
          </a:xfrm>
          <a:prstGeom prst="rect">
            <a:avLst/>
          </a:prstGeom>
        </p:spPr>
      </p:pic>
      <p:sp>
        <p:nvSpPr>
          <p:cNvPr id="9" name="矩形 8"/>
          <p:cNvSpPr/>
          <p:nvPr/>
        </p:nvSpPr>
        <p:spPr>
          <a:xfrm>
            <a:off x="1037622" y="3390701"/>
            <a:ext cx="10316178" cy="1200329"/>
          </a:xfrm>
          <a:prstGeom prst="rect">
            <a:avLst/>
          </a:prstGeom>
        </p:spPr>
        <p:txBody>
          <a:bodyPr wrap="square">
            <a:spAutoFit/>
          </a:bodyPr>
          <a:lstStyle/>
          <a:p>
            <a:r>
              <a:rPr lang="en-US" altLang="zh-CN" sz="3600" dirty="0">
                <a:latin typeface="Microsoft YaHei" panose="020B0503020204020204" pitchFamily="34" charset="-122"/>
                <a:ea typeface="Microsoft YaHei" panose="020B0503020204020204" pitchFamily="34" charset="-122"/>
              </a:rPr>
              <a:t>2.</a:t>
            </a:r>
            <a:r>
              <a:rPr lang="zh-CN" altLang="en-US" sz="3600" dirty="0">
                <a:latin typeface="Microsoft YaHei" panose="020B0503020204020204" pitchFamily="34" charset="-122"/>
                <a:ea typeface="Microsoft YaHei" panose="020B0503020204020204" pitchFamily="34" charset="-122"/>
              </a:rPr>
              <a:t>以当前状态本身去计算</a:t>
            </a:r>
            <a:r>
              <a:rPr lang="zh-CN" altLang="en-US" sz="3600" dirty="0" smtClean="0">
                <a:latin typeface="Microsoft YaHei" panose="020B0503020204020204" pitchFamily="34" charset="-122"/>
                <a:ea typeface="Microsoft YaHei" panose="020B0503020204020204" pitchFamily="34" charset="-122"/>
              </a:rPr>
              <a:t>得分，这种方式更常见，也更简单</a:t>
            </a:r>
            <a:endParaRPr lang="zh-CN" altLang="en-US" sz="3600" dirty="0">
              <a:latin typeface="Microsoft YaHei" panose="020B0503020204020204" pitchFamily="34" charset="-122"/>
              <a:ea typeface="Microsoft YaHei" panose="020B0503020204020204" pitchFamily="34" charset="-122"/>
            </a:endParaRPr>
          </a:p>
        </p:txBody>
      </p:sp>
      <p:pic>
        <p:nvPicPr>
          <p:cNvPr id="11" name="图片 10"/>
          <p:cNvPicPr>
            <a:picLocks noChangeAspect="1"/>
          </p:cNvPicPr>
          <p:nvPr/>
        </p:nvPicPr>
        <p:blipFill>
          <a:blip r:embed="rId3"/>
          <a:stretch>
            <a:fillRect/>
          </a:stretch>
        </p:blipFill>
        <p:spPr>
          <a:xfrm>
            <a:off x="2421043" y="5372361"/>
            <a:ext cx="6655633" cy="1314146"/>
          </a:xfrm>
          <a:prstGeom prst="rect">
            <a:avLst/>
          </a:prstGeom>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panose="020B0503020204020204" pitchFamily="34" charset="-122"/>
                <a:ea typeface="Microsoft YaHei" panose="020B0503020204020204" pitchFamily="34" charset="-122"/>
              </a:rPr>
              <a:t>Self attention</a:t>
            </a:r>
            <a:r>
              <a:rPr lang="zh-CN" altLang="en-US" dirty="0">
                <a:latin typeface="Microsoft YaHei" panose="020B0503020204020204" pitchFamily="34" charset="-122"/>
                <a:ea typeface="Microsoft YaHei" panose="020B0503020204020204" pitchFamily="34" charset="-122"/>
              </a:rPr>
              <a:t>计算方式</a:t>
            </a:r>
            <a:endParaRPr lang="zh-CN" altLang="en-US" dirty="0">
              <a:latin typeface="Microsoft YaHei" panose="020B0503020204020204" pitchFamily="34" charset="-122"/>
              <a:ea typeface="Microsoft YaHei" panose="020B0503020204020204" pitchFamily="34" charset="-122"/>
            </a:endParaRPr>
          </a:p>
        </p:txBody>
      </p:sp>
      <p:sp>
        <p:nvSpPr>
          <p:cNvPr id="3" name="内容占位符 2"/>
          <p:cNvSpPr>
            <a:spLocks noGrp="1"/>
          </p:cNvSpPr>
          <p:nvPr>
            <p:ph idx="1"/>
          </p:nvPr>
        </p:nvSpPr>
        <p:spPr/>
        <p:txBody>
          <a:bodyPr/>
          <a:lstStyle/>
          <a:p>
            <a:r>
              <a:rPr lang="zh-CN" altLang="en-US" dirty="0" smtClean="0">
                <a:latin typeface="Microsoft YaHei" panose="020B0503020204020204" pitchFamily="34" charset="-122"/>
                <a:ea typeface="Microsoft YaHei" panose="020B0503020204020204" pitchFamily="34" charset="-122"/>
              </a:rPr>
              <a:t>针对第二种计算方式，其又有矩阵的变形，令矩阵</a:t>
            </a:r>
            <a:endParaRPr lang="en-US" altLang="zh-CN" dirty="0" smtClean="0">
              <a:latin typeface="Microsoft YaHei" panose="020B0503020204020204" pitchFamily="34" charset="-122"/>
              <a:ea typeface="Microsoft YaHei" panose="020B0503020204020204" pitchFamily="34" charset="-122"/>
            </a:endParaRPr>
          </a:p>
          <a:p>
            <a:r>
              <a:rPr lang="en-US" altLang="zh-CN" dirty="0" smtClean="0">
                <a:latin typeface="Microsoft YaHei" panose="020B0503020204020204" pitchFamily="34" charset="-122"/>
                <a:ea typeface="Microsoft YaHei" panose="020B0503020204020204" pitchFamily="34" charset="-122"/>
              </a:rPr>
              <a:t>H=[h1</a:t>
            </a:r>
            <a:r>
              <a:rPr lang="zh-CN" altLang="en-US" dirty="0" smtClean="0">
                <a:latin typeface="Microsoft YaHei" panose="020B0503020204020204" pitchFamily="34" charset="-122"/>
                <a:ea typeface="Microsoft YaHei" panose="020B0503020204020204" pitchFamily="34" charset="-122"/>
              </a:rPr>
              <a:t>，</a:t>
            </a:r>
            <a:r>
              <a:rPr lang="en-US" altLang="zh-CN" dirty="0" smtClean="0">
                <a:latin typeface="Microsoft YaHei" panose="020B0503020204020204" pitchFamily="34" charset="-122"/>
                <a:ea typeface="Microsoft YaHei" panose="020B0503020204020204" pitchFamily="34" charset="-122"/>
              </a:rPr>
              <a:t>h2</a:t>
            </a:r>
            <a:r>
              <a:rPr lang="zh-CN" altLang="en-US" dirty="0" smtClean="0">
                <a:latin typeface="Microsoft YaHei" panose="020B0503020204020204" pitchFamily="34" charset="-122"/>
                <a:ea typeface="Microsoft YaHei" panose="020B0503020204020204" pitchFamily="34" charset="-122"/>
              </a:rPr>
              <a:t>，</a:t>
            </a:r>
            <a:r>
              <a:rPr lang="en-US" altLang="zh-CN" dirty="0" smtClean="0">
                <a:latin typeface="Microsoft YaHei" panose="020B0503020204020204" pitchFamily="34" charset="-122"/>
                <a:ea typeface="Microsoft YaHei" panose="020B0503020204020204" pitchFamily="34" charset="-122"/>
              </a:rPr>
              <a:t>h3</a:t>
            </a:r>
            <a:r>
              <a:rPr lang="zh-CN" altLang="en-US" dirty="0" smtClean="0">
                <a:latin typeface="Microsoft YaHei" panose="020B0503020204020204" pitchFamily="34" charset="-122"/>
                <a:ea typeface="Microsoft YaHei" panose="020B0503020204020204" pitchFamily="34" charset="-122"/>
              </a:rPr>
              <a:t>，</a:t>
            </a:r>
            <a:r>
              <a:rPr lang="en-US" altLang="zh-CN" dirty="0" smtClean="0">
                <a:latin typeface="Microsoft YaHei" panose="020B0503020204020204" pitchFamily="34" charset="-122"/>
                <a:ea typeface="Microsoft YaHei" panose="020B0503020204020204" pitchFamily="34" charset="-122"/>
              </a:rPr>
              <a:t>h4……</a:t>
            </a:r>
            <a:r>
              <a:rPr lang="en-US" altLang="zh-CN" dirty="0" err="1" smtClean="0">
                <a:latin typeface="Microsoft YaHei" panose="020B0503020204020204" pitchFamily="34" charset="-122"/>
                <a:ea typeface="Microsoft YaHei" panose="020B0503020204020204" pitchFamily="34" charset="-122"/>
              </a:rPr>
              <a:t>hn</a:t>
            </a:r>
            <a:r>
              <a:rPr lang="en-US" altLang="zh-CN" dirty="0" smtClean="0">
                <a:latin typeface="Microsoft YaHei" panose="020B0503020204020204" pitchFamily="34" charset="-122"/>
                <a:ea typeface="Microsoft YaHei" panose="020B0503020204020204" pitchFamily="34" charset="-122"/>
              </a:rPr>
              <a:t>]</a:t>
            </a:r>
            <a:r>
              <a:rPr lang="zh-CN" altLang="en-US" dirty="0" smtClean="0">
                <a:latin typeface="Microsoft YaHei" panose="020B0503020204020204" pitchFamily="34" charset="-122"/>
                <a:ea typeface="Microsoft YaHei" panose="020B0503020204020204" pitchFamily="34" charset="-122"/>
              </a:rPr>
              <a:t>∈</a:t>
            </a:r>
            <a:r>
              <a:rPr lang="en-US" altLang="zh-CN" dirty="0" smtClean="0">
                <a:latin typeface="Microsoft YaHei" panose="020B0503020204020204" pitchFamily="34" charset="-122"/>
                <a:ea typeface="Microsoft YaHei" panose="020B0503020204020204" pitchFamily="34" charset="-122"/>
              </a:rPr>
              <a:t>nx2u</a:t>
            </a:r>
            <a:r>
              <a:rPr lang="zh-CN" altLang="en-US" dirty="0" smtClean="0">
                <a:latin typeface="Microsoft YaHei" panose="020B0503020204020204" pitchFamily="34" charset="-122"/>
                <a:ea typeface="Microsoft YaHei" panose="020B0503020204020204" pitchFamily="34" charset="-122"/>
              </a:rPr>
              <a:t>表示句子的隐藏状态矩阵，每个隐藏状态为</a:t>
            </a:r>
            <a:r>
              <a:rPr lang="en-US" altLang="zh-CN" dirty="0" smtClean="0">
                <a:latin typeface="Microsoft YaHei" panose="020B0503020204020204" pitchFamily="34" charset="-122"/>
                <a:ea typeface="Microsoft YaHei" panose="020B0503020204020204" pitchFamily="34" charset="-122"/>
              </a:rPr>
              <a:t>2u</a:t>
            </a:r>
            <a:r>
              <a:rPr lang="zh-CN" altLang="en-US" dirty="0" smtClean="0">
                <a:latin typeface="Microsoft YaHei" panose="020B0503020204020204" pitchFamily="34" charset="-122"/>
                <a:ea typeface="Microsoft YaHei" panose="020B0503020204020204" pitchFamily="34" charset="-122"/>
              </a:rPr>
              <a:t>维。</a:t>
            </a:r>
            <a:endParaRPr lang="en-US" altLang="zh-CN" dirty="0" smtClean="0">
              <a:latin typeface="Microsoft YaHei" panose="020B0503020204020204" pitchFamily="34" charset="-122"/>
              <a:ea typeface="Microsoft YaHei" panose="020B0503020204020204" pitchFamily="34" charset="-122"/>
            </a:endParaRPr>
          </a:p>
          <a:p>
            <a:r>
              <a:rPr lang="zh-CN" altLang="en-US" dirty="0" smtClean="0">
                <a:latin typeface="Microsoft YaHei" panose="020B0503020204020204" pitchFamily="34" charset="-122"/>
                <a:ea typeface="Microsoft YaHei" panose="020B0503020204020204" pitchFamily="34" charset="-122"/>
              </a:rPr>
              <a:t>那么上面的公式矩阵化之后就是：</a:t>
            </a:r>
            <a:endParaRPr lang="en-US" altLang="zh-CN" dirty="0" smtClean="0">
              <a:latin typeface="Microsoft YaHei" panose="020B0503020204020204" pitchFamily="34" charset="-122"/>
              <a:ea typeface="Microsoft YaHei" panose="020B0503020204020204" pitchFamily="34" charset="-122"/>
            </a:endParaRPr>
          </a:p>
          <a:p>
            <a:endParaRPr lang="zh-CN" altLang="en-US" dirty="0">
              <a:latin typeface="Microsoft YaHei" panose="020B0503020204020204" pitchFamily="34" charset="-122"/>
              <a:ea typeface="Microsoft YaHei" panose="020B0503020204020204" pitchFamily="34" charset="-122"/>
            </a:endParaRPr>
          </a:p>
        </p:txBody>
      </p:sp>
      <p:pic>
        <p:nvPicPr>
          <p:cNvPr id="4" name="图片 3"/>
          <p:cNvPicPr>
            <a:picLocks noChangeAspect="1"/>
          </p:cNvPicPr>
          <p:nvPr/>
        </p:nvPicPr>
        <p:blipFill>
          <a:blip r:embed="rId1"/>
          <a:stretch>
            <a:fillRect/>
          </a:stretch>
        </p:blipFill>
        <p:spPr>
          <a:xfrm>
            <a:off x="1990599" y="3806422"/>
            <a:ext cx="7774087" cy="1095362"/>
          </a:xfrm>
          <a:prstGeom prst="rect">
            <a:avLst/>
          </a:prstGeom>
        </p:spPr>
      </p:pic>
      <p:pic>
        <p:nvPicPr>
          <p:cNvPr id="5" name="图片 4"/>
          <p:cNvPicPr>
            <a:picLocks noChangeAspect="1"/>
          </p:cNvPicPr>
          <p:nvPr/>
        </p:nvPicPr>
        <p:blipFill>
          <a:blip r:embed="rId2"/>
          <a:stretch>
            <a:fillRect/>
          </a:stretch>
        </p:blipFill>
        <p:spPr>
          <a:xfrm>
            <a:off x="1990599" y="5036721"/>
            <a:ext cx="2560852" cy="861314"/>
          </a:xfrm>
          <a:prstGeom prst="rect">
            <a:avLst/>
          </a:prstGeom>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990600" y="1644727"/>
            <a:ext cx="10515600" cy="4351338"/>
          </a:xfrm>
        </p:spPr>
        <p:txBody>
          <a:bodyPr/>
          <a:lstStyle/>
          <a:p>
            <a:r>
              <a:rPr lang="en-US" altLang="zh-CN" dirty="0" smtClean="0">
                <a:latin typeface="Microsoft YaHei" panose="020B0503020204020204" pitchFamily="34" charset="-122"/>
                <a:ea typeface="Microsoft YaHei" panose="020B0503020204020204" pitchFamily="34" charset="-122"/>
              </a:rPr>
              <a:t>Key-value attention</a:t>
            </a:r>
            <a:endParaRPr lang="en-US" altLang="zh-CN" dirty="0" smtClean="0">
              <a:latin typeface="Microsoft YaHei" panose="020B0503020204020204" pitchFamily="34" charset="-122"/>
              <a:ea typeface="Microsoft YaHei" panose="020B0503020204020204" pitchFamily="34" charset="-122"/>
            </a:endParaRPr>
          </a:p>
          <a:p>
            <a:r>
              <a:rPr lang="en-US" altLang="zh-CN" dirty="0" smtClean="0">
                <a:latin typeface="Microsoft YaHei" panose="020B0503020204020204" pitchFamily="34" charset="-122"/>
                <a:ea typeface="Microsoft YaHei" panose="020B0503020204020204" pitchFamily="34" charset="-122"/>
              </a:rPr>
              <a:t>Key-value attention </a:t>
            </a:r>
            <a:r>
              <a:rPr lang="zh-CN" altLang="en-US" dirty="0" smtClean="0">
                <a:latin typeface="Microsoft YaHei" panose="020B0503020204020204" pitchFamily="34" charset="-122"/>
                <a:ea typeface="Microsoft YaHei" panose="020B0503020204020204" pitchFamily="34" charset="-122"/>
              </a:rPr>
              <a:t>是将</a:t>
            </a:r>
            <a:r>
              <a:rPr lang="en-US" altLang="zh-CN" dirty="0" smtClean="0">
                <a:latin typeface="Microsoft YaHei" panose="020B0503020204020204" pitchFamily="34" charset="-122"/>
                <a:ea typeface="Microsoft YaHei" panose="020B0503020204020204" pitchFamily="34" charset="-122"/>
              </a:rPr>
              <a:t>hi</a:t>
            </a:r>
            <a:r>
              <a:rPr lang="zh-CN" altLang="en-US" dirty="0" smtClean="0">
                <a:latin typeface="Microsoft YaHei" panose="020B0503020204020204" pitchFamily="34" charset="-122"/>
                <a:ea typeface="Microsoft YaHei" panose="020B0503020204020204" pitchFamily="34" charset="-122"/>
              </a:rPr>
              <a:t>拆分成了两部分</a:t>
            </a:r>
            <a:r>
              <a:rPr lang="en-US" altLang="zh-CN" dirty="0" smtClean="0">
                <a:latin typeface="Microsoft YaHei" panose="020B0503020204020204" pitchFamily="34" charset="-122"/>
                <a:ea typeface="Microsoft YaHei" panose="020B0503020204020204" pitchFamily="34" charset="-122"/>
              </a:rPr>
              <a:t>[</a:t>
            </a:r>
            <a:r>
              <a:rPr lang="en-US" altLang="zh-CN" dirty="0" err="1" smtClean="0">
                <a:latin typeface="Microsoft YaHei" panose="020B0503020204020204" pitchFamily="34" charset="-122"/>
                <a:ea typeface="Microsoft YaHei" panose="020B0503020204020204" pitchFamily="34" charset="-122"/>
              </a:rPr>
              <a:t>key_i;value_i</a:t>
            </a:r>
            <a:r>
              <a:rPr lang="en-US" altLang="zh-CN" dirty="0" smtClean="0">
                <a:latin typeface="Microsoft YaHei" panose="020B0503020204020204" pitchFamily="34" charset="-122"/>
                <a:ea typeface="Microsoft YaHei" panose="020B0503020204020204" pitchFamily="34" charset="-122"/>
              </a:rPr>
              <a:t>]</a:t>
            </a:r>
            <a:r>
              <a:rPr lang="zh-CN" altLang="en-US" dirty="0" smtClean="0">
                <a:latin typeface="Microsoft YaHei" panose="020B0503020204020204" pitchFamily="34" charset="-122"/>
                <a:ea typeface="Microsoft YaHei" panose="020B0503020204020204" pitchFamily="34" charset="-122"/>
              </a:rPr>
              <a:t>，然后使用的时候只针对</a:t>
            </a:r>
            <a:r>
              <a:rPr lang="en-US" altLang="zh-CN" dirty="0" smtClean="0">
                <a:latin typeface="Microsoft YaHei" panose="020B0503020204020204" pitchFamily="34" charset="-122"/>
                <a:ea typeface="Microsoft YaHei" panose="020B0503020204020204" pitchFamily="34" charset="-122"/>
              </a:rPr>
              <a:t>key</a:t>
            </a:r>
            <a:r>
              <a:rPr lang="zh-CN" altLang="en-US" dirty="0" smtClean="0">
                <a:latin typeface="Microsoft YaHei" panose="020B0503020204020204" pitchFamily="34" charset="-122"/>
                <a:ea typeface="Microsoft YaHei" panose="020B0503020204020204" pitchFamily="34" charset="-122"/>
              </a:rPr>
              <a:t>部分计算</a:t>
            </a:r>
            <a:r>
              <a:rPr lang="en-US" altLang="zh-CN" dirty="0" smtClean="0">
                <a:latin typeface="Microsoft YaHei" panose="020B0503020204020204" pitchFamily="34" charset="-122"/>
                <a:ea typeface="Microsoft YaHei" panose="020B0503020204020204" pitchFamily="34" charset="-122"/>
              </a:rPr>
              <a:t>attention</a:t>
            </a:r>
            <a:r>
              <a:rPr lang="zh-CN" altLang="en-US" dirty="0" smtClean="0">
                <a:latin typeface="Microsoft YaHei" panose="020B0503020204020204" pitchFamily="34" charset="-122"/>
                <a:ea typeface="Microsoft YaHei" panose="020B0503020204020204" pitchFamily="34" charset="-122"/>
              </a:rPr>
              <a:t>权重，然后加权求和的时候只使用</a:t>
            </a:r>
            <a:r>
              <a:rPr lang="en-US" altLang="zh-CN" dirty="0" smtClean="0">
                <a:latin typeface="Microsoft YaHei" panose="020B0503020204020204" pitchFamily="34" charset="-122"/>
                <a:ea typeface="Microsoft YaHei" panose="020B0503020204020204" pitchFamily="34" charset="-122"/>
              </a:rPr>
              <a:t>value</a:t>
            </a:r>
            <a:r>
              <a:rPr lang="zh-CN" altLang="en-US" dirty="0" smtClean="0">
                <a:latin typeface="Microsoft YaHei" panose="020B0503020204020204" pitchFamily="34" charset="-122"/>
                <a:ea typeface="Microsoft YaHei" panose="020B0503020204020204" pitchFamily="34" charset="-122"/>
              </a:rPr>
              <a:t>部分进行加权求和。公式如下，权重计算：</a:t>
            </a:r>
            <a:endParaRPr lang="en-US" altLang="zh-CN" dirty="0" smtClean="0">
              <a:latin typeface="Microsoft YaHei" panose="020B0503020204020204" pitchFamily="34" charset="-122"/>
              <a:ea typeface="Microsoft YaHei" panose="020B0503020204020204" pitchFamily="34" charset="-122"/>
            </a:endParaRPr>
          </a:p>
          <a:p>
            <a:endParaRPr lang="en-US" altLang="zh-CN" dirty="0" smtClean="0">
              <a:latin typeface="Microsoft YaHei" panose="020B0503020204020204" pitchFamily="34" charset="-122"/>
              <a:ea typeface="Microsoft YaHei" panose="020B0503020204020204" pitchFamily="34" charset="-122"/>
            </a:endParaRPr>
          </a:p>
        </p:txBody>
      </p:sp>
      <p:sp>
        <p:nvSpPr>
          <p:cNvPr id="7" name="标题 1"/>
          <p:cNvSpPr txBox="1"/>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latin typeface="Microsoft YaHei" panose="020B0503020204020204" pitchFamily="34" charset="-122"/>
                <a:ea typeface="Microsoft YaHei" panose="020B0503020204020204" pitchFamily="34" charset="-122"/>
              </a:rPr>
              <a:t>另一种特殊的</a:t>
            </a:r>
            <a:r>
              <a:rPr lang="en-US" altLang="zh-CN" dirty="0" smtClean="0">
                <a:latin typeface="Microsoft YaHei" panose="020B0503020204020204" pitchFamily="34" charset="-122"/>
                <a:ea typeface="Microsoft YaHei" panose="020B0503020204020204" pitchFamily="34" charset="-122"/>
              </a:rPr>
              <a:t>attention score</a:t>
            </a:r>
            <a:r>
              <a:rPr lang="zh-CN" altLang="en-US" dirty="0" smtClean="0">
                <a:latin typeface="Microsoft YaHei" panose="020B0503020204020204" pitchFamily="34" charset="-122"/>
                <a:ea typeface="Microsoft YaHei" panose="020B0503020204020204" pitchFamily="34" charset="-122"/>
              </a:rPr>
              <a:t>计算方式</a:t>
            </a:r>
            <a:endParaRPr lang="zh-CN" altLang="en-US" dirty="0">
              <a:latin typeface="Microsoft YaHei" panose="020B0503020204020204" pitchFamily="34" charset="-122"/>
              <a:ea typeface="Microsoft YaHei" panose="020B0503020204020204" pitchFamily="34" charset="-122"/>
            </a:endParaRPr>
          </a:p>
        </p:txBody>
      </p:sp>
      <p:pic>
        <p:nvPicPr>
          <p:cNvPr id="8" name="图片 7"/>
          <p:cNvPicPr>
            <a:picLocks noChangeAspect="1"/>
          </p:cNvPicPr>
          <p:nvPr/>
        </p:nvPicPr>
        <p:blipFill>
          <a:blip r:embed="rId1"/>
          <a:stretch>
            <a:fillRect/>
          </a:stretch>
        </p:blipFill>
        <p:spPr>
          <a:xfrm>
            <a:off x="1520571" y="3387090"/>
            <a:ext cx="9772650" cy="3009900"/>
          </a:xfrm>
          <a:prstGeom prst="rect">
            <a:avLst/>
          </a:prstGeom>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1"/>
          <a:stretch>
            <a:fillRect/>
          </a:stretch>
        </p:blipFill>
        <p:spPr>
          <a:xfrm>
            <a:off x="2421043" y="4256893"/>
            <a:ext cx="6785772" cy="1403910"/>
          </a:xfrm>
          <a:prstGeom prst="rect">
            <a:avLst/>
          </a:prstGeom>
        </p:spPr>
      </p:pic>
      <p:sp>
        <p:nvSpPr>
          <p:cNvPr id="4" name="标题 1"/>
          <p:cNvSpPr>
            <a:spLocks noGrp="1"/>
          </p:cNvSpPr>
          <p:nvPr>
            <p:ph type="title"/>
          </p:nvPr>
        </p:nvSpPr>
        <p:spPr/>
        <p:txBody>
          <a:bodyPr>
            <a:normAutofit/>
          </a:bodyPr>
          <a:lstStyle/>
          <a:p>
            <a:r>
              <a:rPr lang="en-US" altLang="zh-CN" dirty="0">
                <a:latin typeface="Microsoft YaHei" panose="020B0503020204020204" pitchFamily="34" charset="-122"/>
                <a:ea typeface="Microsoft YaHei" panose="020B0503020204020204" pitchFamily="34" charset="-122"/>
              </a:rPr>
              <a:t>Beam Search</a:t>
            </a:r>
            <a:endParaRPr lang="en-US" altLang="zh-CN" dirty="0">
              <a:latin typeface="Microsoft YaHei" panose="020B0503020204020204" pitchFamily="34" charset="-122"/>
              <a:ea typeface="Microsoft YaHei" panose="020B0503020204020204" pitchFamily="34" charset="-122"/>
            </a:endParaRPr>
          </a:p>
        </p:txBody>
      </p:sp>
      <p:sp>
        <p:nvSpPr>
          <p:cNvPr id="6" name="文本框 5"/>
          <p:cNvSpPr txBox="1"/>
          <p:nvPr/>
        </p:nvSpPr>
        <p:spPr>
          <a:xfrm>
            <a:off x="1037622" y="1367522"/>
            <a:ext cx="9552615" cy="584775"/>
          </a:xfrm>
          <a:prstGeom prst="rect">
            <a:avLst/>
          </a:prstGeom>
          <a:noFill/>
        </p:spPr>
        <p:txBody>
          <a:bodyPr wrap="none" rtlCol="0">
            <a:spAutoFit/>
          </a:bodyPr>
          <a:lstStyle/>
          <a:p>
            <a:r>
              <a:rPr lang="en-US" altLang="zh-CN" sz="3200" dirty="0" smtClean="0">
                <a:latin typeface="Microsoft YaHei" panose="020B0503020204020204" pitchFamily="34" charset="-122"/>
                <a:ea typeface="Microsoft YaHei" panose="020B0503020204020204" pitchFamily="34" charset="-122"/>
              </a:rPr>
              <a:t>1.</a:t>
            </a:r>
            <a:r>
              <a:rPr lang="zh-CN" altLang="en-US" sz="3200" dirty="0" smtClean="0">
                <a:latin typeface="Microsoft YaHei" panose="020B0503020204020204" pitchFamily="34" charset="-122"/>
                <a:ea typeface="Microsoft YaHei" panose="020B0503020204020204" pitchFamily="34" charset="-122"/>
              </a:rPr>
              <a:t>以当前的隐藏状态去计算和前面的隐藏状态的得分</a:t>
            </a:r>
            <a:endParaRPr lang="en-US" altLang="zh-CN" sz="3200" dirty="0" smtClean="0">
              <a:latin typeface="Microsoft YaHei" panose="020B0503020204020204" pitchFamily="34" charset="-122"/>
              <a:ea typeface="Microsoft YaHei" panose="020B0503020204020204" pitchFamily="34" charset="-122"/>
            </a:endParaRPr>
          </a:p>
        </p:txBody>
      </p:sp>
      <p:pic>
        <p:nvPicPr>
          <p:cNvPr id="8" name="图片 7"/>
          <p:cNvPicPr>
            <a:picLocks noChangeAspect="1"/>
          </p:cNvPicPr>
          <p:nvPr/>
        </p:nvPicPr>
        <p:blipFill>
          <a:blip r:embed="rId2"/>
          <a:stretch>
            <a:fillRect/>
          </a:stretch>
        </p:blipFill>
        <p:spPr>
          <a:xfrm>
            <a:off x="3465873" y="2014426"/>
            <a:ext cx="4074024" cy="1438404"/>
          </a:xfrm>
          <a:prstGeom prst="rect">
            <a:avLst/>
          </a:prstGeom>
        </p:spPr>
      </p:pic>
      <p:sp>
        <p:nvSpPr>
          <p:cNvPr id="9" name="矩形 8"/>
          <p:cNvSpPr/>
          <p:nvPr/>
        </p:nvSpPr>
        <p:spPr>
          <a:xfrm>
            <a:off x="1037622" y="3390701"/>
            <a:ext cx="10316178" cy="1200329"/>
          </a:xfrm>
          <a:prstGeom prst="rect">
            <a:avLst/>
          </a:prstGeom>
        </p:spPr>
        <p:txBody>
          <a:bodyPr wrap="square">
            <a:spAutoFit/>
          </a:bodyPr>
          <a:lstStyle/>
          <a:p>
            <a:r>
              <a:rPr lang="en-US" altLang="zh-CN" sz="3600" dirty="0">
                <a:latin typeface="Microsoft YaHei" panose="020B0503020204020204" pitchFamily="34" charset="-122"/>
                <a:ea typeface="Microsoft YaHei" panose="020B0503020204020204" pitchFamily="34" charset="-122"/>
              </a:rPr>
              <a:t>2.</a:t>
            </a:r>
            <a:r>
              <a:rPr lang="zh-CN" altLang="en-US" sz="3600" dirty="0">
                <a:latin typeface="Microsoft YaHei" panose="020B0503020204020204" pitchFamily="34" charset="-122"/>
                <a:ea typeface="Microsoft YaHei" panose="020B0503020204020204" pitchFamily="34" charset="-122"/>
              </a:rPr>
              <a:t>以当前状态本身去计算</a:t>
            </a:r>
            <a:r>
              <a:rPr lang="zh-CN" altLang="en-US" sz="3600" dirty="0" smtClean="0">
                <a:latin typeface="Microsoft YaHei" panose="020B0503020204020204" pitchFamily="34" charset="-122"/>
                <a:ea typeface="Microsoft YaHei" panose="020B0503020204020204" pitchFamily="34" charset="-122"/>
              </a:rPr>
              <a:t>得分，这种方式更常见，也更简单</a:t>
            </a:r>
            <a:endParaRPr lang="zh-CN" altLang="en-US" sz="3600" dirty="0">
              <a:latin typeface="Microsoft YaHei" panose="020B0503020204020204" pitchFamily="34" charset="-122"/>
              <a:ea typeface="Microsoft YaHei" panose="020B0503020204020204" pitchFamily="34" charset="-122"/>
            </a:endParaRPr>
          </a:p>
        </p:txBody>
      </p:sp>
      <p:pic>
        <p:nvPicPr>
          <p:cNvPr id="11" name="图片 10"/>
          <p:cNvPicPr>
            <a:picLocks noChangeAspect="1"/>
          </p:cNvPicPr>
          <p:nvPr/>
        </p:nvPicPr>
        <p:blipFill>
          <a:blip r:embed="rId3"/>
          <a:stretch>
            <a:fillRect/>
          </a:stretch>
        </p:blipFill>
        <p:spPr>
          <a:xfrm>
            <a:off x="2421043" y="5372361"/>
            <a:ext cx="6655633" cy="1314146"/>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二、统计语言模型</a:t>
            </a:r>
            <a:endParaRPr lang="zh-CN" altLang="en-US"/>
          </a:p>
        </p:txBody>
      </p:sp>
      <p:sp>
        <p:nvSpPr>
          <p:cNvPr id="3" name="内容占位符 2"/>
          <p:cNvSpPr>
            <a:spLocks noGrp="1"/>
          </p:cNvSpPr>
          <p:nvPr>
            <p:ph idx="1"/>
          </p:nvPr>
        </p:nvSpPr>
        <p:spPr/>
        <p:txBody>
          <a:bodyPr>
            <a:normAutofit fontScale="90000" lnSpcReduction="10000"/>
          </a:bodyPr>
          <a:p>
            <a:pPr>
              <a:lnSpc>
                <a:spcPct val="210000"/>
              </a:lnSpc>
            </a:pPr>
            <a:r>
              <a:rPr lang="zh-CN" altLang="en-US"/>
              <a:t>缺点</a:t>
            </a:r>
            <a:endParaRPr lang="zh-CN" altLang="en-US"/>
          </a:p>
          <a:p>
            <a:pPr lvl="1">
              <a:lnSpc>
                <a:spcPct val="210000"/>
              </a:lnSpc>
            </a:pPr>
            <a:r>
              <a:rPr lang="zh-CN" altLang="en-US" sz="2400"/>
              <a:t>参数空间过大：条件概率                                   的可能性太多，无法估算。</a:t>
            </a:r>
            <a:endParaRPr lang="zh-CN" altLang="en-US" sz="2400"/>
          </a:p>
          <a:p>
            <a:pPr lvl="1">
              <a:lnSpc>
                <a:spcPct val="210000"/>
              </a:lnSpc>
            </a:pPr>
            <a:r>
              <a:rPr lang="zh-CN" altLang="en-US" sz="2400"/>
              <a:t>数据稀疏严重：对于非常多词对的组合，在语料库中都没有出现，根据最大似然估计得到的概率将会是</a:t>
            </a:r>
            <a:r>
              <a:rPr lang="en-US" altLang="zh-CN" sz="2400"/>
              <a:t>0</a:t>
            </a:r>
            <a:r>
              <a:rPr lang="zh-CN" altLang="en-US" sz="2400"/>
              <a:t>，最后的结果是我们的模型仅仅能算出几个句子，而大部分的句子求得的概率为</a:t>
            </a:r>
            <a:r>
              <a:rPr lang="en-US" altLang="zh-CN" sz="2400"/>
              <a:t>0</a:t>
            </a:r>
            <a:endParaRPr lang="zh-CN" altLang="en-US"/>
          </a:p>
          <a:p>
            <a:pPr marL="0" indent="0">
              <a:lnSpc>
                <a:spcPct val="110000"/>
              </a:lnSpc>
              <a:buNone/>
            </a:pPr>
            <a:r>
              <a:rPr lang="zh-CN" altLang="en-US"/>
              <a:t>                                                              </a:t>
            </a:r>
            <a:endParaRPr lang="en-US" altLang="zh-CN"/>
          </a:p>
        </p:txBody>
      </p:sp>
      <p:graphicFrame>
        <p:nvGraphicFramePr>
          <p:cNvPr id="5" name="对象 4"/>
          <p:cNvGraphicFramePr/>
          <p:nvPr/>
        </p:nvGraphicFramePr>
        <p:xfrm>
          <a:off x="4716780" y="2880360"/>
          <a:ext cx="2582545" cy="462915"/>
        </p:xfrm>
        <a:graphic>
          <a:graphicData uri="http://schemas.openxmlformats.org/presentationml/2006/ole">
            <mc:AlternateContent xmlns:mc="http://schemas.openxmlformats.org/markup-compatibility/2006">
              <mc:Choice xmlns:v="urn:schemas-microsoft-com:vml" Requires="v">
                <p:oleObj spid="_x0000_s6" name="" r:id="rId1" imgW="2468880" imgH="382270" progId="Equation.KSEE3">
                  <p:embed/>
                </p:oleObj>
              </mc:Choice>
              <mc:Fallback>
                <p:oleObj name="" r:id="rId1" imgW="2468880" imgH="382270" progId="Equation.KSEE3">
                  <p:embed/>
                  <p:pic>
                    <p:nvPicPr>
                      <p:cNvPr id="0" name="图片 5"/>
                      <p:cNvPicPr/>
                      <p:nvPr/>
                    </p:nvPicPr>
                    <p:blipFill>
                      <a:blip r:embed="rId2"/>
                      <a:stretch>
                        <a:fillRect/>
                      </a:stretch>
                    </p:blipFill>
                    <p:spPr>
                      <a:xfrm>
                        <a:off x="4716780" y="2880360"/>
                        <a:ext cx="2582545" cy="462915"/>
                      </a:xfrm>
                      <a:prstGeom prst="rect">
                        <a:avLst/>
                      </a:prstGeom>
                    </p:spPr>
                  </p:pic>
                </p:oleObj>
              </mc:Fallback>
            </mc:AlternateContent>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总结</a:t>
            </a:r>
            <a:endParaRPr lang="zh-CN" altLang="en-US" dirty="0">
              <a:latin typeface="+mj-ea"/>
            </a:endParaRPr>
          </a:p>
        </p:txBody>
      </p:sp>
      <p:sp>
        <p:nvSpPr>
          <p:cNvPr id="3" name="内容占位符 2"/>
          <p:cNvSpPr>
            <a:spLocks noGrp="1"/>
          </p:cNvSpPr>
          <p:nvPr>
            <p:ph idx="1"/>
          </p:nvPr>
        </p:nvSpPr>
        <p:spPr/>
        <p:txBody>
          <a:bodyPr/>
          <a:lstStyle/>
          <a:p>
            <a:pPr>
              <a:lnSpc>
                <a:spcPct val="180000"/>
              </a:lnSpc>
            </a:pPr>
            <a:r>
              <a:rPr lang="en-US" altLang="zh-CN" dirty="0" smtClean="0">
                <a:latin typeface="+mn-ea"/>
                <a:cs typeface="+mn-ea"/>
              </a:rPr>
              <a:t>Attention</a:t>
            </a:r>
            <a:r>
              <a:rPr lang="zh-CN" altLang="en-US" dirty="0" smtClean="0">
                <a:latin typeface="+mn-ea"/>
                <a:cs typeface="+mn-ea"/>
              </a:rPr>
              <a:t>机制就是一个加权求和机制</a:t>
            </a:r>
            <a:endParaRPr lang="en-US" altLang="zh-CN" dirty="0" smtClean="0">
              <a:latin typeface="+mn-ea"/>
              <a:cs typeface="+mn-ea"/>
            </a:endParaRPr>
          </a:p>
          <a:p>
            <a:pPr>
              <a:lnSpc>
                <a:spcPct val="180000"/>
              </a:lnSpc>
            </a:pPr>
            <a:r>
              <a:rPr lang="en-US" altLang="zh-CN" dirty="0" smtClean="0">
                <a:latin typeface="+mn-ea"/>
                <a:cs typeface="+mn-ea"/>
              </a:rPr>
              <a:t>Attention</a:t>
            </a:r>
            <a:r>
              <a:rPr lang="zh-CN" altLang="en-US" dirty="0" smtClean="0">
                <a:latin typeface="+mn-ea"/>
                <a:cs typeface="+mn-ea"/>
              </a:rPr>
              <a:t>的权重由当前的</a:t>
            </a:r>
            <a:r>
              <a:rPr lang="en-US" altLang="zh-CN" dirty="0" smtClean="0">
                <a:latin typeface="+mn-ea"/>
                <a:cs typeface="+mn-ea"/>
              </a:rPr>
              <a:t>hidden state</a:t>
            </a:r>
            <a:r>
              <a:rPr lang="zh-CN" altLang="en-US" dirty="0" smtClean="0">
                <a:latin typeface="+mn-ea"/>
                <a:cs typeface="+mn-ea"/>
              </a:rPr>
              <a:t>和需要计算的</a:t>
            </a:r>
            <a:r>
              <a:rPr lang="en-US" altLang="zh-CN" dirty="0" smtClean="0">
                <a:latin typeface="+mn-ea"/>
                <a:cs typeface="+mn-ea"/>
              </a:rPr>
              <a:t>hidden state</a:t>
            </a:r>
            <a:r>
              <a:rPr lang="zh-CN" altLang="en-US" dirty="0" smtClean="0">
                <a:latin typeface="+mn-ea"/>
                <a:cs typeface="+mn-ea"/>
              </a:rPr>
              <a:t>通过一定的方式先判断出</a:t>
            </a:r>
            <a:r>
              <a:rPr lang="en-US" altLang="zh-CN" dirty="0" smtClean="0">
                <a:latin typeface="+mn-ea"/>
                <a:cs typeface="+mn-ea"/>
              </a:rPr>
              <a:t>score</a:t>
            </a:r>
            <a:r>
              <a:rPr lang="zh-CN" altLang="en-US" dirty="0" smtClean="0">
                <a:latin typeface="+mn-ea"/>
                <a:cs typeface="+mn-ea"/>
              </a:rPr>
              <a:t>得分然后再</a:t>
            </a:r>
            <a:r>
              <a:rPr lang="en-US" altLang="zh-CN" dirty="0" err="1" smtClean="0">
                <a:latin typeface="+mn-ea"/>
                <a:cs typeface="+mn-ea"/>
              </a:rPr>
              <a:t>softmax</a:t>
            </a:r>
            <a:r>
              <a:rPr lang="zh-CN" altLang="en-US" dirty="0" smtClean="0">
                <a:latin typeface="+mn-ea"/>
                <a:cs typeface="+mn-ea"/>
              </a:rPr>
              <a:t>得到。</a:t>
            </a:r>
            <a:endParaRPr lang="en-US" altLang="zh-CN" dirty="0" smtClean="0">
              <a:latin typeface="+mn-ea"/>
              <a:cs typeface="+mn-ea"/>
            </a:endParaRPr>
          </a:p>
          <a:p>
            <a:pPr>
              <a:lnSpc>
                <a:spcPct val="180000"/>
              </a:lnSpc>
            </a:pPr>
            <a:r>
              <a:rPr lang="en-US" altLang="zh-CN" dirty="0" smtClean="0">
                <a:latin typeface="+mn-ea"/>
                <a:cs typeface="+mn-ea"/>
              </a:rPr>
              <a:t>Attention</a:t>
            </a:r>
            <a:r>
              <a:rPr lang="zh-CN" altLang="en-US" dirty="0" smtClean="0">
                <a:latin typeface="+mn-ea"/>
                <a:cs typeface="+mn-ea"/>
              </a:rPr>
              <a:t>可以用来干什么：主要是关注到长序列中的关键信息</a:t>
            </a:r>
            <a:r>
              <a:rPr lang="zh-CN" altLang="en-US" dirty="0" smtClean="0">
                <a:latin typeface="Microsoft YaHei" panose="020B0503020204020204" pitchFamily="34" charset="-122"/>
                <a:ea typeface="Microsoft YaHei" panose="020B0503020204020204" pitchFamily="34" charset="-122"/>
              </a:rPr>
              <a:t>。</a:t>
            </a:r>
            <a:endParaRPr lang="zh-CN" altLang="en-US" dirty="0">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参考文献</a:t>
            </a:r>
            <a:endParaRPr lang="zh-CN" altLang="en-US"/>
          </a:p>
        </p:txBody>
      </p:sp>
      <p:sp>
        <p:nvSpPr>
          <p:cNvPr id="3" name="内容占位符 2"/>
          <p:cNvSpPr>
            <a:spLocks noGrp="1"/>
          </p:cNvSpPr>
          <p:nvPr>
            <p:ph idx="1"/>
          </p:nvPr>
        </p:nvSpPr>
        <p:spPr/>
        <p:txBody>
          <a:bodyPr>
            <a:normAutofit fontScale="50000"/>
          </a:bodyPr>
          <a:p>
            <a:pPr eaLnBrk="1" hangingPunct="1"/>
            <a:r>
              <a:rPr lang="zh-CN" altLang="en-US" dirty="0">
                <a:sym typeface="+mn-ea"/>
              </a:rPr>
              <a:t>[1] http://blog.csdn.net/mytestmy/article/details/26969149  深度学习word2vec笔记之算法篇 </a:t>
            </a:r>
            <a:endParaRPr lang="zh-CN" altLang="en-US" dirty="0"/>
          </a:p>
          <a:p>
            <a:pPr eaLnBrk="1" hangingPunct="1"/>
            <a:r>
              <a:rPr lang="zh-CN" altLang="en-US" dirty="0">
                <a:sym typeface="+mn-ea"/>
              </a:rPr>
              <a:t>[2] http://blog.csdn.net/itplus/article/details/37969979 word2vec 中的数学原理详解（四）基于 Hierarchical Softmax 的模型 </a:t>
            </a:r>
            <a:endParaRPr lang="zh-CN" altLang="en-US" dirty="0"/>
          </a:p>
          <a:p>
            <a:pPr eaLnBrk="1" hangingPunct="1"/>
            <a:r>
              <a:rPr lang="zh-CN" altLang="en-US" dirty="0">
                <a:sym typeface="+mn-ea"/>
              </a:rPr>
              <a:t>[3] http://www.zhihu.com/question/21661274/answer/19331979  @杨超在知乎上的问答《Word2Vec的一些理解》</a:t>
            </a:r>
            <a:endParaRPr lang="zh-CN" altLang="en-US" dirty="0"/>
          </a:p>
          <a:p>
            <a:pPr eaLnBrk="1" hangingPunct="1"/>
            <a:r>
              <a:rPr lang="zh-CN" altLang="en-US" dirty="0">
                <a:sym typeface="+mn-ea"/>
              </a:rPr>
              <a:t>[4] http://xiaoquanzi.net/?p=156  hisen博客的博文</a:t>
            </a:r>
            <a:endParaRPr lang="zh-CN" altLang="en-US" dirty="0"/>
          </a:p>
          <a:p>
            <a:pPr eaLnBrk="1" hangingPunct="1"/>
            <a:r>
              <a:rPr lang="zh-CN" altLang="en-US" dirty="0">
                <a:sym typeface="+mn-ea"/>
              </a:rPr>
              <a:t>[5] http://blog.csdn.net/mytestmy/article/details/38612907 深度学习word2vec笔记之应用篇 </a:t>
            </a:r>
            <a:endParaRPr lang="zh-CN" altLang="en-US" dirty="0"/>
          </a:p>
          <a:p>
            <a:pPr eaLnBrk="1" hangingPunct="1"/>
            <a:r>
              <a:rPr lang="zh-CN" altLang="en-US" dirty="0">
                <a:sym typeface="+mn-ea"/>
              </a:rPr>
              <a:t>[6] http://techblog.youdao.com/?p=915      Deep Learning实战之word2vec，网易有道的pdf</a:t>
            </a:r>
            <a:endParaRPr lang="zh-CN" altLang="en-US" dirty="0"/>
          </a:p>
          <a:p>
            <a:pPr eaLnBrk="1" hangingPunct="1"/>
            <a:r>
              <a:rPr lang="zh-CN" altLang="en-US" dirty="0">
                <a:sym typeface="+mn-ea"/>
              </a:rPr>
              <a:t>[7] http://blog.csdn.net/lingerlanlan/article/details/38232755 word2vec源码解析之word2vec.c </a:t>
            </a:r>
            <a:endParaRPr lang="zh-CN" altLang="en-US" dirty="0"/>
          </a:p>
          <a:p>
            <a:pPr eaLnBrk="1" hangingPunct="1"/>
            <a:r>
              <a:rPr lang="zh-CN" altLang="en-US" dirty="0">
                <a:sym typeface="+mn-ea"/>
              </a:rPr>
              <a:t>[8] Hierarchical probabilistic neural network language model. Frederic Morin and Yoshua Bengio.</a:t>
            </a:r>
            <a:endParaRPr lang="zh-CN" altLang="en-US" dirty="0"/>
          </a:p>
          <a:p>
            <a:pPr eaLnBrk="1" hangingPunct="1"/>
            <a:r>
              <a:rPr lang="zh-CN" altLang="en-US" dirty="0">
                <a:sym typeface="+mn-ea"/>
              </a:rPr>
              <a:t>[9] Distributed Representations of Words and Phrases and their Compositionality T. Mikolov, I. Sutskever, K. Chen, G. Corrado, and J. Dean.</a:t>
            </a:r>
            <a:endParaRPr lang="zh-CN" altLang="en-US" dirty="0"/>
          </a:p>
          <a:p>
            <a:pPr eaLnBrk="1" hangingPunct="1"/>
            <a:r>
              <a:rPr lang="zh-CN" altLang="en-US" dirty="0">
                <a:sym typeface="+mn-ea"/>
              </a:rPr>
              <a:t>[10] A neural probabilistic language model Y. Bengio, R. Ducharme, P. Vincent.</a:t>
            </a:r>
            <a:endParaRPr lang="zh-CN" altLang="en-US" dirty="0"/>
          </a:p>
          <a:p>
            <a:pPr eaLnBrk="1" hangingPunct="1"/>
            <a:r>
              <a:rPr lang="zh-CN" altLang="en-US" dirty="0">
                <a:sym typeface="+mn-ea"/>
              </a:rPr>
              <a:t>[11] Linguistic Regularities in Continuous Space Word Representations. Tomas Mikolov,Wen-tau Yih,Geoffrey Zweig.</a:t>
            </a:r>
            <a:endParaRPr lang="zh-CN" altLang="en-US" dirty="0"/>
          </a:p>
          <a:p>
            <a:pPr eaLnBrk="1" hangingPunct="1"/>
            <a:r>
              <a:rPr lang="zh-CN" altLang="en-US" dirty="0">
                <a:sym typeface="+mn-ea"/>
              </a:rPr>
              <a:t>[12] Efficient Estimation of Word Representations in Vector Space. Tomas Mikolov,Kai Chen,Greg Corrado,Jeffrey Dean.</a:t>
            </a:r>
            <a:endParaRPr lang="zh-CN" altLang="en-US" dirty="0"/>
          </a:p>
          <a:p>
            <a:pPr eaLnBrk="1" hangingPunct="1"/>
            <a:r>
              <a:rPr lang="zh-CN" altLang="en-US" dirty="0">
                <a:sym typeface="+mn-ea"/>
              </a:rPr>
              <a:t>[13]http://licstar.net/archives/328   Deep Learning in NLP （一）词向量和语言模型</a:t>
            </a:r>
            <a:endParaRPr lang="zh-CN" altLang="en-US" dirty="0"/>
          </a:p>
          <a:p>
            <a:pPr marL="0" indent="0">
              <a:buNone/>
            </a:pPr>
            <a:endParaRPr lang="zh-CN" altLang="en-US"/>
          </a:p>
          <a:p>
            <a:endParaRPr lang="zh-CN" altLang="en-US"/>
          </a:p>
          <a:p>
            <a:endParaRPr lang="zh-CN" alt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容大职业PPT底图-1-06.jpg"/>
          <p:cNvPicPr>
            <a:picLocks noChangeAspect="1"/>
          </p:cNvPicPr>
          <p:nvPr/>
        </p:nvPicPr>
        <p:blipFill>
          <a:blip r:embed="rId1"/>
          <a:stretch>
            <a:fillRect/>
          </a:stretch>
        </p:blipFill>
        <p:spPr>
          <a:xfrm>
            <a:off x="0" y="2142"/>
            <a:ext cx="12192000" cy="6853716"/>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9123" y="3861649"/>
            <a:ext cx="2457450" cy="2457450"/>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二、统计语言模型</a:t>
            </a:r>
            <a:endParaRPr lang="zh-CN" altLang="en-US"/>
          </a:p>
        </p:txBody>
      </p:sp>
      <p:sp>
        <p:nvSpPr>
          <p:cNvPr id="3" name="内容占位符 2"/>
          <p:cNvSpPr>
            <a:spLocks noGrp="1"/>
          </p:cNvSpPr>
          <p:nvPr>
            <p:ph idx="1"/>
          </p:nvPr>
        </p:nvSpPr>
        <p:spPr/>
        <p:txBody>
          <a:bodyPr>
            <a:normAutofit/>
          </a:bodyPr>
          <a:p>
            <a:pPr>
              <a:lnSpc>
                <a:spcPct val="130000"/>
              </a:lnSpc>
            </a:pPr>
            <a:r>
              <a:rPr lang="zh-CN" altLang="en-US"/>
              <a:t>问题一的解决</a:t>
            </a:r>
            <a:endParaRPr lang="zh-CN" altLang="en-US"/>
          </a:p>
          <a:p>
            <a:pPr marL="0" indent="0">
              <a:lnSpc>
                <a:spcPct val="130000"/>
              </a:lnSpc>
              <a:buNone/>
            </a:pPr>
            <a:r>
              <a:rPr lang="zh-CN" altLang="en-US"/>
              <a:t>                                                              </a:t>
            </a:r>
            <a:endParaRPr lang="en-US" altLang="zh-CN"/>
          </a:p>
        </p:txBody>
      </p:sp>
      <p:pic>
        <p:nvPicPr>
          <p:cNvPr id="7" name="图片 6" descr=")0}$[NHEF8INJ[HDVIR[T9O"/>
          <p:cNvPicPr>
            <a:picLocks noChangeAspect="1"/>
          </p:cNvPicPr>
          <p:nvPr/>
        </p:nvPicPr>
        <p:blipFill>
          <a:blip r:embed="rId1"/>
          <a:stretch>
            <a:fillRect/>
          </a:stretch>
        </p:blipFill>
        <p:spPr>
          <a:xfrm>
            <a:off x="1297940" y="2536825"/>
            <a:ext cx="9241790" cy="36404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二、统计语言模型</a:t>
            </a:r>
            <a:endParaRPr lang="zh-CN" altLang="en-US"/>
          </a:p>
        </p:txBody>
      </p:sp>
      <p:sp>
        <p:nvSpPr>
          <p:cNvPr id="3" name="内容占位符 2"/>
          <p:cNvSpPr>
            <a:spLocks noGrp="1"/>
          </p:cNvSpPr>
          <p:nvPr>
            <p:ph idx="1"/>
          </p:nvPr>
        </p:nvSpPr>
        <p:spPr/>
        <p:txBody>
          <a:bodyPr>
            <a:normAutofit/>
          </a:bodyPr>
          <a:p>
            <a:pPr>
              <a:lnSpc>
                <a:spcPct val="200000"/>
              </a:lnSpc>
            </a:pPr>
            <a:r>
              <a:rPr lang="zh-CN" altLang="en-US"/>
              <a:t>问题一的解决</a:t>
            </a:r>
            <a:endParaRPr lang="zh-CN" altLang="en-US"/>
          </a:p>
          <a:p>
            <a:pPr marL="0" indent="0">
              <a:lnSpc>
                <a:spcPct val="200000"/>
              </a:lnSpc>
              <a:buNone/>
            </a:pPr>
            <a:r>
              <a:rPr lang="zh-CN" altLang="en-US"/>
              <a:t> 马尔科夫过程</a:t>
            </a:r>
            <a:r>
              <a:rPr lang="en-US" altLang="zh-CN"/>
              <a:t>(Markov Process):</a:t>
            </a:r>
            <a:endParaRPr lang="en-US" altLang="zh-CN"/>
          </a:p>
          <a:p>
            <a:pPr marL="0" indent="0">
              <a:lnSpc>
                <a:spcPct val="200000"/>
              </a:lnSpc>
              <a:buNone/>
            </a:pPr>
            <a:r>
              <a:rPr lang="zh-CN" altLang="en-US"/>
              <a:t>        若随机过程                  满足马尔可夫性，则称为马尔可夫过程。                 </a:t>
            </a:r>
            <a:endParaRPr lang="en-US" altLang="zh-CN"/>
          </a:p>
        </p:txBody>
      </p:sp>
      <p:graphicFrame>
        <p:nvGraphicFramePr>
          <p:cNvPr id="5" name="对象 4"/>
          <p:cNvGraphicFramePr/>
          <p:nvPr/>
        </p:nvGraphicFramePr>
        <p:xfrm>
          <a:off x="3468370" y="4138295"/>
          <a:ext cx="1725295" cy="508635"/>
        </p:xfrm>
        <a:graphic>
          <a:graphicData uri="http://schemas.openxmlformats.org/presentationml/2006/ole">
            <mc:AlternateContent xmlns:mc="http://schemas.openxmlformats.org/markup-compatibility/2006">
              <mc:Choice xmlns:v="urn:schemas-microsoft-com:vml" Requires="v">
                <p:oleObj spid="_x0000_s6" name="" r:id="rId1" imgW="1614805" imgH="435610" progId="Equation.KSEE3">
                  <p:embed/>
                </p:oleObj>
              </mc:Choice>
              <mc:Fallback>
                <p:oleObj name="" r:id="rId1" imgW="1614805" imgH="435610" progId="Equation.KSEE3">
                  <p:embed/>
                  <p:pic>
                    <p:nvPicPr>
                      <p:cNvPr id="0" name="图片 5"/>
                      <p:cNvPicPr/>
                      <p:nvPr/>
                    </p:nvPicPr>
                    <p:blipFill>
                      <a:blip r:embed="rId2"/>
                      <a:stretch>
                        <a:fillRect/>
                      </a:stretch>
                    </p:blipFill>
                    <p:spPr>
                      <a:xfrm>
                        <a:off x="3468370" y="4138295"/>
                        <a:ext cx="1725295" cy="508635"/>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二、统计语言模型</a:t>
            </a:r>
            <a:endParaRPr lang="zh-CN" altLang="en-US"/>
          </a:p>
        </p:txBody>
      </p:sp>
      <p:sp>
        <p:nvSpPr>
          <p:cNvPr id="3" name="内容占位符 2"/>
          <p:cNvSpPr>
            <a:spLocks noGrp="1"/>
          </p:cNvSpPr>
          <p:nvPr>
            <p:ph idx="1"/>
          </p:nvPr>
        </p:nvSpPr>
        <p:spPr/>
        <p:txBody>
          <a:bodyPr>
            <a:normAutofit lnSpcReduction="10000"/>
          </a:bodyPr>
          <a:p>
            <a:pPr>
              <a:lnSpc>
                <a:spcPct val="200000"/>
              </a:lnSpc>
            </a:pPr>
            <a:r>
              <a:rPr lang="zh-CN" altLang="en-US"/>
              <a:t>问题一的解决</a:t>
            </a:r>
            <a:endParaRPr lang="zh-CN" altLang="en-US"/>
          </a:p>
          <a:p>
            <a:pPr marL="0" indent="0">
              <a:lnSpc>
                <a:spcPct val="200000"/>
              </a:lnSpc>
              <a:buNone/>
            </a:pPr>
            <a:r>
              <a:rPr lang="zh-CN" altLang="en-US"/>
              <a:t>        一个马尔科夫过程就是指过程中的每个状态的转移只依赖于之前的 n个状态，这个过程被称为1个 n阶的模型，其中 n是影响转移状态的数目。最简单的马尔科夫过程就是一阶过程，每一个状态的转移只依赖于其之前的那一个状态。</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p>
            <a:pPr marL="0" indent="0">
              <a:lnSpc>
                <a:spcPct val="190000"/>
              </a:lnSpc>
              <a:buNone/>
            </a:pPr>
            <a:r>
              <a:rPr lang="zh-CN" altLang="en-US"/>
              <a:t>马尔科夫假设任意一个单词     ，出现的概率只同它前面的词       有关，于是问题就变得简单了：</a:t>
            </a:r>
            <a:endParaRPr lang="zh-CN" altLang="en-US"/>
          </a:p>
          <a:p>
            <a:pPr marL="0" indent="0">
              <a:lnSpc>
                <a:spcPct val="190000"/>
              </a:lnSpc>
              <a:buNone/>
            </a:pPr>
            <a:endParaRPr lang="zh-CN" altLang="en-US"/>
          </a:p>
        </p:txBody>
      </p:sp>
      <p:graphicFrame>
        <p:nvGraphicFramePr>
          <p:cNvPr id="5" name="对象 4"/>
          <p:cNvGraphicFramePr/>
          <p:nvPr/>
        </p:nvGraphicFramePr>
        <p:xfrm>
          <a:off x="5233670" y="2088515"/>
          <a:ext cx="421005" cy="532130"/>
        </p:xfrm>
        <a:graphic>
          <a:graphicData uri="http://schemas.openxmlformats.org/presentationml/2006/ole">
            <mc:AlternateContent xmlns:mc="http://schemas.openxmlformats.org/markup-compatibility/2006">
              <mc:Choice xmlns:v="urn:schemas-microsoft-com:vml" Requires="v">
                <p:oleObj spid="_x0000_s6" name="" r:id="rId1" imgW="191770" imgH="348615" progId="Equation.KSEE3">
                  <p:embed/>
                </p:oleObj>
              </mc:Choice>
              <mc:Fallback>
                <p:oleObj name="" r:id="rId1" imgW="191770" imgH="348615" progId="Equation.KSEE3">
                  <p:embed/>
                  <p:pic>
                    <p:nvPicPr>
                      <p:cNvPr id="0" name="图片 5"/>
                      <p:cNvPicPr/>
                      <p:nvPr/>
                    </p:nvPicPr>
                    <p:blipFill>
                      <a:blip r:embed="rId2"/>
                      <a:stretch>
                        <a:fillRect/>
                      </a:stretch>
                    </p:blipFill>
                    <p:spPr>
                      <a:xfrm>
                        <a:off x="5233670" y="2088515"/>
                        <a:ext cx="421005" cy="53213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10281285" y="2088515"/>
          <a:ext cx="724535" cy="587375"/>
        </p:xfrm>
        <a:graphic>
          <a:graphicData uri="http://schemas.openxmlformats.org/presentationml/2006/ole">
            <mc:AlternateContent xmlns:mc="http://schemas.openxmlformats.org/markup-compatibility/2006">
              <mc:Choice xmlns:v="urn:schemas-microsoft-com:vml" Requires="v">
                <p:oleObj spid="_x0000_s2050" name="" r:id="rId3" imgW="266700" imgH="215900" progId="Equation.KSEE3">
                  <p:embed/>
                </p:oleObj>
              </mc:Choice>
              <mc:Fallback>
                <p:oleObj name="" r:id="rId3" imgW="266700" imgH="215900" progId="Equation.KSEE3">
                  <p:embed/>
                  <p:pic>
                    <p:nvPicPr>
                      <p:cNvPr id="0" name="图片 2049"/>
                      <p:cNvPicPr/>
                      <p:nvPr/>
                    </p:nvPicPr>
                    <p:blipFill>
                      <a:blip r:embed="rId4"/>
                      <a:stretch>
                        <a:fillRect/>
                      </a:stretch>
                    </p:blipFill>
                    <p:spPr>
                      <a:xfrm>
                        <a:off x="10281285" y="2088515"/>
                        <a:ext cx="724535" cy="58737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1523365" y="3966845"/>
          <a:ext cx="9341485" cy="923925"/>
        </p:xfrm>
        <a:graphic>
          <a:graphicData uri="http://schemas.openxmlformats.org/presentationml/2006/ole">
            <mc:AlternateContent xmlns:mc="http://schemas.openxmlformats.org/markup-compatibility/2006">
              <mc:Choice xmlns:v="urn:schemas-microsoft-com:vml" Requires="v">
                <p:oleObj spid="_x0000_s2051" name="" r:id="rId5" imgW="2311400" imgH="228600" progId="Equation.KSEE3">
                  <p:embed/>
                </p:oleObj>
              </mc:Choice>
              <mc:Fallback>
                <p:oleObj name="" r:id="rId5" imgW="2311400" imgH="228600" progId="Equation.KSEE3">
                  <p:embed/>
                  <p:pic>
                    <p:nvPicPr>
                      <p:cNvPr id="0" name="图片 2050"/>
                      <p:cNvPicPr/>
                      <p:nvPr/>
                    </p:nvPicPr>
                    <p:blipFill>
                      <a:blip r:embed="rId6"/>
                      <a:stretch>
                        <a:fillRect/>
                      </a:stretch>
                    </p:blipFill>
                    <p:spPr>
                      <a:xfrm>
                        <a:off x="1523365" y="3966845"/>
                        <a:ext cx="9341485" cy="923925"/>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p>
            <a:pPr marL="0" indent="0">
              <a:lnSpc>
                <a:spcPct val="180000"/>
              </a:lnSpc>
              <a:buNone/>
            </a:pPr>
            <a:r>
              <a:rPr lang="zh-CN" altLang="en-US"/>
              <a:t>这种只和前一个词有关</a:t>
            </a:r>
            <a:r>
              <a:rPr lang="en-US" altLang="zh-CN"/>
              <a:t>(</a:t>
            </a:r>
            <a:r>
              <a:rPr lang="zh-CN" altLang="en-US"/>
              <a:t>只涉及</a:t>
            </a:r>
            <a:r>
              <a:rPr lang="en-US" altLang="zh-CN"/>
              <a:t>2</a:t>
            </a:r>
            <a:r>
              <a:rPr lang="zh-CN" altLang="en-US"/>
              <a:t>个单词</a:t>
            </a:r>
            <a:r>
              <a:rPr lang="en-US" altLang="zh-CN"/>
              <a:t>)</a:t>
            </a:r>
            <a:r>
              <a:rPr lang="zh-CN" altLang="en-US"/>
              <a:t>的成为二元模型</a:t>
            </a:r>
            <a:endParaRPr lang="zh-CN" altLang="en-US"/>
          </a:p>
          <a:p>
            <a:pPr marL="0" indent="0">
              <a:lnSpc>
                <a:spcPct val="180000"/>
              </a:lnSpc>
              <a:buNone/>
            </a:pPr>
            <a:r>
              <a:rPr lang="zh-CN" altLang="en-US"/>
              <a:t>            </a:t>
            </a:r>
            <a:r>
              <a:rPr lang="en-US" altLang="zh-CN"/>
              <a:t>bi-gram</a:t>
            </a:r>
            <a:endParaRPr lang="en-US" altLang="zh-CN"/>
          </a:p>
          <a:p>
            <a:pPr marL="0" indent="0">
              <a:lnSpc>
                <a:spcPct val="180000"/>
              </a:lnSpc>
              <a:buNone/>
            </a:pPr>
            <a:r>
              <a:rPr lang="zh-CN" altLang="en-US"/>
              <a:t>同理，依赖于前面两个词</a:t>
            </a:r>
            <a:r>
              <a:rPr lang="en-US" altLang="zh-CN"/>
              <a:t>(</a:t>
            </a:r>
            <a:r>
              <a:rPr lang="zh-CN" altLang="en-US"/>
              <a:t>涉及</a:t>
            </a:r>
            <a:r>
              <a:rPr lang="en-US" altLang="zh-CN"/>
              <a:t>3</a:t>
            </a:r>
            <a:r>
              <a:rPr lang="zh-CN" altLang="en-US"/>
              <a:t>个单词</a:t>
            </a:r>
            <a:r>
              <a:rPr lang="en-US" altLang="zh-CN"/>
              <a:t>)</a:t>
            </a:r>
            <a:r>
              <a:rPr lang="zh-CN" altLang="en-US"/>
              <a:t>的称为三元模型</a:t>
            </a:r>
            <a:endParaRPr lang="zh-CN" altLang="en-US"/>
          </a:p>
          <a:p>
            <a:pPr marL="0" indent="0">
              <a:lnSpc>
                <a:spcPct val="180000"/>
              </a:lnSpc>
              <a:buNone/>
            </a:pPr>
            <a:r>
              <a:rPr lang="zh-CN" altLang="en-US"/>
              <a:t>           </a:t>
            </a:r>
            <a:r>
              <a:rPr lang="en-US" altLang="zh-CN"/>
              <a:t>tri-gram</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210000"/>
              </a:lnSpc>
            </a:pPr>
            <a:r>
              <a:rPr lang="en-US" altLang="zh-CN" sz="2800" dirty="0">
                <a:sym typeface="+mn-ea"/>
              </a:rPr>
              <a:t>n-1</a:t>
            </a:r>
            <a:r>
              <a:rPr lang="zh-CN" altLang="en-US" sz="2800" dirty="0">
                <a:sym typeface="+mn-ea"/>
              </a:rPr>
              <a:t>阶马尔科夫近似称为</a:t>
            </a:r>
            <a:r>
              <a:rPr lang="en-US" altLang="zh-CN" sz="2800" dirty="0">
                <a:sym typeface="+mn-ea"/>
              </a:rPr>
              <a:t>n</a:t>
            </a:r>
            <a:r>
              <a:rPr lang="zh-CN" altLang="en-US" sz="2800" dirty="0">
                <a:sym typeface="+mn-ea"/>
              </a:rPr>
              <a:t>元语言模型</a:t>
            </a:r>
            <a:r>
              <a:rPr lang="en-US" altLang="zh-CN" sz="2800">
                <a:sym typeface="+mn-ea"/>
              </a:rPr>
              <a:t>(LM, Language Model)</a:t>
            </a:r>
            <a:endParaRPr lang="en-US" altLang="zh-CN" sz="2800"/>
          </a:p>
          <a:p>
            <a:pPr marL="457200" lvl="1" indent="0">
              <a:lnSpc>
                <a:spcPct val="210000"/>
              </a:lnSpc>
              <a:buNone/>
            </a:pPr>
            <a:endParaRPr lang="en-US" altLang="zh-CN" sz="2800"/>
          </a:p>
          <a:p>
            <a:pPr>
              <a:lnSpc>
                <a:spcPct val="210000"/>
              </a:lnSpc>
            </a:pPr>
            <a:r>
              <a:rPr lang="en-US" altLang="zh-CN" sz="2800" dirty="0">
                <a:sym typeface="+mn-ea"/>
              </a:rPr>
              <a:t>n</a:t>
            </a:r>
            <a:r>
              <a:rPr lang="zh-CN" altLang="en-US" sz="2800" dirty="0">
                <a:sym typeface="+mn-ea"/>
              </a:rPr>
              <a:t>越大，需要估计的参数越多。</a:t>
            </a:r>
            <a:endParaRPr lang="en-US" altLang="zh-CN" sz="2800"/>
          </a:p>
          <a:p>
            <a:pPr>
              <a:lnSpc>
                <a:spcPct val="80000"/>
              </a:lnSpc>
            </a:pPr>
            <a:endParaRPr lang="en-US" altLang="zh-CN" sz="2800"/>
          </a:p>
          <a:p>
            <a:pPr>
              <a:lnSpc>
                <a:spcPct val="80000"/>
              </a:lnSpc>
              <a:buNone/>
            </a:pPr>
            <a:r>
              <a:rPr lang="en-US" altLang="zh-CN" sz="2800">
                <a:sym typeface="+mn-ea"/>
              </a:rPr>
              <a:t>           </a:t>
            </a:r>
            <a:endParaRPr lang="en-US" altLang="zh-CN" sz="2800" baseline="30000"/>
          </a:p>
          <a:p>
            <a:pPr marL="0" indent="0">
              <a:lnSpc>
                <a:spcPct val="180000"/>
              </a:lnSpc>
              <a:buNone/>
            </a:pP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lnSpcReduction="20000"/>
          </a:bodyPr>
          <a:p>
            <a:pPr marL="0" indent="0">
              <a:lnSpc>
                <a:spcPct val="100000"/>
              </a:lnSpc>
              <a:buNone/>
            </a:pPr>
            <a:r>
              <a:rPr lang="zh-CN" altLang="en-US" dirty="0">
                <a:sym typeface="+mn-ea"/>
              </a:rPr>
              <a:t>假设词汇量为</a:t>
            </a:r>
            <a:r>
              <a:rPr lang="en-US" altLang="zh-CN">
                <a:sym typeface="+mn-ea"/>
              </a:rPr>
              <a:t>20,000</a:t>
            </a:r>
            <a:endParaRPr lang="en-US" altLang="zh-CN" sz="2800"/>
          </a:p>
          <a:p>
            <a:pPr marL="0" indent="0">
              <a:lnSpc>
                <a:spcPct val="100000"/>
              </a:lnSpc>
              <a:buNone/>
            </a:pPr>
            <a:endParaRPr lang="en-US" altLang="zh-CN" sz="2800">
              <a:sym typeface="+mn-ea"/>
            </a:endParaRPr>
          </a:p>
          <a:p>
            <a:pPr marL="0" indent="0">
              <a:lnSpc>
                <a:spcPct val="100000"/>
              </a:lnSpc>
              <a:buNone/>
            </a:pPr>
            <a:r>
              <a:rPr lang="en-US" altLang="zh-CN" sz="2800">
                <a:sym typeface="+mn-ea"/>
              </a:rPr>
              <a:t>           </a:t>
            </a:r>
            <a:endParaRPr lang="en-US" altLang="zh-CN" sz="2800" baseline="30000"/>
          </a:p>
          <a:p>
            <a:pPr marL="0" indent="0">
              <a:lnSpc>
                <a:spcPct val="180000"/>
              </a:lnSpc>
              <a:buNone/>
            </a:pPr>
            <a:endParaRPr lang="en-US" altLang="zh-CN"/>
          </a:p>
        </p:txBody>
      </p:sp>
      <p:pic>
        <p:nvPicPr>
          <p:cNvPr id="4" name="图片 3"/>
          <p:cNvPicPr>
            <a:picLocks noChangeAspect="1"/>
          </p:cNvPicPr>
          <p:nvPr/>
        </p:nvPicPr>
        <p:blipFill>
          <a:blip r:embed="rId1"/>
          <a:stretch>
            <a:fillRect/>
          </a:stretch>
        </p:blipFill>
        <p:spPr>
          <a:xfrm>
            <a:off x="2101850" y="2603500"/>
            <a:ext cx="6602730" cy="27959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语言模型评测</a:t>
            </a:r>
            <a:endParaRPr lang="zh-CN" altLang="en-US"/>
          </a:p>
        </p:txBody>
      </p:sp>
      <p:sp>
        <p:nvSpPr>
          <p:cNvPr id="3" name="内容占位符 2"/>
          <p:cNvSpPr>
            <a:spLocks noGrp="1"/>
          </p:cNvSpPr>
          <p:nvPr>
            <p:ph idx="1"/>
          </p:nvPr>
        </p:nvSpPr>
        <p:spPr/>
        <p:txBody>
          <a:bodyPr>
            <a:normAutofit/>
          </a:bodyPr>
          <a:p>
            <a:pPr>
              <a:lnSpc>
                <a:spcPct val="220000"/>
              </a:lnSpc>
            </a:pPr>
            <a:r>
              <a:rPr lang="zh-CN" altLang="en-US">
                <a:solidFill>
                  <a:schemeClr val="tx1"/>
                </a:solidFill>
                <a:effectLst>
                  <a:outerShdw blurRad="38100" dist="19050" dir="2700000" algn="tl" rotWithShape="0">
                    <a:schemeClr val="dk1">
                      <a:alpha val="40000"/>
                    </a:schemeClr>
                  </a:outerShdw>
                </a:effectLst>
              </a:rPr>
              <a:t>怎样判断一个语言模型的好坏？</a:t>
            </a:r>
            <a:endParaRPr lang="zh-CN" altLang="en-US">
              <a:solidFill>
                <a:schemeClr val="tx1"/>
              </a:solidFill>
              <a:effectLst>
                <a:outerShdw blurRad="38100" dist="19050" dir="2700000" algn="tl" rotWithShape="0">
                  <a:schemeClr val="dk1">
                    <a:alpha val="40000"/>
                  </a:schemeClr>
                </a:outerShdw>
              </a:effectLst>
            </a:endParaRPr>
          </a:p>
          <a:p>
            <a:pPr lvl="1">
              <a:lnSpc>
                <a:spcPct val="220000"/>
              </a:lnSpc>
            </a:pPr>
            <a:r>
              <a:rPr lang="zh-CN" altLang="en-US">
                <a:solidFill>
                  <a:schemeClr val="tx1"/>
                </a:solidFill>
                <a:effectLst>
                  <a:outerShdw blurRad="38100" dist="19050" dir="2700000" algn="tl" rotWithShape="0">
                    <a:schemeClr val="dk1">
                      <a:alpha val="40000"/>
                    </a:schemeClr>
                  </a:outerShdw>
                </a:effectLst>
              </a:rPr>
              <a:t>实用方法：通过查看该模型在实际应用（如拼写检查、机器翻译）中的表现来评价，优点是直观、实用，缺点是缺乏针对性、不够客观；</a:t>
            </a:r>
            <a:endParaRPr lang="zh-CN" altLang="en-US">
              <a:solidFill>
                <a:schemeClr val="tx1"/>
              </a:solidFill>
              <a:effectLst>
                <a:outerShdw blurRad="38100" dist="19050" dir="2700000" algn="tl" rotWithShape="0">
                  <a:schemeClr val="dk1">
                    <a:alpha val="40000"/>
                  </a:schemeClr>
                </a:outerShdw>
              </a:effectLst>
            </a:endParaRPr>
          </a:p>
          <a:p>
            <a:pPr lvl="1">
              <a:lnSpc>
                <a:spcPct val="220000"/>
              </a:lnSpc>
            </a:pPr>
            <a:r>
              <a:rPr lang="zh-CN" altLang="en-US">
                <a:solidFill>
                  <a:schemeClr val="tx1"/>
                </a:solidFill>
                <a:effectLst>
                  <a:outerShdw blurRad="38100" dist="19050" dir="2700000" algn="tl" rotWithShape="0">
                    <a:schemeClr val="dk1">
                      <a:alpha val="40000"/>
                    </a:schemeClr>
                  </a:outerShdw>
                </a:effectLst>
              </a:rPr>
              <a:t>理论方法：困惑度</a:t>
            </a:r>
            <a:r>
              <a:rPr lang="en-US" altLang="zh-CN">
                <a:solidFill>
                  <a:schemeClr val="tx1"/>
                </a:solidFill>
                <a:effectLst>
                  <a:outerShdw blurRad="38100" dist="19050" dir="2700000" algn="tl" rotWithShape="0">
                    <a:schemeClr val="dk1">
                      <a:alpha val="40000"/>
                    </a:schemeClr>
                  </a:outerShdw>
                </a:effectLst>
              </a:rPr>
              <a:t>(Perplexity)</a:t>
            </a:r>
            <a:endParaRPr lang="en-US" altLang="zh-C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课程整体结构图</a:t>
            </a:r>
            <a:endParaRPr lang="zh-CN" altLang="en-US"/>
          </a:p>
        </p:txBody>
      </p:sp>
      <p:pic>
        <p:nvPicPr>
          <p:cNvPr id="4" name="图片 2" descr="1540087877(1)"/>
          <p:cNvPicPr>
            <a:picLocks noChangeAspect="1"/>
          </p:cNvPicPr>
          <p:nvPr>
            <p:ph idx="1"/>
          </p:nvPr>
        </p:nvPicPr>
        <p:blipFill>
          <a:blip r:embed="rId1"/>
          <a:stretch>
            <a:fillRect/>
          </a:stretch>
        </p:blipFill>
        <p:spPr>
          <a:xfrm>
            <a:off x="1414780" y="1603375"/>
            <a:ext cx="7990840" cy="4093210"/>
          </a:xfrm>
          <a:prstGeom prst="rect">
            <a:avLst/>
          </a:prstGeom>
        </p:spPr>
      </p:pic>
      <p:pic>
        <p:nvPicPr>
          <p:cNvPr id="3" name="图片 2" descr="A{ZKKY$HN89Z7$1G%V`P8YY"/>
          <p:cNvPicPr>
            <a:picLocks noChangeAspect="1"/>
          </p:cNvPicPr>
          <p:nvPr/>
        </p:nvPicPr>
        <p:blipFill>
          <a:blip r:embed="rId2"/>
          <a:stretch>
            <a:fillRect/>
          </a:stretch>
        </p:blipFill>
        <p:spPr>
          <a:xfrm>
            <a:off x="1487805" y="1426845"/>
            <a:ext cx="9322435" cy="42354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语言模型评测</a:t>
            </a:r>
            <a:r>
              <a:rPr lang="en-US" altLang="zh-CN">
                <a:sym typeface="+mn-ea"/>
              </a:rPr>
              <a:t>-</a:t>
            </a:r>
            <a:r>
              <a:rPr lang="zh-CN" altLang="en-US">
                <a:sym typeface="+mn-ea"/>
              </a:rPr>
              <a:t>困惑度</a:t>
            </a:r>
            <a:endParaRPr lang="zh-CN" altLang="en-US"/>
          </a:p>
        </p:txBody>
      </p:sp>
      <p:sp>
        <p:nvSpPr>
          <p:cNvPr id="3" name="内容占位符 2"/>
          <p:cNvSpPr>
            <a:spLocks noGrp="1"/>
          </p:cNvSpPr>
          <p:nvPr>
            <p:ph idx="1"/>
          </p:nvPr>
        </p:nvSpPr>
        <p:spPr/>
        <p:txBody>
          <a:bodyPr>
            <a:normAutofit fontScale="90000" lnSpcReduction="10000"/>
          </a:bodyPr>
          <a:p>
            <a:pPr>
              <a:lnSpc>
                <a:spcPct val="220000"/>
              </a:lnSpc>
            </a:pPr>
            <a:r>
              <a:rPr lang="en-US" altLang="zh-CN"/>
              <a:t>Perplexity</a:t>
            </a:r>
            <a:endParaRPr lang="zh-CN" altLang="en-US"/>
          </a:p>
          <a:p>
            <a:pPr marL="0" indent="0">
              <a:lnSpc>
                <a:spcPct val="220000"/>
              </a:lnSpc>
              <a:buNone/>
            </a:pPr>
            <a:r>
              <a:rPr lang="en-US" altLang="zh-CN">
                <a:solidFill>
                  <a:schemeClr val="tx1"/>
                </a:solidFill>
                <a:effectLst>
                  <a:outerShdw blurRad="38100" dist="19050" dir="2700000" algn="tl" rotWithShape="0">
                    <a:schemeClr val="dk1">
                      <a:alpha val="40000"/>
                    </a:schemeClr>
                  </a:outerShdw>
                </a:effectLst>
              </a:rPr>
              <a:t>      Perplexity</a:t>
            </a:r>
            <a:r>
              <a:rPr lang="zh-CN" altLang="en-US">
                <a:solidFill>
                  <a:schemeClr val="tx1"/>
                </a:solidFill>
                <a:effectLst>
                  <a:outerShdw blurRad="38100" dist="19050" dir="2700000" algn="tl" rotWithShape="0">
                    <a:schemeClr val="dk1">
                      <a:alpha val="40000"/>
                    </a:schemeClr>
                  </a:outerShdw>
                </a:effectLst>
              </a:rPr>
              <a:t>是对于</a:t>
            </a:r>
            <a:r>
              <a:rPr lang="en-US" altLang="zh-CN">
                <a:solidFill>
                  <a:schemeClr val="tx1"/>
                </a:solidFill>
                <a:effectLst>
                  <a:outerShdw blurRad="38100" dist="19050" dir="2700000" algn="tl" rotWithShape="0">
                    <a:schemeClr val="dk1">
                      <a:alpha val="40000"/>
                    </a:schemeClr>
                  </a:outerShdw>
                </a:effectLst>
              </a:rPr>
              <a:t>N</a:t>
            </a:r>
            <a:r>
              <a:rPr lang="zh-CN" altLang="en-US">
                <a:solidFill>
                  <a:schemeClr val="tx1"/>
                </a:solidFill>
                <a:effectLst>
                  <a:outerShdw blurRad="38100" dist="19050" dir="2700000" algn="tl" rotWithShape="0">
                    <a:schemeClr val="dk1">
                      <a:alpha val="40000"/>
                    </a:schemeClr>
                  </a:outerShdw>
                </a:effectLst>
              </a:rPr>
              <a:t>元语法模型的一种最常见的评测度量指标。</a:t>
            </a:r>
            <a:endParaRPr lang="zh-CN" altLang="en-US">
              <a:solidFill>
                <a:schemeClr val="tx1"/>
              </a:solidFill>
              <a:effectLst>
                <a:outerShdw blurRad="38100" dist="19050" dir="2700000" algn="tl" rotWithShape="0">
                  <a:schemeClr val="dk1">
                    <a:alpha val="40000"/>
                  </a:schemeClr>
                </a:outerShdw>
              </a:effectLst>
            </a:endParaRPr>
          </a:p>
          <a:p>
            <a:pPr marL="0" indent="0">
              <a:lnSpc>
                <a:spcPct val="220000"/>
              </a:lnSpc>
              <a:buNone/>
            </a:pPr>
            <a:r>
              <a:rPr lang="en-US" altLang="zh-CN">
                <a:solidFill>
                  <a:schemeClr val="tx1"/>
                </a:solidFill>
                <a:effectLst>
                  <a:outerShdw blurRad="38100" dist="19050" dir="2700000" algn="tl" rotWithShape="0">
                    <a:schemeClr val="dk1">
                      <a:alpha val="40000"/>
                    </a:schemeClr>
                  </a:outerShdw>
                </a:effectLst>
              </a:rPr>
              <a:t>     其基本思想是给测试集的句子赋予较高概率值的语言模型较好,当语言模型训练完之后，测试集中的句子都是正常的句子，那么训练好的模型就是在测试集上的概率越高越好</a:t>
            </a:r>
            <a:r>
              <a:rPr lang="zh-CN" altLang="en-US">
                <a:solidFill>
                  <a:schemeClr val="tx1"/>
                </a:solidFill>
                <a:effectLst>
                  <a:outerShdw blurRad="38100" dist="19050" dir="2700000" algn="tl" rotWithShape="0">
                    <a:schemeClr val="dk1">
                      <a:alpha val="40000"/>
                    </a:schemeClr>
                  </a:outerShdw>
                </a:effectLst>
              </a:rPr>
              <a:t>。</a:t>
            </a:r>
            <a:endParaRPr lang="zh-CN" alt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语言模型评测</a:t>
            </a:r>
            <a:r>
              <a:rPr lang="en-US" altLang="zh-CN">
                <a:sym typeface="+mn-ea"/>
              </a:rPr>
              <a:t>-</a:t>
            </a:r>
            <a:r>
              <a:rPr lang="zh-CN" altLang="en-US">
                <a:sym typeface="+mn-ea"/>
              </a:rPr>
              <a:t>困惑度</a:t>
            </a:r>
            <a:endParaRPr lang="zh-CN" altLang="en-US"/>
          </a:p>
        </p:txBody>
      </p:sp>
      <p:sp>
        <p:nvSpPr>
          <p:cNvPr id="3" name="内容占位符 2"/>
          <p:cNvSpPr>
            <a:spLocks noGrp="1"/>
          </p:cNvSpPr>
          <p:nvPr>
            <p:ph idx="1"/>
          </p:nvPr>
        </p:nvSpPr>
        <p:spPr/>
        <p:txBody>
          <a:bodyPr>
            <a:normAutofit/>
          </a:bodyPr>
          <a:p>
            <a:pPr>
              <a:lnSpc>
                <a:spcPct val="220000"/>
              </a:lnSpc>
            </a:pPr>
            <a:r>
              <a:rPr lang="en-US" altLang="zh-CN"/>
              <a:t>Perplexity(PP)</a:t>
            </a:r>
            <a:endParaRPr lang="en-US" altLang="zh-CN"/>
          </a:p>
          <a:p>
            <a:pPr marL="0" indent="0">
              <a:lnSpc>
                <a:spcPct val="220000"/>
              </a:lnSpc>
              <a:buNone/>
            </a:pPr>
            <a:r>
              <a:rPr lang="en-US" altLang="zh-CN"/>
              <a:t>	PP</a:t>
            </a:r>
            <a:r>
              <a:rPr lang="zh-CN" altLang="en-US"/>
              <a:t>是该语言模型指派给测试集的概率的函数。对于测试集</a:t>
            </a:r>
            <a:endParaRPr lang="zh-CN" altLang="en-US"/>
          </a:p>
          <a:p>
            <a:pPr marL="0" indent="0">
              <a:lnSpc>
                <a:spcPct val="220000"/>
              </a:lnSpc>
              <a:buNone/>
            </a:pP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a:t>
            </a:r>
            <a:r>
              <a:rPr lang="en-US" altLang="zh-CN">
                <a:solidFill>
                  <a:schemeClr val="tx1"/>
                </a:solidFill>
                <a:effectLst>
                  <a:outerShdw blurRad="38100" dist="19050" dir="2700000" algn="tl" rotWithShape="0">
                    <a:schemeClr val="dk1">
                      <a:alpha val="40000"/>
                    </a:schemeClr>
                  </a:outerShdw>
                </a:effectLst>
              </a:rPr>
              <a:t>PP</a:t>
            </a:r>
            <a:r>
              <a:rPr lang="zh-CN" altLang="en-US">
                <a:solidFill>
                  <a:schemeClr val="tx1"/>
                </a:solidFill>
                <a:effectLst>
                  <a:outerShdw blurRad="38100" dist="19050" dir="2700000" algn="tl" rotWithShape="0">
                    <a:schemeClr val="dk1">
                      <a:alpha val="40000"/>
                    </a:schemeClr>
                  </a:outerShdw>
                </a:effectLst>
              </a:rPr>
              <a:t>就是用单词归一化之后的的测试集的概率。</a:t>
            </a:r>
            <a:r>
              <a:rPr lang="en-US" altLang="zh-CN">
                <a:solidFill>
                  <a:schemeClr val="tx1"/>
                </a:solidFill>
                <a:effectLst>
                  <a:outerShdw blurRad="38100" dist="19050" dir="2700000" algn="tl" rotWithShape="0">
                    <a:schemeClr val="dk1">
                      <a:alpha val="40000"/>
                    </a:schemeClr>
                  </a:outerShdw>
                </a:effectLst>
              </a:rPr>
              <a:t>  </a:t>
            </a: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4" name="对象 3">
            <a:hlinkClick r:id="" action="ppaction://ole?verb="/>
          </p:cNvPr>
          <p:cNvGraphicFramePr>
            <a:graphicFrameLocks noChangeAspect="1"/>
          </p:cNvGraphicFramePr>
          <p:nvPr/>
        </p:nvGraphicFramePr>
        <p:xfrm>
          <a:off x="1579245" y="4443095"/>
          <a:ext cx="1671320" cy="371475"/>
        </p:xfrm>
        <a:graphic>
          <a:graphicData uri="http://schemas.openxmlformats.org/presentationml/2006/ole">
            <mc:AlternateContent xmlns:mc="http://schemas.openxmlformats.org/markup-compatibility/2006">
              <mc:Choice xmlns:v="urn:schemas-microsoft-com:vml" Requires="v">
                <p:oleObj spid="_x0000_s1025" name="" r:id="rId1" imgW="1028700" imgH="228600" progId="Equation.KSEE3">
                  <p:embed/>
                </p:oleObj>
              </mc:Choice>
              <mc:Fallback>
                <p:oleObj name="" r:id="rId1" imgW="1028700" imgH="228600" progId="Equation.KSEE3">
                  <p:embed/>
                  <p:pic>
                    <p:nvPicPr>
                      <p:cNvPr id="0" name="图片 1024"/>
                      <p:cNvPicPr/>
                      <p:nvPr/>
                    </p:nvPicPr>
                    <p:blipFill>
                      <a:blip r:embed="rId2"/>
                      <a:stretch>
                        <a:fillRect/>
                      </a:stretch>
                    </p:blipFill>
                    <p:spPr>
                      <a:xfrm>
                        <a:off x="1579245" y="4443095"/>
                        <a:ext cx="1671320" cy="371475"/>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语言模型评测</a:t>
            </a:r>
            <a:r>
              <a:rPr lang="en-US" altLang="zh-CN">
                <a:sym typeface="+mn-ea"/>
              </a:rPr>
              <a:t>-</a:t>
            </a:r>
            <a:r>
              <a:rPr lang="zh-CN" altLang="en-US">
                <a:sym typeface="+mn-ea"/>
              </a:rPr>
              <a:t>困惑度</a:t>
            </a:r>
            <a:endParaRPr lang="zh-CN" altLang="en-US"/>
          </a:p>
        </p:txBody>
      </p:sp>
      <p:sp>
        <p:nvSpPr>
          <p:cNvPr id="3" name="内容占位符 2"/>
          <p:cNvSpPr>
            <a:spLocks noGrp="1"/>
          </p:cNvSpPr>
          <p:nvPr>
            <p:ph idx="1"/>
          </p:nvPr>
        </p:nvSpPr>
        <p:spPr/>
        <p:txBody>
          <a:bodyPr>
            <a:normAutofit/>
          </a:bodyPr>
          <a:p>
            <a:pPr>
              <a:lnSpc>
                <a:spcPct val="220000"/>
              </a:lnSpc>
            </a:pPr>
            <a:r>
              <a:rPr lang="en-US" altLang="zh-CN"/>
              <a:t>Perplexity(PP)</a:t>
            </a:r>
            <a:endParaRPr lang="en-US" altLang="zh-CN"/>
          </a:p>
          <a:p>
            <a:pPr marL="0" indent="0">
              <a:lnSpc>
                <a:spcPct val="220000"/>
              </a:lnSpc>
              <a:buNone/>
            </a:pPr>
            <a:r>
              <a:rPr lang="en-US" altLang="zh-CN"/>
              <a:t>	</a:t>
            </a:r>
            <a:r>
              <a:rPr lang="en-US" altLang="zh-CN">
                <a:solidFill>
                  <a:schemeClr val="tx1"/>
                </a:solidFill>
                <a:effectLst>
                  <a:outerShdw blurRad="38100" dist="19050" dir="2700000" algn="tl" rotWithShape="0">
                    <a:schemeClr val="dk1">
                      <a:alpha val="40000"/>
                    </a:schemeClr>
                  </a:outerShdw>
                </a:effectLst>
              </a:rPr>
              <a:t> </a:t>
            </a: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5" name="对象 4">
            <a:hlinkClick r:id="" action="ppaction://ole?verb="/>
          </p:cNvPr>
          <p:cNvGraphicFramePr>
            <a:graphicFrameLocks noChangeAspect="1"/>
          </p:cNvGraphicFramePr>
          <p:nvPr/>
        </p:nvGraphicFramePr>
        <p:xfrm>
          <a:off x="2669540" y="3114675"/>
          <a:ext cx="4980940" cy="804545"/>
        </p:xfrm>
        <a:graphic>
          <a:graphicData uri="http://schemas.openxmlformats.org/presentationml/2006/ole">
            <mc:AlternateContent xmlns:mc="http://schemas.openxmlformats.org/markup-compatibility/2006">
              <mc:Choice xmlns:v="urn:schemas-microsoft-com:vml" Requires="v">
                <p:oleObj spid="_x0000_s2049" name="" r:id="rId1" imgW="1651000" imgH="266700" progId="Equation.KSEE3">
                  <p:embed/>
                </p:oleObj>
              </mc:Choice>
              <mc:Fallback>
                <p:oleObj name="" r:id="rId1" imgW="1651000" imgH="266700" progId="Equation.KSEE3">
                  <p:embed/>
                  <p:pic>
                    <p:nvPicPr>
                      <p:cNvPr id="0" name="图片 2048"/>
                      <p:cNvPicPr/>
                      <p:nvPr/>
                    </p:nvPicPr>
                    <p:blipFill>
                      <a:blip r:embed="rId2"/>
                      <a:stretch>
                        <a:fillRect/>
                      </a:stretch>
                    </p:blipFill>
                    <p:spPr>
                      <a:xfrm>
                        <a:off x="2669540" y="3114675"/>
                        <a:ext cx="4980940" cy="80454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4036695" y="4584065"/>
          <a:ext cx="3613785" cy="1205230"/>
        </p:xfrm>
        <a:graphic>
          <a:graphicData uri="http://schemas.openxmlformats.org/presentationml/2006/ole">
            <mc:AlternateContent xmlns:mc="http://schemas.openxmlformats.org/markup-compatibility/2006">
              <mc:Choice xmlns:v="urn:schemas-microsoft-com:vml" Requires="v">
                <p:oleObj spid="_x0000_s2051" name="" r:id="rId3" imgW="876300" imgH="292100" progId="Equation.KSEE3">
                  <p:embed/>
                </p:oleObj>
              </mc:Choice>
              <mc:Fallback>
                <p:oleObj name="" r:id="rId3" imgW="876300" imgH="292100" progId="Equation.KSEE3">
                  <p:embed/>
                  <p:pic>
                    <p:nvPicPr>
                      <p:cNvPr id="0" name="图片 2050"/>
                      <p:cNvPicPr/>
                      <p:nvPr/>
                    </p:nvPicPr>
                    <p:blipFill>
                      <a:blip r:embed="rId4"/>
                      <a:stretch>
                        <a:fillRect/>
                      </a:stretch>
                    </p:blipFill>
                    <p:spPr>
                      <a:xfrm>
                        <a:off x="4036695" y="4584065"/>
                        <a:ext cx="3613785" cy="1205230"/>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语言模型评测</a:t>
            </a:r>
            <a:r>
              <a:rPr lang="en-US" altLang="zh-CN">
                <a:sym typeface="+mn-ea"/>
              </a:rPr>
              <a:t>-</a:t>
            </a:r>
            <a:r>
              <a:rPr lang="zh-CN" altLang="en-US">
                <a:sym typeface="+mn-ea"/>
              </a:rPr>
              <a:t>困惑度</a:t>
            </a:r>
            <a:endParaRPr lang="zh-CN" altLang="en-US"/>
          </a:p>
        </p:txBody>
      </p:sp>
      <p:sp>
        <p:nvSpPr>
          <p:cNvPr id="3" name="内容占位符 2"/>
          <p:cNvSpPr>
            <a:spLocks noGrp="1"/>
          </p:cNvSpPr>
          <p:nvPr>
            <p:ph idx="1"/>
          </p:nvPr>
        </p:nvSpPr>
        <p:spPr/>
        <p:txBody>
          <a:bodyPr>
            <a:normAutofit/>
          </a:bodyPr>
          <a:p>
            <a:pPr marL="0" indent="0">
              <a:lnSpc>
                <a:spcPct val="220000"/>
              </a:lnSpc>
              <a:buNone/>
            </a:pPr>
            <a:r>
              <a:rPr lang="zh-CN" altLang="en-US"/>
              <a:t>我们可以根据链式规则展开：</a:t>
            </a:r>
            <a:endParaRPr lang="zh-CN" altLang="en-US"/>
          </a:p>
          <a:p>
            <a:pPr marL="0" indent="0">
              <a:lnSpc>
                <a:spcPct val="220000"/>
              </a:lnSpc>
              <a:buNone/>
            </a:pPr>
            <a:endParaRPr lang="en-US" altLang="zh-CN"/>
          </a:p>
          <a:p>
            <a:pPr marL="0" indent="0">
              <a:lnSpc>
                <a:spcPct val="220000"/>
              </a:lnSpc>
              <a:buNone/>
            </a:pPr>
            <a:r>
              <a:rPr lang="en-US" altLang="zh-CN"/>
              <a:t>	</a:t>
            </a:r>
            <a:r>
              <a:rPr lang="en-US" altLang="zh-CN">
                <a:solidFill>
                  <a:schemeClr val="tx1"/>
                </a:solidFill>
                <a:effectLst>
                  <a:outerShdw blurRad="38100" dist="19050" dir="2700000" algn="tl" rotWithShape="0">
                    <a:schemeClr val="dk1">
                      <a:alpha val="40000"/>
                    </a:schemeClr>
                  </a:outerShdw>
                </a:effectLst>
              </a:rPr>
              <a:t> </a:t>
            </a: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4" name="对象 3">
            <a:hlinkClick r:id="" action="ppaction://ole?verb="/>
          </p:cNvPr>
          <p:cNvGraphicFramePr>
            <a:graphicFrameLocks noChangeAspect="1"/>
          </p:cNvGraphicFramePr>
          <p:nvPr/>
        </p:nvGraphicFramePr>
        <p:xfrm>
          <a:off x="2447290" y="3130550"/>
          <a:ext cx="5902325" cy="1868805"/>
        </p:xfrm>
        <a:graphic>
          <a:graphicData uri="http://schemas.openxmlformats.org/presentationml/2006/ole">
            <mc:AlternateContent xmlns:mc="http://schemas.openxmlformats.org/markup-compatibility/2006">
              <mc:Choice xmlns:v="urn:schemas-microsoft-com:vml" Requires="v">
                <p:oleObj spid="_x0000_s3073" name="" r:id="rId1" imgW="1524000" imgH="482600" progId="Equation.KSEE3">
                  <p:embed/>
                </p:oleObj>
              </mc:Choice>
              <mc:Fallback>
                <p:oleObj name="" r:id="rId1" imgW="1524000" imgH="482600" progId="Equation.KSEE3">
                  <p:embed/>
                  <p:pic>
                    <p:nvPicPr>
                      <p:cNvPr id="0" name="图片 3072"/>
                      <p:cNvPicPr/>
                      <p:nvPr/>
                    </p:nvPicPr>
                    <p:blipFill>
                      <a:blip r:embed="rId2"/>
                      <a:stretch>
                        <a:fillRect/>
                      </a:stretch>
                    </p:blipFill>
                    <p:spPr>
                      <a:xfrm>
                        <a:off x="2447290" y="3130550"/>
                        <a:ext cx="5902325" cy="1868805"/>
                      </a:xfrm>
                      <a:prstGeom prst="rect">
                        <a:avLst/>
                      </a:prstGeom>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语言模型评测</a:t>
            </a:r>
            <a:r>
              <a:rPr lang="en-US" altLang="zh-CN">
                <a:sym typeface="+mn-ea"/>
              </a:rPr>
              <a:t>-</a:t>
            </a:r>
            <a:r>
              <a:rPr lang="zh-CN" altLang="en-US">
                <a:sym typeface="+mn-ea"/>
              </a:rPr>
              <a:t>困惑度</a:t>
            </a:r>
            <a:endParaRPr lang="zh-CN" altLang="en-US"/>
          </a:p>
        </p:txBody>
      </p:sp>
      <p:sp>
        <p:nvSpPr>
          <p:cNvPr id="3" name="内容占位符 2"/>
          <p:cNvSpPr>
            <a:spLocks noGrp="1"/>
          </p:cNvSpPr>
          <p:nvPr>
            <p:ph idx="1"/>
          </p:nvPr>
        </p:nvSpPr>
        <p:spPr/>
        <p:txBody>
          <a:bodyPr>
            <a:normAutofit/>
          </a:bodyPr>
          <a:p>
            <a:pPr marL="0" indent="0">
              <a:lnSpc>
                <a:spcPct val="220000"/>
              </a:lnSpc>
              <a:buNone/>
            </a:pPr>
            <a:r>
              <a:rPr lang="zh-CN" altLang="en-US"/>
              <a:t>因此如果要计算二元语法中</a:t>
            </a:r>
            <a:r>
              <a:rPr lang="en-US" altLang="zh-CN"/>
              <a:t>W</a:t>
            </a:r>
            <a:r>
              <a:rPr lang="zh-CN" altLang="en-US"/>
              <a:t>的困惑度，则有：</a:t>
            </a:r>
            <a:endParaRPr lang="zh-CN" altLang="en-US"/>
          </a:p>
          <a:p>
            <a:pPr marL="0" indent="0">
              <a:lnSpc>
                <a:spcPct val="220000"/>
              </a:lnSpc>
              <a:buNone/>
            </a:pPr>
            <a:endParaRPr lang="zh-CN" altLang="en-US"/>
          </a:p>
          <a:p>
            <a:pPr marL="0" indent="0">
              <a:lnSpc>
                <a:spcPct val="220000"/>
              </a:lnSpc>
              <a:buNone/>
            </a:pPr>
            <a:endParaRPr lang="en-US" altLang="zh-CN"/>
          </a:p>
          <a:p>
            <a:pPr marL="0" indent="0">
              <a:lnSpc>
                <a:spcPct val="220000"/>
              </a:lnSpc>
              <a:buNone/>
            </a:pPr>
            <a:r>
              <a:rPr lang="en-US" altLang="zh-CN"/>
              <a:t>	</a:t>
            </a:r>
            <a:r>
              <a:rPr lang="en-US" altLang="zh-CN">
                <a:solidFill>
                  <a:schemeClr val="tx1"/>
                </a:solidFill>
                <a:effectLst>
                  <a:outerShdw blurRad="38100" dist="19050" dir="2700000" algn="tl" rotWithShape="0">
                    <a:schemeClr val="dk1">
                      <a:alpha val="40000"/>
                    </a:schemeClr>
                  </a:outerShdw>
                </a:effectLst>
              </a:rPr>
              <a:t> </a:t>
            </a: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5" name="对象 4">
            <a:hlinkClick r:id="" action="ppaction://ole?verb="/>
          </p:cNvPr>
          <p:cNvGraphicFramePr>
            <a:graphicFrameLocks noChangeAspect="1"/>
          </p:cNvGraphicFramePr>
          <p:nvPr/>
        </p:nvGraphicFramePr>
        <p:xfrm>
          <a:off x="2945130" y="3101975"/>
          <a:ext cx="5407025" cy="1885315"/>
        </p:xfrm>
        <a:graphic>
          <a:graphicData uri="http://schemas.openxmlformats.org/presentationml/2006/ole">
            <mc:AlternateContent xmlns:mc="http://schemas.openxmlformats.org/markup-compatibility/2006">
              <mc:Choice xmlns:v="urn:schemas-microsoft-com:vml" Requires="v">
                <p:oleObj spid="_x0000_s4097" name="" r:id="rId1" imgW="1384300" imgH="482600" progId="Equation.KSEE3">
                  <p:embed/>
                </p:oleObj>
              </mc:Choice>
              <mc:Fallback>
                <p:oleObj name="" r:id="rId1" imgW="1384300" imgH="482600" progId="Equation.KSEE3">
                  <p:embed/>
                  <p:pic>
                    <p:nvPicPr>
                      <p:cNvPr id="0" name="图片 4096"/>
                      <p:cNvPicPr/>
                      <p:nvPr/>
                    </p:nvPicPr>
                    <p:blipFill>
                      <a:blip r:embed="rId2"/>
                      <a:stretch>
                        <a:fillRect/>
                      </a:stretch>
                    </p:blipFill>
                    <p:spPr>
                      <a:xfrm>
                        <a:off x="2945130" y="3101975"/>
                        <a:ext cx="5407025" cy="1885315"/>
                      </a:xfrm>
                      <a:prstGeom prst="rect">
                        <a:avLst/>
                      </a:prstGeom>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语言模型评测</a:t>
            </a:r>
            <a:r>
              <a:rPr lang="en-US" altLang="zh-CN">
                <a:sym typeface="+mn-ea"/>
              </a:rPr>
              <a:t>-</a:t>
            </a:r>
            <a:r>
              <a:rPr lang="zh-CN" altLang="en-US">
                <a:sym typeface="+mn-ea"/>
              </a:rPr>
              <a:t>困惑度</a:t>
            </a:r>
            <a:endParaRPr lang="zh-CN" altLang="en-US"/>
          </a:p>
        </p:txBody>
      </p:sp>
      <p:sp>
        <p:nvSpPr>
          <p:cNvPr id="3" name="内容占位符 2"/>
          <p:cNvSpPr>
            <a:spLocks noGrp="1"/>
          </p:cNvSpPr>
          <p:nvPr>
            <p:ph idx="1"/>
          </p:nvPr>
        </p:nvSpPr>
        <p:spPr/>
        <p:txBody>
          <a:bodyPr>
            <a:normAutofit/>
          </a:bodyPr>
          <a:p>
            <a:pPr marL="0" indent="0">
              <a:lnSpc>
                <a:spcPct val="220000"/>
              </a:lnSpc>
              <a:buNone/>
            </a:pPr>
            <a:r>
              <a:rPr lang="en-US" altLang="zh-CN"/>
              <a:t>     </a:t>
            </a:r>
            <a:r>
              <a:rPr lang="zh-CN" altLang="en-US"/>
              <a:t>因此我们有</a:t>
            </a:r>
            <a:r>
              <a:rPr lang="en-US" altLang="zh-CN"/>
              <a:t>:</a:t>
            </a:r>
            <a:endParaRPr lang="zh-CN" altLang="en-US"/>
          </a:p>
          <a:p>
            <a:pPr marL="0" indent="0">
              <a:lnSpc>
                <a:spcPct val="220000"/>
              </a:lnSpc>
              <a:buNone/>
            </a:pPr>
            <a:r>
              <a:rPr lang="zh-CN" altLang="en-US"/>
              <a:t>    单词序列的条件概率越高，</a:t>
            </a:r>
            <a:r>
              <a:rPr lang="en-US" altLang="zh-CN"/>
              <a:t>PP</a:t>
            </a:r>
            <a:r>
              <a:rPr lang="zh-CN" altLang="en-US"/>
              <a:t>越低，这样一来，</a:t>
            </a:r>
            <a:r>
              <a:rPr lang="en-US" altLang="zh-CN"/>
              <a:t>PP</a:t>
            </a:r>
            <a:r>
              <a:rPr lang="zh-CN" altLang="en-US"/>
              <a:t>的最小化就等价于语言模型测试集概率的最大化。</a:t>
            </a:r>
            <a:endParaRPr lang="en-US" altLang="zh-CN"/>
          </a:p>
          <a:p>
            <a:pPr marL="0" indent="0">
              <a:lnSpc>
                <a:spcPct val="220000"/>
              </a:lnSpc>
              <a:buNone/>
            </a:pPr>
            <a:r>
              <a:rPr lang="en-US" altLang="zh-CN"/>
              <a:t>	</a:t>
            </a:r>
            <a:r>
              <a:rPr lang="en-US" altLang="zh-CN">
                <a:solidFill>
                  <a:schemeClr val="tx1"/>
                </a:solidFill>
                <a:effectLst>
                  <a:outerShdw blurRad="38100" dist="19050" dir="2700000" algn="tl" rotWithShape="0">
                    <a:schemeClr val="dk1">
                      <a:alpha val="40000"/>
                    </a:schemeClr>
                  </a:outerShdw>
                </a:effectLst>
              </a:rPr>
              <a:t> </a:t>
            </a:r>
            <a:endParaRPr lang="zh-CN" alt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p>
            <a:pPr>
              <a:lnSpc>
                <a:spcPct val="140000"/>
              </a:lnSpc>
            </a:pPr>
            <a:r>
              <a:rPr lang="zh-CN" altLang="en-US"/>
              <a:t>第二个问题的解决</a:t>
            </a:r>
            <a:endParaRPr lang="zh-CN" altLang="en-US"/>
          </a:p>
          <a:p>
            <a:pPr marL="0" indent="0">
              <a:lnSpc>
                <a:spcPct val="140000"/>
              </a:lnSpc>
              <a:buNone/>
            </a:pPr>
            <a:endParaRPr lang="zh-CN" altLang="en-US"/>
          </a:p>
          <a:p>
            <a:pPr marL="0" indent="0">
              <a:lnSpc>
                <a:spcPct val="140000"/>
              </a:lnSpc>
              <a:buNone/>
            </a:pPr>
            <a:r>
              <a:rPr lang="zh-CN" altLang="en-US"/>
              <a:t>                 </a:t>
            </a:r>
            <a:r>
              <a:rPr lang="zh-CN" altLang="en-US" sz="5400">
                <a:solidFill>
                  <a:srgbClr val="FF0000"/>
                </a:solidFill>
                <a:effectLst>
                  <a:outerShdw blurRad="38100" dist="19050" dir="2700000" algn="tl" rotWithShape="0">
                    <a:schemeClr val="dk1">
                      <a:alpha val="40000"/>
                    </a:schemeClr>
                  </a:outerShdw>
                </a:effectLst>
              </a:rPr>
              <a:t>数据平滑</a:t>
            </a:r>
            <a:r>
              <a:rPr lang="en-US" altLang="zh-CN" sz="5400">
                <a:solidFill>
                  <a:srgbClr val="FF0000"/>
                </a:solidFill>
                <a:effectLst>
                  <a:outerShdw blurRad="38100" dist="19050" dir="2700000" algn="tl" rotWithShape="0">
                    <a:schemeClr val="dk1">
                      <a:alpha val="40000"/>
                    </a:schemeClr>
                  </a:outerShdw>
                </a:effectLst>
              </a:rPr>
              <a:t>(Smoothing)</a:t>
            </a:r>
            <a:endParaRPr lang="en-US" altLang="zh-CN" sz="5400">
              <a:solidFill>
                <a:srgbClr val="FF0000"/>
              </a:solidFill>
              <a:effectLst>
                <a:outerShdw blurRad="38100" dist="19050" dir="2700000" algn="tl" rotWithShape="0">
                  <a:schemeClr val="dk1">
                    <a:alpha val="40000"/>
                  </a:schemeClr>
                </a:outerShdw>
              </a:effectLs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220000"/>
              </a:lnSpc>
            </a:pPr>
            <a:r>
              <a:rPr lang="zh-CN" altLang="en-US"/>
              <a:t>数据平滑</a:t>
            </a:r>
            <a:endParaRPr lang="zh-CN" altLang="en-US"/>
          </a:p>
          <a:p>
            <a:pPr marL="0" indent="0">
              <a:lnSpc>
                <a:spcPct val="220000"/>
              </a:lnSpc>
              <a:buNone/>
            </a:pPr>
            <a:r>
              <a:rPr lang="en-US" altLang="zh-CN">
                <a:solidFill>
                  <a:schemeClr val="tx1"/>
                </a:solidFill>
                <a:effectLst>
                  <a:outerShdw blurRad="38100" dist="19050" dir="2700000" algn="tl" rotWithShape="0">
                    <a:schemeClr val="dk1">
                      <a:alpha val="40000"/>
                    </a:schemeClr>
                  </a:outerShdw>
                </a:effectLst>
              </a:rPr>
              <a:t>       对语言而言，由于数据稀疏的存在，极大似然法不是一种很好的参数估计办法。这时的解决办法，我们称之为“平滑技术”。</a:t>
            </a:r>
            <a:endParaRPr lang="en-US" altLang="zh-C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220000"/>
              </a:lnSpc>
            </a:pPr>
            <a:r>
              <a:rPr lang="zh-CN" altLang="en-US"/>
              <a:t>数据平滑的目的</a:t>
            </a:r>
            <a:endParaRPr lang="zh-CN" altLang="en-US"/>
          </a:p>
          <a:p>
            <a:pPr marL="0" indent="0">
              <a:lnSpc>
                <a:spcPct val="220000"/>
              </a:lnSpc>
              <a:buNone/>
            </a:pPr>
            <a:r>
              <a:rPr lang="en-US" altLang="zh-CN">
                <a:solidFill>
                  <a:schemeClr val="tx1"/>
                </a:solidFill>
                <a:effectLst>
                  <a:outerShdw blurRad="38100" dist="19050" dir="2700000" algn="tl" rotWithShape="0">
                    <a:schemeClr val="dk1">
                      <a:alpha val="40000"/>
                    </a:schemeClr>
                  </a:outerShdw>
                </a:effectLst>
              </a:rPr>
              <a:t>       1</a:t>
            </a:r>
            <a:r>
              <a:rPr lang="zh-CN" altLang="en-US">
                <a:solidFill>
                  <a:schemeClr val="tx1"/>
                </a:solidFill>
                <a:effectLst>
                  <a:outerShdw blurRad="38100" dist="19050" dir="2700000" algn="tl" rotWithShape="0">
                    <a:schemeClr val="dk1">
                      <a:alpha val="40000"/>
                    </a:schemeClr>
                  </a:outerShdw>
                </a:effectLst>
              </a:rPr>
              <a:t>、使全部的</a:t>
            </a:r>
            <a:r>
              <a:rPr lang="en-US" altLang="zh-CN">
                <a:solidFill>
                  <a:schemeClr val="tx1"/>
                </a:solidFill>
                <a:effectLst>
                  <a:outerShdw blurRad="38100" dist="19050" dir="2700000" algn="tl" rotWithShape="0">
                    <a:schemeClr val="dk1">
                      <a:alpha val="40000"/>
                    </a:schemeClr>
                  </a:outerShdw>
                </a:effectLst>
              </a:rPr>
              <a:t>N-gram</a:t>
            </a:r>
            <a:r>
              <a:rPr lang="zh-CN" altLang="en-US">
                <a:solidFill>
                  <a:schemeClr val="tx1"/>
                </a:solidFill>
                <a:effectLst>
                  <a:outerShdw blurRad="38100" dist="19050" dir="2700000" algn="tl" rotWithShape="0">
                    <a:schemeClr val="dk1">
                      <a:alpha val="40000"/>
                    </a:schemeClr>
                  </a:outerShdw>
                </a:effectLst>
              </a:rPr>
              <a:t>概率之和为</a:t>
            </a:r>
            <a:r>
              <a:rPr lang="en-US" altLang="zh-CN">
                <a:solidFill>
                  <a:schemeClr val="tx1"/>
                </a:solidFill>
                <a:effectLst>
                  <a:outerShdw blurRad="38100" dist="19050" dir="2700000" algn="tl" rotWithShape="0">
                    <a:schemeClr val="dk1">
                      <a:alpha val="40000"/>
                    </a:schemeClr>
                  </a:outerShdw>
                </a:effectLst>
              </a:rPr>
              <a:t>1.</a:t>
            </a:r>
            <a:endParaRPr lang="en-US" altLang="zh-CN">
              <a:solidFill>
                <a:schemeClr val="tx1"/>
              </a:solidFill>
              <a:effectLst>
                <a:outerShdw blurRad="38100" dist="19050" dir="2700000" algn="tl" rotWithShape="0">
                  <a:schemeClr val="dk1">
                    <a:alpha val="40000"/>
                  </a:schemeClr>
                </a:outerShdw>
              </a:effectLst>
            </a:endParaRPr>
          </a:p>
          <a:p>
            <a:pPr marL="0" indent="0">
              <a:lnSpc>
                <a:spcPct val="220000"/>
              </a:lnSpc>
              <a:buNone/>
            </a:pPr>
            <a:r>
              <a:rPr lang="en-US" altLang="zh-CN">
                <a:solidFill>
                  <a:schemeClr val="tx1"/>
                </a:solidFill>
                <a:effectLst>
                  <a:outerShdw blurRad="38100" dist="19050" dir="2700000" algn="tl" rotWithShape="0">
                    <a:schemeClr val="dk1">
                      <a:alpha val="40000"/>
                    </a:schemeClr>
                  </a:outerShdw>
                </a:effectLst>
              </a:rPr>
              <a:t>       2</a:t>
            </a:r>
            <a:r>
              <a:rPr lang="zh-CN" altLang="en-US">
                <a:solidFill>
                  <a:schemeClr val="tx1"/>
                </a:solidFill>
                <a:effectLst>
                  <a:outerShdw blurRad="38100" dist="19050" dir="2700000" algn="tl" rotWithShape="0">
                    <a:schemeClr val="dk1">
                      <a:alpha val="40000"/>
                    </a:schemeClr>
                  </a:outerShdw>
                </a:effectLst>
              </a:rPr>
              <a:t>、使全部的</a:t>
            </a:r>
            <a:r>
              <a:rPr lang="en-US" altLang="zh-CN">
                <a:solidFill>
                  <a:schemeClr val="tx1"/>
                </a:solidFill>
                <a:effectLst>
                  <a:outerShdw blurRad="38100" dist="19050" dir="2700000" algn="tl" rotWithShape="0">
                    <a:schemeClr val="dk1">
                      <a:alpha val="40000"/>
                    </a:schemeClr>
                  </a:outerShdw>
                </a:effectLst>
              </a:rPr>
              <a:t>N-gram</a:t>
            </a:r>
            <a:r>
              <a:rPr lang="zh-CN" altLang="en-US">
                <a:solidFill>
                  <a:schemeClr val="tx1"/>
                </a:solidFill>
                <a:effectLst>
                  <a:outerShdw blurRad="38100" dist="19050" dir="2700000" algn="tl" rotWithShape="0">
                    <a:schemeClr val="dk1">
                      <a:alpha val="40000"/>
                    </a:schemeClr>
                  </a:outerShdw>
                </a:effectLst>
              </a:rPr>
              <a:t>概率都不为</a:t>
            </a:r>
            <a:r>
              <a:rPr lang="en-US" altLang="zh-CN">
                <a:solidFill>
                  <a:schemeClr val="tx1"/>
                </a:solidFill>
                <a:effectLst>
                  <a:outerShdw blurRad="38100" dist="19050" dir="2700000" algn="tl" rotWithShape="0">
                    <a:schemeClr val="dk1">
                      <a:alpha val="40000"/>
                    </a:schemeClr>
                  </a:outerShdw>
                </a:effectLst>
              </a:rPr>
              <a:t>0</a:t>
            </a:r>
            <a:r>
              <a:rPr lang="zh-CN" altLang="en-US">
                <a:solidFill>
                  <a:schemeClr val="tx1"/>
                </a:solidFill>
                <a:effectLst>
                  <a:outerShdw blurRad="38100" dist="19050" dir="2700000" algn="tl" rotWithShape="0">
                    <a:schemeClr val="dk1">
                      <a:alpha val="40000"/>
                    </a:schemeClr>
                  </a:outerShdw>
                </a:effectLst>
              </a:rPr>
              <a:t>。</a:t>
            </a:r>
            <a:endParaRPr lang="zh-CN" alt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220000"/>
              </a:lnSpc>
            </a:pPr>
            <a:r>
              <a:rPr lang="zh-CN" altLang="en-US"/>
              <a:t>数据平滑的策略</a:t>
            </a:r>
            <a:endParaRPr lang="zh-CN" altLang="en-US"/>
          </a:p>
          <a:p>
            <a:pPr marL="0" indent="0">
              <a:lnSpc>
                <a:spcPct val="220000"/>
              </a:lnSpc>
              <a:buNone/>
            </a:pPr>
            <a:r>
              <a:rPr lang="en-US" altLang="zh-CN">
                <a:solidFill>
                  <a:schemeClr val="tx1"/>
                </a:solidFill>
                <a:effectLst>
                  <a:outerShdw blurRad="38100" dist="19050" dir="2700000" algn="tl" rotWithShape="0">
                    <a:schemeClr val="dk1">
                      <a:alpha val="40000"/>
                    </a:schemeClr>
                  </a:outerShdw>
                </a:effectLst>
              </a:rPr>
              <a:t>       其主要策略是把在训练样本中出现过的事件的概率适当减小，然后把减小得到的概率密度分配给训练语料中没有出现过的事件。</a:t>
            </a:r>
            <a:endParaRPr lang="en-US" altLang="zh-C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语言模型</a:t>
            </a:r>
            <a:endParaRPr lang="zh-CN" altLang="en-US"/>
          </a:p>
        </p:txBody>
      </p:sp>
      <p:sp>
        <p:nvSpPr>
          <p:cNvPr id="3" name="内容占位符 2"/>
          <p:cNvSpPr>
            <a:spLocks noGrp="1"/>
          </p:cNvSpPr>
          <p:nvPr>
            <p:ph idx="1"/>
          </p:nvPr>
        </p:nvSpPr>
        <p:spPr/>
        <p:txBody>
          <a:bodyPr>
            <a:normAutofit lnSpcReduction="10000"/>
          </a:bodyPr>
          <a:p>
            <a:pPr>
              <a:lnSpc>
                <a:spcPct val="140000"/>
              </a:lnSpc>
            </a:pPr>
            <a:r>
              <a:rPr lang="zh-CN" altLang="en-US"/>
              <a:t>传统语言模型</a:t>
            </a:r>
            <a:endParaRPr lang="zh-CN" altLang="en-US"/>
          </a:p>
          <a:p>
            <a:pPr lvl="1">
              <a:lnSpc>
                <a:spcPct val="140000"/>
              </a:lnSpc>
            </a:pPr>
            <a:r>
              <a:rPr lang="zh-CN" altLang="en-US" sz="2400"/>
              <a:t>统计语言模型</a:t>
            </a:r>
            <a:endParaRPr lang="zh-CN" altLang="en-US"/>
          </a:p>
          <a:p>
            <a:pPr lvl="1">
              <a:lnSpc>
                <a:spcPct val="140000"/>
              </a:lnSpc>
            </a:pPr>
            <a:r>
              <a:rPr lang="en-US" altLang="zh-CN" sz="2400"/>
              <a:t>N-gram</a:t>
            </a:r>
            <a:r>
              <a:rPr lang="zh-CN" altLang="en-US" sz="2400"/>
              <a:t>语言模型</a:t>
            </a:r>
            <a:endParaRPr lang="zh-CN" altLang="en-US"/>
          </a:p>
          <a:p>
            <a:pPr marL="0" indent="0">
              <a:buNone/>
            </a:pPr>
            <a:endParaRPr lang="zh-CN" altLang="en-US"/>
          </a:p>
          <a:p>
            <a:r>
              <a:rPr lang="zh-CN" altLang="en-US"/>
              <a:t>语言模型评估</a:t>
            </a:r>
            <a:endParaRPr lang="zh-CN" altLang="en-US"/>
          </a:p>
          <a:p>
            <a:pPr marL="0" indent="0">
              <a:buNone/>
            </a:pPr>
            <a:endParaRPr lang="zh-CN" altLang="en-US"/>
          </a:p>
          <a:p>
            <a:pPr>
              <a:lnSpc>
                <a:spcPct val="130000"/>
              </a:lnSpc>
            </a:pPr>
            <a:r>
              <a:rPr lang="zh-CN" altLang="en-US"/>
              <a:t>神经网络语言模型</a:t>
            </a:r>
            <a:endParaRPr lang="zh-CN" altLang="en-US"/>
          </a:p>
          <a:p>
            <a:pPr lvl="1">
              <a:lnSpc>
                <a:spcPct val="130000"/>
              </a:lnSpc>
            </a:pPr>
            <a:r>
              <a:rPr lang="en-US" altLang="zh-CN" sz="2400"/>
              <a:t>word2vec</a:t>
            </a:r>
            <a:r>
              <a:rPr lang="zh-CN" altLang="en-US" sz="2400"/>
              <a:t>、</a:t>
            </a:r>
            <a:r>
              <a:rPr lang="en-US" altLang="zh-CN" sz="2400"/>
              <a:t>Glove</a:t>
            </a:r>
            <a:r>
              <a:rPr lang="zh-CN" altLang="en-US" sz="2400"/>
              <a:t>、</a:t>
            </a:r>
            <a:r>
              <a:rPr lang="en-US" altLang="zh-CN" sz="2400"/>
              <a:t>FastText</a:t>
            </a:r>
            <a:r>
              <a:rPr lang="zh-CN" altLang="en-US" sz="2400"/>
              <a:t>、</a:t>
            </a:r>
            <a:r>
              <a:rPr lang="en-US" altLang="zh-CN" sz="2400"/>
              <a:t>ELMo</a:t>
            </a:r>
            <a:endParaRPr lang="zh-CN" altLang="en-US"/>
          </a:p>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160000"/>
              </a:lnSpc>
            </a:pPr>
            <a:r>
              <a:rPr lang="zh-CN" altLang="en-US"/>
              <a:t>数据平滑的主要方法</a:t>
            </a:r>
            <a:endParaRPr lang="zh-CN" altLang="en-US"/>
          </a:p>
          <a:p>
            <a:pPr lvl="1">
              <a:lnSpc>
                <a:spcPct val="160000"/>
              </a:lnSpc>
            </a:pPr>
            <a:r>
              <a:rPr lang="en-US" altLang="zh-CN">
                <a:solidFill>
                  <a:schemeClr val="tx1"/>
                </a:solidFill>
                <a:effectLst>
                  <a:outerShdw blurRad="38100" dist="19050" dir="2700000" algn="tl" rotWithShape="0">
                    <a:schemeClr val="dk1">
                      <a:alpha val="40000"/>
                    </a:schemeClr>
                  </a:outerShdw>
                </a:effectLst>
              </a:rPr>
              <a:t>Laplace</a:t>
            </a:r>
            <a:r>
              <a:rPr lang="zh-CN" altLang="en-US">
                <a:solidFill>
                  <a:schemeClr val="tx1"/>
                </a:solidFill>
                <a:effectLst>
                  <a:outerShdw blurRad="38100" dist="19050" dir="2700000" algn="tl" rotWithShape="0">
                    <a:schemeClr val="dk1">
                      <a:alpha val="40000"/>
                    </a:schemeClr>
                  </a:outerShdw>
                </a:effectLst>
              </a:rPr>
              <a:t>平滑</a:t>
            </a:r>
            <a:r>
              <a:rPr lang="en-US" altLang="zh-CN">
                <a:solidFill>
                  <a:schemeClr val="tx1"/>
                </a:solidFill>
                <a:effectLst>
                  <a:outerShdw blurRad="38100" dist="19050" dir="2700000" algn="tl" rotWithShape="0">
                    <a:schemeClr val="dk1">
                      <a:alpha val="40000"/>
                    </a:schemeClr>
                  </a:outerShdw>
                </a:effectLst>
              </a:rPr>
              <a:t>(+1</a:t>
            </a:r>
            <a:r>
              <a:rPr lang="zh-CN" altLang="en-US">
                <a:solidFill>
                  <a:schemeClr val="tx1"/>
                </a:solidFill>
                <a:effectLst>
                  <a:outerShdw blurRad="38100" dist="19050" dir="2700000" algn="tl" rotWithShape="0">
                    <a:schemeClr val="dk1">
                      <a:alpha val="40000"/>
                    </a:schemeClr>
                  </a:outerShdw>
                </a:effectLst>
              </a:rPr>
              <a:t>平滑</a:t>
            </a:r>
            <a:r>
              <a:rPr lang="en-US" altLang="zh-CN">
                <a:solidFill>
                  <a:schemeClr val="tx1"/>
                </a:solidFill>
                <a:effectLst>
                  <a:outerShdw blurRad="38100" dist="19050" dir="2700000" algn="tl" rotWithShape="0">
                    <a:schemeClr val="dk1">
                      <a:alpha val="40000"/>
                    </a:schemeClr>
                  </a:outerShdw>
                </a:effectLst>
              </a:rPr>
              <a:t>)</a:t>
            </a:r>
            <a:endParaRPr lang="zh-CN" altLang="en-US">
              <a:solidFill>
                <a:schemeClr val="tx1"/>
              </a:solidFill>
              <a:effectLst>
                <a:outerShdw blurRad="38100" dist="19050" dir="2700000" algn="tl" rotWithShape="0">
                  <a:schemeClr val="dk1">
                    <a:alpha val="40000"/>
                  </a:schemeClr>
                </a:outerShdw>
              </a:effectLst>
            </a:endParaRPr>
          </a:p>
          <a:p>
            <a:pPr lvl="1">
              <a:lnSpc>
                <a:spcPct val="160000"/>
              </a:lnSpc>
            </a:pPr>
            <a:r>
              <a:rPr lang="en-US" altLang="zh-CN">
                <a:solidFill>
                  <a:schemeClr val="tx1"/>
                </a:solidFill>
                <a:effectLst>
                  <a:outerShdw blurRad="38100" dist="19050" dir="2700000" algn="tl" rotWithShape="0">
                    <a:schemeClr val="dk1">
                      <a:alpha val="40000"/>
                    </a:schemeClr>
                  </a:outerShdw>
                </a:effectLst>
              </a:rPr>
              <a:t>Good-Turing Smoothing</a:t>
            </a:r>
            <a:endParaRPr lang="en-US" altLang="zh-CN">
              <a:solidFill>
                <a:schemeClr val="tx1"/>
              </a:solidFill>
              <a:effectLst>
                <a:outerShdw blurRad="38100" dist="19050" dir="2700000" algn="tl" rotWithShape="0">
                  <a:schemeClr val="dk1">
                    <a:alpha val="40000"/>
                  </a:schemeClr>
                </a:outerShdw>
              </a:effectLst>
            </a:endParaRPr>
          </a:p>
          <a:p>
            <a:pPr lvl="1">
              <a:lnSpc>
                <a:spcPct val="160000"/>
              </a:lnSpc>
            </a:pPr>
            <a:r>
              <a:rPr lang="en-US" altLang="zh-CN">
                <a:solidFill>
                  <a:schemeClr val="tx1"/>
                </a:solidFill>
                <a:effectLst>
                  <a:outerShdw blurRad="38100" dist="19050" dir="2700000" algn="tl" rotWithShape="0">
                    <a:schemeClr val="dk1">
                      <a:alpha val="40000"/>
                    </a:schemeClr>
                  </a:outerShdw>
                </a:effectLst>
              </a:rPr>
              <a:t>Backoff(</a:t>
            </a:r>
            <a:r>
              <a:rPr lang="zh-CN" altLang="en-US">
                <a:solidFill>
                  <a:schemeClr val="tx1"/>
                </a:solidFill>
                <a:effectLst>
                  <a:outerShdw blurRad="38100" dist="19050" dir="2700000" algn="tl" rotWithShape="0">
                    <a:schemeClr val="dk1">
                      <a:alpha val="40000"/>
                    </a:schemeClr>
                  </a:outerShdw>
                </a:effectLst>
              </a:rPr>
              <a:t>回退法</a:t>
            </a:r>
            <a:r>
              <a:rPr lang="en-US" altLang="zh-CN">
                <a:solidFill>
                  <a:schemeClr val="tx1"/>
                </a:solidFill>
                <a:effectLst>
                  <a:outerShdw blurRad="38100" dist="19050" dir="2700000" algn="tl" rotWithShape="0">
                    <a:schemeClr val="dk1">
                      <a:alpha val="40000"/>
                    </a:schemeClr>
                  </a:outerShdw>
                </a:effectLst>
              </a:rPr>
              <a:t>)</a:t>
            </a:r>
            <a:endParaRPr lang="en-US" altLang="zh-CN">
              <a:solidFill>
                <a:schemeClr val="tx1"/>
              </a:solidFill>
              <a:effectLst>
                <a:outerShdw blurRad="38100" dist="19050" dir="2700000" algn="tl" rotWithShape="0">
                  <a:schemeClr val="dk1">
                    <a:alpha val="40000"/>
                  </a:schemeClr>
                </a:outerShdw>
              </a:effectLst>
            </a:endParaRPr>
          </a:p>
          <a:p>
            <a:pPr lvl="1">
              <a:lnSpc>
                <a:spcPct val="160000"/>
              </a:lnSpc>
            </a:pPr>
            <a:r>
              <a:rPr lang="zh-CN" altLang="en-US">
                <a:solidFill>
                  <a:schemeClr val="tx1"/>
                </a:solidFill>
                <a:effectLst>
                  <a:outerShdw blurRad="38100" dist="19050" dir="2700000" algn="tl" rotWithShape="0">
                    <a:schemeClr val="dk1">
                      <a:alpha val="40000"/>
                    </a:schemeClr>
                  </a:outerShdw>
                </a:effectLst>
              </a:rPr>
              <a:t>插值法</a:t>
            </a:r>
            <a:endParaRPr lang="zh-CN" alt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160000"/>
              </a:lnSpc>
            </a:pPr>
            <a:r>
              <a:rPr lang="en-US" altLang="zh-CN">
                <a:effectLst>
                  <a:outerShdw blurRad="38100" dist="19050" dir="2700000" algn="tl" rotWithShape="0">
                    <a:schemeClr val="dk1">
                      <a:alpha val="40000"/>
                    </a:schemeClr>
                  </a:outerShdw>
                </a:effectLst>
                <a:sym typeface="+mn-ea"/>
              </a:rPr>
              <a:t>Laplace</a:t>
            </a:r>
            <a:r>
              <a:rPr lang="zh-CN" altLang="en-US">
                <a:effectLst>
                  <a:outerShdw blurRad="38100" dist="19050" dir="2700000" algn="tl" rotWithShape="0">
                    <a:schemeClr val="dk1">
                      <a:alpha val="40000"/>
                    </a:schemeClr>
                  </a:outerShdw>
                </a:effectLst>
                <a:sym typeface="+mn-ea"/>
              </a:rPr>
              <a:t>平滑</a:t>
            </a:r>
            <a:endParaRPr lang="zh-CN" altLang="en-US"/>
          </a:p>
          <a:p>
            <a:pPr marL="457200" lvl="1" indent="0">
              <a:lnSpc>
                <a:spcPct val="160000"/>
              </a:lnSpc>
              <a:buNone/>
            </a:pP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取二元语法的计数矩阵，在我们把它归一化为概率之前，先给所有的计数加一。</a:t>
            </a: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4" name="对象 3">
            <a:hlinkClick r:id="" action="ppaction://ole?verb="/>
          </p:cNvPr>
          <p:cNvGraphicFramePr>
            <a:graphicFrameLocks noChangeAspect="1"/>
          </p:cNvGraphicFramePr>
          <p:nvPr/>
        </p:nvGraphicFramePr>
        <p:xfrm>
          <a:off x="1594485" y="4486275"/>
          <a:ext cx="8719185" cy="1329690"/>
        </p:xfrm>
        <a:graphic>
          <a:graphicData uri="http://schemas.openxmlformats.org/presentationml/2006/ole">
            <mc:AlternateContent xmlns:mc="http://schemas.openxmlformats.org/markup-compatibility/2006">
              <mc:Choice xmlns:v="urn:schemas-microsoft-com:vml" Requires="v">
                <p:oleObj spid="_x0000_s2049" name="" r:id="rId1" imgW="2831465" imgH="431800" progId="Equation.KSEE3">
                  <p:embed/>
                </p:oleObj>
              </mc:Choice>
              <mc:Fallback>
                <p:oleObj name="" r:id="rId1" imgW="2831465" imgH="431800" progId="Equation.KSEE3">
                  <p:embed/>
                  <p:pic>
                    <p:nvPicPr>
                      <p:cNvPr id="0" name="图片 2048"/>
                      <p:cNvPicPr/>
                      <p:nvPr/>
                    </p:nvPicPr>
                    <p:blipFill>
                      <a:blip r:embed="rId2"/>
                      <a:stretch>
                        <a:fillRect/>
                      </a:stretch>
                    </p:blipFill>
                    <p:spPr>
                      <a:xfrm>
                        <a:off x="1594485" y="4486275"/>
                        <a:ext cx="8719185" cy="1329690"/>
                      </a:xfrm>
                      <a:prstGeom prst="rect">
                        <a:avLst/>
                      </a:prstGeom>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160000"/>
              </a:lnSpc>
            </a:pPr>
            <a:r>
              <a:rPr lang="en-US" altLang="zh-CN">
                <a:effectLst>
                  <a:outerShdw blurRad="38100" dist="19050" dir="2700000" algn="tl" rotWithShape="0">
                    <a:schemeClr val="dk1">
                      <a:alpha val="40000"/>
                    </a:schemeClr>
                  </a:outerShdw>
                </a:effectLst>
                <a:sym typeface="+mn-ea"/>
              </a:rPr>
              <a:t>Laplace</a:t>
            </a:r>
            <a:r>
              <a:rPr lang="zh-CN" altLang="en-US">
                <a:effectLst>
                  <a:outerShdw blurRad="38100" dist="19050" dir="2700000" algn="tl" rotWithShape="0">
                    <a:schemeClr val="dk1">
                      <a:alpha val="40000"/>
                    </a:schemeClr>
                  </a:outerShdw>
                </a:effectLst>
                <a:sym typeface="+mn-ea"/>
              </a:rPr>
              <a:t>平滑</a:t>
            </a:r>
            <a:endParaRPr lang="zh-CN" altLang="en-US"/>
          </a:p>
          <a:p>
            <a:pPr marL="457200" lvl="1" indent="0">
              <a:lnSpc>
                <a:spcPct val="160000"/>
              </a:lnSpc>
              <a:buNone/>
            </a:pP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扩展：</a:t>
            </a:r>
            <a:endParaRPr lang="zh-CN" altLang="en-US">
              <a:solidFill>
                <a:schemeClr val="tx1"/>
              </a:solidFill>
              <a:effectLst>
                <a:outerShdw blurRad="38100" dist="19050" dir="2700000" algn="tl" rotWithShape="0">
                  <a:schemeClr val="dk1">
                    <a:alpha val="40000"/>
                  </a:schemeClr>
                </a:outerShdw>
              </a:effectLst>
            </a:endParaRPr>
          </a:p>
          <a:p>
            <a:pPr marL="457200" lvl="1" indent="0">
              <a:lnSpc>
                <a:spcPct val="160000"/>
              </a:lnSpc>
              <a:buNone/>
            </a:pP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5" name="对象 4">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073" name="" r:id="rId1" imgW="914400" imgH="215900" progId="Equation.KSEE3">
                  <p:embed/>
                </p:oleObj>
              </mc:Choice>
              <mc:Fallback>
                <p:oleObj name="" r:id="rId1" imgW="914400" imgH="215900" progId="Equation.KSEE3">
                  <p:embed/>
                  <p:pic>
                    <p:nvPicPr>
                      <p:cNvPr id="0" name="图片 3072"/>
                      <p:cNvPicPr/>
                      <p:nvPr/>
                    </p:nvPicPr>
                    <p:blipFill>
                      <a:blip r:embed="rId2"/>
                      <a:stretch>
                        <a:fillRect/>
                      </a:stretch>
                    </p:blipFill>
                    <p:spPr>
                      <a:xfrm>
                        <a:off x="5638800" y="3321050"/>
                        <a:ext cx="914400" cy="215900"/>
                      </a:xfrm>
                      <a:prstGeom prst="rect">
                        <a:avLst/>
                      </a:prstGeom>
                    </p:spPr>
                  </p:pic>
                </p:oleObj>
              </mc:Fallback>
            </mc:AlternateContent>
          </a:graphicData>
        </a:graphic>
      </p:graphicFrame>
      <p:graphicFrame>
        <p:nvGraphicFramePr>
          <p:cNvPr id="7" name="对象 6"/>
          <p:cNvGraphicFramePr/>
          <p:nvPr/>
        </p:nvGraphicFramePr>
        <p:xfrm>
          <a:off x="1849755" y="4096385"/>
          <a:ext cx="8895715" cy="1358265"/>
        </p:xfrm>
        <a:graphic>
          <a:graphicData uri="http://schemas.openxmlformats.org/presentationml/2006/ole">
            <mc:AlternateContent xmlns:mc="http://schemas.openxmlformats.org/markup-compatibility/2006">
              <mc:Choice xmlns:v="urn:schemas-microsoft-com:vml" Requires="v">
                <p:oleObj spid="_x0000_s8" name="" r:id="rId3" imgW="9483725" imgH="1399540" progId="Equation.KSEE3">
                  <p:embed/>
                </p:oleObj>
              </mc:Choice>
              <mc:Fallback>
                <p:oleObj name="" r:id="rId3" imgW="9483725" imgH="1399540" progId="Equation.KSEE3">
                  <p:embed/>
                  <p:pic>
                    <p:nvPicPr>
                      <p:cNvPr id="0" name="图片 7"/>
                      <p:cNvPicPr/>
                      <p:nvPr/>
                    </p:nvPicPr>
                    <p:blipFill>
                      <a:blip r:embed="rId4"/>
                      <a:stretch>
                        <a:fillRect/>
                      </a:stretch>
                    </p:blipFill>
                    <p:spPr>
                      <a:xfrm>
                        <a:off x="1849755" y="4096385"/>
                        <a:ext cx="8895715" cy="1358265"/>
                      </a:xfrm>
                      <a:prstGeom prst="rect">
                        <a:avLst/>
                      </a:prstGeom>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240000"/>
              </a:lnSpc>
            </a:pPr>
            <a:r>
              <a:rPr lang="en-US" altLang="zh-CN">
                <a:solidFill>
                  <a:schemeClr val="tx1"/>
                </a:solidFill>
                <a:effectLst>
                  <a:outerShdw blurRad="38100" dist="19050" dir="2700000" algn="tl" rotWithShape="0">
                    <a:schemeClr val="dk1">
                      <a:alpha val="40000"/>
                    </a:schemeClr>
                  </a:outerShdw>
                </a:effectLst>
              </a:rPr>
              <a:t>Good-Turing</a:t>
            </a:r>
            <a:r>
              <a:rPr lang="zh-CN" altLang="en-US">
                <a:solidFill>
                  <a:schemeClr val="tx1"/>
                </a:solidFill>
                <a:effectLst>
                  <a:outerShdw blurRad="38100" dist="19050" dir="2700000" algn="tl" rotWithShape="0">
                    <a:schemeClr val="dk1">
                      <a:alpha val="40000"/>
                    </a:schemeClr>
                  </a:outerShdw>
                </a:effectLst>
              </a:rPr>
              <a:t>平滑</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古德</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图灵平滑</a:t>
            </a:r>
            <a:r>
              <a:rPr lang="en-US" altLang="zh-CN">
                <a:solidFill>
                  <a:schemeClr val="tx1"/>
                </a:solidFill>
                <a:effectLst>
                  <a:outerShdw blurRad="38100" dist="19050" dir="2700000" algn="tl" rotWithShape="0">
                    <a:schemeClr val="dk1">
                      <a:alpha val="40000"/>
                    </a:schemeClr>
                  </a:outerShdw>
                </a:effectLst>
              </a:rPr>
              <a:t>)</a:t>
            </a:r>
            <a:endParaRPr lang="en-US" altLang="zh-CN">
              <a:solidFill>
                <a:schemeClr val="tx1"/>
              </a:solidFill>
              <a:effectLst>
                <a:outerShdw blurRad="38100" dist="19050" dir="2700000" algn="tl" rotWithShape="0">
                  <a:schemeClr val="dk1">
                    <a:alpha val="40000"/>
                  </a:schemeClr>
                </a:outerShdw>
              </a:effectLst>
            </a:endParaRPr>
          </a:p>
          <a:p>
            <a:pPr marL="0" indent="0">
              <a:lnSpc>
                <a:spcPct val="240000"/>
              </a:lnSpc>
              <a:buNone/>
            </a:pPr>
            <a:r>
              <a:rPr lang="en-US" altLang="zh-CN">
                <a:solidFill>
                  <a:schemeClr val="tx1"/>
                </a:solidFill>
                <a:effectLst>
                  <a:outerShdw blurRad="38100" dist="19050" dir="2700000" algn="tl" rotWithShape="0">
                    <a:schemeClr val="dk1">
                      <a:alpha val="40000"/>
                    </a:schemeClr>
                  </a:outerShdw>
                </a:effectLst>
              </a:rPr>
              <a:t>	Good-Turing</a:t>
            </a:r>
            <a:r>
              <a:rPr lang="zh-CN" altLang="en-US">
                <a:solidFill>
                  <a:schemeClr val="tx1"/>
                </a:solidFill>
                <a:effectLst>
                  <a:outerShdw blurRad="38100" dist="19050" dir="2700000" algn="tl" rotWithShape="0">
                    <a:schemeClr val="dk1">
                      <a:alpha val="40000"/>
                    </a:schemeClr>
                  </a:outerShdw>
                </a:effectLst>
              </a:rPr>
              <a:t>平滑法的思想是使用单元素的频率作为零计数的一元语法的频率来重新估计概率量的大小</a:t>
            </a:r>
            <a:endParaRPr lang="zh-CN" altLang="en-US">
              <a:solidFill>
                <a:schemeClr val="tx1"/>
              </a:solidFill>
              <a:effectLst>
                <a:outerShdw blurRad="38100" dist="19050" dir="2700000" algn="tl" rotWithShape="0">
                  <a:schemeClr val="dk1">
                    <a:alpha val="40000"/>
                  </a:schemeClr>
                </a:outerShdw>
              </a:effectLst>
            </a:endParaRPr>
          </a:p>
          <a:p>
            <a:pPr marL="457200" lvl="1" indent="0">
              <a:lnSpc>
                <a:spcPct val="160000"/>
              </a:lnSpc>
              <a:buNone/>
            </a:pP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5" name="对象 4">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073" name="" r:id="rId1" imgW="914400" imgH="215900" progId="Equation.KSEE3">
                  <p:embed/>
                </p:oleObj>
              </mc:Choice>
              <mc:Fallback>
                <p:oleObj name="" r:id="rId1" imgW="914400" imgH="215900" progId="Equation.KSEE3">
                  <p:embed/>
                  <p:pic>
                    <p:nvPicPr>
                      <p:cNvPr id="0" name="图片 3072"/>
                      <p:cNvPicPr/>
                      <p:nvPr/>
                    </p:nvPicPr>
                    <p:blipFill>
                      <a:blip r:embed="rId2"/>
                      <a:stretch>
                        <a:fillRect/>
                      </a:stretch>
                    </p:blipFill>
                    <p:spPr>
                      <a:xfrm>
                        <a:off x="5638800" y="3321050"/>
                        <a:ext cx="914400" cy="215900"/>
                      </a:xfrm>
                      <a:prstGeom prst="rect">
                        <a:avLst/>
                      </a:prstGeom>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240000"/>
              </a:lnSpc>
            </a:pPr>
            <a:r>
              <a:rPr lang="en-US" altLang="zh-CN">
                <a:solidFill>
                  <a:schemeClr val="tx1"/>
                </a:solidFill>
                <a:effectLst>
                  <a:outerShdw blurRad="38100" dist="19050" dir="2700000" algn="tl" rotWithShape="0">
                    <a:schemeClr val="dk1">
                      <a:alpha val="40000"/>
                    </a:schemeClr>
                  </a:outerShdw>
                </a:effectLst>
              </a:rPr>
              <a:t>Good-Turing</a:t>
            </a:r>
            <a:r>
              <a:rPr lang="zh-CN" altLang="en-US">
                <a:solidFill>
                  <a:schemeClr val="tx1"/>
                </a:solidFill>
                <a:effectLst>
                  <a:outerShdw blurRad="38100" dist="19050" dir="2700000" algn="tl" rotWithShape="0">
                    <a:schemeClr val="dk1">
                      <a:alpha val="40000"/>
                    </a:schemeClr>
                  </a:outerShdw>
                </a:effectLst>
              </a:rPr>
              <a:t>平滑</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古德</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图灵平滑</a:t>
            </a:r>
            <a:r>
              <a:rPr lang="en-US" altLang="zh-CN">
                <a:solidFill>
                  <a:schemeClr val="tx1"/>
                </a:solidFill>
                <a:effectLst>
                  <a:outerShdw blurRad="38100" dist="19050" dir="2700000" algn="tl" rotWithShape="0">
                    <a:schemeClr val="dk1">
                      <a:alpha val="40000"/>
                    </a:schemeClr>
                  </a:outerShdw>
                </a:effectLst>
              </a:rPr>
              <a:t>)</a:t>
            </a:r>
            <a:endParaRPr lang="en-US" altLang="zh-CN">
              <a:solidFill>
                <a:schemeClr val="tx1"/>
              </a:solidFill>
              <a:effectLst>
                <a:outerShdw blurRad="38100" dist="19050" dir="2700000" algn="tl" rotWithShape="0">
                  <a:schemeClr val="dk1">
                    <a:alpha val="40000"/>
                  </a:schemeClr>
                </a:outerShdw>
              </a:effectLst>
            </a:endParaRPr>
          </a:p>
          <a:p>
            <a:pPr marL="0" indent="0">
              <a:lnSpc>
                <a:spcPct val="240000"/>
              </a:lnSpc>
              <a:buNone/>
            </a:pP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解释：利用在训练语料库中出现次数为</a:t>
            </a:r>
            <a:r>
              <a:rPr lang="en-US" altLang="zh-CN">
                <a:solidFill>
                  <a:schemeClr val="tx1"/>
                </a:solidFill>
                <a:effectLst>
                  <a:outerShdw blurRad="38100" dist="19050" dir="2700000" algn="tl" rotWithShape="0">
                    <a:schemeClr val="dk1">
                      <a:alpha val="40000"/>
                    </a:schemeClr>
                  </a:outerShdw>
                </a:effectLst>
              </a:rPr>
              <a:t>c+1</a:t>
            </a:r>
            <a:r>
              <a:rPr lang="zh-CN" altLang="en-US">
                <a:solidFill>
                  <a:schemeClr val="tx1"/>
                </a:solidFill>
                <a:effectLst>
                  <a:outerShdw blurRad="38100" dist="19050" dir="2700000" algn="tl" rotWithShape="0">
                    <a:schemeClr val="dk1">
                      <a:alpha val="40000"/>
                    </a:schemeClr>
                  </a:outerShdw>
                </a:effectLst>
              </a:rPr>
              <a:t>的事物的概率来估计该语料库中出现次数为</a:t>
            </a:r>
            <a:r>
              <a:rPr lang="en-US" altLang="zh-CN">
                <a:solidFill>
                  <a:schemeClr val="tx1"/>
                </a:solidFill>
                <a:effectLst>
                  <a:outerShdw blurRad="38100" dist="19050" dir="2700000" algn="tl" rotWithShape="0">
                    <a:schemeClr val="dk1">
                      <a:alpha val="40000"/>
                    </a:schemeClr>
                  </a:outerShdw>
                </a:effectLst>
              </a:rPr>
              <a:t>c</a:t>
            </a:r>
            <a:r>
              <a:rPr lang="zh-CN" altLang="en-US">
                <a:solidFill>
                  <a:schemeClr val="tx1"/>
                </a:solidFill>
                <a:effectLst>
                  <a:outerShdw blurRad="38100" dist="19050" dir="2700000" algn="tl" rotWithShape="0">
                    <a:schemeClr val="dk1">
                      <a:alpha val="40000"/>
                    </a:schemeClr>
                  </a:outerShdw>
                </a:effectLst>
              </a:rPr>
              <a:t>的事物的概率。</a:t>
            </a:r>
            <a:endParaRPr lang="zh-CN" altLang="en-US">
              <a:solidFill>
                <a:schemeClr val="tx1"/>
              </a:solidFill>
              <a:effectLst>
                <a:outerShdw blurRad="38100" dist="19050" dir="2700000" algn="tl" rotWithShape="0">
                  <a:schemeClr val="dk1">
                    <a:alpha val="40000"/>
                  </a:schemeClr>
                </a:outerShdw>
              </a:effectLst>
            </a:endParaRPr>
          </a:p>
          <a:p>
            <a:pPr marL="457200" lvl="1" indent="0">
              <a:lnSpc>
                <a:spcPct val="160000"/>
              </a:lnSpc>
              <a:buNone/>
            </a:pP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5" name="对象 4">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073" name="" r:id="rId1" imgW="914400" imgH="215900" progId="Equation.KSEE3">
                  <p:embed/>
                </p:oleObj>
              </mc:Choice>
              <mc:Fallback>
                <p:oleObj name="" r:id="rId1" imgW="914400" imgH="215900" progId="Equation.KSEE3">
                  <p:embed/>
                  <p:pic>
                    <p:nvPicPr>
                      <p:cNvPr id="0" name="图片 3072"/>
                      <p:cNvPicPr/>
                      <p:nvPr/>
                    </p:nvPicPr>
                    <p:blipFill>
                      <a:blip r:embed="rId2"/>
                      <a:stretch>
                        <a:fillRect/>
                      </a:stretch>
                    </p:blipFill>
                    <p:spPr>
                      <a:xfrm>
                        <a:off x="5638800" y="3321050"/>
                        <a:ext cx="914400" cy="215900"/>
                      </a:xfrm>
                      <a:prstGeom prst="rect">
                        <a:avLst/>
                      </a:prstGeom>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240000"/>
              </a:lnSpc>
            </a:pPr>
            <a:r>
              <a:rPr lang="en-US" altLang="zh-CN">
                <a:solidFill>
                  <a:schemeClr val="tx1"/>
                </a:solidFill>
                <a:effectLst>
                  <a:outerShdw blurRad="38100" dist="19050" dir="2700000" algn="tl" rotWithShape="0">
                    <a:schemeClr val="dk1">
                      <a:alpha val="40000"/>
                    </a:schemeClr>
                  </a:outerShdw>
                </a:effectLst>
              </a:rPr>
              <a:t>Good-Turing</a:t>
            </a:r>
            <a:r>
              <a:rPr lang="zh-CN" altLang="en-US">
                <a:solidFill>
                  <a:schemeClr val="tx1"/>
                </a:solidFill>
                <a:effectLst>
                  <a:outerShdw blurRad="38100" dist="19050" dir="2700000" algn="tl" rotWithShape="0">
                    <a:schemeClr val="dk1">
                      <a:alpha val="40000"/>
                    </a:schemeClr>
                  </a:outerShdw>
                </a:effectLst>
              </a:rPr>
              <a:t>平滑</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古德</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图灵平滑</a:t>
            </a:r>
            <a:r>
              <a:rPr lang="en-US" altLang="zh-CN">
                <a:solidFill>
                  <a:schemeClr val="tx1"/>
                </a:solidFill>
                <a:effectLst>
                  <a:outerShdw blurRad="38100" dist="19050" dir="2700000" algn="tl" rotWithShape="0">
                    <a:schemeClr val="dk1">
                      <a:alpha val="40000"/>
                    </a:schemeClr>
                  </a:outerShdw>
                </a:effectLst>
              </a:rPr>
              <a:t>)</a:t>
            </a:r>
            <a:endParaRPr lang="en-US" altLang="zh-CN">
              <a:solidFill>
                <a:schemeClr val="tx1"/>
              </a:solidFill>
              <a:effectLst>
                <a:outerShdw blurRad="38100" dist="19050" dir="2700000" algn="tl" rotWithShape="0">
                  <a:schemeClr val="dk1">
                    <a:alpha val="40000"/>
                  </a:schemeClr>
                </a:outerShdw>
              </a:effectLst>
            </a:endParaRPr>
          </a:p>
          <a:p>
            <a:pPr marL="0" indent="0">
              <a:lnSpc>
                <a:spcPct val="240000"/>
              </a:lnSpc>
              <a:buNone/>
            </a:pPr>
            <a:r>
              <a:rPr lang="en-US" altLang="zh-CN">
                <a:solidFill>
                  <a:schemeClr val="tx1"/>
                </a:solidFill>
                <a:effectLst>
                  <a:outerShdw blurRad="38100" dist="19050" dir="2700000" algn="tl" rotWithShape="0">
                    <a:schemeClr val="dk1">
                      <a:alpha val="40000"/>
                    </a:schemeClr>
                  </a:outerShdw>
                </a:effectLst>
              </a:rPr>
              <a:t>	</a:t>
            </a:r>
            <a:endParaRPr lang="zh-CN" altLang="en-US">
              <a:solidFill>
                <a:schemeClr val="tx1"/>
              </a:solidFill>
              <a:effectLst>
                <a:outerShdw blurRad="38100" dist="19050" dir="2700000" algn="tl" rotWithShape="0">
                  <a:schemeClr val="dk1">
                    <a:alpha val="40000"/>
                  </a:schemeClr>
                </a:outerShdw>
              </a:effectLst>
            </a:endParaRPr>
          </a:p>
          <a:p>
            <a:pPr marL="457200" lvl="1" indent="0">
              <a:lnSpc>
                <a:spcPct val="160000"/>
              </a:lnSpc>
              <a:buNone/>
            </a:pP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5" name="对象 4">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073" name="" r:id="rId1" imgW="914400" imgH="215900" progId="Equation.KSEE3">
                  <p:embed/>
                </p:oleObj>
              </mc:Choice>
              <mc:Fallback>
                <p:oleObj name="" r:id="rId1" imgW="914400" imgH="215900" progId="Equation.KSEE3">
                  <p:embed/>
                  <p:pic>
                    <p:nvPicPr>
                      <p:cNvPr id="0" name="图片 3072"/>
                      <p:cNvPicPr/>
                      <p:nvPr/>
                    </p:nvPicPr>
                    <p:blipFill>
                      <a:blip r:embed="rId2"/>
                      <a:stretch>
                        <a:fillRect/>
                      </a:stretch>
                    </p:blipFill>
                    <p:spPr>
                      <a:xfrm>
                        <a:off x="5638800" y="3321050"/>
                        <a:ext cx="914400" cy="215900"/>
                      </a:xfrm>
                      <a:prstGeom prst="rect">
                        <a:avLst/>
                      </a:prstGeom>
                    </p:spPr>
                  </p:pic>
                </p:oleObj>
              </mc:Fallback>
            </mc:AlternateContent>
          </a:graphicData>
        </a:graphic>
      </p:graphicFrame>
      <p:graphicFrame>
        <p:nvGraphicFramePr>
          <p:cNvPr id="6" name="对象 5"/>
          <p:cNvGraphicFramePr/>
          <p:nvPr/>
        </p:nvGraphicFramePr>
        <p:xfrm>
          <a:off x="1525270" y="3825240"/>
          <a:ext cx="8197215" cy="1346200"/>
        </p:xfrm>
        <a:graphic>
          <a:graphicData uri="http://schemas.openxmlformats.org/presentationml/2006/ole">
            <mc:AlternateContent xmlns:mc="http://schemas.openxmlformats.org/markup-compatibility/2006">
              <mc:Choice xmlns:v="urn:schemas-microsoft-com:vml" Requires="v">
                <p:oleObj spid="_x0000_s7" name="" r:id="rId3" imgW="7498715" imgH="1197610" progId="Equation.KSEE3">
                  <p:embed/>
                </p:oleObj>
              </mc:Choice>
              <mc:Fallback>
                <p:oleObj name="" r:id="rId3" imgW="7498715" imgH="1197610" progId="Equation.KSEE3">
                  <p:embed/>
                  <p:pic>
                    <p:nvPicPr>
                      <p:cNvPr id="0" name="图片 6"/>
                      <p:cNvPicPr/>
                      <p:nvPr/>
                    </p:nvPicPr>
                    <p:blipFill>
                      <a:blip r:embed="rId4"/>
                      <a:stretch>
                        <a:fillRect/>
                      </a:stretch>
                    </p:blipFill>
                    <p:spPr>
                      <a:xfrm>
                        <a:off x="1525270" y="3825240"/>
                        <a:ext cx="8197215" cy="1346200"/>
                      </a:xfrm>
                      <a:prstGeom prst="rect">
                        <a:avLst/>
                      </a:prstGeom>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lnSpcReduction="20000"/>
          </a:bodyPr>
          <a:p>
            <a:pPr>
              <a:lnSpc>
                <a:spcPct val="240000"/>
              </a:lnSpc>
            </a:pPr>
            <a:r>
              <a:rPr lang="en-US" altLang="zh-CN">
                <a:solidFill>
                  <a:schemeClr val="tx1"/>
                </a:solidFill>
                <a:effectLst>
                  <a:outerShdw blurRad="38100" dist="19050" dir="2700000" algn="tl" rotWithShape="0">
                    <a:schemeClr val="dk1">
                      <a:alpha val="40000"/>
                    </a:schemeClr>
                  </a:outerShdw>
                </a:effectLst>
              </a:rPr>
              <a:t>Good-Turing</a:t>
            </a:r>
            <a:r>
              <a:rPr lang="zh-CN" altLang="en-US">
                <a:solidFill>
                  <a:schemeClr val="tx1"/>
                </a:solidFill>
                <a:effectLst>
                  <a:outerShdw blurRad="38100" dist="19050" dir="2700000" algn="tl" rotWithShape="0">
                    <a:schemeClr val="dk1">
                      <a:alpha val="40000"/>
                    </a:schemeClr>
                  </a:outerShdw>
                </a:effectLst>
              </a:rPr>
              <a:t>平滑</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古德</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图灵平滑</a:t>
            </a:r>
            <a:r>
              <a:rPr lang="en-US" altLang="zh-CN">
                <a:solidFill>
                  <a:schemeClr val="tx1"/>
                </a:solidFill>
                <a:effectLst>
                  <a:outerShdw blurRad="38100" dist="19050" dir="2700000" algn="tl" rotWithShape="0">
                    <a:schemeClr val="dk1">
                      <a:alpha val="40000"/>
                    </a:schemeClr>
                  </a:outerShdw>
                </a:effectLst>
              </a:rPr>
              <a:t>)</a:t>
            </a:r>
            <a:endParaRPr lang="en-US" altLang="zh-CN">
              <a:solidFill>
                <a:schemeClr val="tx1"/>
              </a:solidFill>
              <a:effectLst>
                <a:outerShdw blurRad="38100" dist="19050" dir="2700000" algn="tl" rotWithShape="0">
                  <a:schemeClr val="dk1">
                    <a:alpha val="40000"/>
                  </a:schemeClr>
                </a:outerShdw>
              </a:effectLst>
            </a:endParaRPr>
          </a:p>
          <a:p>
            <a:pPr marL="0" indent="0">
              <a:lnSpc>
                <a:spcPct val="240000"/>
              </a:lnSpc>
              <a:buNone/>
            </a:pP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上式中：     是箱子</a:t>
            </a:r>
            <a:r>
              <a:rPr lang="en-US" altLang="zh-CN">
                <a:solidFill>
                  <a:schemeClr val="tx1"/>
                </a:solidFill>
                <a:effectLst>
                  <a:outerShdw blurRad="38100" dist="19050" dir="2700000" algn="tl" rotWithShape="0">
                    <a:schemeClr val="dk1">
                      <a:alpha val="40000"/>
                    </a:schemeClr>
                  </a:outerShdw>
                </a:effectLst>
              </a:rPr>
              <a:t>1</a:t>
            </a:r>
            <a:r>
              <a:rPr lang="zh-CN" altLang="en-US">
                <a:solidFill>
                  <a:schemeClr val="tx1"/>
                </a:solidFill>
                <a:effectLst>
                  <a:outerShdw blurRad="38100" dist="19050" dir="2700000" algn="tl" rotWithShape="0">
                    <a:schemeClr val="dk1">
                      <a:alpha val="40000"/>
                    </a:schemeClr>
                  </a:outerShdw>
                </a:effectLst>
              </a:rPr>
              <a:t>中的项目的计数</a:t>
            </a:r>
            <a:endParaRPr lang="zh-CN" altLang="en-US">
              <a:solidFill>
                <a:schemeClr val="tx1"/>
              </a:solidFill>
              <a:effectLst>
                <a:outerShdw blurRad="38100" dist="19050" dir="2700000" algn="tl" rotWithShape="0">
                  <a:schemeClr val="dk1">
                    <a:alpha val="40000"/>
                  </a:schemeClr>
                </a:outerShdw>
              </a:effectLst>
            </a:endParaRPr>
          </a:p>
          <a:p>
            <a:pPr marL="0" indent="0">
              <a:lnSpc>
                <a:spcPct val="240000"/>
              </a:lnSpc>
              <a:buNone/>
            </a:pPr>
            <a:r>
              <a:rPr lang="en-US" altLang="zh-CN">
                <a:solidFill>
                  <a:schemeClr val="tx1"/>
                </a:solidFill>
                <a:effectLst>
                  <a:outerShdw blurRad="38100" dist="19050" dir="2700000" algn="tl" rotWithShape="0">
                    <a:schemeClr val="dk1">
                      <a:alpha val="40000"/>
                    </a:schemeClr>
                  </a:outerShdw>
                </a:effectLst>
              </a:rPr>
              <a:t>		    N</a:t>
            </a:r>
            <a:r>
              <a:rPr lang="zh-CN" altLang="en-US">
                <a:solidFill>
                  <a:schemeClr val="tx1"/>
                </a:solidFill>
                <a:effectLst>
                  <a:outerShdw blurRad="38100" dist="19050" dir="2700000" algn="tl" rotWithShape="0">
                    <a:schemeClr val="dk1">
                      <a:alpha val="40000"/>
                    </a:schemeClr>
                  </a:outerShdw>
                </a:effectLst>
              </a:rPr>
              <a:t>是训练集中的总数</a:t>
            </a:r>
            <a:endParaRPr lang="zh-CN" altLang="en-US">
              <a:solidFill>
                <a:schemeClr val="tx1"/>
              </a:solidFill>
              <a:effectLst>
                <a:outerShdw blurRad="38100" dist="19050" dir="2700000" algn="tl" rotWithShape="0">
                  <a:schemeClr val="dk1">
                    <a:alpha val="40000"/>
                  </a:schemeClr>
                </a:outerShdw>
              </a:effectLst>
            </a:endParaRPr>
          </a:p>
          <a:p>
            <a:pPr marL="0" indent="0">
              <a:lnSpc>
                <a:spcPct val="240000"/>
              </a:lnSpc>
              <a:buNone/>
            </a:pPr>
            <a:r>
              <a:rPr lang="zh-CN" altLang="en-US">
                <a:solidFill>
                  <a:schemeClr val="tx1"/>
                </a:solidFill>
                <a:effectLst>
                  <a:outerShdw blurRad="38100" dist="19050" dir="2700000" algn="tl" rotWithShape="0">
                    <a:schemeClr val="dk1">
                      <a:alpha val="40000"/>
                    </a:schemeClr>
                  </a:outerShdw>
                </a:effectLst>
              </a:rPr>
              <a:t>                                 是零计数事物的概率，也称为</a:t>
            </a:r>
            <a:r>
              <a:rPr lang="zh-CN" altLang="en-US">
                <a:solidFill>
                  <a:srgbClr val="FF0000"/>
                </a:solidFill>
                <a:effectLst>
                  <a:outerShdw blurRad="38100" dist="19050" dir="2700000" algn="tl" rotWithShape="0">
                    <a:schemeClr val="dk1">
                      <a:alpha val="40000"/>
                    </a:schemeClr>
                  </a:outerShdw>
                </a:effectLst>
              </a:rPr>
              <a:t>遗漏量</a:t>
            </a:r>
            <a:endParaRPr lang="zh-CN" altLang="en-US">
              <a:solidFill>
                <a:schemeClr val="tx1"/>
              </a:solidFill>
              <a:effectLst>
                <a:outerShdw blurRad="38100" dist="19050" dir="2700000" algn="tl" rotWithShape="0">
                  <a:schemeClr val="dk1">
                    <a:alpha val="40000"/>
                  </a:schemeClr>
                </a:outerShdw>
              </a:effectLst>
            </a:endParaRPr>
          </a:p>
          <a:p>
            <a:pPr marL="457200" lvl="1" indent="0">
              <a:lnSpc>
                <a:spcPct val="160000"/>
              </a:lnSpc>
              <a:buNone/>
            </a:pP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5" name="对象 4">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073" name="" r:id="rId1" imgW="914400" imgH="215900" progId="Equation.KSEE3">
                  <p:embed/>
                </p:oleObj>
              </mc:Choice>
              <mc:Fallback>
                <p:oleObj name="" r:id="rId1" imgW="914400" imgH="215900" progId="Equation.KSEE3">
                  <p:embed/>
                  <p:pic>
                    <p:nvPicPr>
                      <p:cNvPr id="0" name="图片 3072"/>
                      <p:cNvPicPr/>
                      <p:nvPr/>
                    </p:nvPicPr>
                    <p:blipFill>
                      <a:blip r:embed="rId2"/>
                      <a:stretch>
                        <a:fillRect/>
                      </a:stretch>
                    </p:blipFill>
                    <p:spPr>
                      <a:xfrm>
                        <a:off x="5638800" y="3321050"/>
                        <a:ext cx="914400" cy="215900"/>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3169920" y="3321050"/>
          <a:ext cx="382270" cy="406400"/>
        </p:xfrm>
        <a:graphic>
          <a:graphicData uri="http://schemas.openxmlformats.org/presentationml/2006/ole">
            <mc:AlternateContent xmlns:mc="http://schemas.openxmlformats.org/markup-compatibility/2006">
              <mc:Choice xmlns:v="urn:schemas-microsoft-com:vml" Requires="v">
                <p:oleObj spid="_x0000_s5121" name="" r:id="rId3" imgW="203200" imgH="215900" progId="Equation.KSEE3">
                  <p:embed/>
                </p:oleObj>
              </mc:Choice>
              <mc:Fallback>
                <p:oleObj name="" r:id="rId3" imgW="203200" imgH="215900" progId="Equation.KSEE3">
                  <p:embed/>
                  <p:pic>
                    <p:nvPicPr>
                      <p:cNvPr id="0" name="图片 5120"/>
                      <p:cNvPicPr/>
                      <p:nvPr/>
                    </p:nvPicPr>
                    <p:blipFill>
                      <a:blip r:embed="rId4"/>
                      <a:stretch>
                        <a:fillRect/>
                      </a:stretch>
                    </p:blipFill>
                    <p:spPr>
                      <a:xfrm>
                        <a:off x="3169920" y="3321050"/>
                        <a:ext cx="382270" cy="40640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3169920" y="5324475"/>
          <a:ext cx="810895" cy="540385"/>
        </p:xfrm>
        <a:graphic>
          <a:graphicData uri="http://schemas.openxmlformats.org/presentationml/2006/ole">
            <mc:AlternateContent xmlns:mc="http://schemas.openxmlformats.org/markup-compatibility/2006">
              <mc:Choice xmlns:v="urn:schemas-microsoft-com:vml" Requires="v">
                <p:oleObj spid="_x0000_s5122" name="" r:id="rId5" imgW="304800" imgH="203200" progId="Equation.KSEE3">
                  <p:embed/>
                </p:oleObj>
              </mc:Choice>
              <mc:Fallback>
                <p:oleObj name="" r:id="rId5" imgW="304800" imgH="203200" progId="Equation.KSEE3">
                  <p:embed/>
                  <p:pic>
                    <p:nvPicPr>
                      <p:cNvPr id="0" name="图片 5121"/>
                      <p:cNvPicPr/>
                      <p:nvPr/>
                    </p:nvPicPr>
                    <p:blipFill>
                      <a:blip r:embed="rId6"/>
                      <a:stretch>
                        <a:fillRect/>
                      </a:stretch>
                    </p:blipFill>
                    <p:spPr>
                      <a:xfrm>
                        <a:off x="3169920" y="5324475"/>
                        <a:ext cx="810895" cy="540385"/>
                      </a:xfrm>
                      <a:prstGeom prst="rect">
                        <a:avLst/>
                      </a:prstGeom>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lnSpcReduction="20000"/>
          </a:bodyPr>
          <a:p>
            <a:pPr marL="0" indent="0">
              <a:lnSpc>
                <a:spcPct val="170000"/>
              </a:lnSpc>
              <a:buNone/>
            </a:pPr>
            <a:r>
              <a:rPr lang="zh-CN" altLang="en-US">
                <a:solidFill>
                  <a:schemeClr val="tx1"/>
                </a:solidFill>
                <a:effectLst>
                  <a:outerShdw blurRad="38100" dist="19050" dir="2700000" algn="tl" rotWithShape="0">
                    <a:schemeClr val="dk1">
                      <a:alpha val="40000"/>
                    </a:schemeClr>
                  </a:outerShdw>
                </a:effectLst>
              </a:rPr>
              <a:t>假设一种情况：</a:t>
            </a:r>
            <a:endParaRPr lang="zh-CN" altLang="en-US">
              <a:solidFill>
                <a:schemeClr val="tx1"/>
              </a:solidFill>
              <a:effectLst>
                <a:outerShdw blurRad="38100" dist="19050" dir="2700000" algn="tl" rotWithShape="0">
                  <a:schemeClr val="dk1">
                    <a:alpha val="40000"/>
                  </a:schemeClr>
                </a:outerShdw>
              </a:effectLst>
            </a:endParaRPr>
          </a:p>
          <a:p>
            <a:pPr marL="0" indent="0">
              <a:lnSpc>
                <a:spcPct val="170000"/>
              </a:lnSpc>
              <a:buNone/>
            </a:pP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如果我们要计算概率                     ，但是我们没有特定的三元语法                      的实例，这时我们可以不直接计算三元语法的概率，而使用二元语法概率                 来估计三元语法的概率。以此类推。</a:t>
            </a:r>
            <a:endParaRPr lang="zh-CN" altLang="en-US">
              <a:solidFill>
                <a:schemeClr val="tx1"/>
              </a:solidFill>
              <a:effectLst>
                <a:outerShdw blurRad="38100" dist="19050" dir="2700000" algn="tl" rotWithShape="0">
                  <a:schemeClr val="dk1">
                    <a:alpha val="40000"/>
                  </a:schemeClr>
                </a:outerShdw>
              </a:effectLst>
            </a:endParaRPr>
          </a:p>
          <a:p>
            <a:pPr marL="457200" lvl="1" indent="0">
              <a:lnSpc>
                <a:spcPct val="160000"/>
              </a:lnSpc>
              <a:buNone/>
            </a:pP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5" name="对象 4">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073" name="" r:id="rId1" imgW="914400" imgH="215900" progId="Equation.KSEE3">
                  <p:embed/>
                </p:oleObj>
              </mc:Choice>
              <mc:Fallback>
                <p:oleObj name="" r:id="rId1" imgW="914400" imgH="215900" progId="Equation.KSEE3">
                  <p:embed/>
                  <p:pic>
                    <p:nvPicPr>
                      <p:cNvPr id="0" name="图片 3072"/>
                      <p:cNvPicPr/>
                      <p:nvPr/>
                    </p:nvPicPr>
                    <p:blipFill>
                      <a:blip r:embed="rId2"/>
                      <a:stretch>
                        <a:fillRect/>
                      </a:stretch>
                    </p:blipFill>
                    <p:spPr>
                      <a:xfrm>
                        <a:off x="5638800" y="3321050"/>
                        <a:ext cx="914400" cy="21590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5135880" y="2878455"/>
          <a:ext cx="1920240" cy="442595"/>
        </p:xfrm>
        <a:graphic>
          <a:graphicData uri="http://schemas.openxmlformats.org/presentationml/2006/ole">
            <mc:AlternateContent xmlns:mc="http://schemas.openxmlformats.org/markup-compatibility/2006">
              <mc:Choice xmlns:v="urn:schemas-microsoft-com:vml" Requires="v">
                <p:oleObj spid="_x0000_s6145" name="" r:id="rId3" imgW="990600" imgH="228600" progId="Equation.KSEE3">
                  <p:embed/>
                </p:oleObj>
              </mc:Choice>
              <mc:Fallback>
                <p:oleObj name="" r:id="rId3" imgW="990600" imgH="228600" progId="Equation.KSEE3">
                  <p:embed/>
                  <p:pic>
                    <p:nvPicPr>
                      <p:cNvPr id="0" name="图片 6144"/>
                      <p:cNvPicPr/>
                      <p:nvPr/>
                    </p:nvPicPr>
                    <p:blipFill>
                      <a:blip r:embed="rId4"/>
                      <a:stretch>
                        <a:fillRect/>
                      </a:stretch>
                    </p:blipFill>
                    <p:spPr>
                      <a:xfrm>
                        <a:off x="5135880" y="2878455"/>
                        <a:ext cx="1920240" cy="44259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2091055" y="3435350"/>
          <a:ext cx="2054225" cy="485775"/>
        </p:xfrm>
        <a:graphic>
          <a:graphicData uri="http://schemas.openxmlformats.org/presentationml/2006/ole">
            <mc:AlternateContent xmlns:mc="http://schemas.openxmlformats.org/markup-compatibility/2006">
              <mc:Choice xmlns:v="urn:schemas-microsoft-com:vml" Requires="v">
                <p:oleObj spid="_x0000_s6146" name="" r:id="rId5" imgW="736600" imgH="215900" progId="Equation.KSEE3">
                  <p:embed/>
                </p:oleObj>
              </mc:Choice>
              <mc:Fallback>
                <p:oleObj name="" r:id="rId5" imgW="736600" imgH="215900" progId="Equation.KSEE3">
                  <p:embed/>
                  <p:pic>
                    <p:nvPicPr>
                      <p:cNvPr id="0" name="图片 6145"/>
                      <p:cNvPicPr/>
                      <p:nvPr/>
                    </p:nvPicPr>
                    <p:blipFill>
                      <a:blip r:embed="rId6"/>
                      <a:stretch>
                        <a:fillRect/>
                      </a:stretch>
                    </p:blipFill>
                    <p:spPr>
                      <a:xfrm>
                        <a:off x="2091055" y="3435350"/>
                        <a:ext cx="2054225" cy="48577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5334000" y="4065905"/>
          <a:ext cx="1524000" cy="473075"/>
        </p:xfrm>
        <a:graphic>
          <a:graphicData uri="http://schemas.openxmlformats.org/presentationml/2006/ole">
            <mc:AlternateContent xmlns:mc="http://schemas.openxmlformats.org/markup-compatibility/2006">
              <mc:Choice xmlns:v="urn:schemas-microsoft-com:vml" Requires="v">
                <p:oleObj spid="_x0000_s6147" name="" r:id="rId7" imgW="736600" imgH="228600" progId="Equation.KSEE3">
                  <p:embed/>
                </p:oleObj>
              </mc:Choice>
              <mc:Fallback>
                <p:oleObj name="" r:id="rId7" imgW="736600" imgH="228600" progId="Equation.KSEE3">
                  <p:embed/>
                  <p:pic>
                    <p:nvPicPr>
                      <p:cNvPr id="0" name="图片 6146"/>
                      <p:cNvPicPr/>
                      <p:nvPr/>
                    </p:nvPicPr>
                    <p:blipFill>
                      <a:blip r:embed="rId8"/>
                      <a:stretch>
                        <a:fillRect/>
                      </a:stretch>
                    </p:blipFill>
                    <p:spPr>
                      <a:xfrm>
                        <a:off x="5334000" y="4065905"/>
                        <a:ext cx="1524000" cy="473075"/>
                      </a:xfrm>
                      <a:prstGeom prst="rect">
                        <a:avLst/>
                      </a:prstGeom>
                    </p:spPr>
                  </p:pic>
                </p:oleObj>
              </mc:Fallback>
            </mc:AlternateContent>
          </a:graphicData>
        </a:graphic>
      </p:graphicFrame>
      <p:graphicFrame>
        <p:nvGraphicFramePr>
          <p:cNvPr id="10" name="对象 9"/>
          <p:cNvGraphicFramePr/>
          <p:nvPr/>
        </p:nvGraphicFramePr>
        <p:xfrm>
          <a:off x="4759960" y="5683885"/>
          <a:ext cx="2296795" cy="494030"/>
        </p:xfrm>
        <a:graphic>
          <a:graphicData uri="http://schemas.openxmlformats.org/presentationml/2006/ole">
            <mc:AlternateContent xmlns:mc="http://schemas.openxmlformats.org/markup-compatibility/2006">
              <mc:Choice xmlns:v="urn:schemas-microsoft-com:vml" Requires="v">
                <p:oleObj spid="_x0000_s11" name="" r:id="rId9" imgW="736600" imgH="228600" progId="Equation.KSEE3">
                  <p:embed/>
                </p:oleObj>
              </mc:Choice>
              <mc:Fallback>
                <p:oleObj name="" r:id="rId9" imgW="736600" imgH="228600" progId="Equation.KSEE3">
                  <p:embed/>
                  <p:pic>
                    <p:nvPicPr>
                      <p:cNvPr id="0" name="图片 10"/>
                      <p:cNvPicPr/>
                      <p:nvPr/>
                    </p:nvPicPr>
                    <p:blipFill>
                      <a:blip r:embed="rId10"/>
                      <a:stretch>
                        <a:fillRect/>
                      </a:stretch>
                    </p:blipFill>
                    <p:spPr>
                      <a:xfrm>
                        <a:off x="4759960" y="5683885"/>
                        <a:ext cx="2296795" cy="494030"/>
                      </a:xfrm>
                      <a:prstGeom prst="rect">
                        <a:avLst/>
                      </a:prstGeom>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lnSpcReduction="20000"/>
          </a:bodyPr>
          <a:p>
            <a:pPr marL="457200" lvl="1" indent="0">
              <a:lnSpc>
                <a:spcPct val="160000"/>
              </a:lnSpc>
              <a:buNone/>
            </a:pPr>
            <a:endParaRPr lang="zh-CN" altLang="en-US">
              <a:solidFill>
                <a:schemeClr val="tx1"/>
              </a:solidFill>
              <a:effectLst>
                <a:outerShdw blurRad="38100" dist="19050" dir="2700000" algn="tl" rotWithShape="0">
                  <a:schemeClr val="dk1">
                    <a:alpha val="40000"/>
                  </a:schemeClr>
                </a:outerShdw>
              </a:effectLst>
            </a:endParaRPr>
          </a:p>
          <a:p>
            <a:pPr marL="457200" lvl="1" indent="0">
              <a:lnSpc>
                <a:spcPct val="160000"/>
              </a:lnSpc>
              <a:buNone/>
            </a:pPr>
            <a:endParaRPr lang="zh-CN" altLang="en-US">
              <a:solidFill>
                <a:schemeClr val="tx1"/>
              </a:solidFill>
              <a:effectLst>
                <a:outerShdw blurRad="38100" dist="19050" dir="2700000" algn="tl" rotWithShape="0">
                  <a:schemeClr val="dk1">
                    <a:alpha val="40000"/>
                  </a:schemeClr>
                </a:outerShdw>
              </a:effectLst>
            </a:endParaRPr>
          </a:p>
          <a:p>
            <a:pPr marL="457200" lvl="1" indent="0">
              <a:lnSpc>
                <a:spcPct val="160000"/>
              </a:lnSpc>
              <a:buNone/>
            </a:pPr>
            <a:r>
              <a:rPr lang="zh-CN" altLang="en-US">
                <a:solidFill>
                  <a:schemeClr val="tx1"/>
                </a:solidFill>
                <a:effectLst>
                  <a:outerShdw blurRad="38100" dist="19050" dir="2700000" algn="tl" rotWithShape="0">
                    <a:schemeClr val="dk1">
                      <a:alpha val="40000"/>
                    </a:schemeClr>
                  </a:outerShdw>
                </a:effectLst>
              </a:rPr>
              <a:t>                           </a:t>
            </a:r>
            <a:r>
              <a:rPr lang="zh-CN" altLang="en-US" sz="3200">
                <a:solidFill>
                  <a:schemeClr val="tx1"/>
                </a:solidFill>
                <a:effectLst>
                  <a:outerShdw blurRad="38100" dist="19050" dir="2700000" algn="tl" rotWithShape="0">
                    <a:schemeClr val="dk1">
                      <a:alpha val="40000"/>
                    </a:schemeClr>
                  </a:outerShdw>
                </a:effectLst>
              </a:rPr>
              <a:t> 插值法</a:t>
            </a:r>
            <a:endParaRPr lang="zh-CN" altLang="en-US" sz="3200">
              <a:solidFill>
                <a:schemeClr val="tx1"/>
              </a:solidFill>
              <a:effectLst>
                <a:outerShdw blurRad="38100" dist="19050" dir="2700000" algn="tl" rotWithShape="0">
                  <a:schemeClr val="dk1">
                    <a:alpha val="40000"/>
                  </a:schemeClr>
                </a:outerShdw>
              </a:effectLst>
            </a:endParaRPr>
          </a:p>
          <a:p>
            <a:pPr marL="457200" lvl="1" indent="0">
              <a:lnSpc>
                <a:spcPct val="160000"/>
              </a:lnSpc>
              <a:buNone/>
            </a:pPr>
            <a:r>
              <a:rPr lang="zh-CN" altLang="en-US" sz="3200">
                <a:solidFill>
                  <a:schemeClr val="tx1"/>
                </a:solidFill>
                <a:effectLst>
                  <a:outerShdw blurRad="38100" dist="19050" dir="2700000" algn="tl" rotWithShape="0">
                    <a:schemeClr val="dk1">
                      <a:alpha val="40000"/>
                    </a:schemeClr>
                  </a:outerShdw>
                </a:effectLst>
              </a:rPr>
              <a:t>                     回退法</a:t>
            </a:r>
            <a:endParaRPr lang="zh-CN" altLang="en-US" sz="32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lnSpcReduction="20000"/>
          </a:bodyPr>
          <a:p>
            <a:pPr>
              <a:lnSpc>
                <a:spcPct val="260000"/>
              </a:lnSpc>
            </a:pPr>
            <a:r>
              <a:rPr lang="zh-CN" altLang="en-US">
                <a:solidFill>
                  <a:schemeClr val="tx1"/>
                </a:solidFill>
                <a:effectLst>
                  <a:outerShdw blurRad="38100" dist="19050" dir="2700000" algn="tl" rotWithShape="0">
                    <a:schemeClr val="dk1">
                      <a:alpha val="40000"/>
                    </a:schemeClr>
                  </a:outerShdw>
                </a:effectLst>
              </a:rPr>
              <a:t>插值法</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线性</a:t>
            </a:r>
            <a:r>
              <a:rPr lang="en-US" altLang="zh-CN">
                <a:solidFill>
                  <a:schemeClr val="tx1"/>
                </a:solidFill>
                <a:effectLst>
                  <a:outerShdw blurRad="38100" dist="19050" dir="2700000" algn="tl" rotWithShape="0">
                    <a:schemeClr val="dk1">
                      <a:alpha val="40000"/>
                    </a:schemeClr>
                  </a:outerShdw>
                </a:effectLst>
              </a:rPr>
              <a:t>)</a:t>
            </a:r>
            <a:endParaRPr lang="zh-CN" altLang="en-US">
              <a:solidFill>
                <a:schemeClr val="tx1"/>
              </a:solidFill>
              <a:effectLst>
                <a:outerShdw blurRad="38100" dist="19050" dir="2700000" algn="tl" rotWithShape="0">
                  <a:schemeClr val="dk1">
                    <a:alpha val="40000"/>
                  </a:schemeClr>
                </a:outerShdw>
              </a:effectLst>
            </a:endParaRPr>
          </a:p>
          <a:p>
            <a:pPr marL="457200" lvl="1" indent="0">
              <a:lnSpc>
                <a:spcPct val="260000"/>
              </a:lnSpc>
              <a:buNone/>
            </a:pPr>
            <a:r>
              <a:rPr lang="zh-CN" altLang="en-US">
                <a:solidFill>
                  <a:schemeClr val="tx1"/>
                </a:solidFill>
                <a:effectLst>
                  <a:outerShdw blurRad="38100" dist="19050" dir="2700000" algn="tl" rotWithShape="0">
                    <a:schemeClr val="dk1">
                      <a:alpha val="40000"/>
                    </a:schemeClr>
                  </a:outerShdw>
                </a:effectLst>
              </a:rPr>
              <a:t>         该数据平滑技术主要利用低元n-gram模型对高元n-gram模型进行线性插值。因为在没有足够的数据对高元n-gram模型进行概率估计时，低元n-gram模型通常可以提供有用的信息。</a:t>
            </a: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5" name="对象 4">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073" name="" r:id="rId1" imgW="914400" imgH="215900" progId="Equation.KSEE3">
                  <p:embed/>
                </p:oleObj>
              </mc:Choice>
              <mc:Fallback>
                <p:oleObj name="" r:id="rId1" imgW="914400" imgH="215900" progId="Equation.KSEE3">
                  <p:embed/>
                  <p:pic>
                    <p:nvPicPr>
                      <p:cNvPr id="0" name="图片 3072"/>
                      <p:cNvPicPr/>
                      <p:nvPr/>
                    </p:nvPicPr>
                    <p:blipFill>
                      <a:blip r:embed="rId2"/>
                      <a:stretch>
                        <a:fillRect/>
                      </a:stretch>
                    </p:blipFill>
                    <p:spPr>
                      <a:xfrm>
                        <a:off x="5638800" y="3321050"/>
                        <a:ext cx="914400" cy="215900"/>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语言模型</a:t>
            </a:r>
            <a:endParaRPr lang="zh-CN" altLang="en-US"/>
          </a:p>
        </p:txBody>
      </p:sp>
      <p:sp>
        <p:nvSpPr>
          <p:cNvPr id="3" name="内容占位符 2"/>
          <p:cNvSpPr>
            <a:spLocks noGrp="1"/>
          </p:cNvSpPr>
          <p:nvPr>
            <p:ph idx="1"/>
          </p:nvPr>
        </p:nvSpPr>
        <p:spPr/>
        <p:txBody>
          <a:bodyPr>
            <a:normAutofit lnSpcReduction="10000"/>
          </a:bodyPr>
          <a:p>
            <a:pPr>
              <a:lnSpc>
                <a:spcPct val="140000"/>
              </a:lnSpc>
            </a:pPr>
            <a:r>
              <a:rPr lang="zh-CN" altLang="en-US"/>
              <a:t>序列模型 </a:t>
            </a:r>
            <a:r>
              <a:rPr lang="en-US" altLang="zh-CN"/>
              <a:t>Seq2Seq</a:t>
            </a:r>
            <a:endParaRPr lang="en-US" altLang="zh-CN"/>
          </a:p>
          <a:p>
            <a:pPr>
              <a:lnSpc>
                <a:spcPct val="140000"/>
              </a:lnSpc>
            </a:pPr>
            <a:r>
              <a:rPr lang="en-US" altLang="zh-CN"/>
              <a:t>Attention</a:t>
            </a:r>
            <a:r>
              <a:rPr lang="zh-CN" altLang="en-US"/>
              <a:t>机制</a:t>
            </a:r>
            <a:endParaRPr lang="zh-CN" altLang="en-US"/>
          </a:p>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190000"/>
              </a:lnSpc>
            </a:pPr>
            <a:r>
              <a:rPr lang="zh-CN" altLang="en-US" sz="2400">
                <a:solidFill>
                  <a:schemeClr val="tx1"/>
                </a:solidFill>
                <a:effectLst>
                  <a:outerShdw blurRad="38100" dist="19050" dir="2700000" algn="tl" rotWithShape="0">
                    <a:schemeClr val="dk1">
                      <a:alpha val="40000"/>
                    </a:schemeClr>
                  </a:outerShdw>
                </a:effectLst>
              </a:rPr>
              <a:t>插值法思想</a:t>
            </a:r>
            <a:endParaRPr lang="zh-CN" altLang="en-US" sz="2400">
              <a:solidFill>
                <a:schemeClr val="tx1"/>
              </a:solidFill>
              <a:effectLst>
                <a:outerShdw blurRad="38100" dist="19050" dir="2700000" algn="tl" rotWithShape="0">
                  <a:schemeClr val="dk1">
                    <a:alpha val="40000"/>
                  </a:schemeClr>
                </a:outerShdw>
              </a:effectLst>
            </a:endParaRPr>
          </a:p>
          <a:p>
            <a:pPr marL="0" indent="0">
              <a:lnSpc>
                <a:spcPct val="190000"/>
              </a:lnSpc>
              <a:buNone/>
            </a:pPr>
            <a:r>
              <a:rPr lang="zh-CN" altLang="en-US" sz="2400">
                <a:solidFill>
                  <a:schemeClr val="tx1"/>
                </a:solidFill>
                <a:effectLst>
                  <a:outerShdw blurRad="38100" dist="19050" dir="2700000" algn="tl" rotWithShape="0">
                    <a:schemeClr val="dk1">
                      <a:alpha val="40000"/>
                    </a:schemeClr>
                  </a:outerShdw>
                </a:effectLst>
              </a:rPr>
              <a:t>        在线性插值中，我们把不同阶的</a:t>
            </a:r>
            <a:r>
              <a:rPr lang="en-US" altLang="zh-CN" sz="2400">
                <a:solidFill>
                  <a:schemeClr val="tx1"/>
                </a:solidFill>
                <a:effectLst>
                  <a:outerShdw blurRad="38100" dist="19050" dir="2700000" algn="tl" rotWithShape="0">
                    <a:schemeClr val="dk1">
                      <a:alpha val="40000"/>
                    </a:schemeClr>
                  </a:outerShdw>
                </a:effectLst>
              </a:rPr>
              <a:t>N</a:t>
            </a:r>
            <a:r>
              <a:rPr lang="zh-CN" altLang="en-US" sz="2400">
                <a:solidFill>
                  <a:schemeClr val="tx1"/>
                </a:solidFill>
                <a:effectLst>
                  <a:outerShdw blurRad="38100" dist="19050" dir="2700000" algn="tl" rotWithShape="0">
                    <a:schemeClr val="dk1">
                      <a:alpha val="40000"/>
                    </a:schemeClr>
                  </a:outerShdw>
                </a:effectLst>
              </a:rPr>
              <a:t>元语法结合起来，对所有的模型进行线性插值。</a:t>
            </a:r>
            <a:endParaRPr lang="zh-CN" altLang="en-US" sz="2400">
              <a:solidFill>
                <a:schemeClr val="tx1"/>
              </a:solidFill>
              <a:effectLst>
                <a:outerShdw blurRad="38100" dist="19050" dir="2700000" algn="tl" rotWithShape="0">
                  <a:schemeClr val="dk1">
                    <a:alpha val="40000"/>
                  </a:schemeClr>
                </a:outerShdw>
              </a:effectLst>
            </a:endParaRPr>
          </a:p>
          <a:p>
            <a:pPr marL="0" indent="0">
              <a:lnSpc>
                <a:spcPct val="190000"/>
              </a:lnSpc>
              <a:buNone/>
            </a:pPr>
            <a:r>
              <a:rPr lang="en-US" altLang="zh-CN" sz="2400">
                <a:solidFill>
                  <a:schemeClr val="tx1"/>
                </a:solidFill>
                <a:effectLst>
                  <a:outerShdw blurRad="38100" dist="19050" dir="2700000" algn="tl" rotWithShape="0">
                    <a:schemeClr val="dk1">
                      <a:alpha val="40000"/>
                    </a:schemeClr>
                  </a:outerShdw>
                </a:effectLst>
              </a:rPr>
              <a:t>	</a:t>
            </a:r>
            <a:r>
              <a:rPr lang="zh-CN" altLang="en-US" sz="2400">
                <a:solidFill>
                  <a:schemeClr val="tx1"/>
                </a:solidFill>
                <a:effectLst>
                  <a:outerShdw blurRad="38100" dist="19050" dir="2700000" algn="tl" rotWithShape="0">
                    <a:schemeClr val="dk1">
                      <a:alpha val="40000"/>
                    </a:schemeClr>
                  </a:outerShdw>
                </a:effectLst>
              </a:rPr>
              <a:t>比如：当我们估计三元语法的概率                         的时候，要把一元、二元、三元语法语法结合在一起，用      来加权。所以有：</a:t>
            </a:r>
            <a:endParaRPr lang="zh-CN" altLang="en-US">
              <a:solidFill>
                <a:schemeClr val="tx1"/>
              </a:solidFill>
              <a:effectLst>
                <a:outerShdw blurRad="38100" dist="19050" dir="2700000" algn="tl" rotWithShape="0">
                  <a:schemeClr val="dk1">
                    <a:alpha val="40000"/>
                  </a:schemeClr>
                </a:outerShdw>
              </a:effectLst>
            </a:endParaRPr>
          </a:p>
          <a:p>
            <a:pPr marL="457200" lvl="1" indent="0">
              <a:lnSpc>
                <a:spcPct val="260000"/>
              </a:lnSpc>
              <a:buNone/>
            </a:pP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6" name="对象 5">
            <a:hlinkClick r:id="" action="ppaction://ole?verb="/>
          </p:cNvPr>
          <p:cNvGraphicFramePr>
            <a:graphicFrameLocks noChangeAspect="1"/>
          </p:cNvGraphicFramePr>
          <p:nvPr/>
        </p:nvGraphicFramePr>
        <p:xfrm>
          <a:off x="6487795" y="4457065"/>
          <a:ext cx="1920240" cy="442595"/>
        </p:xfrm>
        <a:graphic>
          <a:graphicData uri="http://schemas.openxmlformats.org/presentationml/2006/ole">
            <mc:AlternateContent xmlns:mc="http://schemas.openxmlformats.org/markup-compatibility/2006">
              <mc:Choice xmlns:v="urn:schemas-microsoft-com:vml" Requires="v">
                <p:oleObj spid="_x0000_s6145" name="" r:id="rId1" imgW="990600" imgH="228600" progId="Equation.KSEE3">
                  <p:embed/>
                </p:oleObj>
              </mc:Choice>
              <mc:Fallback>
                <p:oleObj name="" r:id="rId1" imgW="990600" imgH="228600" progId="Equation.KSEE3">
                  <p:embed/>
                  <p:pic>
                    <p:nvPicPr>
                      <p:cNvPr id="0" name="图片 6144"/>
                      <p:cNvPicPr/>
                      <p:nvPr/>
                    </p:nvPicPr>
                    <p:blipFill>
                      <a:blip r:embed="rId2"/>
                      <a:stretch>
                        <a:fillRect/>
                      </a:stretch>
                    </p:blipFill>
                    <p:spPr>
                      <a:xfrm>
                        <a:off x="6487795" y="4457065"/>
                        <a:ext cx="1920240" cy="442595"/>
                      </a:xfrm>
                      <a:prstGeom prst="rect">
                        <a:avLst/>
                      </a:prstGeom>
                    </p:spPr>
                  </p:pic>
                </p:oleObj>
              </mc:Fallback>
            </mc:AlternateContent>
          </a:graphicData>
        </a:graphic>
      </p:graphicFrame>
      <p:graphicFrame>
        <p:nvGraphicFramePr>
          <p:cNvPr id="7" name="对象 6"/>
          <p:cNvGraphicFramePr/>
          <p:nvPr/>
        </p:nvGraphicFramePr>
        <p:xfrm>
          <a:off x="5725795" y="5046345"/>
          <a:ext cx="762000" cy="595630"/>
        </p:xfrm>
        <a:graphic>
          <a:graphicData uri="http://schemas.openxmlformats.org/presentationml/2006/ole">
            <mc:AlternateContent xmlns:mc="http://schemas.openxmlformats.org/markup-compatibility/2006">
              <mc:Choice xmlns:v="urn:schemas-microsoft-com:vml" Requires="v">
                <p:oleObj spid="_x0000_s8" name="" r:id="rId3" imgW="407035" imgH="366395" progId="Equation.KSEE3">
                  <p:embed/>
                </p:oleObj>
              </mc:Choice>
              <mc:Fallback>
                <p:oleObj name="" r:id="rId3" imgW="407035" imgH="366395" progId="Equation.KSEE3">
                  <p:embed/>
                  <p:pic>
                    <p:nvPicPr>
                      <p:cNvPr id="0" name="图片 7"/>
                      <p:cNvPicPr/>
                      <p:nvPr/>
                    </p:nvPicPr>
                    <p:blipFill>
                      <a:blip r:embed="rId4"/>
                      <a:stretch>
                        <a:fillRect/>
                      </a:stretch>
                    </p:blipFill>
                    <p:spPr>
                      <a:xfrm>
                        <a:off x="5725795" y="5046345"/>
                        <a:ext cx="762000" cy="595630"/>
                      </a:xfrm>
                      <a:prstGeom prst="rect">
                        <a:avLst/>
                      </a:prstGeom>
                    </p:spPr>
                  </p:pic>
                </p:oleObj>
              </mc:Fallback>
            </mc:AlternateContent>
          </a:graphicData>
        </a:graphic>
      </p:graphicFrame>
      <p:graphicFrame>
        <p:nvGraphicFramePr>
          <p:cNvPr id="9" name="对象 8"/>
          <p:cNvGraphicFramePr/>
          <p:nvPr/>
        </p:nvGraphicFramePr>
        <p:xfrm>
          <a:off x="6038850" y="3351530"/>
          <a:ext cx="114300" cy="154305"/>
        </p:xfrm>
        <a:graphic>
          <a:graphicData uri="http://schemas.openxmlformats.org/presentationml/2006/ole">
            <mc:AlternateContent xmlns:mc="http://schemas.openxmlformats.org/markup-compatibility/2006">
              <mc:Choice xmlns:v="urn:schemas-microsoft-com:vml" Requires="v">
                <p:oleObj spid="_x0000_s10" name="" r:id="rId5" imgW="139700" imgH="177165" progId="Equation.KSEE3">
                  <p:embed/>
                </p:oleObj>
              </mc:Choice>
              <mc:Fallback>
                <p:oleObj name="" r:id="rId5" imgW="139700" imgH="177165" progId="Equation.KSEE3">
                  <p:embed/>
                  <p:pic>
                    <p:nvPicPr>
                      <p:cNvPr id="0" name="图片 9"/>
                      <p:cNvPicPr/>
                      <p:nvPr/>
                    </p:nvPicPr>
                    <p:blipFill>
                      <a:blip r:embed="rId6"/>
                      <a:stretch>
                        <a:fillRect/>
                      </a:stretch>
                    </p:blipFill>
                    <p:spPr>
                      <a:xfrm>
                        <a:off x="6038850" y="3351530"/>
                        <a:ext cx="114300" cy="154305"/>
                      </a:xfrm>
                      <a:prstGeom prst="rect">
                        <a:avLst/>
                      </a:prstGeom>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190000"/>
              </a:lnSpc>
            </a:pPr>
            <a:r>
              <a:rPr lang="zh-CN" altLang="en-US" sz="2400">
                <a:solidFill>
                  <a:schemeClr val="tx1"/>
                </a:solidFill>
                <a:effectLst>
                  <a:outerShdw blurRad="38100" dist="19050" dir="2700000" algn="tl" rotWithShape="0">
                    <a:schemeClr val="dk1">
                      <a:alpha val="40000"/>
                    </a:schemeClr>
                  </a:outerShdw>
                </a:effectLst>
              </a:rPr>
              <a:t>插值法思想</a:t>
            </a:r>
            <a:endParaRPr lang="zh-CN" altLang="en-US" sz="2400">
              <a:solidFill>
                <a:schemeClr val="tx1"/>
              </a:solidFill>
              <a:effectLst>
                <a:outerShdw blurRad="38100" dist="19050" dir="2700000" algn="tl" rotWithShape="0">
                  <a:schemeClr val="dk1">
                    <a:alpha val="40000"/>
                  </a:schemeClr>
                </a:outerShdw>
              </a:effectLst>
            </a:endParaRPr>
          </a:p>
          <a:p>
            <a:pPr marL="0" indent="0">
              <a:lnSpc>
                <a:spcPct val="190000"/>
              </a:lnSpc>
              <a:buNone/>
            </a:pPr>
            <a:r>
              <a:rPr lang="zh-CN" altLang="en-US" sz="2400">
                <a:solidFill>
                  <a:schemeClr val="tx1"/>
                </a:solidFill>
                <a:effectLst>
                  <a:outerShdw blurRad="38100" dist="19050" dir="2700000" algn="tl" rotWithShape="0">
                    <a:schemeClr val="dk1">
                      <a:alpha val="40000"/>
                    </a:schemeClr>
                  </a:outerShdw>
                </a:effectLst>
              </a:rPr>
              <a:t>        </a:t>
            </a:r>
            <a:endParaRPr lang="zh-CN" altLang="en-US">
              <a:solidFill>
                <a:schemeClr val="tx1"/>
              </a:solidFill>
              <a:effectLst>
                <a:outerShdw blurRad="38100" dist="19050" dir="2700000" algn="tl" rotWithShape="0">
                  <a:schemeClr val="dk1">
                    <a:alpha val="40000"/>
                  </a:schemeClr>
                </a:outerShdw>
              </a:effectLst>
            </a:endParaRPr>
          </a:p>
          <a:p>
            <a:pPr marL="457200" lvl="1" indent="0">
              <a:lnSpc>
                <a:spcPct val="260000"/>
              </a:lnSpc>
              <a:buNone/>
            </a:pPr>
            <a:endParaRPr lang="zh-CN" altLang="en-US">
              <a:solidFill>
                <a:schemeClr val="tx1"/>
              </a:solidFill>
              <a:effectLst>
                <a:outerShdw blurRad="38100" dist="19050" dir="2700000" algn="tl" rotWithShape="0">
                  <a:schemeClr val="dk1">
                    <a:alpha val="40000"/>
                  </a:schemeClr>
                </a:outerShdw>
              </a:effectLst>
            </a:endParaRPr>
          </a:p>
          <a:p>
            <a:pPr marL="457200" lvl="1" indent="0">
              <a:lnSpc>
                <a:spcPct val="260000"/>
              </a:lnSpc>
              <a:buNone/>
            </a:pPr>
            <a:r>
              <a:rPr lang="zh-CN" altLang="en-US">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的求法？</a:t>
            </a:r>
            <a:r>
              <a:rPr lang="zh-CN" altLang="en-US">
                <a:solidFill>
                  <a:schemeClr val="tx1"/>
                </a:solidFill>
                <a:effectLst>
                  <a:outerShdw blurRad="38100" dist="19050" dir="2700000" algn="tl" rotWithShape="0">
                    <a:schemeClr val="dk1">
                      <a:alpha val="40000"/>
                    </a:schemeClr>
                  </a:outerShdw>
                </a:effectLst>
              </a:rPr>
              <a:t>        </a:t>
            </a: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4" name="对象 3">
            <a:hlinkClick r:id="" action="ppaction://ole?verb="/>
          </p:cNvPr>
          <p:cNvGraphicFramePr>
            <a:graphicFrameLocks noChangeAspect="1"/>
          </p:cNvGraphicFramePr>
          <p:nvPr/>
        </p:nvGraphicFramePr>
        <p:xfrm>
          <a:off x="1830070" y="3091180"/>
          <a:ext cx="8204835" cy="675640"/>
        </p:xfrm>
        <a:graphic>
          <a:graphicData uri="http://schemas.openxmlformats.org/presentationml/2006/ole">
            <mc:AlternateContent xmlns:mc="http://schemas.openxmlformats.org/markup-compatibility/2006">
              <mc:Choice xmlns:v="urn:schemas-microsoft-com:vml" Requires="v">
                <p:oleObj spid="_x0000_s8193" name="" r:id="rId1" imgW="3848100" imgH="316865" progId="Equation.KSEE3">
                  <p:embed/>
                </p:oleObj>
              </mc:Choice>
              <mc:Fallback>
                <p:oleObj name="" r:id="rId1" imgW="3848100" imgH="316865" progId="Equation.KSEE3">
                  <p:embed/>
                  <p:pic>
                    <p:nvPicPr>
                      <p:cNvPr id="0" name="图片 8192"/>
                      <p:cNvPicPr/>
                      <p:nvPr/>
                    </p:nvPicPr>
                    <p:blipFill>
                      <a:blip r:embed="rId2"/>
                      <a:stretch>
                        <a:fillRect/>
                      </a:stretch>
                    </p:blipFill>
                    <p:spPr>
                      <a:xfrm>
                        <a:off x="1830070" y="3091180"/>
                        <a:ext cx="8204835" cy="67564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5823268" y="3257550"/>
          <a:ext cx="545465" cy="342900"/>
        </p:xfrm>
        <a:graphic>
          <a:graphicData uri="http://schemas.openxmlformats.org/presentationml/2006/ole">
            <mc:AlternateContent xmlns:mc="http://schemas.openxmlformats.org/markup-compatibility/2006">
              <mc:Choice xmlns:v="urn:schemas-microsoft-com:vml" Requires="v">
                <p:oleObj spid="_x0000_s8194" name="" r:id="rId3" imgW="545465" imgH="342900" progId="Equation.KSEE3">
                  <p:embed/>
                </p:oleObj>
              </mc:Choice>
              <mc:Fallback>
                <p:oleObj name="" r:id="rId3" imgW="545465" imgH="342900" progId="Equation.KSEE3">
                  <p:embed/>
                  <p:pic>
                    <p:nvPicPr>
                      <p:cNvPr id="0" name="图片 8193"/>
                      <p:cNvPicPr/>
                      <p:nvPr/>
                    </p:nvPicPr>
                    <p:blipFill>
                      <a:blip r:embed="rId4"/>
                      <a:stretch>
                        <a:fillRect/>
                      </a:stretch>
                    </p:blipFill>
                    <p:spPr>
                      <a:xfrm>
                        <a:off x="5823268" y="3257550"/>
                        <a:ext cx="545465" cy="342900"/>
                      </a:xfrm>
                      <a:prstGeom prst="rect">
                        <a:avLst/>
                      </a:prstGeom>
                    </p:spPr>
                  </p:pic>
                </p:oleObj>
              </mc:Fallback>
            </mc:AlternateContent>
          </a:graphicData>
        </a:graphic>
      </p:graphicFrame>
      <p:graphicFrame>
        <p:nvGraphicFramePr>
          <p:cNvPr id="11" name="对象 10"/>
          <p:cNvGraphicFramePr/>
          <p:nvPr/>
        </p:nvGraphicFramePr>
        <p:xfrm>
          <a:off x="1830070" y="4734560"/>
          <a:ext cx="2676525" cy="946150"/>
        </p:xfrm>
        <a:graphic>
          <a:graphicData uri="http://schemas.openxmlformats.org/presentationml/2006/ole">
            <mc:AlternateContent xmlns:mc="http://schemas.openxmlformats.org/markup-compatibility/2006">
              <mc:Choice xmlns:v="urn:schemas-microsoft-com:vml" Requires="v">
                <p:oleObj spid="_x0000_s12" name="" r:id="rId5" imgW="2184400" imgH="1062990" progId="Equation.KSEE3">
                  <p:embed/>
                </p:oleObj>
              </mc:Choice>
              <mc:Fallback>
                <p:oleObj name="" r:id="rId5" imgW="2184400" imgH="1062990" progId="Equation.KSEE3">
                  <p:embed/>
                  <p:pic>
                    <p:nvPicPr>
                      <p:cNvPr id="0" name="图片 11"/>
                      <p:cNvPicPr/>
                      <p:nvPr/>
                    </p:nvPicPr>
                    <p:blipFill>
                      <a:blip r:embed="rId6"/>
                      <a:stretch>
                        <a:fillRect/>
                      </a:stretch>
                    </p:blipFill>
                    <p:spPr>
                      <a:xfrm>
                        <a:off x="1830070" y="4734560"/>
                        <a:ext cx="2676525" cy="946150"/>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6026150" y="3340418"/>
          <a:ext cx="139700" cy="177165"/>
        </p:xfrm>
        <a:graphic>
          <a:graphicData uri="http://schemas.openxmlformats.org/presentationml/2006/ole">
            <mc:AlternateContent xmlns:mc="http://schemas.openxmlformats.org/markup-compatibility/2006">
              <mc:Choice xmlns:v="urn:schemas-microsoft-com:vml" Requires="v">
                <p:oleObj spid="_x0000_s8195" name="" r:id="rId7" imgW="139700" imgH="177165" progId="Equation.KSEE3">
                  <p:embed/>
                </p:oleObj>
              </mc:Choice>
              <mc:Fallback>
                <p:oleObj name="" r:id="rId7" imgW="139700" imgH="177165" progId="Equation.KSEE3">
                  <p:embed/>
                  <p:pic>
                    <p:nvPicPr>
                      <p:cNvPr id="0" name="图片 8194"/>
                      <p:cNvPicPr/>
                      <p:nvPr/>
                    </p:nvPicPr>
                    <p:blipFill>
                      <a:blip r:embed="rId8"/>
                      <a:stretch>
                        <a:fillRect/>
                      </a:stretch>
                    </p:blipFill>
                    <p:spPr>
                      <a:xfrm>
                        <a:off x="6026150" y="3340418"/>
                        <a:ext cx="139700" cy="177165"/>
                      </a:xfrm>
                      <a:prstGeom prst="rect">
                        <a:avLst/>
                      </a:prstGeom>
                    </p:spPr>
                  </p:pic>
                </p:oleObj>
              </mc:Fallback>
            </mc:AlternateContent>
          </a:graphicData>
        </a:graphic>
      </p:graphicFrame>
      <p:graphicFrame>
        <p:nvGraphicFramePr>
          <p:cNvPr id="14" name="对象 13"/>
          <p:cNvGraphicFramePr/>
          <p:nvPr/>
        </p:nvGraphicFramePr>
        <p:xfrm>
          <a:off x="5419725" y="4734560"/>
          <a:ext cx="746125" cy="803275"/>
        </p:xfrm>
        <a:graphic>
          <a:graphicData uri="http://schemas.openxmlformats.org/presentationml/2006/ole">
            <mc:AlternateContent xmlns:mc="http://schemas.openxmlformats.org/markup-compatibility/2006">
              <mc:Choice xmlns:v="urn:schemas-microsoft-com:vml" Requires="v">
                <p:oleObj spid="_x0000_s15" name="" r:id="rId9" imgW="951230" imgH="745490" progId="Equation.KSEE3">
                  <p:embed/>
                </p:oleObj>
              </mc:Choice>
              <mc:Fallback>
                <p:oleObj name="" r:id="rId9" imgW="951230" imgH="745490" progId="Equation.KSEE3">
                  <p:embed/>
                  <p:pic>
                    <p:nvPicPr>
                      <p:cNvPr id="0" name="图片 14"/>
                      <p:cNvPicPr/>
                      <p:nvPr/>
                    </p:nvPicPr>
                    <p:blipFill>
                      <a:blip r:embed="rId10"/>
                      <a:stretch>
                        <a:fillRect/>
                      </a:stretch>
                    </p:blipFill>
                    <p:spPr>
                      <a:xfrm>
                        <a:off x="5419725" y="4734560"/>
                        <a:ext cx="746125" cy="803275"/>
                      </a:xfrm>
                      <a:prstGeom prst="rect">
                        <a:avLst/>
                      </a:prstGeom>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190000"/>
              </a:lnSpc>
            </a:pPr>
            <a:r>
              <a:rPr lang="zh-CN" altLang="en-US">
                <a:solidFill>
                  <a:schemeClr val="tx1"/>
                </a:solidFill>
                <a:effectLst>
                  <a:outerShdw blurRad="38100" dist="19050" dir="2700000" algn="tl" rotWithShape="0">
                    <a:schemeClr val="dk1">
                      <a:alpha val="40000"/>
                    </a:schemeClr>
                  </a:outerShdw>
                </a:effectLst>
              </a:rPr>
              <a:t>回退法  </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又叫做</a:t>
            </a:r>
            <a:r>
              <a:rPr lang="en-US" altLang="zh-CN">
                <a:solidFill>
                  <a:schemeClr val="tx1"/>
                </a:solidFill>
                <a:effectLst>
                  <a:outerShdw blurRad="38100" dist="19050" dir="2700000" algn="tl" rotWithShape="0">
                    <a:schemeClr val="dk1">
                      <a:alpha val="40000"/>
                    </a:schemeClr>
                  </a:outerShdw>
                </a:effectLst>
              </a:rPr>
              <a:t>Kats</a:t>
            </a:r>
            <a:r>
              <a:rPr lang="zh-CN" altLang="en-US">
                <a:solidFill>
                  <a:schemeClr val="tx1"/>
                </a:solidFill>
                <a:effectLst>
                  <a:outerShdw blurRad="38100" dist="19050" dir="2700000" algn="tl" rotWithShape="0">
                    <a:schemeClr val="dk1">
                      <a:alpha val="40000"/>
                    </a:schemeClr>
                  </a:outerShdw>
                </a:effectLst>
              </a:rPr>
              <a:t>回退法</a:t>
            </a:r>
            <a:r>
              <a:rPr lang="en-US" altLang="zh-CN">
                <a:solidFill>
                  <a:schemeClr val="tx1"/>
                </a:solidFill>
                <a:effectLst>
                  <a:outerShdw blurRad="38100" dist="19050" dir="2700000" algn="tl" rotWithShape="0">
                    <a:schemeClr val="dk1">
                      <a:alpha val="40000"/>
                    </a:schemeClr>
                  </a:outerShdw>
                </a:effectLst>
              </a:rPr>
              <a:t>)</a:t>
            </a:r>
            <a:endParaRPr lang="zh-CN" altLang="en-US">
              <a:solidFill>
                <a:schemeClr val="tx1"/>
              </a:solidFill>
              <a:effectLst>
                <a:outerShdw blurRad="38100" dist="19050" dir="2700000" algn="tl" rotWithShape="0">
                  <a:schemeClr val="dk1">
                    <a:alpha val="40000"/>
                  </a:schemeClr>
                </a:outerShdw>
              </a:effectLst>
            </a:endParaRPr>
          </a:p>
          <a:p>
            <a:pPr marL="0" indent="0">
              <a:lnSpc>
                <a:spcPct val="190000"/>
              </a:lnSpc>
              <a:buNone/>
            </a:pPr>
            <a:r>
              <a:rPr lang="zh-CN" altLang="en-US">
                <a:solidFill>
                  <a:schemeClr val="tx1"/>
                </a:solidFill>
                <a:effectLst>
                  <a:outerShdw blurRad="38100" dist="19050" dir="2700000" algn="tl" rotWithShape="0">
                    <a:schemeClr val="dk1">
                      <a:alpha val="40000"/>
                    </a:schemeClr>
                  </a:outerShdw>
                </a:effectLst>
              </a:rPr>
              <a:t>     其基本思想是当一个n元对的出现次数足够大时，用最大似然估计方法估计其概率；当n元对的出现次数不够大时，采用Good-Turing估计对其平滑，将其部分概率折扣给未出现的n元对；当n元对的出现次数为0时，模型回退到低元模型。</a:t>
            </a:r>
            <a:endParaRPr lang="zh-CN" alt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190000"/>
              </a:lnSpc>
            </a:pPr>
            <a:r>
              <a:rPr lang="zh-CN" altLang="en-US">
                <a:solidFill>
                  <a:schemeClr val="tx1"/>
                </a:solidFill>
                <a:effectLst>
                  <a:outerShdw blurRad="38100" dist="19050" dir="2700000" algn="tl" rotWithShape="0">
                    <a:schemeClr val="dk1">
                      <a:alpha val="40000"/>
                    </a:schemeClr>
                  </a:outerShdw>
                </a:effectLst>
              </a:rPr>
              <a:t>回退法  </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又叫做</a:t>
            </a:r>
            <a:r>
              <a:rPr lang="en-US" altLang="zh-CN">
                <a:solidFill>
                  <a:schemeClr val="tx1"/>
                </a:solidFill>
                <a:effectLst>
                  <a:outerShdw blurRad="38100" dist="19050" dir="2700000" algn="tl" rotWithShape="0">
                    <a:schemeClr val="dk1">
                      <a:alpha val="40000"/>
                    </a:schemeClr>
                  </a:outerShdw>
                </a:effectLst>
              </a:rPr>
              <a:t>Kats</a:t>
            </a:r>
            <a:r>
              <a:rPr lang="zh-CN" altLang="en-US">
                <a:solidFill>
                  <a:schemeClr val="tx1"/>
                </a:solidFill>
                <a:effectLst>
                  <a:outerShdw blurRad="38100" dist="19050" dir="2700000" algn="tl" rotWithShape="0">
                    <a:schemeClr val="dk1">
                      <a:alpha val="40000"/>
                    </a:schemeClr>
                  </a:outerShdw>
                </a:effectLst>
              </a:rPr>
              <a:t>回退法）</a:t>
            </a:r>
            <a:endParaRPr lang="zh-CN" altLang="en-US">
              <a:solidFill>
                <a:schemeClr val="tx1"/>
              </a:solidFill>
              <a:effectLst>
                <a:outerShdw blurRad="38100" dist="19050" dir="2700000" algn="tl" rotWithShape="0">
                  <a:schemeClr val="dk1">
                    <a:alpha val="40000"/>
                  </a:schemeClr>
                </a:outerShdw>
              </a:effectLst>
            </a:endParaRPr>
          </a:p>
          <a:p>
            <a:pPr marL="0" indent="0">
              <a:lnSpc>
                <a:spcPct val="190000"/>
              </a:lnSpc>
              <a:buNone/>
            </a:pPr>
            <a:r>
              <a:rPr lang="zh-CN" altLang="en-US">
                <a:solidFill>
                  <a:schemeClr val="tx1"/>
                </a:solidFill>
                <a:effectLst>
                  <a:outerShdw blurRad="38100" dist="19050" dir="2700000" algn="tl" rotWithShape="0">
                    <a:schemeClr val="dk1">
                      <a:alpha val="40000"/>
                    </a:schemeClr>
                  </a:outerShdw>
                </a:effectLst>
              </a:rPr>
              <a:t>     我们有一些更好的算法，其中之一是回退</a:t>
            </a:r>
            <a:r>
              <a:rPr lang="en-US" altLang="zh-CN">
                <a:solidFill>
                  <a:schemeClr val="tx1"/>
                </a:solidFill>
                <a:effectLst>
                  <a:outerShdw blurRad="38100" dist="19050" dir="2700000" algn="tl" rotWithShape="0">
                    <a:schemeClr val="dk1">
                      <a:alpha val="40000"/>
                    </a:schemeClr>
                  </a:outerShdw>
                </a:effectLst>
              </a:rPr>
              <a:t>N</a:t>
            </a:r>
            <a:r>
              <a:rPr lang="zh-CN" altLang="en-US">
                <a:solidFill>
                  <a:schemeClr val="tx1"/>
                </a:solidFill>
                <a:effectLst>
                  <a:outerShdw blurRad="38100" dist="19050" dir="2700000" algn="tl" rotWithShape="0">
                    <a:schemeClr val="dk1">
                      <a:alpha val="40000"/>
                    </a:schemeClr>
                  </a:outerShdw>
                </a:effectLst>
              </a:rPr>
              <a:t>元语法模型。</a:t>
            </a:r>
            <a:endParaRPr lang="zh-CN" altLang="en-US">
              <a:solidFill>
                <a:schemeClr val="tx1"/>
              </a:solidFill>
              <a:effectLst>
                <a:outerShdw blurRad="38100" dist="19050" dir="2700000" algn="tl" rotWithShape="0">
                  <a:schemeClr val="dk1">
                    <a:alpha val="40000"/>
                  </a:schemeClr>
                </a:outerShdw>
              </a:effectLst>
            </a:endParaRPr>
          </a:p>
          <a:p>
            <a:pPr marL="0" indent="0">
              <a:lnSpc>
                <a:spcPct val="190000"/>
              </a:lnSpc>
              <a:buNone/>
            </a:pP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在使用</a:t>
            </a:r>
            <a:r>
              <a:rPr lang="en-US" altLang="zh-CN">
                <a:solidFill>
                  <a:schemeClr val="tx1"/>
                </a:solidFill>
                <a:effectLst>
                  <a:outerShdw blurRad="38100" dist="19050" dir="2700000" algn="tl" rotWithShape="0">
                    <a:schemeClr val="dk1">
                      <a:alpha val="40000"/>
                    </a:schemeClr>
                  </a:outerShdw>
                </a:effectLst>
              </a:rPr>
              <a:t>Kats</a:t>
            </a:r>
            <a:r>
              <a:rPr lang="zh-CN" altLang="en-US">
                <a:solidFill>
                  <a:schemeClr val="tx1"/>
                </a:solidFill>
                <a:effectLst>
                  <a:outerShdw blurRad="38100" dist="19050" dir="2700000" algn="tl" rotWithShape="0">
                    <a:schemeClr val="dk1">
                      <a:alpha val="40000"/>
                    </a:schemeClr>
                  </a:outerShdw>
                </a:effectLst>
              </a:rPr>
              <a:t>回退的</a:t>
            </a:r>
            <a:r>
              <a:rPr lang="en-US" altLang="zh-CN">
                <a:solidFill>
                  <a:schemeClr val="tx1"/>
                </a:solidFill>
                <a:effectLst>
                  <a:outerShdw blurRad="38100" dist="19050" dir="2700000" algn="tl" rotWithShape="0">
                    <a:schemeClr val="dk1">
                      <a:alpha val="40000"/>
                    </a:schemeClr>
                  </a:outerShdw>
                </a:effectLst>
              </a:rPr>
              <a:t>N</a:t>
            </a:r>
            <a:r>
              <a:rPr lang="zh-CN" altLang="en-US">
                <a:solidFill>
                  <a:schemeClr val="tx1"/>
                </a:solidFill>
                <a:effectLst>
                  <a:outerShdw blurRad="38100" dist="19050" dir="2700000" algn="tl" rotWithShape="0">
                    <a:schemeClr val="dk1">
                      <a:alpha val="40000"/>
                    </a:schemeClr>
                  </a:outerShdw>
                </a:effectLst>
              </a:rPr>
              <a:t>元语法模型中</a:t>
            </a:r>
            <a:endParaRPr lang="zh-CN" alt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190000"/>
              </a:lnSpc>
            </a:pPr>
            <a:r>
              <a:rPr lang="en-US" altLang="zh-CN">
                <a:solidFill>
                  <a:schemeClr val="tx1"/>
                </a:solidFill>
                <a:effectLst>
                  <a:outerShdw blurRad="38100" dist="19050" dir="2700000" algn="tl" rotWithShape="0">
                    <a:schemeClr val="dk1">
                      <a:alpha val="40000"/>
                    </a:schemeClr>
                  </a:outerShdw>
                </a:effectLst>
              </a:rPr>
              <a:t>Kats</a:t>
            </a:r>
            <a:r>
              <a:rPr lang="zh-CN" altLang="en-US">
                <a:solidFill>
                  <a:schemeClr val="tx1"/>
                </a:solidFill>
                <a:effectLst>
                  <a:outerShdw blurRad="38100" dist="19050" dir="2700000" algn="tl" rotWithShape="0">
                    <a:schemeClr val="dk1">
                      <a:alpha val="40000"/>
                    </a:schemeClr>
                  </a:outerShdw>
                </a:effectLst>
              </a:rPr>
              <a:t>回退法</a:t>
            </a:r>
            <a:endParaRPr lang="zh-CN" altLang="en-US">
              <a:solidFill>
                <a:schemeClr val="tx1"/>
              </a:solidFill>
              <a:effectLst>
                <a:outerShdw blurRad="38100" dist="19050" dir="2700000" algn="tl" rotWithShape="0">
                  <a:schemeClr val="dk1">
                    <a:alpha val="40000"/>
                  </a:schemeClr>
                </a:outerShdw>
              </a:effectLst>
            </a:endParaRPr>
          </a:p>
          <a:p>
            <a:pPr marL="0" indent="0">
              <a:lnSpc>
                <a:spcPct val="190000"/>
              </a:lnSpc>
              <a:buNone/>
            </a:pPr>
            <a:r>
              <a:rPr lang="zh-CN" altLang="en-US">
                <a:solidFill>
                  <a:schemeClr val="tx1"/>
                </a:solidFill>
                <a:effectLst>
                  <a:outerShdw blurRad="38100" dist="19050" dir="2700000" algn="tl" rotWithShape="0">
                    <a:schemeClr val="dk1">
                      <a:alpha val="40000"/>
                    </a:schemeClr>
                  </a:outerShdw>
                </a:effectLst>
              </a:rPr>
              <a:t>  定义：在使用</a:t>
            </a:r>
            <a:r>
              <a:rPr lang="en-US" altLang="zh-CN">
                <a:solidFill>
                  <a:schemeClr val="tx1"/>
                </a:solidFill>
                <a:effectLst>
                  <a:outerShdw blurRad="38100" dist="19050" dir="2700000" algn="tl" rotWithShape="0">
                    <a:schemeClr val="dk1">
                      <a:alpha val="40000"/>
                    </a:schemeClr>
                  </a:outerShdw>
                </a:effectLst>
              </a:rPr>
              <a:t>Kats</a:t>
            </a:r>
            <a:r>
              <a:rPr lang="zh-CN" altLang="en-US">
                <a:solidFill>
                  <a:schemeClr val="tx1"/>
                </a:solidFill>
                <a:effectLst>
                  <a:outerShdw blurRad="38100" dist="19050" dir="2700000" algn="tl" rotWithShape="0">
                    <a:schemeClr val="dk1">
                      <a:alpha val="40000"/>
                    </a:schemeClr>
                  </a:outerShdw>
                </a:effectLst>
              </a:rPr>
              <a:t>回退的</a:t>
            </a:r>
            <a:r>
              <a:rPr lang="en-US" altLang="zh-CN">
                <a:solidFill>
                  <a:schemeClr val="tx1"/>
                </a:solidFill>
                <a:effectLst>
                  <a:outerShdw blurRad="38100" dist="19050" dir="2700000" algn="tl" rotWithShape="0">
                    <a:schemeClr val="dk1">
                      <a:alpha val="40000"/>
                    </a:schemeClr>
                  </a:outerShdw>
                </a:effectLst>
              </a:rPr>
              <a:t>N</a:t>
            </a:r>
            <a:r>
              <a:rPr lang="zh-CN" altLang="en-US">
                <a:solidFill>
                  <a:schemeClr val="tx1"/>
                </a:solidFill>
                <a:effectLst>
                  <a:outerShdw blurRad="38100" dist="19050" dir="2700000" algn="tl" rotWithShape="0">
                    <a:schemeClr val="dk1">
                      <a:alpha val="40000"/>
                    </a:schemeClr>
                  </a:outerShdw>
                </a:effectLst>
              </a:rPr>
              <a:t>元语法模型中，如果我们需要的</a:t>
            </a:r>
            <a:r>
              <a:rPr lang="en-US" altLang="zh-CN">
                <a:solidFill>
                  <a:schemeClr val="tx1"/>
                </a:solidFill>
                <a:effectLst>
                  <a:outerShdw blurRad="38100" dist="19050" dir="2700000" algn="tl" rotWithShape="0">
                    <a:schemeClr val="dk1">
                      <a:alpha val="40000"/>
                    </a:schemeClr>
                  </a:outerShdw>
                </a:effectLst>
              </a:rPr>
              <a:t>N</a:t>
            </a:r>
            <a:r>
              <a:rPr lang="zh-CN" altLang="en-US">
                <a:solidFill>
                  <a:schemeClr val="tx1"/>
                </a:solidFill>
                <a:effectLst>
                  <a:outerShdw blurRad="38100" dist="19050" dir="2700000" algn="tl" rotWithShape="0">
                    <a:schemeClr val="dk1">
                      <a:alpha val="40000"/>
                    </a:schemeClr>
                  </a:outerShdw>
                </a:effectLst>
              </a:rPr>
              <a:t>元语法有零计数，我们就采用回退到</a:t>
            </a:r>
            <a:r>
              <a:rPr lang="en-US" altLang="zh-CN">
                <a:solidFill>
                  <a:schemeClr val="tx1"/>
                </a:solidFill>
                <a:effectLst>
                  <a:outerShdw blurRad="38100" dist="19050" dir="2700000" algn="tl" rotWithShape="0">
                    <a:schemeClr val="dk1">
                      <a:alpha val="40000"/>
                    </a:schemeClr>
                  </a:outerShdw>
                </a:effectLst>
              </a:rPr>
              <a:t>(N-1)</a:t>
            </a:r>
            <a:r>
              <a:rPr lang="zh-CN" altLang="en-US">
                <a:solidFill>
                  <a:schemeClr val="tx1"/>
                </a:solidFill>
                <a:effectLst>
                  <a:outerShdw blurRad="38100" dist="19050" dir="2700000" algn="tl" rotWithShape="0">
                    <a:schemeClr val="dk1">
                      <a:alpha val="40000"/>
                    </a:schemeClr>
                  </a:outerShdw>
                </a:effectLst>
              </a:rPr>
              <a:t>元语法的方法来近似的计算他。我们不断的回退，直到达到具有计数的历史为止。</a:t>
            </a:r>
            <a:endParaRPr lang="zh-CN" alt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190000"/>
              </a:lnSpc>
            </a:pPr>
            <a:r>
              <a:rPr lang="en-US" altLang="zh-CN">
                <a:solidFill>
                  <a:schemeClr val="tx1"/>
                </a:solidFill>
                <a:effectLst>
                  <a:outerShdw blurRad="38100" dist="19050" dir="2700000" algn="tl" rotWithShape="0">
                    <a:schemeClr val="dk1">
                      <a:alpha val="40000"/>
                    </a:schemeClr>
                  </a:outerShdw>
                </a:effectLst>
              </a:rPr>
              <a:t>Kats</a:t>
            </a:r>
            <a:r>
              <a:rPr lang="zh-CN" altLang="en-US">
                <a:solidFill>
                  <a:schemeClr val="tx1"/>
                </a:solidFill>
                <a:effectLst>
                  <a:outerShdw blurRad="38100" dist="19050" dir="2700000" algn="tl" rotWithShape="0">
                    <a:schemeClr val="dk1">
                      <a:alpha val="40000"/>
                    </a:schemeClr>
                  </a:outerShdw>
                </a:effectLst>
              </a:rPr>
              <a:t>回退法</a:t>
            </a:r>
            <a:endParaRPr lang="zh-CN" altLang="en-US">
              <a:solidFill>
                <a:schemeClr val="tx1"/>
              </a:solidFill>
              <a:effectLst>
                <a:outerShdw blurRad="38100" dist="19050" dir="2700000" algn="tl" rotWithShape="0">
                  <a:schemeClr val="dk1">
                    <a:alpha val="40000"/>
                  </a:schemeClr>
                </a:outerShdw>
              </a:effectLst>
            </a:endParaRPr>
          </a:p>
          <a:p>
            <a:pPr marL="0" indent="0">
              <a:lnSpc>
                <a:spcPct val="190000"/>
              </a:lnSpc>
              <a:buNone/>
            </a:pPr>
            <a:r>
              <a:rPr lang="zh-CN" altLang="en-US">
                <a:solidFill>
                  <a:schemeClr val="tx1"/>
                </a:solidFill>
                <a:effectLst>
                  <a:outerShdw blurRad="38100" dist="19050" dir="2700000" algn="tl" rotWithShape="0">
                    <a:schemeClr val="dk1">
                      <a:alpha val="40000"/>
                    </a:schemeClr>
                  </a:outerShdw>
                </a:effectLst>
              </a:rPr>
              <a:t>  </a:t>
            </a: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4" name="对象 3">
            <a:hlinkClick r:id="" action="ppaction://ole?verb="/>
          </p:cNvPr>
          <p:cNvGraphicFramePr>
            <a:graphicFrameLocks noChangeAspect="1"/>
          </p:cNvGraphicFramePr>
          <p:nvPr/>
        </p:nvGraphicFramePr>
        <p:xfrm>
          <a:off x="1227455" y="3190240"/>
          <a:ext cx="10464165" cy="1622425"/>
        </p:xfrm>
        <a:graphic>
          <a:graphicData uri="http://schemas.openxmlformats.org/presentationml/2006/ole">
            <mc:AlternateContent xmlns:mc="http://schemas.openxmlformats.org/markup-compatibility/2006">
              <mc:Choice xmlns:v="urn:schemas-microsoft-com:vml" Requires="v">
                <p:oleObj spid="_x0000_s5121" name="" r:id="rId1" imgW="3276600" imgH="508000" progId="Equation.KSEE3">
                  <p:embed/>
                </p:oleObj>
              </mc:Choice>
              <mc:Fallback>
                <p:oleObj name="" r:id="rId1" imgW="3276600" imgH="508000" progId="Equation.KSEE3">
                  <p:embed/>
                  <p:pic>
                    <p:nvPicPr>
                      <p:cNvPr id="0" name="图片 5120"/>
                      <p:cNvPicPr/>
                      <p:nvPr/>
                    </p:nvPicPr>
                    <p:blipFill>
                      <a:blip r:embed="rId2"/>
                      <a:stretch>
                        <a:fillRect/>
                      </a:stretch>
                    </p:blipFill>
                    <p:spPr>
                      <a:xfrm>
                        <a:off x="1227455" y="3190240"/>
                        <a:ext cx="10464165" cy="1622425"/>
                      </a:xfrm>
                      <a:prstGeom prst="rect">
                        <a:avLst/>
                      </a:prstGeom>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190000"/>
              </a:lnSpc>
            </a:pPr>
            <a:r>
              <a:rPr lang="en-US" altLang="zh-CN">
                <a:solidFill>
                  <a:schemeClr val="tx1"/>
                </a:solidFill>
                <a:effectLst>
                  <a:outerShdw blurRad="38100" dist="19050" dir="2700000" algn="tl" rotWithShape="0">
                    <a:schemeClr val="dk1">
                      <a:alpha val="40000"/>
                    </a:schemeClr>
                  </a:outerShdw>
                </a:effectLst>
              </a:rPr>
              <a:t>Kats</a:t>
            </a:r>
            <a:r>
              <a:rPr lang="zh-CN" altLang="en-US">
                <a:solidFill>
                  <a:schemeClr val="tx1"/>
                </a:solidFill>
                <a:effectLst>
                  <a:outerShdw blurRad="38100" dist="19050" dir="2700000" algn="tl" rotWithShape="0">
                    <a:schemeClr val="dk1">
                      <a:alpha val="40000"/>
                    </a:schemeClr>
                  </a:outerShdw>
                </a:effectLst>
              </a:rPr>
              <a:t>回退法</a:t>
            </a:r>
            <a:endParaRPr lang="zh-CN" altLang="en-US">
              <a:solidFill>
                <a:schemeClr val="tx1"/>
              </a:solidFill>
              <a:effectLst>
                <a:outerShdw blurRad="38100" dist="19050" dir="2700000" algn="tl" rotWithShape="0">
                  <a:schemeClr val="dk1">
                    <a:alpha val="40000"/>
                  </a:schemeClr>
                </a:outerShdw>
              </a:effectLst>
            </a:endParaRPr>
          </a:p>
          <a:p>
            <a:pPr marL="0" indent="0">
              <a:lnSpc>
                <a:spcPct val="190000"/>
              </a:lnSpc>
              <a:buNone/>
            </a:pPr>
            <a:r>
              <a:rPr lang="zh-CN" altLang="en-US">
                <a:solidFill>
                  <a:schemeClr val="tx1"/>
                </a:solidFill>
                <a:effectLst>
                  <a:outerShdw blurRad="38100" dist="19050" dir="2700000" algn="tl" rotWithShape="0">
                    <a:schemeClr val="dk1">
                      <a:alpha val="40000"/>
                    </a:schemeClr>
                  </a:outerShdw>
                </a:effectLst>
              </a:rPr>
              <a:t>  </a:t>
            </a: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4" name="对象 3">
            <a:hlinkClick r:id="" action="ppaction://ole?verb="/>
          </p:cNvPr>
          <p:cNvGraphicFramePr>
            <a:graphicFrameLocks noChangeAspect="1"/>
          </p:cNvGraphicFramePr>
          <p:nvPr/>
        </p:nvGraphicFramePr>
        <p:xfrm>
          <a:off x="1227455" y="3190240"/>
          <a:ext cx="10464165" cy="1622425"/>
        </p:xfrm>
        <a:graphic>
          <a:graphicData uri="http://schemas.openxmlformats.org/presentationml/2006/ole">
            <mc:AlternateContent xmlns:mc="http://schemas.openxmlformats.org/markup-compatibility/2006">
              <mc:Choice xmlns:v="urn:schemas-microsoft-com:vml" Requires="v">
                <p:oleObj spid="_x0000_s5121" name="" r:id="rId1" imgW="3276600" imgH="508000" progId="Equation.KSEE3">
                  <p:embed/>
                </p:oleObj>
              </mc:Choice>
              <mc:Fallback>
                <p:oleObj name="" r:id="rId1" imgW="3276600" imgH="508000" progId="Equation.KSEE3">
                  <p:embed/>
                  <p:pic>
                    <p:nvPicPr>
                      <p:cNvPr id="0" name="图片 5120"/>
                      <p:cNvPicPr/>
                      <p:nvPr/>
                    </p:nvPicPr>
                    <p:blipFill>
                      <a:blip r:embed="rId2"/>
                      <a:stretch>
                        <a:fillRect/>
                      </a:stretch>
                    </p:blipFill>
                    <p:spPr>
                      <a:xfrm>
                        <a:off x="1227455" y="3190240"/>
                        <a:ext cx="10464165" cy="1622425"/>
                      </a:xfrm>
                      <a:prstGeom prst="rect">
                        <a:avLst/>
                      </a:prstGeom>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marL="0" indent="0">
              <a:lnSpc>
                <a:spcPct val="190000"/>
              </a:lnSpc>
              <a:buNone/>
            </a:pPr>
            <a:r>
              <a:rPr lang="zh-CN" altLang="en-US">
                <a:solidFill>
                  <a:schemeClr val="tx1"/>
                </a:solidFill>
                <a:effectLst>
                  <a:outerShdw blurRad="38100" dist="19050" dir="2700000" algn="tl" rotWithShape="0">
                    <a:schemeClr val="dk1">
                      <a:alpha val="40000"/>
                    </a:schemeClr>
                  </a:outerShdw>
                </a:effectLst>
              </a:rPr>
              <a:t>上式说明，</a:t>
            </a:r>
            <a:r>
              <a:rPr lang="en-US" altLang="zh-CN">
                <a:solidFill>
                  <a:schemeClr val="tx1"/>
                </a:solidFill>
                <a:effectLst>
                  <a:outerShdw blurRad="38100" dist="19050" dir="2700000" algn="tl" rotWithShape="0">
                    <a:schemeClr val="dk1">
                      <a:alpha val="40000"/>
                    </a:schemeClr>
                  </a:outerShdw>
                </a:effectLst>
              </a:rPr>
              <a:t>N</a:t>
            </a:r>
            <a:r>
              <a:rPr lang="zh-CN" altLang="en-US">
                <a:solidFill>
                  <a:schemeClr val="tx1"/>
                </a:solidFill>
                <a:effectLst>
                  <a:outerShdw blurRad="38100" dist="19050" dir="2700000" algn="tl" rotWithShape="0">
                    <a:schemeClr val="dk1">
                      <a:alpha val="40000"/>
                    </a:schemeClr>
                  </a:outerShdw>
                </a:effectLst>
              </a:rPr>
              <a:t>元语法的回退概率，仅当我们在前面看到了这个</a:t>
            </a:r>
            <a:r>
              <a:rPr lang="en-US" altLang="zh-CN">
                <a:solidFill>
                  <a:schemeClr val="tx1"/>
                </a:solidFill>
                <a:effectLst>
                  <a:outerShdw blurRad="38100" dist="19050" dir="2700000" algn="tl" rotWithShape="0">
                    <a:schemeClr val="dk1">
                      <a:alpha val="40000"/>
                    </a:schemeClr>
                  </a:outerShdw>
                </a:effectLst>
              </a:rPr>
              <a:t>N</a:t>
            </a:r>
            <a:r>
              <a:rPr lang="zh-CN" altLang="en-US">
                <a:solidFill>
                  <a:schemeClr val="tx1"/>
                </a:solidFill>
                <a:effectLst>
                  <a:outerShdw blurRad="38100" dist="19050" dir="2700000" algn="tl" rotWithShape="0">
                    <a:schemeClr val="dk1">
                      <a:alpha val="40000"/>
                    </a:schemeClr>
                  </a:outerShdw>
                </a:effectLst>
              </a:rPr>
              <a:t>元语法的时候</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也就是如果我们有非零的计数的时候</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，才依赖于打折概率      ，否则我们要递归的回到历史较短的</a:t>
            </a:r>
            <a:r>
              <a:rPr lang="en-US" altLang="zh-CN">
                <a:solidFill>
                  <a:schemeClr val="tx1"/>
                </a:solidFill>
                <a:effectLst>
                  <a:outerShdw blurRad="38100" dist="19050" dir="2700000" algn="tl" rotWithShape="0">
                    <a:schemeClr val="dk1">
                      <a:alpha val="40000"/>
                    </a:schemeClr>
                  </a:outerShdw>
                </a:effectLst>
              </a:rPr>
              <a:t>(N-1)</a:t>
            </a:r>
            <a:r>
              <a:rPr lang="zh-CN" altLang="en-US">
                <a:solidFill>
                  <a:schemeClr val="tx1"/>
                </a:solidFill>
                <a:effectLst>
                  <a:outerShdw blurRad="38100" dist="19050" dir="2700000" algn="tl" rotWithShape="0">
                    <a:schemeClr val="dk1">
                      <a:alpha val="40000"/>
                    </a:schemeClr>
                  </a:outerShdw>
                </a:effectLst>
              </a:rPr>
              <a:t>元语法的</a:t>
            </a:r>
            <a:r>
              <a:rPr lang="en-US" altLang="zh-CN">
                <a:solidFill>
                  <a:schemeClr val="tx1"/>
                </a:solidFill>
                <a:effectLst>
                  <a:outerShdw blurRad="38100" dist="19050" dir="2700000" algn="tl" rotWithShape="0">
                    <a:schemeClr val="dk1">
                      <a:alpha val="40000"/>
                    </a:schemeClr>
                  </a:outerShdw>
                </a:effectLst>
              </a:rPr>
              <a:t>Kats</a:t>
            </a:r>
            <a:r>
              <a:rPr lang="zh-CN" altLang="en-US">
                <a:solidFill>
                  <a:schemeClr val="tx1"/>
                </a:solidFill>
                <a:effectLst>
                  <a:outerShdw blurRad="38100" dist="19050" dir="2700000" algn="tl" rotWithShape="0">
                    <a:schemeClr val="dk1">
                      <a:alpha val="40000"/>
                    </a:schemeClr>
                  </a:outerShdw>
                </a:effectLst>
              </a:rPr>
              <a:t>概率。</a:t>
            </a:r>
            <a:endParaRPr lang="zh-CN" altLang="en-US">
              <a:solidFill>
                <a:schemeClr val="tx1"/>
              </a:solidFill>
              <a:effectLst>
                <a:outerShdw blurRad="38100" dist="19050" dir="2700000" algn="tl" rotWithShape="0">
                  <a:schemeClr val="dk1">
                    <a:alpha val="40000"/>
                  </a:schemeClr>
                </a:outerShdw>
              </a:effectLst>
            </a:endParaRPr>
          </a:p>
          <a:p>
            <a:pPr marL="0" indent="0">
              <a:lnSpc>
                <a:spcPct val="190000"/>
              </a:lnSpc>
              <a:buNone/>
            </a:pPr>
            <a:r>
              <a:rPr lang="zh-CN" altLang="en-US">
                <a:solidFill>
                  <a:schemeClr val="tx1"/>
                </a:solidFill>
                <a:effectLst>
                  <a:outerShdw blurRad="38100" dist="19050" dir="2700000" algn="tl" rotWithShape="0">
                    <a:schemeClr val="dk1">
                      <a:alpha val="40000"/>
                    </a:schemeClr>
                  </a:outerShdw>
                </a:effectLst>
              </a:rPr>
              <a:t>  </a:t>
            </a: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5" name="对象 4">
            <a:hlinkClick r:id="" action="ppaction://ole?verb="/>
          </p:cNvPr>
          <p:cNvGraphicFramePr>
            <a:graphicFrameLocks noChangeAspect="1"/>
          </p:cNvGraphicFramePr>
          <p:nvPr/>
        </p:nvGraphicFramePr>
        <p:xfrm>
          <a:off x="1776730" y="3790950"/>
          <a:ext cx="391160" cy="420370"/>
        </p:xfrm>
        <a:graphic>
          <a:graphicData uri="http://schemas.openxmlformats.org/presentationml/2006/ole">
            <mc:AlternateContent xmlns:mc="http://schemas.openxmlformats.org/markup-compatibility/2006">
              <mc:Choice xmlns:v="urn:schemas-microsoft-com:vml" Requires="v">
                <p:oleObj spid="_x0000_s6145" name="" r:id="rId1" imgW="177165" imgH="190500" progId="Equation.KSEE3">
                  <p:embed/>
                </p:oleObj>
              </mc:Choice>
              <mc:Fallback>
                <p:oleObj name="" r:id="rId1" imgW="177165" imgH="190500" progId="Equation.KSEE3">
                  <p:embed/>
                  <p:pic>
                    <p:nvPicPr>
                      <p:cNvPr id="0" name="图片 6144"/>
                      <p:cNvPicPr/>
                      <p:nvPr/>
                    </p:nvPicPr>
                    <p:blipFill>
                      <a:blip r:embed="rId2"/>
                      <a:stretch>
                        <a:fillRect/>
                      </a:stretch>
                    </p:blipFill>
                    <p:spPr>
                      <a:xfrm>
                        <a:off x="1776730" y="3790950"/>
                        <a:ext cx="391160" cy="420370"/>
                      </a:xfrm>
                      <a:prstGeom prst="rect">
                        <a:avLst/>
                      </a:prstGeom>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marL="0" indent="0">
              <a:lnSpc>
                <a:spcPct val="190000"/>
              </a:lnSpc>
              <a:buNone/>
            </a:pPr>
            <a:r>
              <a:rPr lang="zh-CN" altLang="en-US">
                <a:solidFill>
                  <a:schemeClr val="tx1"/>
                </a:solidFill>
                <a:effectLst>
                  <a:outerShdw blurRad="38100" dist="19050" dir="2700000" algn="tl" rotWithShape="0">
                    <a:schemeClr val="dk1">
                      <a:alpha val="40000"/>
                    </a:schemeClr>
                  </a:outerShdw>
                </a:effectLst>
              </a:rPr>
              <a:t>例：介绍三元语法的回退法。</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三个单词的顺序为</a:t>
            </a:r>
            <a:r>
              <a:rPr lang="en-US" altLang="zh-CN">
                <a:solidFill>
                  <a:schemeClr val="tx1"/>
                </a:solidFill>
                <a:effectLst>
                  <a:outerShdw blurRad="38100" dist="19050" dir="2700000" algn="tl" rotWithShape="0">
                    <a:schemeClr val="dk1">
                      <a:alpha val="40000"/>
                    </a:schemeClr>
                  </a:outerShdw>
                </a:effectLst>
              </a:rPr>
              <a:t>x,y,z)</a:t>
            </a:r>
            <a:r>
              <a:rPr lang="zh-CN" altLang="en-US">
                <a:solidFill>
                  <a:schemeClr val="tx1"/>
                </a:solidFill>
                <a:effectLst>
                  <a:outerShdw blurRad="38100" dist="19050" dir="2700000" algn="tl" rotWithShape="0">
                    <a:schemeClr val="dk1">
                      <a:alpha val="40000"/>
                    </a:schemeClr>
                  </a:outerShdw>
                </a:effectLst>
              </a:rPr>
              <a:t>。则有</a:t>
            </a:r>
            <a:r>
              <a:rPr lang="en-US" altLang="zh-CN">
                <a:solidFill>
                  <a:schemeClr val="tx1"/>
                </a:solidFill>
                <a:effectLst>
                  <a:outerShdw blurRad="38100" dist="19050" dir="2700000" algn="tl" rotWithShape="0">
                    <a:schemeClr val="dk1">
                      <a:alpha val="40000"/>
                    </a:schemeClr>
                  </a:outerShdw>
                </a:effectLst>
              </a:rPr>
              <a:t>:</a:t>
            </a:r>
            <a:endParaRPr lang="zh-CN" altLang="en-US">
              <a:solidFill>
                <a:schemeClr val="tx1"/>
              </a:solidFill>
              <a:effectLst>
                <a:outerShdw blurRad="38100" dist="19050" dir="2700000" algn="tl" rotWithShape="0">
                  <a:schemeClr val="dk1">
                    <a:alpha val="40000"/>
                  </a:schemeClr>
                </a:outerShdw>
              </a:effectLst>
            </a:endParaRPr>
          </a:p>
          <a:p>
            <a:pPr marL="0" indent="0">
              <a:lnSpc>
                <a:spcPct val="190000"/>
              </a:lnSpc>
              <a:buNone/>
            </a:pPr>
            <a:r>
              <a:rPr lang="zh-CN" altLang="en-US">
                <a:solidFill>
                  <a:schemeClr val="tx1"/>
                </a:solidFill>
                <a:effectLst>
                  <a:outerShdw blurRad="38100" dist="19050" dir="2700000" algn="tl" rotWithShape="0">
                    <a:schemeClr val="dk1">
                      <a:alpha val="40000"/>
                    </a:schemeClr>
                  </a:outerShdw>
                </a:effectLst>
              </a:rPr>
              <a:t>  </a:t>
            </a: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4" name="对象 3">
            <a:hlinkClick r:id="" action="ppaction://ole?verb="/>
          </p:cNvPr>
          <p:cNvGraphicFramePr>
            <a:graphicFrameLocks noChangeAspect="1"/>
          </p:cNvGraphicFramePr>
          <p:nvPr/>
        </p:nvGraphicFramePr>
        <p:xfrm>
          <a:off x="1960245" y="3203575"/>
          <a:ext cx="8881745" cy="2279650"/>
        </p:xfrm>
        <a:graphic>
          <a:graphicData uri="http://schemas.openxmlformats.org/presentationml/2006/ole">
            <mc:AlternateContent xmlns:mc="http://schemas.openxmlformats.org/markup-compatibility/2006">
              <mc:Choice xmlns:v="urn:schemas-microsoft-com:vml" Requires="v">
                <p:oleObj spid="_x0000_s7169" name="" r:id="rId1" imgW="2870200" imgH="736600" progId="Equation.KSEE3">
                  <p:embed/>
                </p:oleObj>
              </mc:Choice>
              <mc:Fallback>
                <p:oleObj name="" r:id="rId1" imgW="2870200" imgH="736600" progId="Equation.KSEE3">
                  <p:embed/>
                  <p:pic>
                    <p:nvPicPr>
                      <p:cNvPr id="0" name="图片 7168"/>
                      <p:cNvPicPr/>
                      <p:nvPr/>
                    </p:nvPicPr>
                    <p:blipFill>
                      <a:blip r:embed="rId2"/>
                      <a:stretch>
                        <a:fillRect/>
                      </a:stretch>
                    </p:blipFill>
                    <p:spPr>
                      <a:xfrm>
                        <a:off x="1960245" y="3203575"/>
                        <a:ext cx="8881745" cy="2279650"/>
                      </a:xfrm>
                      <a:prstGeom prst="rect">
                        <a:avLst/>
                      </a:prstGeom>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marL="0" indent="0">
              <a:lnSpc>
                <a:spcPct val="190000"/>
              </a:lnSpc>
              <a:buNone/>
            </a:pP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其中：</a:t>
            </a:r>
            <a:endParaRPr lang="zh-CN" altLang="en-US">
              <a:solidFill>
                <a:schemeClr val="tx1"/>
              </a:solidFill>
              <a:effectLst>
                <a:outerShdw blurRad="38100" dist="19050" dir="2700000" algn="tl" rotWithShape="0">
                  <a:schemeClr val="dk1">
                    <a:alpha val="40000"/>
                  </a:schemeClr>
                </a:outerShdw>
              </a:effectLst>
            </a:endParaRPr>
          </a:p>
          <a:p>
            <a:pPr marL="0" indent="0">
              <a:lnSpc>
                <a:spcPct val="190000"/>
              </a:lnSpc>
              <a:buNone/>
            </a:pPr>
            <a:endParaRPr lang="zh-CN" altLang="en-US">
              <a:solidFill>
                <a:schemeClr val="tx1"/>
              </a:solidFill>
              <a:effectLst>
                <a:outerShdw blurRad="38100" dist="19050" dir="2700000" algn="tl" rotWithShape="0">
                  <a:schemeClr val="dk1">
                    <a:alpha val="40000"/>
                  </a:schemeClr>
                </a:outerShdw>
              </a:effectLst>
            </a:endParaRPr>
          </a:p>
          <a:p>
            <a:pPr marL="0" indent="0">
              <a:lnSpc>
                <a:spcPct val="190000"/>
              </a:lnSpc>
              <a:buNone/>
            </a:pPr>
            <a:r>
              <a:rPr lang="zh-CN" altLang="en-US">
                <a:solidFill>
                  <a:schemeClr val="tx1"/>
                </a:solidFill>
                <a:effectLst>
                  <a:outerShdw blurRad="38100" dist="19050" dir="2700000" algn="tl" rotWithShape="0">
                    <a:schemeClr val="dk1">
                      <a:alpha val="40000"/>
                    </a:schemeClr>
                  </a:outerShdw>
                </a:effectLst>
              </a:rPr>
              <a:t>  </a:t>
            </a: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5" name="对象 4">
            <a:hlinkClick r:id="" action="ppaction://ole?verb="/>
          </p:cNvPr>
          <p:cNvGraphicFramePr>
            <a:graphicFrameLocks noChangeAspect="1"/>
          </p:cNvGraphicFramePr>
          <p:nvPr/>
        </p:nvGraphicFramePr>
        <p:xfrm>
          <a:off x="2618740" y="3146425"/>
          <a:ext cx="6866255" cy="1578610"/>
        </p:xfrm>
        <a:graphic>
          <a:graphicData uri="http://schemas.openxmlformats.org/presentationml/2006/ole">
            <mc:AlternateContent xmlns:mc="http://schemas.openxmlformats.org/markup-compatibility/2006">
              <mc:Choice xmlns:v="urn:schemas-microsoft-com:vml" Requires="v">
                <p:oleObj spid="_x0000_s8193" name="" r:id="rId1" imgW="2209800" imgH="508000" progId="Equation.KSEE3">
                  <p:embed/>
                </p:oleObj>
              </mc:Choice>
              <mc:Fallback>
                <p:oleObj name="" r:id="rId1" imgW="2209800" imgH="508000" progId="Equation.KSEE3">
                  <p:embed/>
                  <p:pic>
                    <p:nvPicPr>
                      <p:cNvPr id="0" name="图片 8192"/>
                      <p:cNvPicPr/>
                      <p:nvPr/>
                    </p:nvPicPr>
                    <p:blipFill>
                      <a:blip r:embed="rId2"/>
                      <a:stretch>
                        <a:fillRect/>
                      </a:stretch>
                    </p:blipFill>
                    <p:spPr>
                      <a:xfrm>
                        <a:off x="2618740" y="3146425"/>
                        <a:ext cx="6866255" cy="1578610"/>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一、语言模型概念</a:t>
            </a:r>
            <a:endParaRPr lang="zh-CN" altLang="en-US"/>
          </a:p>
        </p:txBody>
      </p:sp>
      <p:sp>
        <p:nvSpPr>
          <p:cNvPr id="3" name="内容占位符 2"/>
          <p:cNvSpPr>
            <a:spLocks noGrp="1"/>
          </p:cNvSpPr>
          <p:nvPr>
            <p:ph idx="1"/>
          </p:nvPr>
        </p:nvSpPr>
        <p:spPr/>
        <p:txBody>
          <a:bodyPr>
            <a:normAutofit fontScale="90000"/>
          </a:bodyPr>
          <a:p>
            <a:pPr>
              <a:lnSpc>
                <a:spcPct val="240000"/>
              </a:lnSpc>
            </a:pPr>
            <a:r>
              <a:rPr lang="zh-CN" altLang="en-US" sz="3200">
                <a:solidFill>
                  <a:schemeClr val="tx1"/>
                </a:solidFill>
                <a:effectLst>
                  <a:outerShdw blurRad="38100" dist="19050" dir="2700000" algn="tl" rotWithShape="0">
                    <a:schemeClr val="dk1">
                      <a:alpha val="40000"/>
                    </a:schemeClr>
                  </a:outerShdw>
                </a:effectLst>
              </a:rPr>
              <a:t>什么是语言模型</a:t>
            </a:r>
            <a:endParaRPr lang="zh-CN" altLang="en-US" sz="3200">
              <a:solidFill>
                <a:schemeClr val="tx1"/>
              </a:solidFill>
              <a:effectLst>
                <a:outerShdw blurRad="38100" dist="19050" dir="2700000" algn="tl" rotWithShape="0">
                  <a:schemeClr val="dk1">
                    <a:alpha val="40000"/>
                  </a:schemeClr>
                </a:outerShdw>
              </a:effectLst>
            </a:endParaRPr>
          </a:p>
          <a:p>
            <a:pPr marL="0" indent="0">
              <a:lnSpc>
                <a:spcPct val="240000"/>
              </a:lnSpc>
              <a:buNone/>
            </a:pPr>
            <a:r>
              <a:rPr lang="en-US" altLang="zh-CN"/>
              <a:t>	</a:t>
            </a:r>
            <a:r>
              <a:rPr lang="zh-CN" altLang="en-US"/>
              <a:t>语言模型是针对某种语言所建立的概率模型，目的是建立一个能够描述给定词序列在语言中出现的</a:t>
            </a:r>
            <a:r>
              <a:rPr lang="zh-CN" altLang="en-US" b="1">
                <a:solidFill>
                  <a:srgbClr val="FF0000"/>
                </a:solidFill>
              </a:rPr>
              <a:t>概率分布</a:t>
            </a:r>
            <a:r>
              <a:rPr lang="zh-CN" altLang="en-US"/>
              <a:t>。即</a:t>
            </a:r>
            <a:endParaRPr lang="en-US" altLang="zh-CN"/>
          </a:p>
          <a:p>
            <a:pPr marL="0" indent="0">
              <a:lnSpc>
                <a:spcPct val="210000"/>
              </a:lnSpc>
              <a:buNone/>
            </a:pPr>
            <a:r>
              <a:rPr lang="en-US" altLang="zh-CN"/>
              <a:t>      </a:t>
            </a:r>
            <a:endParaRPr lang="zh-CN" altLang="en-US"/>
          </a:p>
        </p:txBody>
      </p:sp>
      <p:graphicFrame>
        <p:nvGraphicFramePr>
          <p:cNvPr id="7" name="对象 6">
            <a:hlinkClick r:id="" action="ppaction://ole?verb="/>
          </p:cNvPr>
          <p:cNvGraphicFramePr>
            <a:graphicFrameLocks noChangeAspect="1"/>
          </p:cNvGraphicFramePr>
          <p:nvPr/>
        </p:nvGraphicFramePr>
        <p:xfrm>
          <a:off x="3467735" y="4967605"/>
          <a:ext cx="3977640" cy="1022985"/>
        </p:xfrm>
        <a:graphic>
          <a:graphicData uri="http://schemas.openxmlformats.org/presentationml/2006/ole">
            <mc:AlternateContent xmlns:mc="http://schemas.openxmlformats.org/markup-compatibility/2006">
              <mc:Choice xmlns:v="urn:schemas-microsoft-com:vml" Requires="v">
                <p:oleObj spid="_x0000_s1026" name="" r:id="rId1" imgW="889000" imgH="228600" progId="Equation.KSEE3">
                  <p:embed/>
                </p:oleObj>
              </mc:Choice>
              <mc:Fallback>
                <p:oleObj name="" r:id="rId1" imgW="889000" imgH="228600" progId="Equation.KSEE3">
                  <p:embed/>
                  <p:pic>
                    <p:nvPicPr>
                      <p:cNvPr id="0" name="图片 1025"/>
                      <p:cNvPicPr/>
                      <p:nvPr/>
                    </p:nvPicPr>
                    <p:blipFill>
                      <a:blip r:embed="rId2"/>
                      <a:stretch>
                        <a:fillRect/>
                      </a:stretch>
                    </p:blipFill>
                    <p:spPr>
                      <a:xfrm>
                        <a:off x="3467735" y="4967605"/>
                        <a:ext cx="3977640" cy="1022985"/>
                      </a:xfrm>
                      <a:prstGeom prst="rect">
                        <a:avLst/>
                      </a:prstGeom>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190000"/>
              </a:lnSpc>
            </a:pPr>
            <a:r>
              <a:rPr lang="en-US" altLang="zh-CN">
                <a:solidFill>
                  <a:schemeClr val="tx1"/>
                </a:solidFill>
                <a:effectLst>
                  <a:outerShdw blurRad="38100" dist="19050" dir="2700000" algn="tl" rotWithShape="0">
                    <a:schemeClr val="dk1">
                      <a:alpha val="40000"/>
                    </a:schemeClr>
                  </a:outerShdw>
                </a:effectLst>
              </a:rPr>
              <a:t>Kats</a:t>
            </a:r>
            <a:r>
              <a:rPr lang="zh-CN" altLang="en-US">
                <a:solidFill>
                  <a:schemeClr val="tx1"/>
                </a:solidFill>
                <a:effectLst>
                  <a:outerShdw blurRad="38100" dist="19050" dir="2700000" algn="tl" rotWithShape="0">
                    <a:schemeClr val="dk1">
                      <a:alpha val="40000"/>
                    </a:schemeClr>
                  </a:outerShdw>
                </a:effectLst>
              </a:rPr>
              <a:t>回退法</a:t>
            </a:r>
            <a:endParaRPr lang="zh-CN" altLang="en-US">
              <a:solidFill>
                <a:schemeClr val="tx1"/>
              </a:solidFill>
              <a:effectLst>
                <a:outerShdw blurRad="38100" dist="19050" dir="2700000" algn="tl" rotWithShape="0">
                  <a:schemeClr val="dk1">
                    <a:alpha val="40000"/>
                  </a:schemeClr>
                </a:outerShdw>
              </a:effectLst>
            </a:endParaRPr>
          </a:p>
          <a:p>
            <a:pPr marL="0" indent="0">
              <a:lnSpc>
                <a:spcPct val="190000"/>
              </a:lnSpc>
              <a:buNone/>
            </a:pPr>
            <a:r>
              <a:rPr lang="zh-CN" altLang="en-US">
                <a:solidFill>
                  <a:schemeClr val="tx1"/>
                </a:solidFill>
                <a:effectLst>
                  <a:outerShdw blurRad="38100" dist="19050" dir="2700000" algn="tl" rotWithShape="0">
                    <a:schemeClr val="dk1">
                      <a:alpha val="40000"/>
                    </a:schemeClr>
                  </a:outerShdw>
                </a:effectLst>
              </a:rPr>
              <a:t>                                          求法？       </a:t>
            </a:r>
            <a:endParaRPr lang="zh-CN" altLang="en-US">
              <a:solidFill>
                <a:schemeClr val="tx1"/>
              </a:solidFill>
              <a:effectLst>
                <a:outerShdw blurRad="38100" dist="19050" dir="2700000" algn="tl" rotWithShape="0">
                  <a:schemeClr val="dk1">
                    <a:alpha val="40000"/>
                  </a:schemeClr>
                </a:outerShdw>
              </a:effectLst>
            </a:endParaRPr>
          </a:p>
          <a:p>
            <a:pPr marL="0" indent="0">
              <a:lnSpc>
                <a:spcPct val="190000"/>
              </a:lnSpc>
              <a:buNone/>
            </a:pP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6" name="对象 5">
            <a:hlinkClick r:id="" action="ppaction://ole?verb="/>
          </p:cNvPr>
          <p:cNvGraphicFramePr>
            <a:graphicFrameLocks noChangeAspect="1"/>
          </p:cNvGraphicFramePr>
          <p:nvPr/>
        </p:nvGraphicFramePr>
        <p:xfrm>
          <a:off x="3314065" y="2970530"/>
          <a:ext cx="1390650" cy="674370"/>
        </p:xfrm>
        <a:graphic>
          <a:graphicData uri="http://schemas.openxmlformats.org/presentationml/2006/ole">
            <mc:AlternateContent xmlns:mc="http://schemas.openxmlformats.org/markup-compatibility/2006">
              <mc:Choice xmlns:v="urn:schemas-microsoft-com:vml" Requires="v">
                <p:oleObj spid="_x0000_s9218" name="" r:id="rId1" imgW="419100" imgH="203200" progId="Equation.KSEE3">
                  <p:embed/>
                </p:oleObj>
              </mc:Choice>
              <mc:Fallback>
                <p:oleObj name="" r:id="rId1" imgW="419100" imgH="203200" progId="Equation.KSEE3">
                  <p:embed/>
                  <p:pic>
                    <p:nvPicPr>
                      <p:cNvPr id="0" name="图片 9217"/>
                      <p:cNvPicPr/>
                      <p:nvPr/>
                    </p:nvPicPr>
                    <p:blipFill>
                      <a:blip r:embed="rId2"/>
                      <a:stretch>
                        <a:fillRect/>
                      </a:stretch>
                    </p:blipFill>
                    <p:spPr>
                      <a:xfrm>
                        <a:off x="3314065" y="2970530"/>
                        <a:ext cx="1390650" cy="674370"/>
                      </a:xfrm>
                      <a:prstGeom prst="rect">
                        <a:avLst/>
                      </a:prstGeom>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四、神经网络语言模型</a:t>
            </a:r>
            <a:endParaRPr lang="zh-CN" altLang="en-US"/>
          </a:p>
        </p:txBody>
      </p:sp>
      <p:sp>
        <p:nvSpPr>
          <p:cNvPr id="3" name="内容占位符 2"/>
          <p:cNvSpPr>
            <a:spLocks noGrp="1"/>
          </p:cNvSpPr>
          <p:nvPr>
            <p:ph idx="1"/>
          </p:nvPr>
        </p:nvSpPr>
        <p:spPr/>
        <p:txBody>
          <a:bodyPr/>
          <a:p>
            <a:pPr>
              <a:lnSpc>
                <a:spcPct val="210000"/>
              </a:lnSpc>
            </a:pPr>
            <a:r>
              <a:rPr lang="en-US" altLang="zh-CN"/>
              <a:t>Word2Vec                              </a:t>
            </a:r>
            <a:endParaRPr lang="en-US" altLang="zh-CN"/>
          </a:p>
          <a:p>
            <a:pPr>
              <a:lnSpc>
                <a:spcPct val="210000"/>
              </a:lnSpc>
            </a:pPr>
            <a:r>
              <a:rPr lang="en-US" altLang="zh-CN"/>
              <a:t>Glove                                    </a:t>
            </a:r>
            <a:endParaRPr lang="en-US" altLang="zh-CN"/>
          </a:p>
          <a:p>
            <a:pPr>
              <a:lnSpc>
                <a:spcPct val="210000"/>
              </a:lnSpc>
            </a:pPr>
            <a:r>
              <a:rPr lang="en-US" altLang="zh-CN"/>
              <a:t>FastText   </a:t>
            </a:r>
            <a:endParaRPr lang="en-US" altLang="zh-CN"/>
          </a:p>
          <a:p>
            <a:pPr>
              <a:lnSpc>
                <a:spcPct val="210000"/>
              </a:lnSpc>
            </a:pPr>
            <a:r>
              <a:rPr lang="en-US" altLang="zh-CN"/>
              <a:t>ELMo</a:t>
            </a:r>
            <a:endParaRPr lang="en-US" altLang="zh-CN"/>
          </a:p>
          <a:p>
            <a:endParaRPr lang="en-US" altLang="zh-CN"/>
          </a:p>
        </p:txBody>
      </p:sp>
      <p:pic>
        <p:nvPicPr>
          <p:cNvPr id="4" name="图片 3" descr="~}KX[W`L}{4SNA9B(%F`ASE"/>
          <p:cNvPicPr>
            <a:picLocks noChangeAspect="1"/>
          </p:cNvPicPr>
          <p:nvPr/>
        </p:nvPicPr>
        <p:blipFill>
          <a:blip r:embed="rId1"/>
          <a:stretch>
            <a:fillRect/>
          </a:stretch>
        </p:blipFill>
        <p:spPr>
          <a:xfrm>
            <a:off x="3782060" y="3559810"/>
            <a:ext cx="2271395" cy="774065"/>
          </a:xfrm>
          <a:prstGeom prst="rect">
            <a:avLst/>
          </a:prstGeom>
        </p:spPr>
      </p:pic>
      <p:pic>
        <p:nvPicPr>
          <p:cNvPr id="5" name="图片 4" descr="%A(6LG68EWD4BCS)0$~KIBN"/>
          <p:cNvPicPr>
            <a:picLocks noChangeAspect="1"/>
          </p:cNvPicPr>
          <p:nvPr/>
        </p:nvPicPr>
        <p:blipFill>
          <a:blip r:embed="rId2"/>
          <a:stretch>
            <a:fillRect/>
          </a:stretch>
        </p:blipFill>
        <p:spPr>
          <a:xfrm>
            <a:off x="6711950" y="2375535"/>
            <a:ext cx="2987675" cy="314261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四、神经网络语言模型</a:t>
            </a:r>
            <a:r>
              <a:rPr lang="en-US" altLang="zh-CN"/>
              <a:t>(NNLM)</a:t>
            </a:r>
            <a:endParaRPr lang="en-US" altLang="zh-CN"/>
          </a:p>
        </p:txBody>
      </p:sp>
      <p:sp>
        <p:nvSpPr>
          <p:cNvPr id="3" name="内容占位符 2"/>
          <p:cNvSpPr>
            <a:spLocks noGrp="1"/>
          </p:cNvSpPr>
          <p:nvPr>
            <p:ph idx="1"/>
          </p:nvPr>
        </p:nvSpPr>
        <p:spPr/>
        <p:txBody>
          <a:bodyPr/>
          <a:p>
            <a:pPr marL="0" indent="0">
              <a:lnSpc>
                <a:spcPct val="170000"/>
              </a:lnSpc>
              <a:buNone/>
            </a:pPr>
            <a:r>
              <a:rPr lang="en-US" altLang="zh-CN"/>
              <a:t>	该模型由Bengio在2001年提出，这是最经典的神经网络语言模型，后面的模型都是基于此进行改造的，该模型网络结构如下图所示：</a:t>
            </a:r>
            <a:endParaRPr lang="en-US" altLang="zh-CN"/>
          </a:p>
          <a:p>
            <a:pPr marL="0" indent="0">
              <a:buNone/>
            </a:pPr>
            <a:r>
              <a:rPr lang="en-US" altLang="zh-CN"/>
              <a:t>	</a:t>
            </a:r>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四、神经网络语言模型</a:t>
            </a:r>
            <a:r>
              <a:rPr lang="en-US" altLang="zh-CN"/>
              <a:t>(NNLM)</a:t>
            </a:r>
            <a:endParaRPr lang="en-US" altLang="zh-CN"/>
          </a:p>
        </p:txBody>
      </p:sp>
      <p:sp>
        <p:nvSpPr>
          <p:cNvPr id="3" name="内容占位符 2"/>
          <p:cNvSpPr>
            <a:spLocks noGrp="1"/>
          </p:cNvSpPr>
          <p:nvPr>
            <p:ph idx="1"/>
          </p:nvPr>
        </p:nvSpPr>
        <p:spPr/>
        <p:txBody>
          <a:bodyPr/>
          <a:p>
            <a:pPr marL="0" indent="0">
              <a:lnSpc>
                <a:spcPct val="170000"/>
              </a:lnSpc>
              <a:buNone/>
            </a:pPr>
            <a:r>
              <a:rPr lang="en-US" altLang="zh-CN"/>
              <a:t>	</a:t>
            </a:r>
            <a:endParaRPr lang="en-US" altLang="zh-CN"/>
          </a:p>
          <a:p>
            <a:pPr marL="0" indent="0">
              <a:buNone/>
            </a:pPr>
            <a:r>
              <a:rPr lang="en-US" altLang="zh-CN"/>
              <a:t>	</a:t>
            </a:r>
            <a:endParaRPr lang="en-US" altLang="zh-CN"/>
          </a:p>
        </p:txBody>
      </p:sp>
      <p:pic>
        <p:nvPicPr>
          <p:cNvPr id="4" name="图片 3"/>
          <p:cNvPicPr>
            <a:picLocks noChangeAspect="1"/>
          </p:cNvPicPr>
          <p:nvPr/>
        </p:nvPicPr>
        <p:blipFill>
          <a:blip r:embed="rId1"/>
          <a:stretch>
            <a:fillRect/>
          </a:stretch>
        </p:blipFill>
        <p:spPr>
          <a:xfrm>
            <a:off x="3204210" y="1391285"/>
            <a:ext cx="5784215" cy="522097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四、神经网络语言模型</a:t>
            </a:r>
            <a:r>
              <a:rPr lang="en-US" altLang="zh-CN"/>
              <a:t>(NNLM)</a:t>
            </a:r>
            <a:endParaRPr lang="en-US" altLang="zh-CN"/>
          </a:p>
        </p:txBody>
      </p:sp>
      <p:sp>
        <p:nvSpPr>
          <p:cNvPr id="3" name="内容占位符 2"/>
          <p:cNvSpPr>
            <a:spLocks noGrp="1"/>
          </p:cNvSpPr>
          <p:nvPr>
            <p:ph idx="1"/>
          </p:nvPr>
        </p:nvSpPr>
        <p:spPr/>
        <p:txBody>
          <a:bodyPr>
            <a:normAutofit/>
          </a:bodyPr>
          <a:p>
            <a:pPr marL="0" indent="0">
              <a:lnSpc>
                <a:spcPct val="170000"/>
              </a:lnSpc>
              <a:buNone/>
            </a:pPr>
            <a:r>
              <a:rPr lang="en-US" altLang="zh-CN"/>
              <a:t>	整个网络分为两部分，第一部分是利用词特征矩阵C获得词的分布式表示（即词嵌入）。第二部分是将表示context的n个词的词嵌入拼接起来，通过一个隐藏层和一个输出层，最后通过softmax输出当前的p(wt|context)(当前上下文语义的概率分布，最大化要预测的那个词的概率，就可以训练此模型)。</a:t>
            </a:r>
            <a:endParaRPr lang="en-US" altLang="zh-CN"/>
          </a:p>
          <a:p>
            <a:pPr marL="0" indent="0">
              <a:buNone/>
            </a:pPr>
            <a:r>
              <a:rPr lang="en-US" altLang="zh-CN"/>
              <a:t>	</a:t>
            </a:r>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四、神经网络语言模型</a:t>
            </a:r>
            <a:endParaRPr lang="zh-CN" altLang="en-US"/>
          </a:p>
        </p:txBody>
      </p:sp>
      <p:sp>
        <p:nvSpPr>
          <p:cNvPr id="3" name="内容占位符 2"/>
          <p:cNvSpPr>
            <a:spLocks noGrp="1"/>
          </p:cNvSpPr>
          <p:nvPr>
            <p:ph idx="1"/>
          </p:nvPr>
        </p:nvSpPr>
        <p:spPr/>
        <p:txBody>
          <a:bodyPr>
            <a:normAutofit fontScale="80000"/>
          </a:bodyPr>
          <a:p>
            <a:pPr marL="0" indent="0">
              <a:lnSpc>
                <a:spcPct val="120000"/>
              </a:lnSpc>
              <a:buNone/>
            </a:pPr>
            <a:r>
              <a:rPr lang="zh-CN" altLang="en-US"/>
              <a:t>词向量</a:t>
            </a:r>
            <a:endParaRPr lang="zh-CN" altLang="en-US"/>
          </a:p>
          <a:p>
            <a:pPr eaLnBrk="1" hangingPunct="1"/>
            <a:r>
              <a:rPr lang="zh-CN" altLang="en-US" sz="2800" dirty="0">
                <a:sym typeface="+mn-ea"/>
              </a:rPr>
              <a:t>自然语言中的词语在机器学习中表示符号</a:t>
            </a:r>
            <a:endParaRPr lang="zh-CN" altLang="en-US" sz="2800" dirty="0"/>
          </a:p>
          <a:p>
            <a:pPr lvl="1" eaLnBrk="1" hangingPunct="1"/>
            <a:r>
              <a:rPr lang="zh-CN" altLang="en-US" sz="2800" dirty="0">
                <a:sym typeface="+mn-ea"/>
              </a:rPr>
              <a:t>One-hot Representation   </a:t>
            </a:r>
            <a:r>
              <a:rPr lang="en-US" altLang="zh-CN" sz="2800" dirty="0">
                <a:sym typeface="+mn-ea"/>
              </a:rPr>
              <a:t>(</a:t>
            </a:r>
            <a:r>
              <a:rPr lang="zh-CN" altLang="en-US" sz="2800" dirty="0">
                <a:sym typeface="+mn-ea"/>
              </a:rPr>
              <a:t>独热向量</a:t>
            </a:r>
            <a:r>
              <a:rPr lang="en-US" altLang="zh-CN" sz="2800" dirty="0">
                <a:sym typeface="+mn-ea"/>
              </a:rPr>
              <a:t>)</a:t>
            </a:r>
            <a:endParaRPr lang="zh-CN" altLang="en-US" sz="2800" dirty="0"/>
          </a:p>
          <a:p>
            <a:pPr lvl="1" eaLnBrk="1" hangingPunct="1">
              <a:buNone/>
            </a:pPr>
            <a:r>
              <a:rPr lang="zh-CN" altLang="en-US" sz="2800" dirty="0">
                <a:sym typeface="+mn-ea"/>
              </a:rPr>
              <a:t>例如：</a:t>
            </a:r>
            <a:endParaRPr lang="zh-CN" altLang="en-US" sz="2800" dirty="0"/>
          </a:p>
          <a:p>
            <a:pPr lvl="2" eaLnBrk="1" hangingPunct="1"/>
            <a:r>
              <a:rPr lang="zh-CN" altLang="en-US" sz="2800" dirty="0">
                <a:sym typeface="+mn-ea"/>
              </a:rPr>
              <a:t>“话筒”表示为 [0 0 0 1 0 0 0 0 0 0 0 0 0 0 0 0 ...]</a:t>
            </a:r>
            <a:endParaRPr lang="zh-CN" altLang="en-US" sz="2800" dirty="0"/>
          </a:p>
          <a:p>
            <a:pPr lvl="2" eaLnBrk="1" hangingPunct="1"/>
            <a:r>
              <a:rPr lang="zh-CN" altLang="en-US" sz="2800" dirty="0">
                <a:sym typeface="+mn-ea"/>
              </a:rPr>
              <a:t>“麦克”表示为 [0 0 0 0 0 0 0 0 1 0 0 0 0 0 0 0 ...]</a:t>
            </a:r>
            <a:endParaRPr lang="zh-CN" altLang="en-US" sz="2800" dirty="0"/>
          </a:p>
          <a:p>
            <a:pPr lvl="2" eaLnBrk="1" hangingPunct="1"/>
            <a:r>
              <a:rPr lang="zh-CN" altLang="en-US" sz="2800" dirty="0">
                <a:sym typeface="+mn-ea"/>
              </a:rPr>
              <a:t>实现时就可以用0,1,2,3,...来表示词语进行计算，这样“话筒”就为3，“麦克”为8.</a:t>
            </a:r>
            <a:endParaRPr lang="zh-CN" altLang="en-US" sz="2800" dirty="0"/>
          </a:p>
          <a:p>
            <a:pPr lvl="1" eaLnBrk="1" hangingPunct="1"/>
            <a:r>
              <a:rPr lang="zh-CN" altLang="en-US" sz="2800" dirty="0">
                <a:sym typeface="+mn-ea"/>
              </a:rPr>
              <a:t>存在两个问题</a:t>
            </a:r>
            <a:endParaRPr lang="zh-CN" altLang="en-US" sz="2800" dirty="0"/>
          </a:p>
          <a:p>
            <a:pPr lvl="2" eaLnBrk="1" hangingPunct="1"/>
            <a:r>
              <a:rPr lang="zh-CN" altLang="en-US" sz="2800" dirty="0">
                <a:sym typeface="+mn-ea"/>
              </a:rPr>
              <a:t>维度比较大,尤其是用于 Deep Learning 的一些算法时</a:t>
            </a:r>
            <a:endParaRPr lang="zh-CN" altLang="en-US" sz="2800" dirty="0"/>
          </a:p>
          <a:p>
            <a:pPr lvl="2" eaLnBrk="1" hangingPunct="1"/>
            <a:r>
              <a:rPr lang="zh-CN" altLang="en-US" sz="2800" dirty="0">
                <a:sym typeface="+mn-ea"/>
              </a:rPr>
              <a:t>词汇鸿沟：任意两个词之间都是孤立的，不能体现词和词之间的关系</a:t>
            </a:r>
            <a:endParaRPr lang="en-US" altLang="zh-CN"/>
          </a:p>
          <a:p>
            <a:pPr marL="0" indent="0">
              <a:lnSpc>
                <a:spcPct val="120000"/>
              </a:lnSpc>
              <a:buNone/>
            </a:pPr>
            <a:endParaRPr lang="en-US" altLang="zh-CN"/>
          </a:p>
          <a:p>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四、神经网络语言模型</a:t>
            </a:r>
            <a:endParaRPr lang="zh-CN" altLang="en-US"/>
          </a:p>
        </p:txBody>
      </p:sp>
      <p:sp>
        <p:nvSpPr>
          <p:cNvPr id="3" name="内容占位符 2"/>
          <p:cNvSpPr>
            <a:spLocks noGrp="1"/>
          </p:cNvSpPr>
          <p:nvPr>
            <p:ph idx="1"/>
          </p:nvPr>
        </p:nvSpPr>
        <p:spPr/>
        <p:txBody>
          <a:bodyPr>
            <a:normAutofit lnSpcReduction="20000"/>
          </a:bodyPr>
          <a:p>
            <a:pPr marL="0" indent="0">
              <a:lnSpc>
                <a:spcPct val="120000"/>
              </a:lnSpc>
              <a:buNone/>
            </a:pPr>
            <a:r>
              <a:rPr lang="zh-CN" altLang="en-US"/>
              <a:t>词向量</a:t>
            </a:r>
            <a:endParaRPr lang="zh-CN" altLang="en-US"/>
          </a:p>
          <a:p>
            <a:pPr eaLnBrk="1" hangingPunct="1">
              <a:lnSpc>
                <a:spcPct val="130000"/>
              </a:lnSpc>
            </a:pPr>
            <a:r>
              <a:rPr lang="zh-CN" altLang="en-US" sz="2800" dirty="0">
                <a:sym typeface="+mn-ea"/>
              </a:rPr>
              <a:t>Distributional Representation</a:t>
            </a:r>
            <a:endParaRPr lang="zh-CN" altLang="en-US" sz="2800" dirty="0"/>
          </a:p>
          <a:p>
            <a:pPr lvl="1" eaLnBrk="1" hangingPunct="1">
              <a:lnSpc>
                <a:spcPct val="130000"/>
              </a:lnSpc>
            </a:pPr>
            <a:r>
              <a:rPr lang="zh-CN" altLang="en-US" sz="2800" dirty="0">
                <a:sym typeface="+mn-ea"/>
              </a:rPr>
              <a:t>词表示为：</a:t>
            </a:r>
            <a:endParaRPr lang="zh-CN" altLang="en-US" sz="2800" dirty="0"/>
          </a:p>
          <a:p>
            <a:pPr lvl="2" eaLnBrk="1" hangingPunct="1">
              <a:lnSpc>
                <a:spcPct val="130000"/>
              </a:lnSpc>
            </a:pPr>
            <a:r>
              <a:rPr lang="zh-CN" altLang="en-US" sz="2800" dirty="0">
                <a:sym typeface="+mn-ea"/>
              </a:rPr>
              <a:t>[0.792, −0.177, −0.107, 0.109, 0.542, ...]，常见维度50或者100</a:t>
            </a:r>
            <a:endParaRPr lang="zh-CN" altLang="en-US" sz="2800" dirty="0"/>
          </a:p>
          <a:p>
            <a:pPr lvl="1" eaLnBrk="1" hangingPunct="1">
              <a:lnSpc>
                <a:spcPct val="130000"/>
              </a:lnSpc>
            </a:pPr>
            <a:r>
              <a:rPr lang="zh-CN" altLang="en-US" sz="2800" dirty="0">
                <a:sym typeface="+mn-ea"/>
              </a:rPr>
              <a:t>解决“词汇鸿沟”问题</a:t>
            </a:r>
            <a:endParaRPr lang="zh-CN" altLang="en-US" sz="2800" dirty="0"/>
          </a:p>
          <a:p>
            <a:pPr lvl="2" eaLnBrk="1" hangingPunct="1">
              <a:lnSpc>
                <a:spcPct val="130000"/>
              </a:lnSpc>
            </a:pPr>
            <a:r>
              <a:rPr lang="zh-CN" altLang="en-US" sz="2800" dirty="0">
                <a:sym typeface="+mn-ea"/>
              </a:rPr>
              <a:t>可以通过计算向量之间的距离（欧式距离、余弦距离等）来体现词与词的相似性</a:t>
            </a:r>
            <a:endParaRPr lang="en-US" altLang="zh-CN"/>
          </a:p>
          <a:p>
            <a:pPr marL="0" indent="0">
              <a:lnSpc>
                <a:spcPct val="120000"/>
              </a:lnSpc>
              <a:buNone/>
            </a:pPr>
            <a:endParaRPr lang="en-US" altLang="zh-CN"/>
          </a:p>
          <a:p>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四、神经网络语言模型</a:t>
            </a:r>
            <a:endParaRPr lang="zh-CN" altLang="en-US"/>
          </a:p>
        </p:txBody>
      </p:sp>
      <p:sp>
        <p:nvSpPr>
          <p:cNvPr id="3" name="内容占位符 2"/>
          <p:cNvSpPr>
            <a:spLocks noGrp="1"/>
          </p:cNvSpPr>
          <p:nvPr>
            <p:ph idx="1"/>
          </p:nvPr>
        </p:nvSpPr>
        <p:spPr/>
        <p:txBody>
          <a:bodyPr>
            <a:normAutofit lnSpcReduction="20000"/>
          </a:bodyPr>
          <a:p>
            <a:pPr marL="0" indent="0">
              <a:lnSpc>
                <a:spcPct val="120000"/>
              </a:lnSpc>
              <a:buNone/>
            </a:pPr>
            <a:r>
              <a:rPr lang="zh-CN" altLang="en-US"/>
              <a:t>词向量</a:t>
            </a:r>
            <a:endParaRPr lang="zh-CN" altLang="en-US"/>
          </a:p>
          <a:p>
            <a:pPr marL="0" indent="0" eaLnBrk="1" hangingPunct="1">
              <a:buNone/>
            </a:pPr>
            <a:endParaRPr lang="zh-CN" altLang="en-US" sz="2800" dirty="0"/>
          </a:p>
          <a:p>
            <a:pPr eaLnBrk="1" hangingPunct="1">
              <a:lnSpc>
                <a:spcPct val="200000"/>
              </a:lnSpc>
            </a:pPr>
            <a:r>
              <a:rPr lang="zh-CN" altLang="en-US" sz="2800" dirty="0">
                <a:sym typeface="+mn-ea"/>
              </a:rPr>
              <a:t>如何训练这样的词向量</a:t>
            </a:r>
            <a:endParaRPr lang="zh-CN" altLang="en-US" sz="2800" dirty="0"/>
          </a:p>
          <a:p>
            <a:pPr lvl="1" eaLnBrk="1" hangingPunct="1">
              <a:lnSpc>
                <a:spcPct val="200000"/>
              </a:lnSpc>
            </a:pPr>
            <a:r>
              <a:rPr lang="zh-CN" altLang="en-US" sz="2800" dirty="0">
                <a:sym typeface="+mn-ea"/>
              </a:rPr>
              <a:t>没有直接的模型可训练得到</a:t>
            </a:r>
            <a:endParaRPr lang="zh-CN" altLang="en-US" sz="2800" dirty="0"/>
          </a:p>
          <a:p>
            <a:pPr lvl="1" eaLnBrk="1" hangingPunct="1">
              <a:lnSpc>
                <a:spcPct val="200000"/>
              </a:lnSpc>
            </a:pPr>
            <a:r>
              <a:rPr lang="zh-CN" altLang="en-US" sz="2800" dirty="0">
                <a:sym typeface="+mn-ea"/>
              </a:rPr>
              <a:t>可通过训练语言模型的同时，得到词向量</a:t>
            </a:r>
            <a:endParaRPr lang="en-US" altLang="zh-CN"/>
          </a:p>
          <a:p>
            <a:pPr marL="0" indent="0">
              <a:lnSpc>
                <a:spcPct val="120000"/>
              </a:lnSpc>
              <a:buNone/>
            </a:pPr>
            <a:endParaRPr lang="en-US" altLang="zh-CN"/>
          </a:p>
          <a:p>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四、神经网络语言模型</a:t>
            </a:r>
            <a:endParaRPr lang="zh-CN" altLang="en-US"/>
          </a:p>
        </p:txBody>
      </p:sp>
      <p:sp>
        <p:nvSpPr>
          <p:cNvPr id="3" name="内容占位符 2"/>
          <p:cNvSpPr>
            <a:spLocks noGrp="1"/>
          </p:cNvSpPr>
          <p:nvPr>
            <p:ph idx="1"/>
          </p:nvPr>
        </p:nvSpPr>
        <p:spPr/>
        <p:txBody>
          <a:bodyPr/>
          <a:p>
            <a:pPr>
              <a:lnSpc>
                <a:spcPct val="150000"/>
              </a:lnSpc>
            </a:pPr>
            <a:r>
              <a:rPr lang="en-US" altLang="zh-CN"/>
              <a:t>Word2Vec</a:t>
            </a:r>
            <a:endParaRPr lang="en-US" altLang="zh-CN"/>
          </a:p>
          <a:p>
            <a:pPr marL="0" indent="0">
              <a:lnSpc>
                <a:spcPct val="150000"/>
              </a:lnSpc>
              <a:buNone/>
            </a:pPr>
            <a:r>
              <a:rPr lang="zh-CN" altLang="en-US" dirty="0">
                <a:sym typeface="+mn-ea"/>
              </a:rPr>
              <a:t>两种模型，两种方法</a:t>
            </a:r>
            <a:endParaRPr lang="zh-CN" altLang="en-US" dirty="0"/>
          </a:p>
          <a:p>
            <a:pPr>
              <a:lnSpc>
                <a:spcPct val="120000"/>
              </a:lnSpc>
            </a:pPr>
            <a:endParaRPr lang="en-US" altLang="zh-CN"/>
          </a:p>
          <a:p>
            <a:pPr marL="0" indent="0">
              <a:lnSpc>
                <a:spcPct val="120000"/>
              </a:lnSpc>
              <a:buNone/>
            </a:pPr>
            <a:r>
              <a:rPr lang="en-US" altLang="zh-CN"/>
              <a:t>	                      </a:t>
            </a:r>
            <a:endParaRPr lang="en-US" altLang="zh-CN"/>
          </a:p>
          <a:p>
            <a:endParaRPr lang="en-US" altLang="zh-CN"/>
          </a:p>
        </p:txBody>
      </p:sp>
      <p:graphicFrame>
        <p:nvGraphicFramePr>
          <p:cNvPr id="10244" name="Group 4"/>
          <p:cNvGraphicFramePr>
            <a:graphicFrameLocks noGrp="1"/>
          </p:cNvGraphicFramePr>
          <p:nvPr/>
        </p:nvGraphicFramePr>
        <p:xfrm>
          <a:off x="2234883" y="3641090"/>
          <a:ext cx="6624637" cy="2356485"/>
        </p:xfrm>
        <a:graphic>
          <a:graphicData uri="http://schemas.openxmlformats.org/drawingml/2006/table">
            <a:tbl>
              <a:tblPr/>
              <a:tblGrid>
                <a:gridCol w="1323975"/>
                <a:gridCol w="1325562"/>
                <a:gridCol w="1323975"/>
                <a:gridCol w="1323975"/>
                <a:gridCol w="1327150"/>
              </a:tblGrid>
              <a:tr h="1186180">
                <a:tc>
                  <a:txBody>
                    <a:bodyPr/>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800" b="1" i="0" u="none" strike="noStrike" cap="none" normalizeH="0" baseline="0" smtClean="0">
                        <a:ln>
                          <a:noFill/>
                        </a:ln>
                        <a:solidFill>
                          <a:srgbClr val="FFFFFF"/>
                        </a:solidFill>
                        <a:effectLst/>
                        <a:latin typeface="Calibri" panose="020F0502020204030204" charset="0"/>
                        <a:ea typeface="SimSun"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smtClean="0">
                          <a:ln>
                            <a:noFill/>
                          </a:ln>
                          <a:solidFill>
                            <a:srgbClr val="FFFFFF"/>
                          </a:solidFill>
                          <a:effectLst/>
                          <a:latin typeface="Calibri" panose="020F0502020204030204" charset="0"/>
                          <a:ea typeface="SimSun" panose="02010600030101010101" pitchFamily="2" charset="-122"/>
                        </a:rPr>
                        <a:t>模型</a:t>
                      </a:r>
                      <a:endParaRPr kumimoji="0" lang="zh-CN" altLang="en-US" sz="1800" b="1" i="0" u="none" strike="noStrike" cap="none" normalizeH="0" baseline="0" smtClean="0">
                        <a:ln>
                          <a:noFill/>
                        </a:ln>
                        <a:solidFill>
                          <a:srgbClr val="FFFFFF"/>
                        </a:solidFill>
                        <a:effectLst/>
                        <a:latin typeface="Calibri" panose="020F0502020204030204" charset="0"/>
                        <a:ea typeface="SimSun"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gridSpan="2">
                  <a:txBody>
                    <a:bodyPr/>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800" b="1" i="0" u="none" strike="noStrike" cap="none" normalizeH="0" baseline="0" smtClean="0">
                        <a:ln>
                          <a:noFill/>
                        </a:ln>
                        <a:solidFill>
                          <a:srgbClr val="FFFFFF"/>
                        </a:solidFill>
                        <a:effectLst/>
                        <a:latin typeface="Calibri" panose="020F0502020204030204" charset="0"/>
                        <a:ea typeface="SimSun"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smtClean="0">
                          <a:ln>
                            <a:noFill/>
                          </a:ln>
                          <a:solidFill>
                            <a:srgbClr val="FFFFFF"/>
                          </a:solidFill>
                          <a:effectLst/>
                          <a:latin typeface="Calibri" panose="020F0502020204030204" charset="0"/>
                          <a:ea typeface="SimSun" panose="02010600030101010101" pitchFamily="2" charset="-122"/>
                        </a:rPr>
                        <a:t>CBOW</a:t>
                      </a:r>
                      <a:endParaRPr kumimoji="0" lang="zh-CN" altLang="en-US" sz="1800" b="1" i="0" u="none" strike="noStrike" cap="none" normalizeH="0" baseline="0" smtClean="0">
                        <a:ln>
                          <a:noFill/>
                        </a:ln>
                        <a:solidFill>
                          <a:srgbClr val="FFFFFF"/>
                        </a:solidFill>
                        <a:effectLst/>
                        <a:latin typeface="Calibri" panose="020F0502020204030204" charset="0"/>
                        <a:ea typeface="SimSun"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hMerge="1">
                  <a:tcPr/>
                </a:tc>
                <a:tc gridSpan="2">
                  <a:txBody>
                    <a:bodyPr/>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800" b="1" i="0" u="none" strike="noStrike" cap="none" normalizeH="0" baseline="0" smtClean="0">
                        <a:ln>
                          <a:noFill/>
                        </a:ln>
                        <a:solidFill>
                          <a:srgbClr val="FFFFFF"/>
                        </a:solidFill>
                        <a:effectLst/>
                        <a:latin typeface="Calibri" panose="020F0502020204030204" charset="0"/>
                        <a:ea typeface="SimSun"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zh-CN" sz="1800" b="1" i="0" u="none" strike="noStrike" cap="none" normalizeH="0" baseline="0" smtClean="0">
                          <a:ln>
                            <a:noFill/>
                          </a:ln>
                          <a:solidFill>
                            <a:srgbClr val="FFFFFF"/>
                          </a:solidFill>
                          <a:effectLst/>
                          <a:latin typeface="Calibri" panose="020F0502020204030204" charset="0"/>
                          <a:ea typeface="SimSun" panose="02010600030101010101" pitchFamily="2" charset="-122"/>
                        </a:rPr>
                        <a:t>Skip-Gram</a:t>
                      </a:r>
                      <a:endParaRPr kumimoji="0" lang="zh-CN" altLang="zh-CN" sz="1800" b="1" i="0" u="none" strike="noStrike" cap="none" normalizeH="0" baseline="0" smtClean="0">
                        <a:ln>
                          <a:noFill/>
                        </a:ln>
                        <a:solidFill>
                          <a:srgbClr val="FFFFFF"/>
                        </a:solidFill>
                        <a:effectLst/>
                        <a:latin typeface="Calibri" panose="020F0502020204030204" charset="0"/>
                        <a:ea typeface="SimSun"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hMerge="1">
                  <a:tcPr/>
                </a:tc>
              </a:tr>
              <a:tr h="1169988">
                <a:tc>
                  <a:txBody>
                    <a:bodyPr/>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cap="none" normalizeH="0" baseline="0" smtClean="0">
                        <a:ln>
                          <a:noFill/>
                        </a:ln>
                        <a:effectLst/>
                        <a:latin typeface="Calibri" panose="020F0502020204030204" charset="0"/>
                        <a:ea typeface="SimSun"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smtClean="0">
                          <a:ln>
                            <a:noFill/>
                          </a:ln>
                          <a:effectLst/>
                          <a:latin typeface="Calibri" panose="020F0502020204030204" charset="0"/>
                          <a:ea typeface="SimSun" panose="02010600030101010101" pitchFamily="2" charset="-122"/>
                        </a:rPr>
                        <a:t>方法</a:t>
                      </a:r>
                      <a:endParaRPr kumimoji="0" lang="zh-CN" altLang="en-US" sz="1800" b="0" i="0" u="none" strike="noStrike" cap="none" normalizeH="0" baseline="0" smtClean="0">
                        <a:ln>
                          <a:noFill/>
                        </a:ln>
                        <a:effectLst/>
                        <a:latin typeface="Calibri" panose="020F0502020204030204" charset="0"/>
                        <a:ea typeface="SimSun"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cap="none" normalizeH="0" baseline="0" smtClean="0">
                        <a:ln>
                          <a:noFill/>
                        </a:ln>
                        <a:effectLst/>
                        <a:latin typeface="Calibri" panose="020F0502020204030204" charset="0"/>
                        <a:ea typeface="SimSun" panose="02010600030101010101" pitchFamily="2" charset="-122"/>
                        <a:sym typeface="Arial" panose="020B0604020202020204" pitchFamily="34" charset="0"/>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smtClean="0">
                          <a:ln>
                            <a:noFill/>
                          </a:ln>
                          <a:effectLst/>
                          <a:latin typeface="Calibri" panose="020F0502020204030204" charset="0"/>
                          <a:ea typeface="SimSun" panose="02010600030101010101" pitchFamily="2" charset="-122"/>
                          <a:sym typeface="Arial" panose="020B0604020202020204" pitchFamily="34" charset="0"/>
                        </a:rPr>
                        <a:t>Hierarchical Softmax</a:t>
                      </a:r>
                      <a:endParaRPr kumimoji="0" lang="zh-CN" altLang="en-US" sz="1800" b="0" i="0" u="none" strike="noStrike" cap="none" normalizeH="0" baseline="0" smtClean="0">
                        <a:ln>
                          <a:noFill/>
                        </a:ln>
                        <a:effectLst/>
                        <a:latin typeface="Calibri" panose="020F0502020204030204" charset="0"/>
                        <a:ea typeface="SimSun" panose="02010600030101010101" pitchFamily="2" charset="-122"/>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800" b="0" i="0" u="none" strike="noStrike" cap="none" normalizeH="0" baseline="0" smtClean="0">
                        <a:ln>
                          <a:noFill/>
                        </a:ln>
                        <a:effectLst/>
                        <a:latin typeface="Calibri" panose="020F0502020204030204" charset="0"/>
                        <a:ea typeface="SimSun"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zh-CN" sz="1800" b="0" i="0" u="none" strike="noStrike" cap="none" normalizeH="0" baseline="0" smtClean="0">
                          <a:ln>
                            <a:noFill/>
                          </a:ln>
                          <a:effectLst/>
                          <a:latin typeface="Calibri" panose="020F0502020204030204" charset="0"/>
                          <a:ea typeface="SimSun" panose="02010600030101010101" pitchFamily="2" charset="-122"/>
                        </a:rPr>
                        <a:t>Negative Sampling</a:t>
                      </a:r>
                      <a:endParaRPr kumimoji="0" lang="zh-CN" altLang="zh-CN" sz="1800" b="0" i="0" u="none" strike="noStrike" cap="none" normalizeH="0" baseline="0" smtClean="0">
                        <a:ln>
                          <a:noFill/>
                        </a:ln>
                        <a:effectLst/>
                        <a:latin typeface="Calibri" panose="020F0502020204030204" charset="0"/>
                        <a:ea typeface="SimSun"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cap="none" normalizeH="0" baseline="0" smtClean="0">
                        <a:ln>
                          <a:noFill/>
                        </a:ln>
                        <a:effectLst/>
                        <a:latin typeface="Calibri" panose="020F0502020204030204" charset="0"/>
                        <a:ea typeface="SimSun" panose="02010600030101010101" pitchFamily="2" charset="-122"/>
                        <a:sym typeface="Arial" panose="020B0604020202020204" pitchFamily="34" charset="0"/>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smtClean="0">
                          <a:ln>
                            <a:noFill/>
                          </a:ln>
                          <a:effectLst/>
                          <a:latin typeface="Calibri" panose="020F0502020204030204" charset="0"/>
                          <a:ea typeface="SimSun" panose="02010600030101010101" pitchFamily="2" charset="-122"/>
                          <a:sym typeface="Arial" panose="020B0604020202020204" pitchFamily="34" charset="0"/>
                        </a:rPr>
                        <a:t>Hierarchical Softmax</a:t>
                      </a:r>
                      <a:endParaRPr kumimoji="0" lang="zh-CN" altLang="en-US" sz="1800" b="0" i="0" u="none" strike="noStrike" cap="none" normalizeH="0" baseline="0" smtClean="0">
                        <a:ln>
                          <a:noFill/>
                        </a:ln>
                        <a:effectLst/>
                        <a:latin typeface="Calibri" panose="020F0502020204030204" charset="0"/>
                        <a:ea typeface="SimSun" panose="02010600030101010101" pitchFamily="2" charset="-122"/>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800" b="0" i="0" u="none" strike="noStrike" cap="none" normalizeH="0" baseline="0" smtClean="0">
                        <a:ln>
                          <a:noFill/>
                        </a:ln>
                        <a:effectLst/>
                        <a:latin typeface="Calibri" panose="020F0502020204030204" charset="0"/>
                        <a:ea typeface="SimSun"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zh-CN" sz="1800" b="0" i="0" u="none" strike="noStrike" cap="none" normalizeH="0" baseline="0" smtClean="0">
                          <a:ln>
                            <a:noFill/>
                          </a:ln>
                          <a:effectLst/>
                          <a:latin typeface="Calibri" panose="020F0502020204030204" charset="0"/>
                          <a:ea typeface="SimSun" panose="02010600030101010101" pitchFamily="2" charset="-122"/>
                        </a:rPr>
                        <a:t>Negative Sampling</a:t>
                      </a:r>
                      <a:endParaRPr kumimoji="0" lang="zh-CN" altLang="zh-CN" sz="1800" b="0" i="0" u="none" strike="noStrike" cap="none" normalizeH="0" baseline="0" smtClean="0">
                        <a:ln>
                          <a:noFill/>
                        </a:ln>
                        <a:effectLst/>
                        <a:latin typeface="Calibri" panose="020F0502020204030204" charset="0"/>
                        <a:ea typeface="SimSun"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2000" fill="hold">
                                          <p:stCondLst>
                                            <p:cond delay="0"/>
                                          </p:stCondLst>
                                        </p:cTn>
                                        <p:tgtEl>
                                          <p:spTgt spid="10244"/>
                                        </p:tgtEl>
                                        <p:attrNameLst>
                                          <p:attrName>style.visibility</p:attrName>
                                        </p:attrNameLst>
                                      </p:cBhvr>
                                      <p:to>
                                        <p:strVal val="visible"/>
                                      </p:to>
                                    </p:set>
                                    <p:animEffect transition="in" filter="fade">
                                      <p:cBhvr>
                                        <p:cTn id="7" dur="20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p:txBody>
          <a:bodyPr vert="horz" wrap="square" lIns="91440" tIns="45720" rIns="91440" bIns="45720" anchor="ctr">
            <a:normAutofit fontScale="90000"/>
          </a:bodyPr>
          <a:p>
            <a:pPr eaLnBrk="1" hangingPunct="1"/>
            <a:r>
              <a:rPr lang="zh-CN" altLang="en-US" dirty="0"/>
              <a:t>CBOW模型+Hierarchical Softmax方法</a:t>
            </a:r>
            <a:endParaRPr lang="zh-CN" altLang="en-US" dirty="0"/>
          </a:p>
        </p:txBody>
      </p:sp>
      <p:sp>
        <p:nvSpPr>
          <p:cNvPr id="11267" name="Rectangle 3"/>
          <p:cNvSpPr>
            <a:spLocks noGrp="1"/>
          </p:cNvSpPr>
          <p:nvPr>
            <p:ph type="body" sz="half" idx="1"/>
          </p:nvPr>
        </p:nvSpPr>
        <p:spPr>
          <a:xfrm>
            <a:off x="1982788" y="1174750"/>
            <a:ext cx="4545012" cy="4953000"/>
          </a:xfrm>
        </p:spPr>
        <p:txBody>
          <a:bodyPr vert="horz" wrap="square" lIns="91440" tIns="45720" rIns="91440" bIns="45720" anchor="t"/>
          <a:p>
            <a:pPr eaLnBrk="1" hangingPunct="1"/>
            <a:r>
              <a:rPr lang="zh-CN" altLang="en-US" sz="2800" dirty="0"/>
              <a:t>CBOW模型</a:t>
            </a:r>
            <a:endParaRPr lang="zh-CN" altLang="en-US" sz="2800" dirty="0"/>
          </a:p>
          <a:p>
            <a:pPr lvl="1" eaLnBrk="1" hangingPunct="1"/>
            <a:r>
              <a:rPr lang="zh-CN" altLang="en-US" sz="2400" dirty="0"/>
              <a:t>INPUT:输入层</a:t>
            </a:r>
            <a:endParaRPr lang="zh-CN" altLang="en-US" sz="2400" dirty="0"/>
          </a:p>
          <a:p>
            <a:pPr lvl="1" eaLnBrk="1" hangingPunct="1"/>
            <a:r>
              <a:rPr lang="zh-CN" altLang="en-US" sz="2400" dirty="0"/>
              <a:t>PROJECTION:投影层</a:t>
            </a:r>
            <a:endParaRPr lang="zh-CN" altLang="en-US" sz="2400" dirty="0"/>
          </a:p>
          <a:p>
            <a:pPr lvl="1" eaLnBrk="1" hangingPunct="1"/>
            <a:r>
              <a:rPr lang="zh-CN" altLang="en-US" sz="2400" dirty="0"/>
              <a:t>OUTPUT:输出层</a:t>
            </a:r>
            <a:endParaRPr lang="zh-CN" altLang="en-US" sz="2400" dirty="0"/>
          </a:p>
          <a:p>
            <a:pPr lvl="1" eaLnBrk="1" hangingPunct="1"/>
            <a:r>
              <a:rPr lang="zh-CN" altLang="en-US" sz="2400" dirty="0"/>
              <a:t>w(t):当前词语（向量）</a:t>
            </a:r>
            <a:endParaRPr lang="zh-CN" altLang="en-US" sz="2400" dirty="0"/>
          </a:p>
          <a:p>
            <a:pPr lvl="1" eaLnBrk="1" hangingPunct="1"/>
            <a:r>
              <a:rPr lang="zh-CN" altLang="en-US" sz="2400" dirty="0"/>
              <a:t>w(t-2),w(t-1),w(t+1),w(t+2):当前词语的上下文</a:t>
            </a:r>
            <a:endParaRPr lang="zh-CN" altLang="en-US" sz="2400" dirty="0"/>
          </a:p>
          <a:p>
            <a:pPr lvl="1" eaLnBrk="1" hangingPunct="1"/>
            <a:r>
              <a:rPr lang="zh-CN" altLang="en-US" sz="2400" dirty="0"/>
              <a:t>SUM:上下文的累加和</a:t>
            </a:r>
            <a:endParaRPr lang="zh-CN" altLang="en-US" sz="2400" dirty="0"/>
          </a:p>
          <a:p>
            <a:pPr eaLnBrk="1" hangingPunct="1"/>
            <a:endParaRPr lang="zh-CN" altLang="en-US" sz="2800" dirty="0"/>
          </a:p>
        </p:txBody>
      </p:sp>
      <p:pic>
        <p:nvPicPr>
          <p:cNvPr id="16388" name="Picture 4"/>
          <p:cNvPicPr>
            <a:picLocks noChangeAspect="1"/>
          </p:cNvPicPr>
          <p:nvPr>
            <p:ph sz="half" idx="2"/>
          </p:nvPr>
        </p:nvPicPr>
        <p:blipFill>
          <a:blip r:embed="rId1"/>
          <a:srcRect/>
          <a:stretch>
            <a:fillRect/>
          </a:stretch>
        </p:blipFill>
        <p:spPr>
          <a:xfrm>
            <a:off x="6484938" y="1196975"/>
            <a:ext cx="3500437" cy="42037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7">
                                            <p:txEl>
                                              <p:charRg st="0" end="7"/>
                                            </p:txEl>
                                          </p:spTgt>
                                        </p:tgtEl>
                                        <p:attrNameLst>
                                          <p:attrName>style.visibility</p:attrName>
                                        </p:attrNameLst>
                                      </p:cBhvr>
                                      <p:to>
                                        <p:strVal val="visible"/>
                                      </p:to>
                                    </p:set>
                                    <p:animEffect transition="in" filter="fade">
                                      <p:cBhvr>
                                        <p:cTn id="7" dur="500"/>
                                        <p:tgtEl>
                                          <p:spTgt spid="11267">
                                            <p:txEl>
                                              <p:charRg st="0"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7">
                                            <p:txEl>
                                              <p:charRg st="7" end="17"/>
                                            </p:txEl>
                                          </p:spTgt>
                                        </p:tgtEl>
                                        <p:attrNameLst>
                                          <p:attrName>style.visibility</p:attrName>
                                        </p:attrNameLst>
                                      </p:cBhvr>
                                      <p:to>
                                        <p:strVal val="visible"/>
                                      </p:to>
                                    </p:set>
                                    <p:animEffect transition="in" filter="fade">
                                      <p:cBhvr>
                                        <p:cTn id="12" dur="500"/>
                                        <p:tgtEl>
                                          <p:spTgt spid="11267">
                                            <p:txEl>
                                              <p:charRg st="7" end="1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7">
                                            <p:txEl>
                                              <p:charRg st="17" end="32"/>
                                            </p:txEl>
                                          </p:spTgt>
                                        </p:tgtEl>
                                        <p:attrNameLst>
                                          <p:attrName>style.visibility</p:attrName>
                                        </p:attrNameLst>
                                      </p:cBhvr>
                                      <p:to>
                                        <p:strVal val="visible"/>
                                      </p:to>
                                    </p:set>
                                    <p:animEffect transition="in" filter="fade">
                                      <p:cBhvr>
                                        <p:cTn id="17" dur="500"/>
                                        <p:tgtEl>
                                          <p:spTgt spid="11267">
                                            <p:txEl>
                                              <p:charRg st="17" end="3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67">
                                            <p:txEl>
                                              <p:charRg st="32" end="43"/>
                                            </p:txEl>
                                          </p:spTgt>
                                        </p:tgtEl>
                                        <p:attrNameLst>
                                          <p:attrName>style.visibility</p:attrName>
                                        </p:attrNameLst>
                                      </p:cBhvr>
                                      <p:to>
                                        <p:strVal val="visible"/>
                                      </p:to>
                                    </p:set>
                                    <p:animEffect transition="in" filter="fade">
                                      <p:cBhvr>
                                        <p:cTn id="22" dur="500"/>
                                        <p:tgtEl>
                                          <p:spTgt spid="11267">
                                            <p:txEl>
                                              <p:charRg st="32" end="4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267">
                                            <p:txEl>
                                              <p:charRg st="43" end="57"/>
                                            </p:txEl>
                                          </p:spTgt>
                                        </p:tgtEl>
                                        <p:attrNameLst>
                                          <p:attrName>style.visibility</p:attrName>
                                        </p:attrNameLst>
                                      </p:cBhvr>
                                      <p:to>
                                        <p:strVal val="visible"/>
                                      </p:to>
                                    </p:set>
                                    <p:animEffect transition="in" filter="fade">
                                      <p:cBhvr>
                                        <p:cTn id="27" dur="500"/>
                                        <p:tgtEl>
                                          <p:spTgt spid="11267">
                                            <p:txEl>
                                              <p:charRg st="43" end="5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267">
                                            <p:txEl>
                                              <p:charRg st="57" end="94"/>
                                            </p:txEl>
                                          </p:spTgt>
                                        </p:tgtEl>
                                        <p:attrNameLst>
                                          <p:attrName>style.visibility</p:attrName>
                                        </p:attrNameLst>
                                      </p:cBhvr>
                                      <p:to>
                                        <p:strVal val="visible"/>
                                      </p:to>
                                    </p:set>
                                    <p:animEffect transition="in" filter="fade">
                                      <p:cBhvr>
                                        <p:cTn id="32" dur="500"/>
                                        <p:tgtEl>
                                          <p:spTgt spid="11267">
                                            <p:txEl>
                                              <p:charRg st="57" end="9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267">
                                            <p:txEl>
                                              <p:charRg st="94" end="106"/>
                                            </p:txEl>
                                          </p:spTgt>
                                        </p:tgtEl>
                                        <p:attrNameLst>
                                          <p:attrName>style.visibility</p:attrName>
                                        </p:attrNameLst>
                                      </p:cBhvr>
                                      <p:to>
                                        <p:strVal val="visible"/>
                                      </p:to>
                                    </p:set>
                                    <p:animEffect transition="in" filter="fade">
                                      <p:cBhvr>
                                        <p:cTn id="37" dur="500"/>
                                        <p:tgtEl>
                                          <p:spTgt spid="11267">
                                            <p:txEl>
                                              <p:charRg st="94" end="10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一、语言模型概念</a:t>
            </a:r>
            <a:endParaRPr lang="zh-CN" altLang="en-US"/>
          </a:p>
        </p:txBody>
      </p:sp>
      <p:sp>
        <p:nvSpPr>
          <p:cNvPr id="3" name="内容占位符 2"/>
          <p:cNvSpPr>
            <a:spLocks noGrp="1"/>
          </p:cNvSpPr>
          <p:nvPr>
            <p:ph idx="1"/>
          </p:nvPr>
        </p:nvSpPr>
        <p:spPr/>
        <p:txBody>
          <a:bodyPr/>
          <a:p>
            <a:pPr marL="0" indent="0">
              <a:buNone/>
            </a:pPr>
            <a:endParaRPr lang="zh-CN" altLang="en-US">
              <a:sym typeface="+mn-ea"/>
            </a:endParaRPr>
          </a:p>
          <a:p>
            <a:pPr marL="0" indent="0">
              <a:buNone/>
            </a:pPr>
            <a:endParaRPr lang="zh-CN" altLang="en-US">
              <a:sym typeface="+mn-ea"/>
            </a:endParaRPr>
          </a:p>
          <a:p>
            <a:pPr marL="0" indent="0">
              <a:buNone/>
            </a:pPr>
            <a:endParaRPr lang="zh-CN" altLang="en-US">
              <a:sym typeface="+mn-ea"/>
            </a:endParaRPr>
          </a:p>
          <a:p>
            <a:pPr marL="0" indent="0">
              <a:buNone/>
            </a:pPr>
            <a:r>
              <a:rPr lang="zh-CN" altLang="en-US">
                <a:sym typeface="+mn-ea"/>
              </a:rPr>
              <a:t>         </a:t>
            </a:r>
            <a:endParaRPr lang="zh-CN" altLang="en-US">
              <a:sym typeface="+mn-ea"/>
            </a:endParaRPr>
          </a:p>
          <a:p>
            <a:pPr marL="0" indent="0">
              <a:buNone/>
            </a:pPr>
            <a:r>
              <a:rPr lang="zh-CN" altLang="en-US">
                <a:sym typeface="+mn-ea"/>
              </a:rPr>
              <a:t>       </a:t>
            </a:r>
            <a:endParaRPr lang="zh-CN" altLang="en-US">
              <a:sym typeface="+mn-ea"/>
            </a:endParaRPr>
          </a:p>
          <a:p>
            <a:pPr marL="0" indent="0">
              <a:buNone/>
            </a:pPr>
            <a:endParaRPr lang="zh-CN" altLang="en-US"/>
          </a:p>
        </p:txBody>
      </p:sp>
      <p:graphicFrame>
        <p:nvGraphicFramePr>
          <p:cNvPr id="8" name="对象 7">
            <a:hlinkClick r:id="" action="ppaction://ole?verb="/>
          </p:cNvPr>
          <p:cNvGraphicFramePr>
            <a:graphicFrameLocks noChangeAspect="1"/>
          </p:cNvGraphicFramePr>
          <p:nvPr/>
        </p:nvGraphicFramePr>
        <p:xfrm>
          <a:off x="2305685" y="2454275"/>
          <a:ext cx="6289040" cy="1089025"/>
        </p:xfrm>
        <a:graphic>
          <a:graphicData uri="http://schemas.openxmlformats.org/presentationml/2006/ole">
            <mc:AlternateContent xmlns:mc="http://schemas.openxmlformats.org/markup-compatibility/2006">
              <mc:Choice xmlns:v="urn:schemas-microsoft-com:vml" Requires="v">
                <p:oleObj spid="_x0000_s2051" name="" r:id="rId1" imgW="1320165" imgH="228600" progId="Equation.KSEE3">
                  <p:embed/>
                </p:oleObj>
              </mc:Choice>
              <mc:Fallback>
                <p:oleObj name="" r:id="rId1" imgW="1320165" imgH="228600" progId="Equation.KSEE3">
                  <p:embed/>
                  <p:pic>
                    <p:nvPicPr>
                      <p:cNvPr id="0" name="图片 2050"/>
                      <p:cNvPicPr/>
                      <p:nvPr/>
                    </p:nvPicPr>
                    <p:blipFill>
                      <a:blip r:embed="rId2"/>
                      <a:stretch>
                        <a:fillRect/>
                      </a:stretch>
                    </p:blipFill>
                    <p:spPr>
                      <a:xfrm>
                        <a:off x="2305685" y="2454275"/>
                        <a:ext cx="6289040" cy="108902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2305685" y="4260215"/>
          <a:ext cx="2489835" cy="1158875"/>
        </p:xfrm>
        <a:graphic>
          <a:graphicData uri="http://schemas.openxmlformats.org/presentationml/2006/ole">
            <mc:AlternateContent xmlns:mc="http://schemas.openxmlformats.org/markup-compatibility/2006">
              <mc:Choice xmlns:v="urn:schemas-microsoft-com:vml" Requires="v">
                <p:oleObj spid="_x0000_s2052" name="" r:id="rId3" imgW="736600" imgH="342900" progId="Equation.KSEE3">
                  <p:embed/>
                </p:oleObj>
              </mc:Choice>
              <mc:Fallback>
                <p:oleObj name="" r:id="rId3" imgW="736600" imgH="342900" progId="Equation.KSEE3">
                  <p:embed/>
                  <p:pic>
                    <p:nvPicPr>
                      <p:cNvPr id="0" name="图片 2051"/>
                      <p:cNvPicPr/>
                      <p:nvPr/>
                    </p:nvPicPr>
                    <p:blipFill>
                      <a:blip r:embed="rId4"/>
                      <a:stretch>
                        <a:fillRect/>
                      </a:stretch>
                    </p:blipFill>
                    <p:spPr>
                      <a:xfrm>
                        <a:off x="2305685" y="4260215"/>
                        <a:ext cx="2489835" cy="1158875"/>
                      </a:xfrm>
                      <a:prstGeom prst="rect">
                        <a:avLst/>
                      </a:prstGeom>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p:nvPr>
        </p:nvSpPr>
        <p:spPr/>
        <p:txBody>
          <a:bodyPr vert="horz" wrap="square" lIns="91440" tIns="45720" rIns="91440" bIns="45720" anchor="ctr"/>
          <a:p>
            <a:pPr eaLnBrk="1" hangingPunct="1"/>
            <a:r>
              <a:rPr lang="zh-CN" altLang="en-US" sz="3200" dirty="0"/>
              <a:t>CBOW模型+Hierarchical Softmax方法（续）</a:t>
            </a:r>
            <a:endParaRPr lang="zh-CN" altLang="en-US" sz="3200" dirty="0"/>
          </a:p>
        </p:txBody>
      </p:sp>
      <p:pic>
        <p:nvPicPr>
          <p:cNvPr id="17411" name="Picture 3"/>
          <p:cNvPicPr>
            <a:picLocks noChangeAspect="1"/>
          </p:cNvPicPr>
          <p:nvPr>
            <p:ph idx="1"/>
          </p:nvPr>
        </p:nvPicPr>
        <p:blipFill>
          <a:blip r:embed="rId1"/>
          <a:srcRect/>
          <a:stretch>
            <a:fillRect/>
          </a:stretch>
        </p:blipFill>
        <p:spPr>
          <a:xfrm>
            <a:off x="3000375" y="1341438"/>
            <a:ext cx="5786438" cy="4953000"/>
          </a:xfr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 name="Rectangle 2"/>
          <p:cNvSpPr>
            <a:spLocks noGrp="1"/>
          </p:cNvSpPr>
          <p:nvPr>
            <p:ph type="title" sz="quarter"/>
          </p:nvPr>
        </p:nvSpPr>
        <p:spPr/>
        <p:txBody>
          <a:bodyPr vert="horz" wrap="square" lIns="91440" tIns="45720" rIns="91440" bIns="45720" anchor="ctr"/>
          <a:p>
            <a:pPr eaLnBrk="1" hangingPunct="1"/>
            <a:r>
              <a:rPr lang="zh-CN" altLang="en-US" sz="3200" dirty="0"/>
              <a:t>CBOW模型+Hierarchical Softmax方法（续）</a:t>
            </a:r>
            <a:endParaRPr lang="zh-CN" altLang="en-US" sz="3200" dirty="0"/>
          </a:p>
        </p:txBody>
      </p:sp>
      <p:pic>
        <p:nvPicPr>
          <p:cNvPr id="13315" name="Picture 3"/>
          <p:cNvPicPr>
            <a:picLocks noChangeAspect="1"/>
          </p:cNvPicPr>
          <p:nvPr>
            <p:ph sz="quarter" idx="1"/>
          </p:nvPr>
        </p:nvPicPr>
        <p:blipFill>
          <a:blip r:embed="rId1"/>
          <a:srcRect/>
          <a:stretch>
            <a:fillRect/>
          </a:stretch>
        </p:blipFill>
        <p:spPr>
          <a:xfrm>
            <a:off x="1992313" y="1196975"/>
            <a:ext cx="7056437" cy="511175"/>
          </a:xfrm>
        </p:spPr>
      </p:pic>
      <p:pic>
        <p:nvPicPr>
          <p:cNvPr id="13316" name="Picture 4"/>
          <p:cNvPicPr>
            <a:picLocks noChangeAspect="1"/>
          </p:cNvPicPr>
          <p:nvPr>
            <p:ph sz="quarter" idx="2"/>
          </p:nvPr>
        </p:nvPicPr>
        <p:blipFill>
          <a:blip r:embed="rId2"/>
          <a:srcRect/>
          <a:stretch>
            <a:fillRect/>
          </a:stretch>
        </p:blipFill>
        <p:spPr>
          <a:xfrm>
            <a:off x="1992313" y="1844675"/>
            <a:ext cx="7056437" cy="523875"/>
          </a:xfrm>
        </p:spPr>
      </p:pic>
      <p:pic>
        <p:nvPicPr>
          <p:cNvPr id="13317" name="Picture 5"/>
          <p:cNvPicPr>
            <a:picLocks noChangeAspect="1"/>
          </p:cNvPicPr>
          <p:nvPr>
            <p:ph sz="quarter" idx="3"/>
          </p:nvPr>
        </p:nvPicPr>
        <p:blipFill>
          <a:blip r:embed="rId3"/>
          <a:srcRect/>
          <a:stretch>
            <a:fillRect/>
          </a:stretch>
        </p:blipFill>
        <p:spPr>
          <a:xfrm>
            <a:off x="1992313" y="2492375"/>
            <a:ext cx="6950075" cy="793750"/>
          </a:xfrm>
        </p:spPr>
      </p:pic>
      <p:pic>
        <p:nvPicPr>
          <p:cNvPr id="2055" name="Picture 6"/>
          <p:cNvPicPr>
            <a:picLocks noChangeAspect="1"/>
          </p:cNvPicPr>
          <p:nvPr>
            <p:ph sz="quarter" idx="4"/>
          </p:nvPr>
        </p:nvPicPr>
        <p:blipFill>
          <a:blip r:embed="rId4"/>
          <a:srcRect/>
          <a:stretch>
            <a:fillRect/>
          </a:stretch>
        </p:blipFill>
        <p:spPr>
          <a:xfrm>
            <a:off x="5160963" y="3502025"/>
            <a:ext cx="3673475" cy="3144838"/>
          </a:xfrm>
        </p:spPr>
      </p:pic>
      <p:sp>
        <p:nvSpPr>
          <p:cNvPr id="13319" name="AutoShape 7"/>
          <p:cNvSpPr/>
          <p:nvPr/>
        </p:nvSpPr>
        <p:spPr>
          <a:xfrm>
            <a:off x="1776413" y="4221163"/>
            <a:ext cx="3311525" cy="576262"/>
          </a:xfrm>
          <a:prstGeom prst="flowChartAlternateProcess">
            <a:avLst/>
          </a:prstGeom>
          <a:solidFill>
            <a:srgbClr val="99CCFF"/>
          </a:solidFill>
          <a:ln w="9525" cap="flat" cmpd="sng">
            <a:solidFill>
              <a:schemeClr val="tx1"/>
            </a:solidFill>
            <a:prstDash val="solid"/>
            <a:miter/>
            <a:headEnd type="none" w="med" len="med"/>
            <a:tailEnd type="none" w="med" len="med"/>
          </a:ln>
        </p:spPr>
        <p:txBody>
          <a:bodyPr wrap="none" anchor="ctr"/>
          <a:p>
            <a:pPr algn="ctr"/>
            <a:r>
              <a:rPr lang="zh-CN" altLang="en-US" sz="2800" dirty="0">
                <a:latin typeface="Arial" panose="020B0604020202020204" pitchFamily="34" charset="0"/>
                <a:ea typeface="LiSu" panose="02010509060101010101" pitchFamily="49" charset="-122"/>
              </a:rPr>
              <a:t>为什么建哈夫曼树？</a:t>
            </a:r>
            <a:endParaRPr lang="zh-CN" altLang="en-US" sz="2800" dirty="0">
              <a:latin typeface="Arial" panose="020B0604020202020204" pitchFamily="34" charset="0"/>
              <a:ea typeface="LiSu" panose="02010509060101010101" pitchFamily="49" charset="-122"/>
            </a:endParaRPr>
          </a:p>
        </p:txBody>
      </p:sp>
      <p:pic>
        <p:nvPicPr>
          <p:cNvPr id="13320" name="Picture 8"/>
          <p:cNvPicPr>
            <a:picLocks noChangeAspect="1"/>
          </p:cNvPicPr>
          <p:nvPr/>
        </p:nvPicPr>
        <p:blipFill>
          <a:blip r:embed="rId5"/>
          <a:stretch>
            <a:fillRect/>
          </a:stretch>
        </p:blipFill>
        <p:spPr>
          <a:xfrm>
            <a:off x="1774825" y="4840288"/>
            <a:ext cx="830263" cy="677862"/>
          </a:xfrm>
          <a:prstGeom prst="rect">
            <a:avLst/>
          </a:prstGeom>
          <a:noFill/>
          <a:ln w="9525">
            <a:noFill/>
          </a:ln>
        </p:spPr>
      </p:pic>
      <p:sp>
        <p:nvSpPr>
          <p:cNvPr id="13321" name="AutoShape 9"/>
          <p:cNvSpPr/>
          <p:nvPr/>
        </p:nvSpPr>
        <p:spPr>
          <a:xfrm>
            <a:off x="8832850" y="3789363"/>
            <a:ext cx="1368425" cy="755650"/>
          </a:xfrm>
          <a:prstGeom prst="wedgeRoundRectCallout">
            <a:avLst>
              <a:gd name="adj1" fmla="val -100204"/>
              <a:gd name="adj2" fmla="val 102986"/>
              <a:gd name="adj3" fmla="val 16667"/>
            </a:avLst>
          </a:prstGeom>
          <a:solidFill>
            <a:srgbClr val="FFFF99"/>
          </a:solidFill>
          <a:ln w="9525" cap="flat" cmpd="sng">
            <a:solidFill>
              <a:schemeClr val="tx1"/>
            </a:solidFill>
            <a:prstDash val="solid"/>
            <a:miter/>
            <a:headEnd type="none" w="med" len="med"/>
            <a:tailEnd type="none" w="med" len="med"/>
          </a:ln>
        </p:spPr>
        <p:txBody>
          <a:bodyPr wrap="none" anchor="ctr"/>
          <a:p>
            <a:pPr algn="ctr"/>
            <a:r>
              <a:rPr lang="zh-CN" altLang="en-US" dirty="0">
                <a:latin typeface="Arial" panose="020B0604020202020204" pitchFamily="34" charset="0"/>
              </a:rPr>
              <a:t>非叶子结点</a:t>
            </a:r>
            <a:endParaRPr lang="zh-CN" altLang="en-US" dirty="0">
              <a:latin typeface="Arial" panose="020B0604020202020204" pitchFamily="34" charset="0"/>
            </a:endParaRPr>
          </a:p>
          <a:p>
            <a:pPr algn="ctr"/>
            <a:r>
              <a:rPr lang="zh-CN" altLang="en-US" dirty="0">
                <a:latin typeface="Arial" panose="020B0604020202020204" pitchFamily="34" charset="0"/>
              </a:rPr>
              <a:t>为LR分类器</a:t>
            </a:r>
            <a:endParaRPr lang="zh-CN" altLang="en-US" dirty="0">
              <a:latin typeface="Arial" panose="020B0604020202020204" pitchFamily="34" charset="0"/>
            </a:endParaRPr>
          </a:p>
        </p:txBody>
      </p:sp>
      <p:sp>
        <p:nvSpPr>
          <p:cNvPr id="13322" name="AutoShape 10"/>
          <p:cNvSpPr/>
          <p:nvPr/>
        </p:nvSpPr>
        <p:spPr>
          <a:xfrm>
            <a:off x="3792538" y="5445125"/>
            <a:ext cx="1922462" cy="647700"/>
          </a:xfrm>
          <a:prstGeom prst="wedgeRoundRectCallout">
            <a:avLst>
              <a:gd name="adj1" fmla="val 94731"/>
              <a:gd name="adj2" fmla="val 45296"/>
              <a:gd name="adj3" fmla="val 16667"/>
            </a:avLst>
          </a:prstGeom>
          <a:solidFill>
            <a:srgbClr val="99CCFF"/>
          </a:solidFill>
          <a:ln w="9525" cap="flat" cmpd="sng">
            <a:solidFill>
              <a:schemeClr val="tx1"/>
            </a:solidFill>
            <a:prstDash val="solid"/>
            <a:miter/>
            <a:headEnd type="none" w="med" len="med"/>
            <a:tailEnd type="none" w="med" len="med"/>
          </a:ln>
        </p:spPr>
        <p:txBody>
          <a:bodyPr wrap="none" anchor="ctr"/>
          <a:p>
            <a:pPr algn="ctr"/>
            <a:r>
              <a:rPr lang="zh-CN" altLang="en-US" dirty="0">
                <a:latin typeface="Arial" panose="020B0604020202020204" pitchFamily="34" charset="0"/>
              </a:rPr>
              <a:t>叶子结点对应</a:t>
            </a:r>
            <a:endParaRPr lang="zh-CN" altLang="en-US" dirty="0">
              <a:latin typeface="Arial" panose="020B0604020202020204" pitchFamily="34" charset="0"/>
            </a:endParaRPr>
          </a:p>
          <a:p>
            <a:pPr algn="ctr"/>
            <a:r>
              <a:rPr lang="zh-CN" altLang="en-US" dirty="0">
                <a:latin typeface="Arial" panose="020B0604020202020204" pitchFamily="34" charset="0"/>
              </a:rPr>
              <a:t>词典中的一个词</a:t>
            </a:r>
            <a:endParaRPr lang="zh-CN" altLang="en-US" dirty="0">
              <a:latin typeface="Arial" panose="020B0604020202020204" pitchFamily="34" charset="0"/>
            </a:endParaRPr>
          </a:p>
        </p:txBody>
      </p:sp>
      <p:sp>
        <p:nvSpPr>
          <p:cNvPr id="13323" name="Text Box 11"/>
          <p:cNvSpPr txBox="1"/>
          <p:nvPr/>
        </p:nvSpPr>
        <p:spPr>
          <a:xfrm>
            <a:off x="1887538" y="3357563"/>
            <a:ext cx="2697162" cy="460375"/>
          </a:xfrm>
          <a:prstGeom prst="rect">
            <a:avLst/>
          </a:prstGeom>
          <a:noFill/>
          <a:ln w="9525">
            <a:noFill/>
          </a:ln>
        </p:spPr>
        <p:txBody>
          <a:bodyPr>
            <a:spAutoFit/>
          </a:bodyPr>
          <a:p>
            <a:r>
              <a:rPr lang="zh-CN" altLang="en-US" sz="2400" dirty="0">
                <a:latin typeface="Arial" panose="020B0604020202020204" pitchFamily="34" charset="0"/>
                <a:ea typeface="SimHei" panose="02010609060101010101" pitchFamily="49" charset="-122"/>
              </a:rPr>
              <a:t>目标</a:t>
            </a:r>
            <a:r>
              <a:rPr lang="zh-CN" altLang="en-US" sz="2400" dirty="0">
                <a:latin typeface="Arial" panose="020B0604020202020204" pitchFamily="34" charset="0"/>
              </a:rPr>
              <a:t>：</a:t>
            </a:r>
            <a:endParaRPr lang="zh-CN" altLang="en-US" sz="2400" dirty="0">
              <a:latin typeface="Arial" panose="020B0604020202020204" pitchFamily="34" charset="0"/>
            </a:endParaRPr>
          </a:p>
        </p:txBody>
      </p:sp>
      <p:graphicFrame>
        <p:nvGraphicFramePr>
          <p:cNvPr id="13324" name="Object 12"/>
          <p:cNvGraphicFramePr>
            <a:graphicFrameLocks noChangeAspect="1"/>
          </p:cNvGraphicFramePr>
          <p:nvPr/>
        </p:nvGraphicFramePr>
        <p:xfrm>
          <a:off x="2711450" y="3429000"/>
          <a:ext cx="1657350" cy="384175"/>
        </p:xfrm>
        <a:graphic>
          <a:graphicData uri="http://schemas.openxmlformats.org/presentationml/2006/ole">
            <mc:AlternateContent xmlns:mc="http://schemas.openxmlformats.org/markup-compatibility/2006">
              <mc:Choice xmlns:v="urn:schemas-microsoft-com:vml" Requires="v">
                <p:oleObj spid="_x0000_s3088" name="" r:id="rId6" imgW="991235" imgH="228600" progId="Equation.3">
                  <p:embed/>
                </p:oleObj>
              </mc:Choice>
              <mc:Fallback>
                <p:oleObj name="" r:id="rId6" imgW="991235" imgH="228600" progId="Equation.3">
                  <p:embed/>
                  <p:pic>
                    <p:nvPicPr>
                      <p:cNvPr id="0" name="图片 3087"/>
                      <p:cNvPicPr/>
                      <p:nvPr/>
                    </p:nvPicPr>
                    <p:blipFill>
                      <a:blip r:embed="rId7"/>
                      <a:stretch>
                        <a:fillRect/>
                      </a:stretch>
                    </p:blipFill>
                    <p:spPr>
                      <a:xfrm>
                        <a:off x="2711450" y="3429000"/>
                        <a:ext cx="1657350" cy="3841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fade">
                                      <p:cBhvr>
                                        <p:cTn id="7" dur="500"/>
                                        <p:tgtEl>
                                          <p:spTgt spid="133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fade">
                                      <p:cBhvr>
                                        <p:cTn id="12" dur="5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317"/>
                                        </p:tgtEl>
                                        <p:attrNameLst>
                                          <p:attrName>style.visibility</p:attrName>
                                        </p:attrNameLst>
                                      </p:cBhvr>
                                      <p:to>
                                        <p:strVal val="visible"/>
                                      </p:to>
                                    </p:set>
                                    <p:animEffect transition="in" filter="fade">
                                      <p:cBhvr>
                                        <p:cTn id="17" dur="500"/>
                                        <p:tgtEl>
                                          <p:spTgt spid="133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322"/>
                                        </p:tgtEl>
                                        <p:attrNameLst>
                                          <p:attrName>style.visibility</p:attrName>
                                        </p:attrNameLst>
                                      </p:cBhvr>
                                      <p:to>
                                        <p:strVal val="visible"/>
                                      </p:to>
                                    </p:set>
                                    <p:animEffect transition="in" filter="fade">
                                      <p:cBhvr>
                                        <p:cTn id="22" dur="1000"/>
                                        <p:tgtEl>
                                          <p:spTgt spid="133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321"/>
                                        </p:tgtEl>
                                        <p:attrNameLst>
                                          <p:attrName>style.visibility</p:attrName>
                                        </p:attrNameLst>
                                      </p:cBhvr>
                                      <p:to>
                                        <p:strVal val="visible"/>
                                      </p:to>
                                    </p:set>
                                    <p:animEffect transition="in" filter="fade">
                                      <p:cBhvr>
                                        <p:cTn id="27" dur="1000"/>
                                        <p:tgtEl>
                                          <p:spTgt spid="13321"/>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13323">
                                            <p:txEl>
                                              <p:charRg st="0" end="4"/>
                                            </p:txEl>
                                          </p:spTgt>
                                        </p:tgtEl>
                                        <p:attrNameLst>
                                          <p:attrName>style.visibility</p:attrName>
                                        </p:attrNameLst>
                                      </p:cBhvr>
                                      <p:to>
                                        <p:strVal val="visible"/>
                                      </p:to>
                                    </p:set>
                                    <p:anim calcmode="lin" valueType="num">
                                      <p:cBhvr additive="base">
                                        <p:cTn id="32" dur="500" fill="hold"/>
                                        <p:tgtEl>
                                          <p:spTgt spid="13323">
                                            <p:txEl>
                                              <p:charRg st="0" end="4"/>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3323">
                                            <p:txEl>
                                              <p:charRg st="0" end="4"/>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nodeType="clickEffect">
                                  <p:stCondLst>
                                    <p:cond delay="0"/>
                                  </p:stCondLst>
                                  <p:childTnLst>
                                    <p:set>
                                      <p:cBhvr>
                                        <p:cTn id="37" dur="1" fill="hold">
                                          <p:stCondLst>
                                            <p:cond delay="0"/>
                                          </p:stCondLst>
                                        </p:cTn>
                                        <p:tgtEl>
                                          <p:spTgt spid="13324"/>
                                        </p:tgtEl>
                                        <p:attrNameLst>
                                          <p:attrName>style.visibility</p:attrName>
                                        </p:attrNameLst>
                                      </p:cBhvr>
                                      <p:to>
                                        <p:strVal val="visible"/>
                                      </p:to>
                                    </p:set>
                                    <p:anim calcmode="lin" valueType="num">
                                      <p:cBhvr additive="base">
                                        <p:cTn id="38" dur="500" fill="hold"/>
                                        <p:tgtEl>
                                          <p:spTgt spid="13324"/>
                                        </p:tgtEl>
                                        <p:attrNameLst>
                                          <p:attrName>ppt_x</p:attrName>
                                        </p:attrNameLst>
                                      </p:cBhvr>
                                      <p:tavLst>
                                        <p:tav tm="0">
                                          <p:val>
                                            <p:strVal val="1+#ppt_w/2"/>
                                          </p:val>
                                        </p:tav>
                                        <p:tav tm="100000">
                                          <p:val>
                                            <p:strVal val="#ppt_x"/>
                                          </p:val>
                                        </p:tav>
                                      </p:tavLst>
                                    </p:anim>
                                    <p:anim calcmode="lin" valueType="num">
                                      <p:cBhvr additive="base">
                                        <p:cTn id="39" dur="500" fill="hold"/>
                                        <p:tgtEl>
                                          <p:spTgt spid="13324"/>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6" presetClass="entr" presetSubtype="0" fill="hold" grpId="0" nodeType="clickEffect">
                                  <p:stCondLst>
                                    <p:cond delay="0"/>
                                  </p:stCondLst>
                                  <p:childTnLst>
                                    <p:set>
                                      <p:cBhvr>
                                        <p:cTn id="43" dur="1" fill="hold">
                                          <p:stCondLst>
                                            <p:cond delay="0"/>
                                          </p:stCondLst>
                                        </p:cTn>
                                        <p:tgtEl>
                                          <p:spTgt spid="13319"/>
                                        </p:tgtEl>
                                        <p:attrNameLst>
                                          <p:attrName>style.visibility</p:attrName>
                                        </p:attrNameLst>
                                      </p:cBhvr>
                                      <p:to>
                                        <p:strVal val="visible"/>
                                      </p:to>
                                    </p:set>
                                    <p:animEffect transition="in" filter="wipe(down)">
                                      <p:cBhvr>
                                        <p:cTn id="44" dur="580">
                                          <p:stCondLst>
                                            <p:cond delay="0"/>
                                          </p:stCondLst>
                                        </p:cTn>
                                        <p:tgtEl>
                                          <p:spTgt spid="13319"/>
                                        </p:tgtEl>
                                      </p:cBhvr>
                                    </p:animEffect>
                                    <p:anim calcmode="lin" valueType="num">
                                      <p:cBhvr>
                                        <p:cTn id="45" dur="1822">
                                          <p:stCondLst>
                                            <p:cond delay="0"/>
                                          </p:stCondLst>
                                        </p:cTn>
                                        <p:tgtEl>
                                          <p:spTgt spid="13319"/>
                                        </p:tgtEl>
                                        <p:attrNameLst>
                                          <p:attrName>ppt_x</p:attrName>
                                        </p:attrNameLst>
                                      </p:cBhvr>
                                      <p:tavLst>
                                        <p:tav tm="0">
                                          <p:val>
                                            <p:strVal val="#ppt_x-0.25"/>
                                          </p:val>
                                        </p:tav>
                                        <p:tav tm="100000">
                                          <p:val>
                                            <p:strVal val="#ppt_x"/>
                                          </p:val>
                                        </p:tav>
                                      </p:tavLst>
                                    </p:anim>
                                    <p:anim calcmode="lin" valueType="num">
                                      <p:cBhvr>
                                        <p:cTn id="46" dur="664">
                                          <p:stCondLst>
                                            <p:cond delay="0"/>
                                          </p:stCondLst>
                                        </p:cTn>
                                        <p:tgtEl>
                                          <p:spTgt spid="13319"/>
                                        </p:tgtEl>
                                        <p:attrNameLst>
                                          <p:attrName>ppt_y</p:attrName>
                                        </p:attrNameLst>
                                      </p:cBhvr>
                                      <p:tavLst>
                                        <p:tav tm="0" fmla="#ppt_y-sin(pi*$)/3">
                                          <p:val>
                                            <p:fltVal val="0.500000"/>
                                          </p:val>
                                        </p:tav>
                                        <p:tav tm="100000">
                                          <p:val>
                                            <p:fltVal val="1.000000"/>
                                          </p:val>
                                        </p:tav>
                                      </p:tavLst>
                                    </p:anim>
                                    <p:anim calcmode="lin" valueType="num">
                                      <p:cBhvr>
                                        <p:cTn id="47" dur="664">
                                          <p:stCondLst>
                                            <p:cond delay="664"/>
                                          </p:stCondLst>
                                        </p:cTn>
                                        <p:tgtEl>
                                          <p:spTgt spid="13319"/>
                                        </p:tgtEl>
                                        <p:attrNameLst>
                                          <p:attrName>ppt_y</p:attrName>
                                        </p:attrNameLst>
                                      </p:cBhvr>
                                      <p:tavLst>
                                        <p:tav tm="0" fmla="#ppt_y-sin(pi*$)/9">
                                          <p:val>
                                            <p:fltVal val="0.000000"/>
                                          </p:val>
                                        </p:tav>
                                        <p:tav tm="100000">
                                          <p:val>
                                            <p:fltVal val="1.000000"/>
                                          </p:val>
                                        </p:tav>
                                      </p:tavLst>
                                    </p:anim>
                                    <p:anim calcmode="lin" valueType="num">
                                      <p:cBhvr>
                                        <p:cTn id="48" dur="332">
                                          <p:stCondLst>
                                            <p:cond delay="1324"/>
                                          </p:stCondLst>
                                        </p:cTn>
                                        <p:tgtEl>
                                          <p:spTgt spid="13319"/>
                                        </p:tgtEl>
                                        <p:attrNameLst>
                                          <p:attrName>ppt_y</p:attrName>
                                        </p:attrNameLst>
                                      </p:cBhvr>
                                      <p:tavLst>
                                        <p:tav tm="0" fmla="#ppt_y-sin(pi*$)/27">
                                          <p:val>
                                            <p:fltVal val="0.000000"/>
                                          </p:val>
                                        </p:tav>
                                        <p:tav tm="100000">
                                          <p:val>
                                            <p:fltVal val="1.000000"/>
                                          </p:val>
                                        </p:tav>
                                      </p:tavLst>
                                    </p:anim>
                                    <p:anim calcmode="lin" valueType="num">
                                      <p:cBhvr>
                                        <p:cTn id="49" dur="164">
                                          <p:stCondLst>
                                            <p:cond delay="1656"/>
                                          </p:stCondLst>
                                        </p:cTn>
                                        <p:tgtEl>
                                          <p:spTgt spid="13319"/>
                                        </p:tgtEl>
                                        <p:attrNameLst>
                                          <p:attrName>ppt_y</p:attrName>
                                        </p:attrNameLst>
                                      </p:cBhvr>
                                      <p:tavLst>
                                        <p:tav tm="0" fmla="#ppt_y-sin(pi*$)/81">
                                          <p:val>
                                            <p:fltVal val="0.000000"/>
                                          </p:val>
                                        </p:tav>
                                        <p:tav tm="100000">
                                          <p:val>
                                            <p:fltVal val="1.000000"/>
                                          </p:val>
                                        </p:tav>
                                      </p:tavLst>
                                    </p:anim>
                                    <p:animScale>
                                      <p:cBhvr>
                                        <p:cTn id="50" dur="26">
                                          <p:stCondLst>
                                            <p:cond delay="650"/>
                                          </p:stCondLst>
                                        </p:cTn>
                                        <p:tgtEl>
                                          <p:spTgt spid="13319"/>
                                        </p:tgtEl>
                                      </p:cBhvr>
                                      <p:to x="100000" y="60000"/>
                                    </p:animScale>
                                    <p:animScale>
                                      <p:cBhvr>
                                        <p:cTn id="51" dur="166" decel="50000">
                                          <p:stCondLst>
                                            <p:cond delay="676"/>
                                          </p:stCondLst>
                                        </p:cTn>
                                        <p:tgtEl>
                                          <p:spTgt spid="13319"/>
                                        </p:tgtEl>
                                      </p:cBhvr>
                                      <p:to x="100000" y="100000"/>
                                    </p:animScale>
                                    <p:animScale>
                                      <p:cBhvr>
                                        <p:cTn id="52" dur="26">
                                          <p:stCondLst>
                                            <p:cond delay="1312"/>
                                          </p:stCondLst>
                                        </p:cTn>
                                        <p:tgtEl>
                                          <p:spTgt spid="13319"/>
                                        </p:tgtEl>
                                      </p:cBhvr>
                                      <p:to x="100000" y="80000"/>
                                    </p:animScale>
                                    <p:animScale>
                                      <p:cBhvr>
                                        <p:cTn id="53" dur="166" decel="50000">
                                          <p:stCondLst>
                                            <p:cond delay="1338"/>
                                          </p:stCondLst>
                                        </p:cTn>
                                        <p:tgtEl>
                                          <p:spTgt spid="13319"/>
                                        </p:tgtEl>
                                      </p:cBhvr>
                                      <p:to x="100000" y="100000"/>
                                    </p:animScale>
                                    <p:animScale>
                                      <p:cBhvr>
                                        <p:cTn id="54" dur="26">
                                          <p:stCondLst>
                                            <p:cond delay="1642"/>
                                          </p:stCondLst>
                                        </p:cTn>
                                        <p:tgtEl>
                                          <p:spTgt spid="13319"/>
                                        </p:tgtEl>
                                      </p:cBhvr>
                                      <p:to x="100000" y="90000"/>
                                    </p:animScale>
                                    <p:animScale>
                                      <p:cBhvr>
                                        <p:cTn id="55" dur="166" decel="50000">
                                          <p:stCondLst>
                                            <p:cond delay="1668"/>
                                          </p:stCondLst>
                                        </p:cTn>
                                        <p:tgtEl>
                                          <p:spTgt spid="13319"/>
                                        </p:tgtEl>
                                      </p:cBhvr>
                                      <p:to x="100000" y="100000"/>
                                    </p:animScale>
                                    <p:animScale>
                                      <p:cBhvr>
                                        <p:cTn id="56" dur="26">
                                          <p:stCondLst>
                                            <p:cond delay="1808"/>
                                          </p:stCondLst>
                                        </p:cTn>
                                        <p:tgtEl>
                                          <p:spTgt spid="13319"/>
                                        </p:tgtEl>
                                      </p:cBhvr>
                                      <p:to x="100000" y="95000"/>
                                    </p:animScale>
                                    <p:animScale>
                                      <p:cBhvr>
                                        <p:cTn id="57" dur="166" decel="50000">
                                          <p:stCondLst>
                                            <p:cond delay="1834"/>
                                          </p:stCondLst>
                                        </p:cTn>
                                        <p:tgtEl>
                                          <p:spTgt spid="13319"/>
                                        </p:tgtEl>
                                      </p:cBhvr>
                                      <p:to x="100000" y="100000"/>
                                    </p:animScale>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13320"/>
                                        </p:tgtEl>
                                        <p:attrNameLst>
                                          <p:attrName>style.visibility</p:attrName>
                                        </p:attrNameLst>
                                      </p:cBhvr>
                                      <p:to>
                                        <p:strVal val="visible"/>
                                      </p:to>
                                    </p:set>
                                    <p:animEffect transition="in" filter="fade">
                                      <p:cBhvr>
                                        <p:cTn id="62" dur="1000"/>
                                        <p:tgtEl>
                                          <p:spTgt spid="13320"/>
                                        </p:tgtEl>
                                      </p:cBhvr>
                                    </p:animEffect>
                                    <p:anim calcmode="lin" valueType="num">
                                      <p:cBhvr>
                                        <p:cTn id="63" dur="1000" fill="hold"/>
                                        <p:tgtEl>
                                          <p:spTgt spid="13320"/>
                                        </p:tgtEl>
                                        <p:attrNameLst>
                                          <p:attrName>ppt_x</p:attrName>
                                        </p:attrNameLst>
                                      </p:cBhvr>
                                      <p:tavLst>
                                        <p:tav tm="0">
                                          <p:val>
                                            <p:strVal val="#ppt_x"/>
                                          </p:val>
                                        </p:tav>
                                        <p:tav tm="100000">
                                          <p:val>
                                            <p:strVal val="#ppt_x"/>
                                          </p:val>
                                        </p:tav>
                                      </p:tavLst>
                                    </p:anim>
                                    <p:anim calcmode="lin" valueType="num">
                                      <p:cBhvr>
                                        <p:cTn id="64" dur="1000" fill="hold"/>
                                        <p:tgtEl>
                                          <p:spTgt spid="133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9" grpId="0" bldLvl="0" animBg="1"/>
      <p:bldP spid="13321" grpId="0" bldLvl="0" animBg="1"/>
      <p:bldP spid="13322"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6" name="Rectangle 2"/>
          <p:cNvSpPr>
            <a:spLocks noGrp="1"/>
          </p:cNvSpPr>
          <p:nvPr>
            <p:ph type="title"/>
          </p:nvPr>
        </p:nvSpPr>
        <p:spPr/>
        <p:txBody>
          <a:bodyPr vert="horz" wrap="square" lIns="91440" tIns="45720" rIns="91440" bIns="45720" anchor="ctr"/>
          <a:p>
            <a:pPr eaLnBrk="1" hangingPunct="1"/>
            <a:r>
              <a:rPr lang="zh-CN" altLang="en-US" sz="3200" dirty="0"/>
              <a:t>CBOW模型+Hierarchical Softmax方法（续）</a:t>
            </a:r>
            <a:endParaRPr lang="zh-CN" altLang="en-US" sz="3200" dirty="0"/>
          </a:p>
        </p:txBody>
      </p:sp>
      <p:pic>
        <p:nvPicPr>
          <p:cNvPr id="3077" name="Picture 3"/>
          <p:cNvPicPr>
            <a:picLocks noChangeAspect="1"/>
          </p:cNvPicPr>
          <p:nvPr>
            <p:ph sz="quarter" idx="2"/>
          </p:nvPr>
        </p:nvPicPr>
        <p:blipFill>
          <a:blip r:embed="rId1"/>
          <a:srcRect/>
          <a:stretch>
            <a:fillRect/>
          </a:stretch>
        </p:blipFill>
        <p:spPr>
          <a:xfrm>
            <a:off x="2422525" y="3213100"/>
            <a:ext cx="4178300" cy="3455988"/>
          </a:xfrm>
        </p:spPr>
      </p:pic>
      <p:sp>
        <p:nvSpPr>
          <p:cNvPr id="14340" name="Rectangle 4"/>
          <p:cNvSpPr>
            <a:spLocks noGrp="1"/>
          </p:cNvSpPr>
          <p:nvPr>
            <p:ph type="body" sz="half" idx="1"/>
          </p:nvPr>
        </p:nvSpPr>
        <p:spPr>
          <a:xfrm>
            <a:off x="1981200" y="1174750"/>
            <a:ext cx="8291513" cy="5684838"/>
          </a:xfrm>
        </p:spPr>
        <p:txBody>
          <a:bodyPr vert="horz" wrap="square" lIns="91440" tIns="45720" rIns="91440" bIns="45720" anchor="t"/>
          <a:p>
            <a:pPr eaLnBrk="1" hangingPunct="1">
              <a:lnSpc>
                <a:spcPct val="80000"/>
              </a:lnSpc>
            </a:pPr>
            <a:r>
              <a:rPr lang="zh-CN" altLang="en-US" dirty="0"/>
              <a:t>句子：我,喜欢,观看,巴西,</a:t>
            </a:r>
            <a:r>
              <a:rPr lang="zh-CN" altLang="en-US" dirty="0">
                <a:solidFill>
                  <a:schemeClr val="hlink"/>
                </a:solidFill>
              </a:rPr>
              <a:t>足球</a:t>
            </a:r>
            <a:r>
              <a:rPr lang="zh-CN" altLang="en-US" dirty="0"/>
              <a:t>,世界杯</a:t>
            </a:r>
            <a:endParaRPr lang="zh-CN" altLang="en-US" dirty="0"/>
          </a:p>
          <a:p>
            <a:pPr eaLnBrk="1" hangingPunct="1">
              <a:lnSpc>
                <a:spcPct val="80000"/>
              </a:lnSpc>
            </a:pPr>
            <a:r>
              <a:rPr lang="zh-CN" altLang="en-US" dirty="0"/>
              <a:t>w=足球</a:t>
            </a:r>
            <a:endParaRPr lang="zh-CN" altLang="en-US" dirty="0"/>
          </a:p>
          <a:p>
            <a:pPr eaLnBrk="1" hangingPunct="1">
              <a:lnSpc>
                <a:spcPct val="80000"/>
              </a:lnSpc>
            </a:pPr>
            <a:endParaRPr lang="zh-CN" altLang="en-US" dirty="0"/>
          </a:p>
        </p:txBody>
      </p:sp>
      <p:graphicFrame>
        <p:nvGraphicFramePr>
          <p:cNvPr id="14341" name="Object 5"/>
          <p:cNvGraphicFramePr/>
          <p:nvPr/>
        </p:nvGraphicFramePr>
        <p:xfrm>
          <a:off x="2495550" y="2133600"/>
          <a:ext cx="2066925" cy="942975"/>
        </p:xfrm>
        <a:graphic>
          <a:graphicData uri="http://schemas.openxmlformats.org/presentationml/2006/ole">
            <mc:AlternateContent xmlns:mc="http://schemas.openxmlformats.org/markup-compatibility/2006">
              <mc:Choice xmlns:v="urn:schemas-microsoft-com:vml" Requires="v">
                <p:oleObj spid="_x0000_s3089" name="" r:id="rId2" imgW="2781300" imgH="1270000" progId="Visio.Drawing.11">
                  <p:embed/>
                </p:oleObj>
              </mc:Choice>
              <mc:Fallback>
                <p:oleObj name="" r:id="rId2" imgW="2781300" imgH="1270000" progId="Visio.Drawing.11">
                  <p:embed/>
                  <p:pic>
                    <p:nvPicPr>
                      <p:cNvPr id="0" name="图片 3088"/>
                      <p:cNvPicPr/>
                      <p:nvPr/>
                    </p:nvPicPr>
                    <p:blipFill>
                      <a:blip r:embed="rId3"/>
                      <a:stretch>
                        <a:fillRect/>
                      </a:stretch>
                    </p:blipFill>
                    <p:spPr>
                      <a:xfrm>
                        <a:off x="2495550" y="2133600"/>
                        <a:ext cx="2066925" cy="942975"/>
                      </a:xfrm>
                      <a:prstGeom prst="rect">
                        <a:avLst/>
                      </a:prstGeom>
                      <a:noFill/>
                      <a:ln w="38100">
                        <a:noFill/>
                        <a:miter/>
                      </a:ln>
                    </p:spPr>
                  </p:pic>
                </p:oleObj>
              </mc:Fallback>
            </mc:AlternateContent>
          </a:graphicData>
        </a:graphic>
      </p:graphicFrame>
      <p:graphicFrame>
        <p:nvGraphicFramePr>
          <p:cNvPr id="14342" name="Object 6"/>
          <p:cNvGraphicFramePr/>
          <p:nvPr/>
        </p:nvGraphicFramePr>
        <p:xfrm>
          <a:off x="4727575" y="2060575"/>
          <a:ext cx="4105275" cy="914400"/>
        </p:xfrm>
        <a:graphic>
          <a:graphicData uri="http://schemas.openxmlformats.org/presentationml/2006/ole">
            <mc:AlternateContent xmlns:mc="http://schemas.openxmlformats.org/markup-compatibility/2006">
              <mc:Choice xmlns:v="urn:schemas-microsoft-com:vml" Requires="v">
                <p:oleObj spid="_x0000_s3090" name="" r:id="rId4" imgW="5486400" imgH="1231900" progId="Visio.Drawing.11">
                  <p:embed/>
                </p:oleObj>
              </mc:Choice>
              <mc:Fallback>
                <p:oleObj name="" r:id="rId4" imgW="5486400" imgH="1231900" progId="Visio.Drawing.11">
                  <p:embed/>
                  <p:pic>
                    <p:nvPicPr>
                      <p:cNvPr id="0" name="图片 3089"/>
                      <p:cNvPicPr/>
                      <p:nvPr/>
                    </p:nvPicPr>
                    <p:blipFill>
                      <a:blip r:embed="rId5"/>
                      <a:stretch>
                        <a:fillRect/>
                      </a:stretch>
                    </p:blipFill>
                    <p:spPr>
                      <a:xfrm>
                        <a:off x="4727575" y="2060575"/>
                        <a:ext cx="4105275" cy="9144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40">
                                            <p:txEl>
                                              <p:charRg st="0" end="21"/>
                                            </p:txEl>
                                          </p:spTgt>
                                        </p:tgtEl>
                                        <p:attrNameLst>
                                          <p:attrName>style.visibility</p:attrName>
                                        </p:attrNameLst>
                                      </p:cBhvr>
                                      <p:to>
                                        <p:strVal val="visible"/>
                                      </p:to>
                                    </p:set>
                                    <p:animEffect transition="in" filter="fade">
                                      <p:cBhvr>
                                        <p:cTn id="7" dur="500"/>
                                        <p:tgtEl>
                                          <p:spTgt spid="14340">
                                            <p:txEl>
                                              <p:charRg st="0" end="2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340">
                                            <p:txEl>
                                              <p:charRg st="21" end="26"/>
                                            </p:txEl>
                                          </p:spTgt>
                                        </p:tgtEl>
                                        <p:attrNameLst>
                                          <p:attrName>style.visibility</p:attrName>
                                        </p:attrNameLst>
                                      </p:cBhvr>
                                      <p:to>
                                        <p:strVal val="visible"/>
                                      </p:to>
                                    </p:set>
                                    <p:animEffect transition="in" filter="fade">
                                      <p:cBhvr>
                                        <p:cTn id="12" dur="500"/>
                                        <p:tgtEl>
                                          <p:spTgt spid="14340">
                                            <p:txEl>
                                              <p:charRg st="21" end="2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341"/>
                                        </p:tgtEl>
                                        <p:attrNameLst>
                                          <p:attrName>style.visibility</p:attrName>
                                        </p:attrNameLst>
                                      </p:cBhvr>
                                      <p:to>
                                        <p:strVal val="visible"/>
                                      </p:to>
                                    </p:set>
                                    <p:animEffect transition="in" filter="fade">
                                      <p:cBhvr>
                                        <p:cTn id="17" dur="2000"/>
                                        <p:tgtEl>
                                          <p:spTgt spid="143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342"/>
                                        </p:tgtEl>
                                        <p:attrNameLst>
                                          <p:attrName>style.visibility</p:attrName>
                                        </p:attrNameLst>
                                      </p:cBhvr>
                                      <p:to>
                                        <p:strVal val="visible"/>
                                      </p:to>
                                    </p:set>
                                    <p:animEffect transition="in" filter="fade">
                                      <p:cBhvr>
                                        <p:cTn id="22" dur="1000"/>
                                        <p:tgtEl>
                                          <p:spTgt spid="14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p:txBody>
          <a:bodyPr vert="horz" wrap="square" lIns="91440" tIns="45720" rIns="91440" bIns="45720" anchor="ctr"/>
          <a:p>
            <a:pPr eaLnBrk="1" hangingPunct="1"/>
            <a:r>
              <a:rPr lang="zh-CN" altLang="en-US" sz="3200" dirty="0"/>
              <a:t>CBOW模型+Hierarchical Softmax方法（续）</a:t>
            </a:r>
            <a:endParaRPr lang="zh-CN" altLang="en-US" sz="3200" dirty="0"/>
          </a:p>
        </p:txBody>
      </p:sp>
      <p:sp>
        <p:nvSpPr>
          <p:cNvPr id="15363" name="Rectangle 3"/>
          <p:cNvSpPr>
            <a:spLocks noGrp="1"/>
          </p:cNvSpPr>
          <p:nvPr>
            <p:ph type="body" sz="half" idx="1"/>
          </p:nvPr>
        </p:nvSpPr>
        <p:spPr>
          <a:xfrm>
            <a:off x="1981200" y="981075"/>
            <a:ext cx="7859713" cy="5473700"/>
          </a:xfrm>
        </p:spPr>
        <p:txBody>
          <a:bodyPr vert="horz" wrap="square" lIns="91440" tIns="45720" rIns="91440" bIns="45720" anchor="t"/>
          <a:p>
            <a:pPr eaLnBrk="1" hangingPunct="1"/>
            <a:r>
              <a:rPr lang="zh-CN" altLang="en-US" sz="2800" dirty="0"/>
              <a:t>正类概率:</a:t>
            </a:r>
            <a:endParaRPr lang="zh-CN" altLang="en-US" sz="2800" dirty="0"/>
          </a:p>
          <a:p>
            <a:pPr eaLnBrk="1" hangingPunct="1"/>
            <a:r>
              <a:rPr lang="zh-CN" altLang="en-US" sz="2800" dirty="0"/>
              <a:t>负类概率:</a:t>
            </a:r>
            <a:endParaRPr lang="zh-CN" altLang="en-US" sz="2800" dirty="0"/>
          </a:p>
          <a:p>
            <a:pPr eaLnBrk="1" hangingPunct="1"/>
            <a:r>
              <a:rPr lang="zh-CN" altLang="en-US" sz="2800" dirty="0"/>
              <a:t>"足球" 叶子节点经过4次二分类，每次分类结果对应的概率为</a:t>
            </a:r>
            <a:endParaRPr lang="zh-CN" altLang="en-US" sz="2800" dirty="0"/>
          </a:p>
          <a:p>
            <a:pPr eaLnBrk="1" hangingPunct="1"/>
            <a:endParaRPr lang="zh-CN" altLang="en-US" sz="2800" dirty="0"/>
          </a:p>
          <a:p>
            <a:pPr eaLnBrk="1" hangingPunct="1"/>
            <a:endParaRPr lang="zh-CN" altLang="en-US" sz="2800" dirty="0"/>
          </a:p>
          <a:p>
            <a:pPr eaLnBrk="1" hangingPunct="1"/>
            <a:endParaRPr lang="zh-CN" altLang="en-US" sz="2800" dirty="0"/>
          </a:p>
          <a:p>
            <a:pPr eaLnBrk="1" hangingPunct="1"/>
            <a:endParaRPr lang="zh-CN" altLang="en-US" sz="2800" dirty="0"/>
          </a:p>
          <a:p>
            <a:pPr eaLnBrk="1" hangingPunct="1"/>
            <a:endParaRPr lang="zh-CN" altLang="en-US" sz="2800" dirty="0"/>
          </a:p>
          <a:p>
            <a:pPr eaLnBrk="1" hangingPunct="1"/>
            <a:r>
              <a:rPr lang="zh-CN" altLang="en-US" sz="2800" dirty="0"/>
              <a:t>由Context("足球")预测"足球"出现的概率</a:t>
            </a:r>
            <a:endParaRPr lang="zh-CN" altLang="en-US" sz="2800" dirty="0"/>
          </a:p>
        </p:txBody>
      </p:sp>
      <p:pic>
        <p:nvPicPr>
          <p:cNvPr id="15364" name="Picture 4"/>
          <p:cNvPicPr>
            <a:picLocks noChangeAspect="1"/>
          </p:cNvPicPr>
          <p:nvPr>
            <p:ph sz="quarter" idx="3"/>
          </p:nvPr>
        </p:nvPicPr>
        <p:blipFill>
          <a:blip r:embed="rId1"/>
          <a:srcRect/>
          <a:stretch>
            <a:fillRect/>
          </a:stretch>
        </p:blipFill>
        <p:spPr>
          <a:xfrm>
            <a:off x="4006850" y="1557338"/>
            <a:ext cx="1325563" cy="458787"/>
          </a:xfrm>
        </p:spPr>
      </p:pic>
      <p:pic>
        <p:nvPicPr>
          <p:cNvPr id="15365" name="Picture 5"/>
          <p:cNvPicPr>
            <a:picLocks noChangeAspect="1"/>
          </p:cNvPicPr>
          <p:nvPr/>
        </p:nvPicPr>
        <p:blipFill>
          <a:blip r:embed="rId2"/>
          <a:stretch>
            <a:fillRect/>
          </a:stretch>
        </p:blipFill>
        <p:spPr>
          <a:xfrm>
            <a:off x="4008438" y="981075"/>
            <a:ext cx="2057400" cy="542925"/>
          </a:xfrm>
          <a:prstGeom prst="rect">
            <a:avLst/>
          </a:prstGeom>
          <a:noFill/>
          <a:ln w="9525">
            <a:noFill/>
          </a:ln>
        </p:spPr>
      </p:pic>
      <p:pic>
        <p:nvPicPr>
          <p:cNvPr id="15366" name="Picture 6"/>
          <p:cNvPicPr>
            <a:picLocks noChangeAspect="1"/>
          </p:cNvPicPr>
          <p:nvPr/>
        </p:nvPicPr>
        <p:blipFill>
          <a:blip r:embed="rId3"/>
          <a:stretch>
            <a:fillRect/>
          </a:stretch>
        </p:blipFill>
        <p:spPr>
          <a:xfrm>
            <a:off x="2136775" y="2998788"/>
            <a:ext cx="4116388" cy="2057400"/>
          </a:xfrm>
          <a:prstGeom prst="rect">
            <a:avLst/>
          </a:prstGeom>
          <a:noFill/>
          <a:ln w="9525">
            <a:noFill/>
          </a:ln>
        </p:spPr>
      </p:pic>
      <p:pic>
        <p:nvPicPr>
          <p:cNvPr id="18439" name="Picture 7"/>
          <p:cNvPicPr>
            <a:picLocks noChangeAspect="1"/>
          </p:cNvPicPr>
          <p:nvPr/>
        </p:nvPicPr>
        <p:blipFill>
          <a:blip r:embed="rId4"/>
          <a:stretch>
            <a:fillRect/>
          </a:stretch>
        </p:blipFill>
        <p:spPr>
          <a:xfrm>
            <a:off x="6456363" y="2493963"/>
            <a:ext cx="3308350" cy="2735262"/>
          </a:xfrm>
          <a:prstGeom prst="rect">
            <a:avLst/>
          </a:prstGeom>
          <a:noFill/>
          <a:ln w="9525">
            <a:noFill/>
          </a:ln>
        </p:spPr>
      </p:pic>
      <p:pic>
        <p:nvPicPr>
          <p:cNvPr id="15368" name="Picture 8"/>
          <p:cNvPicPr>
            <a:picLocks noChangeAspect="1"/>
          </p:cNvPicPr>
          <p:nvPr/>
        </p:nvPicPr>
        <p:blipFill>
          <a:blip r:embed="rId5"/>
          <a:stretch>
            <a:fillRect/>
          </a:stretch>
        </p:blipFill>
        <p:spPr>
          <a:xfrm>
            <a:off x="2495550" y="6021388"/>
            <a:ext cx="4210050" cy="7143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63">
                                            <p:txEl>
                                              <p:charRg st="0" end="6"/>
                                            </p:txEl>
                                          </p:spTgt>
                                        </p:tgtEl>
                                        <p:attrNameLst>
                                          <p:attrName>style.visibility</p:attrName>
                                        </p:attrNameLst>
                                      </p:cBhvr>
                                      <p:to>
                                        <p:strVal val="visible"/>
                                      </p:to>
                                    </p:set>
                                    <p:animEffect transition="in" filter="fade">
                                      <p:cBhvr>
                                        <p:cTn id="7" dur="500"/>
                                        <p:tgtEl>
                                          <p:spTgt spid="15363">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365"/>
                                        </p:tgtEl>
                                        <p:attrNameLst>
                                          <p:attrName>style.visibility</p:attrName>
                                        </p:attrNameLst>
                                      </p:cBhvr>
                                      <p:to>
                                        <p:strVal val="visible"/>
                                      </p:to>
                                    </p:set>
                                    <p:animEffect transition="in" filter="fade">
                                      <p:cBhvr>
                                        <p:cTn id="12" dur="500"/>
                                        <p:tgtEl>
                                          <p:spTgt spid="1536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363">
                                            <p:txEl>
                                              <p:charRg st="6" end="12"/>
                                            </p:txEl>
                                          </p:spTgt>
                                        </p:tgtEl>
                                        <p:attrNameLst>
                                          <p:attrName>style.visibility</p:attrName>
                                        </p:attrNameLst>
                                      </p:cBhvr>
                                      <p:to>
                                        <p:strVal val="visible"/>
                                      </p:to>
                                    </p:set>
                                    <p:animEffect transition="in" filter="fade">
                                      <p:cBhvr>
                                        <p:cTn id="17" dur="500"/>
                                        <p:tgtEl>
                                          <p:spTgt spid="15363">
                                            <p:txEl>
                                              <p:charRg st="6" end="1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364"/>
                                        </p:tgtEl>
                                        <p:attrNameLst>
                                          <p:attrName>style.visibility</p:attrName>
                                        </p:attrNameLst>
                                      </p:cBhvr>
                                      <p:to>
                                        <p:strVal val="visible"/>
                                      </p:to>
                                    </p:set>
                                    <p:animEffect transition="in" filter="fade">
                                      <p:cBhvr>
                                        <p:cTn id="22" dur="500"/>
                                        <p:tgtEl>
                                          <p:spTgt spid="1536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363">
                                            <p:txEl>
                                              <p:charRg st="12" end="42"/>
                                            </p:txEl>
                                          </p:spTgt>
                                        </p:tgtEl>
                                        <p:attrNameLst>
                                          <p:attrName>style.visibility</p:attrName>
                                        </p:attrNameLst>
                                      </p:cBhvr>
                                      <p:to>
                                        <p:strVal val="visible"/>
                                      </p:to>
                                    </p:set>
                                    <p:animEffect transition="in" filter="fade">
                                      <p:cBhvr>
                                        <p:cTn id="27" dur="500"/>
                                        <p:tgtEl>
                                          <p:spTgt spid="15363">
                                            <p:txEl>
                                              <p:charRg st="12" end="4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366"/>
                                        </p:tgtEl>
                                        <p:attrNameLst>
                                          <p:attrName>style.visibility</p:attrName>
                                        </p:attrNameLst>
                                      </p:cBhvr>
                                      <p:to>
                                        <p:strVal val="visible"/>
                                      </p:to>
                                    </p:set>
                                    <p:animEffect transition="in" filter="fade">
                                      <p:cBhvr>
                                        <p:cTn id="32" dur="500"/>
                                        <p:tgtEl>
                                          <p:spTgt spid="1536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363">
                                            <p:txEl>
                                              <p:charRg st="47" end="73"/>
                                            </p:txEl>
                                          </p:spTgt>
                                        </p:tgtEl>
                                        <p:attrNameLst>
                                          <p:attrName>style.visibility</p:attrName>
                                        </p:attrNameLst>
                                      </p:cBhvr>
                                      <p:to>
                                        <p:strVal val="visible"/>
                                      </p:to>
                                    </p:set>
                                    <p:animEffect transition="in" filter="fade">
                                      <p:cBhvr>
                                        <p:cTn id="37" dur="500"/>
                                        <p:tgtEl>
                                          <p:spTgt spid="15363">
                                            <p:txEl>
                                              <p:charRg st="47" end="7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368"/>
                                        </p:tgtEl>
                                        <p:attrNameLst>
                                          <p:attrName>style.visibility</p:attrName>
                                        </p:attrNameLst>
                                      </p:cBhvr>
                                      <p:to>
                                        <p:strVal val="visible"/>
                                      </p:to>
                                    </p:set>
                                    <p:animEffect transition="in" filter="fade">
                                      <p:cBhvr>
                                        <p:cTn id="42" dur="500"/>
                                        <p:tgtEl>
                                          <p:spTgt spid="15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9" name="Rectangle 2"/>
          <p:cNvSpPr>
            <a:spLocks noGrp="1"/>
          </p:cNvSpPr>
          <p:nvPr>
            <p:ph type="title"/>
          </p:nvPr>
        </p:nvSpPr>
        <p:spPr/>
        <p:txBody>
          <a:bodyPr vert="horz" wrap="square" lIns="91440" tIns="45720" rIns="91440" bIns="45720" anchor="ctr"/>
          <a:p>
            <a:pPr eaLnBrk="1" hangingPunct="1"/>
            <a:r>
              <a:rPr lang="zh-CN" altLang="en-US" sz="3200" dirty="0"/>
              <a:t>CBOW模型+Hierarchical Softmax方法（续）</a:t>
            </a:r>
            <a:endParaRPr lang="zh-CN" altLang="en-US" sz="3200" dirty="0"/>
          </a:p>
        </p:txBody>
      </p:sp>
      <p:graphicFrame>
        <p:nvGraphicFramePr>
          <p:cNvPr id="17411" name="Object 3"/>
          <p:cNvGraphicFramePr>
            <a:graphicFrameLocks noChangeAspect="1"/>
          </p:cNvGraphicFramePr>
          <p:nvPr>
            <p:ph sz="quarter" idx="2"/>
          </p:nvPr>
        </p:nvGraphicFramePr>
        <p:xfrm>
          <a:off x="3143250" y="1701800"/>
          <a:ext cx="6440488" cy="431800"/>
        </p:xfrm>
        <a:graphic>
          <a:graphicData uri="http://schemas.openxmlformats.org/presentationml/2006/ole">
            <mc:AlternateContent xmlns:mc="http://schemas.openxmlformats.org/markup-compatibility/2006">
              <mc:Choice xmlns:v="urn:schemas-microsoft-com:vml" Requires="v">
                <p:oleObj spid="_x0000_s3083" name="" r:id="rId1" imgW="3784600" imgH="254000" progId="Equation.3">
                  <p:embed/>
                </p:oleObj>
              </mc:Choice>
              <mc:Fallback>
                <p:oleObj name="" r:id="rId1" imgW="3784600" imgH="254000" progId="Equation.3">
                  <p:embed/>
                  <p:pic>
                    <p:nvPicPr>
                      <p:cNvPr id="0" name="图片 3082"/>
                      <p:cNvPicPr/>
                      <p:nvPr/>
                    </p:nvPicPr>
                    <p:blipFill>
                      <a:blip r:embed="rId2"/>
                      <a:stretch>
                        <a:fillRect/>
                      </a:stretch>
                    </p:blipFill>
                    <p:spPr>
                      <a:xfrm>
                        <a:off x="3143250" y="1701800"/>
                        <a:ext cx="6440488" cy="431800"/>
                      </a:xfrm>
                      <a:prstGeom prst="rect">
                        <a:avLst/>
                      </a:prstGeom>
                      <a:noFill/>
                      <a:ln w="38100">
                        <a:miter/>
                      </a:ln>
                    </p:spPr>
                  </p:pic>
                </p:oleObj>
              </mc:Fallback>
            </mc:AlternateContent>
          </a:graphicData>
        </a:graphic>
      </p:graphicFrame>
      <p:graphicFrame>
        <p:nvGraphicFramePr>
          <p:cNvPr id="17412" name="Object 4"/>
          <p:cNvGraphicFramePr>
            <a:graphicFrameLocks noChangeAspect="1"/>
          </p:cNvGraphicFramePr>
          <p:nvPr>
            <p:ph sz="quarter" idx="3"/>
          </p:nvPr>
        </p:nvGraphicFramePr>
        <p:xfrm>
          <a:off x="4102100" y="2155825"/>
          <a:ext cx="481013" cy="481013"/>
        </p:xfrm>
        <a:graphic>
          <a:graphicData uri="http://schemas.openxmlformats.org/presentationml/2006/ole">
            <mc:AlternateContent xmlns:mc="http://schemas.openxmlformats.org/markup-compatibility/2006">
              <mc:Choice xmlns:v="urn:schemas-microsoft-com:vml" Requires="v">
                <p:oleObj spid="_x0000_s3076" name="" r:id="rId3" imgW="254635" imgH="254635" progId="Equation.3">
                  <p:embed/>
                </p:oleObj>
              </mc:Choice>
              <mc:Fallback>
                <p:oleObj name="" r:id="rId3" imgW="254635" imgH="254635" progId="Equation.3">
                  <p:embed/>
                  <p:pic>
                    <p:nvPicPr>
                      <p:cNvPr id="0" name="图片 3075"/>
                      <p:cNvPicPr/>
                      <p:nvPr/>
                    </p:nvPicPr>
                    <p:blipFill>
                      <a:blip r:embed="rId4"/>
                      <a:stretch>
                        <a:fillRect/>
                      </a:stretch>
                    </p:blipFill>
                    <p:spPr>
                      <a:xfrm>
                        <a:off x="4102100" y="2155825"/>
                        <a:ext cx="481013" cy="481013"/>
                      </a:xfrm>
                      <a:prstGeom prst="rect">
                        <a:avLst/>
                      </a:prstGeom>
                      <a:noFill/>
                      <a:ln w="38100">
                        <a:miter/>
                      </a:ln>
                    </p:spPr>
                  </p:pic>
                </p:oleObj>
              </mc:Fallback>
            </mc:AlternateContent>
          </a:graphicData>
        </a:graphic>
      </p:graphicFrame>
      <p:sp>
        <p:nvSpPr>
          <p:cNvPr id="17413" name="Rectangle 5"/>
          <p:cNvSpPr>
            <a:spLocks noGrp="1"/>
          </p:cNvSpPr>
          <p:nvPr>
            <p:ph type="body" sz="half" idx="1"/>
          </p:nvPr>
        </p:nvSpPr>
        <p:spPr>
          <a:xfrm>
            <a:off x="1984375" y="1177925"/>
            <a:ext cx="7785100" cy="5135563"/>
          </a:xfrm>
        </p:spPr>
        <p:txBody>
          <a:bodyPr vert="horz" wrap="square" lIns="91440" tIns="45720" rIns="91440" bIns="45720" anchor="t"/>
          <a:p>
            <a:pPr eaLnBrk="1" hangingPunct="1"/>
            <a:r>
              <a:rPr lang="zh-CN" altLang="en-US" sz="2800" dirty="0"/>
              <a:t>梯度下降法进行求解</a:t>
            </a:r>
            <a:endParaRPr lang="zh-CN" altLang="en-US" sz="2800" dirty="0"/>
          </a:p>
          <a:p>
            <a:pPr lvl="1" eaLnBrk="1" hangingPunct="1"/>
            <a:r>
              <a:rPr lang="zh-CN" altLang="en-US" sz="2400" dirty="0"/>
              <a:t>令</a:t>
            </a:r>
            <a:endParaRPr lang="zh-CN" altLang="en-US" sz="2400" dirty="0"/>
          </a:p>
          <a:p>
            <a:pPr lvl="1" eaLnBrk="1" hangingPunct="1"/>
            <a:r>
              <a:rPr lang="zh-CN" altLang="en-US" sz="2400" dirty="0"/>
              <a:t>f(w,j)关于      和     的梯度分别为</a:t>
            </a:r>
            <a:endParaRPr lang="zh-CN" altLang="en-US" sz="2400" dirty="0"/>
          </a:p>
          <a:p>
            <a:pPr eaLnBrk="1" hangingPunct="1"/>
            <a:endParaRPr lang="zh-CN" altLang="en-US" sz="2800" dirty="0"/>
          </a:p>
          <a:p>
            <a:pPr eaLnBrk="1" hangingPunct="1"/>
            <a:endParaRPr lang="zh-CN" altLang="en-US" sz="2800" dirty="0"/>
          </a:p>
          <a:p>
            <a:pPr eaLnBrk="1" hangingPunct="1"/>
            <a:endParaRPr lang="zh-CN" altLang="en-US" sz="2800" dirty="0"/>
          </a:p>
          <a:p>
            <a:pPr lvl="1" eaLnBrk="1" hangingPunct="1"/>
            <a:r>
              <a:rPr lang="zh-CN" altLang="en-US" sz="2400" dirty="0"/>
              <a:t>更新公式</a:t>
            </a:r>
            <a:endParaRPr lang="zh-CN" altLang="en-US" sz="2400" dirty="0"/>
          </a:p>
          <a:p>
            <a:pPr eaLnBrk="1" hangingPunct="1"/>
            <a:endParaRPr lang="zh-CN" altLang="en-US" sz="2800" dirty="0"/>
          </a:p>
        </p:txBody>
      </p:sp>
      <p:graphicFrame>
        <p:nvGraphicFramePr>
          <p:cNvPr id="17414" name="Object 6"/>
          <p:cNvGraphicFramePr>
            <a:graphicFrameLocks noChangeAspect="1"/>
          </p:cNvGraphicFramePr>
          <p:nvPr/>
        </p:nvGraphicFramePr>
        <p:xfrm>
          <a:off x="4872038" y="2133600"/>
          <a:ext cx="396875" cy="396875"/>
        </p:xfrm>
        <a:graphic>
          <a:graphicData uri="http://schemas.openxmlformats.org/presentationml/2006/ole">
            <mc:AlternateContent xmlns:mc="http://schemas.openxmlformats.org/markup-compatibility/2006">
              <mc:Choice xmlns:v="urn:schemas-microsoft-com:vml" Requires="v">
                <p:oleObj spid="_x0000_s3077" name="" r:id="rId5" imgW="229870" imgH="229870" progId="Equation.3">
                  <p:embed/>
                </p:oleObj>
              </mc:Choice>
              <mc:Fallback>
                <p:oleObj name="" r:id="rId5" imgW="229870" imgH="229870" progId="Equation.3">
                  <p:embed/>
                  <p:pic>
                    <p:nvPicPr>
                      <p:cNvPr id="0" name="图片 3076"/>
                      <p:cNvPicPr/>
                      <p:nvPr/>
                    </p:nvPicPr>
                    <p:blipFill>
                      <a:blip r:embed="rId6"/>
                      <a:stretch>
                        <a:fillRect/>
                      </a:stretch>
                    </p:blipFill>
                    <p:spPr>
                      <a:xfrm>
                        <a:off x="4872038" y="2133600"/>
                        <a:ext cx="396875" cy="396875"/>
                      </a:xfrm>
                      <a:prstGeom prst="rect">
                        <a:avLst/>
                      </a:prstGeom>
                      <a:noFill/>
                      <a:ln w="38100">
                        <a:noFill/>
                        <a:miter/>
                      </a:ln>
                    </p:spPr>
                  </p:pic>
                </p:oleObj>
              </mc:Fallback>
            </mc:AlternateContent>
          </a:graphicData>
        </a:graphic>
      </p:graphicFrame>
      <p:graphicFrame>
        <p:nvGraphicFramePr>
          <p:cNvPr id="17415" name="Object 7"/>
          <p:cNvGraphicFramePr>
            <a:graphicFrameLocks noChangeAspect="1"/>
          </p:cNvGraphicFramePr>
          <p:nvPr/>
        </p:nvGraphicFramePr>
        <p:xfrm>
          <a:off x="2784475" y="2709863"/>
          <a:ext cx="3448050" cy="647700"/>
        </p:xfrm>
        <a:graphic>
          <a:graphicData uri="http://schemas.openxmlformats.org/presentationml/2006/ole">
            <mc:AlternateContent xmlns:mc="http://schemas.openxmlformats.org/markup-compatibility/2006">
              <mc:Choice xmlns:v="urn:schemas-microsoft-com:vml" Requires="v">
                <p:oleObj spid="_x0000_s3080" name="" r:id="rId7" imgW="2362200" imgH="444500" progId="Equation.3">
                  <p:embed/>
                </p:oleObj>
              </mc:Choice>
              <mc:Fallback>
                <p:oleObj name="" r:id="rId7" imgW="2362200" imgH="444500" progId="Equation.3">
                  <p:embed/>
                  <p:pic>
                    <p:nvPicPr>
                      <p:cNvPr id="0" name="图片 3079"/>
                      <p:cNvPicPr/>
                      <p:nvPr/>
                    </p:nvPicPr>
                    <p:blipFill>
                      <a:blip r:embed="rId8"/>
                      <a:stretch>
                        <a:fillRect/>
                      </a:stretch>
                    </p:blipFill>
                    <p:spPr>
                      <a:xfrm>
                        <a:off x="2784475" y="2709863"/>
                        <a:ext cx="3448050" cy="647700"/>
                      </a:xfrm>
                      <a:prstGeom prst="rect">
                        <a:avLst/>
                      </a:prstGeom>
                      <a:noFill/>
                      <a:ln w="38100">
                        <a:noFill/>
                        <a:miter/>
                      </a:ln>
                    </p:spPr>
                  </p:pic>
                </p:oleObj>
              </mc:Fallback>
            </mc:AlternateContent>
          </a:graphicData>
        </a:graphic>
      </p:graphicFrame>
      <p:graphicFrame>
        <p:nvGraphicFramePr>
          <p:cNvPr id="17416" name="Object 8"/>
          <p:cNvGraphicFramePr>
            <a:graphicFrameLocks noChangeAspect="1"/>
          </p:cNvGraphicFramePr>
          <p:nvPr/>
        </p:nvGraphicFramePr>
        <p:xfrm>
          <a:off x="2711450" y="3429000"/>
          <a:ext cx="3589338" cy="649288"/>
        </p:xfrm>
        <a:graphic>
          <a:graphicData uri="http://schemas.openxmlformats.org/presentationml/2006/ole">
            <mc:AlternateContent xmlns:mc="http://schemas.openxmlformats.org/markup-compatibility/2006">
              <mc:Choice xmlns:v="urn:schemas-microsoft-com:vml" Requires="v">
                <p:oleObj spid="_x0000_s3084" name="" r:id="rId9" imgW="2387600" imgH="431800" progId="Equation.3">
                  <p:embed/>
                </p:oleObj>
              </mc:Choice>
              <mc:Fallback>
                <p:oleObj name="" r:id="rId9" imgW="2387600" imgH="431800" progId="Equation.3">
                  <p:embed/>
                  <p:pic>
                    <p:nvPicPr>
                      <p:cNvPr id="0" name="图片 3083"/>
                      <p:cNvPicPr/>
                      <p:nvPr/>
                    </p:nvPicPr>
                    <p:blipFill>
                      <a:blip r:embed="rId10"/>
                      <a:stretch>
                        <a:fillRect/>
                      </a:stretch>
                    </p:blipFill>
                    <p:spPr>
                      <a:xfrm>
                        <a:off x="2711450" y="3429000"/>
                        <a:ext cx="3589338" cy="649288"/>
                      </a:xfrm>
                      <a:prstGeom prst="rect">
                        <a:avLst/>
                      </a:prstGeom>
                      <a:noFill/>
                      <a:ln w="38100">
                        <a:noFill/>
                        <a:miter/>
                      </a:ln>
                    </p:spPr>
                  </p:pic>
                </p:oleObj>
              </mc:Fallback>
            </mc:AlternateContent>
          </a:graphicData>
        </a:graphic>
      </p:graphicFrame>
      <p:graphicFrame>
        <p:nvGraphicFramePr>
          <p:cNvPr id="17417" name="Object 9"/>
          <p:cNvGraphicFramePr>
            <a:graphicFrameLocks noChangeAspect="1"/>
          </p:cNvGraphicFramePr>
          <p:nvPr/>
        </p:nvGraphicFramePr>
        <p:xfrm>
          <a:off x="2784475" y="4654550"/>
          <a:ext cx="2409825" cy="719138"/>
        </p:xfrm>
        <a:graphic>
          <a:graphicData uri="http://schemas.openxmlformats.org/presentationml/2006/ole">
            <mc:AlternateContent xmlns:mc="http://schemas.openxmlformats.org/markup-compatibility/2006">
              <mc:Choice xmlns:v="urn:schemas-microsoft-com:vml" Requires="v">
                <p:oleObj spid="_x0000_s3086" name="" r:id="rId11" imgW="1487170" imgH="444500" progId="Equation.3">
                  <p:embed/>
                </p:oleObj>
              </mc:Choice>
              <mc:Fallback>
                <p:oleObj name="" r:id="rId11" imgW="1487170" imgH="444500" progId="Equation.3">
                  <p:embed/>
                  <p:pic>
                    <p:nvPicPr>
                      <p:cNvPr id="0" name="图片 3085"/>
                      <p:cNvPicPr/>
                      <p:nvPr/>
                    </p:nvPicPr>
                    <p:blipFill>
                      <a:blip r:embed="rId12"/>
                      <a:stretch>
                        <a:fillRect/>
                      </a:stretch>
                    </p:blipFill>
                    <p:spPr>
                      <a:xfrm>
                        <a:off x="2784475" y="4654550"/>
                        <a:ext cx="2409825" cy="719138"/>
                      </a:xfrm>
                      <a:prstGeom prst="rect">
                        <a:avLst/>
                      </a:prstGeom>
                      <a:noFill/>
                      <a:ln w="38100">
                        <a:noFill/>
                        <a:miter/>
                      </a:ln>
                    </p:spPr>
                  </p:pic>
                </p:oleObj>
              </mc:Fallback>
            </mc:AlternateContent>
          </a:graphicData>
        </a:graphic>
      </p:graphicFrame>
      <p:graphicFrame>
        <p:nvGraphicFramePr>
          <p:cNvPr id="17418" name="Object 10"/>
          <p:cNvGraphicFramePr>
            <a:graphicFrameLocks noChangeAspect="1"/>
          </p:cNvGraphicFramePr>
          <p:nvPr/>
        </p:nvGraphicFramePr>
        <p:xfrm>
          <a:off x="2784475" y="5518150"/>
          <a:ext cx="4381500" cy="719138"/>
        </p:xfrm>
        <a:graphic>
          <a:graphicData uri="http://schemas.openxmlformats.org/presentationml/2006/ole">
            <mc:AlternateContent xmlns:mc="http://schemas.openxmlformats.org/markup-compatibility/2006">
              <mc:Choice xmlns:v="urn:schemas-microsoft-com:vml" Requires="v">
                <p:oleObj spid="_x0000_s3087" name="" r:id="rId13" imgW="2857500" imgH="469900" progId="Equation.3">
                  <p:embed/>
                </p:oleObj>
              </mc:Choice>
              <mc:Fallback>
                <p:oleObj name="" r:id="rId13" imgW="2857500" imgH="469900" progId="Equation.3">
                  <p:embed/>
                  <p:pic>
                    <p:nvPicPr>
                      <p:cNvPr id="0" name="图片 3086"/>
                      <p:cNvPicPr/>
                      <p:nvPr/>
                    </p:nvPicPr>
                    <p:blipFill>
                      <a:blip r:embed="rId14"/>
                      <a:stretch>
                        <a:fillRect/>
                      </a:stretch>
                    </p:blipFill>
                    <p:spPr>
                      <a:xfrm>
                        <a:off x="2784475" y="5518150"/>
                        <a:ext cx="4381500" cy="7191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13">
                                            <p:txEl>
                                              <p:charRg st="0" end="10"/>
                                            </p:txEl>
                                          </p:spTgt>
                                        </p:tgtEl>
                                        <p:attrNameLst>
                                          <p:attrName>style.visibility</p:attrName>
                                        </p:attrNameLst>
                                      </p:cBhvr>
                                      <p:to>
                                        <p:strVal val="visible"/>
                                      </p:to>
                                    </p:set>
                                    <p:animEffect transition="in" filter="fade">
                                      <p:cBhvr>
                                        <p:cTn id="7" dur="500"/>
                                        <p:tgtEl>
                                          <p:spTgt spid="17413">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13">
                                            <p:txEl>
                                              <p:charRg st="10" end="12"/>
                                            </p:txEl>
                                          </p:spTgt>
                                        </p:tgtEl>
                                        <p:attrNameLst>
                                          <p:attrName>style.visibility</p:attrName>
                                        </p:attrNameLst>
                                      </p:cBhvr>
                                      <p:to>
                                        <p:strVal val="visible"/>
                                      </p:to>
                                    </p:set>
                                    <p:animEffect transition="in" filter="fade">
                                      <p:cBhvr>
                                        <p:cTn id="12" dur="500"/>
                                        <p:tgtEl>
                                          <p:spTgt spid="17413">
                                            <p:txEl>
                                              <p:charRg st="10" end="1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411"/>
                                        </p:tgtEl>
                                        <p:attrNameLst>
                                          <p:attrName>style.visibility</p:attrName>
                                        </p:attrNameLst>
                                      </p:cBhvr>
                                      <p:to>
                                        <p:strVal val="visible"/>
                                      </p:to>
                                    </p:set>
                                    <p:animEffect transition="in" filter="fade">
                                      <p:cBhvr>
                                        <p:cTn id="17" dur="500"/>
                                        <p:tgtEl>
                                          <p:spTgt spid="174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413">
                                            <p:txEl>
                                              <p:charRg st="12" end="39"/>
                                            </p:txEl>
                                          </p:spTgt>
                                        </p:tgtEl>
                                        <p:attrNameLst>
                                          <p:attrName>style.visibility</p:attrName>
                                        </p:attrNameLst>
                                      </p:cBhvr>
                                      <p:to>
                                        <p:strVal val="visible"/>
                                      </p:to>
                                    </p:set>
                                    <p:animEffect transition="in" filter="fade">
                                      <p:cBhvr>
                                        <p:cTn id="22" dur="500"/>
                                        <p:tgtEl>
                                          <p:spTgt spid="17413">
                                            <p:txEl>
                                              <p:charRg st="12" end="3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412"/>
                                        </p:tgtEl>
                                        <p:attrNameLst>
                                          <p:attrName>style.visibility</p:attrName>
                                        </p:attrNameLst>
                                      </p:cBhvr>
                                      <p:to>
                                        <p:strVal val="visible"/>
                                      </p:to>
                                    </p:set>
                                    <p:animEffect transition="in" filter="fade">
                                      <p:cBhvr>
                                        <p:cTn id="27" dur="500"/>
                                        <p:tgtEl>
                                          <p:spTgt spid="174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414"/>
                                        </p:tgtEl>
                                        <p:attrNameLst>
                                          <p:attrName>style.visibility</p:attrName>
                                        </p:attrNameLst>
                                      </p:cBhvr>
                                      <p:to>
                                        <p:strVal val="visible"/>
                                      </p:to>
                                    </p:set>
                                    <p:animEffect transition="in" filter="fade">
                                      <p:cBhvr>
                                        <p:cTn id="32" dur="500"/>
                                        <p:tgtEl>
                                          <p:spTgt spid="174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415"/>
                                        </p:tgtEl>
                                        <p:attrNameLst>
                                          <p:attrName>style.visibility</p:attrName>
                                        </p:attrNameLst>
                                      </p:cBhvr>
                                      <p:to>
                                        <p:strVal val="visible"/>
                                      </p:to>
                                    </p:set>
                                    <p:animEffect transition="in" filter="fade">
                                      <p:cBhvr>
                                        <p:cTn id="37" dur="500"/>
                                        <p:tgtEl>
                                          <p:spTgt spid="174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416"/>
                                        </p:tgtEl>
                                        <p:attrNameLst>
                                          <p:attrName>style.visibility</p:attrName>
                                        </p:attrNameLst>
                                      </p:cBhvr>
                                      <p:to>
                                        <p:strVal val="visible"/>
                                      </p:to>
                                    </p:set>
                                    <p:animEffect transition="in" filter="fade">
                                      <p:cBhvr>
                                        <p:cTn id="42" dur="500"/>
                                        <p:tgtEl>
                                          <p:spTgt spid="174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413">
                                            <p:txEl>
                                              <p:charRg st="42" end="47"/>
                                            </p:txEl>
                                          </p:spTgt>
                                        </p:tgtEl>
                                        <p:attrNameLst>
                                          <p:attrName>style.visibility</p:attrName>
                                        </p:attrNameLst>
                                      </p:cBhvr>
                                      <p:to>
                                        <p:strVal val="visible"/>
                                      </p:to>
                                    </p:set>
                                    <p:animEffect transition="in" filter="fade">
                                      <p:cBhvr>
                                        <p:cTn id="47" dur="500"/>
                                        <p:tgtEl>
                                          <p:spTgt spid="17413">
                                            <p:txEl>
                                              <p:charRg st="42" end="4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417"/>
                                        </p:tgtEl>
                                        <p:attrNameLst>
                                          <p:attrName>style.visibility</p:attrName>
                                        </p:attrNameLst>
                                      </p:cBhvr>
                                      <p:to>
                                        <p:strVal val="visible"/>
                                      </p:to>
                                    </p:set>
                                    <p:animEffect transition="in" filter="fade">
                                      <p:cBhvr>
                                        <p:cTn id="52" dur="500"/>
                                        <p:tgtEl>
                                          <p:spTgt spid="1741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7418"/>
                                        </p:tgtEl>
                                        <p:attrNameLst>
                                          <p:attrName>style.visibility</p:attrName>
                                        </p:attrNameLst>
                                      </p:cBhvr>
                                      <p:to>
                                        <p:strVal val="visible"/>
                                      </p:to>
                                    </p:set>
                                    <p:animEffect transition="in" filter="fade">
                                      <p:cBhvr>
                                        <p:cTn id="57" dur="500"/>
                                        <p:tgtEl>
                                          <p:spTgt spid="17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五、</a:t>
            </a:r>
            <a:r>
              <a:rPr lang="en-US" altLang="zh-CN">
                <a:sym typeface="+mn-ea"/>
              </a:rPr>
              <a:t>Seq2Seq </a:t>
            </a:r>
            <a:endParaRPr lang="zh-CN" altLang="en-US"/>
          </a:p>
        </p:txBody>
      </p:sp>
      <p:sp>
        <p:nvSpPr>
          <p:cNvPr id="3" name="内容占位符 2"/>
          <p:cNvSpPr>
            <a:spLocks noGrp="1"/>
          </p:cNvSpPr>
          <p:nvPr>
            <p:ph idx="1"/>
          </p:nvPr>
        </p:nvSpPr>
        <p:spPr/>
        <p:txBody>
          <a:bodyPr>
            <a:normAutofit lnSpcReduction="20000"/>
          </a:bodyPr>
          <a:p>
            <a:pPr>
              <a:lnSpc>
                <a:spcPct val="180000"/>
              </a:lnSpc>
            </a:pPr>
            <a:r>
              <a:rPr lang="en-US" altLang="zh-CN"/>
              <a:t> Sequence to Sequence学习最早由Bengio在2014年的[论文](https://arxiv.org/pdf/1406.1078.pdf)中提出。</a:t>
            </a:r>
            <a:endParaRPr lang="en-US" altLang="zh-CN"/>
          </a:p>
          <a:p>
            <a:pPr>
              <a:lnSpc>
                <a:spcPct val="180000"/>
              </a:lnSpc>
            </a:pPr>
            <a:r>
              <a:rPr lang="zh-CN" altLang="en-US"/>
              <a:t>主要提出一种新的Encoder-Decoder算法，其包含两部分，一个负责对输入的信息进行Encoding，将输入转换为向量形式。然后由Decoder对这个向量进行解码，还原为输出序列。</a:t>
            </a:r>
            <a:endParaRPr lang="zh-CN" altLang="en-US"/>
          </a:p>
          <a:p>
            <a:pPr marL="0" indent="0">
              <a:lnSpc>
                <a:spcPct val="120000"/>
              </a:lnSpc>
              <a:buNone/>
            </a:pPr>
            <a:r>
              <a:rPr lang="en-US" altLang="zh-CN"/>
              <a:t>	                      </a:t>
            </a:r>
            <a:endParaRPr lang="en-US" altLang="zh-CN"/>
          </a:p>
          <a:p>
            <a:endParaRPr lang="en-US"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五、</a:t>
            </a:r>
            <a:r>
              <a:rPr lang="en-US" altLang="zh-CN">
                <a:sym typeface="+mn-ea"/>
              </a:rPr>
              <a:t>Seq2Seq </a:t>
            </a:r>
            <a:endParaRPr lang="zh-CN" altLang="en-US"/>
          </a:p>
        </p:txBody>
      </p:sp>
      <p:sp>
        <p:nvSpPr>
          <p:cNvPr id="3" name="内容占位符 2"/>
          <p:cNvSpPr>
            <a:spLocks noGrp="1"/>
          </p:cNvSpPr>
          <p:nvPr>
            <p:ph idx="1"/>
          </p:nvPr>
        </p:nvSpPr>
        <p:spPr/>
        <p:txBody>
          <a:bodyPr>
            <a:normAutofit lnSpcReduction="20000"/>
          </a:bodyPr>
          <a:p>
            <a:pPr marL="0" indent="0">
              <a:lnSpc>
                <a:spcPct val="180000"/>
              </a:lnSpc>
              <a:buNone/>
            </a:pPr>
            <a:endParaRPr lang="zh-CN" altLang="en-US"/>
          </a:p>
          <a:p>
            <a:pPr marL="0" indent="0">
              <a:lnSpc>
                <a:spcPct val="120000"/>
              </a:lnSpc>
              <a:buNone/>
            </a:pPr>
            <a:r>
              <a:rPr lang="en-US" altLang="zh-CN"/>
              <a:t>	                      </a:t>
            </a:r>
            <a:endParaRPr lang="en-US" altLang="zh-CN"/>
          </a:p>
          <a:p>
            <a:endParaRPr lang="en-US" altLang="zh-CN"/>
          </a:p>
        </p:txBody>
      </p:sp>
      <p:pic>
        <p:nvPicPr>
          <p:cNvPr id="4" name="图片 3"/>
          <p:cNvPicPr>
            <a:picLocks noChangeAspect="1"/>
          </p:cNvPicPr>
          <p:nvPr/>
        </p:nvPicPr>
        <p:blipFill>
          <a:blip r:embed="rId1"/>
          <a:stretch>
            <a:fillRect/>
          </a:stretch>
        </p:blipFill>
        <p:spPr>
          <a:xfrm>
            <a:off x="3227705" y="1574800"/>
            <a:ext cx="4885690" cy="449580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五、</a:t>
            </a:r>
            <a:r>
              <a:rPr lang="en-US" altLang="zh-CN">
                <a:sym typeface="+mn-ea"/>
              </a:rPr>
              <a:t>Seq2Seq </a:t>
            </a:r>
            <a:endParaRPr lang="zh-CN" altLang="en-US"/>
          </a:p>
        </p:txBody>
      </p:sp>
      <p:sp>
        <p:nvSpPr>
          <p:cNvPr id="3" name="内容占位符 2"/>
          <p:cNvSpPr>
            <a:spLocks noGrp="1"/>
          </p:cNvSpPr>
          <p:nvPr>
            <p:ph idx="1"/>
          </p:nvPr>
        </p:nvSpPr>
        <p:spPr/>
        <p:txBody>
          <a:bodyPr>
            <a:normAutofit fontScale="90000" lnSpcReduction="20000"/>
          </a:bodyPr>
          <a:p>
            <a:pPr>
              <a:lnSpc>
                <a:spcPct val="250000"/>
              </a:lnSpc>
            </a:pPr>
            <a:r>
              <a:rPr lang="en-US" altLang="zh-CN"/>
              <a:t> </a:t>
            </a:r>
            <a:r>
              <a:rPr lang="zh-CN" altLang="en-US"/>
              <a:t>原始的</a:t>
            </a:r>
            <a:r>
              <a:rPr lang="en-US" altLang="zh-CN"/>
              <a:t>N vs N RNN</a:t>
            </a:r>
            <a:r>
              <a:rPr lang="zh-CN" altLang="en-US"/>
              <a:t>要求输入</a:t>
            </a:r>
            <a:r>
              <a:rPr lang="en-US" altLang="zh-CN"/>
              <a:t>\</a:t>
            </a:r>
            <a:r>
              <a:rPr lang="zh-CN" altLang="en-US"/>
              <a:t>输出序列等长，然而我们遇到的大部分序列都是不等长的。如机器翻译，源语言和目标语言的句子往往没有相同的长度。</a:t>
            </a:r>
            <a:endParaRPr lang="zh-CN" altLang="en-US"/>
          </a:p>
          <a:p>
            <a:pPr>
              <a:lnSpc>
                <a:spcPct val="250000"/>
              </a:lnSpc>
            </a:pPr>
            <a:r>
              <a:rPr lang="zh-CN" altLang="en-US"/>
              <a:t>为此</a:t>
            </a:r>
            <a:r>
              <a:rPr lang="en-US" altLang="zh-CN"/>
              <a:t>Encoder-Decoder</a:t>
            </a:r>
            <a:r>
              <a:rPr lang="zh-CN" altLang="en-US"/>
              <a:t>结构先将数据编码成一个上下文向量</a:t>
            </a:r>
            <a:r>
              <a:rPr lang="en-US" altLang="zh-CN"/>
              <a:t>C:</a:t>
            </a:r>
            <a:endParaRPr lang="zh-CN" altLang="en-US"/>
          </a:p>
          <a:p>
            <a:pPr marL="0" indent="0">
              <a:lnSpc>
                <a:spcPct val="120000"/>
              </a:lnSpc>
              <a:buNone/>
            </a:pPr>
            <a:r>
              <a:rPr lang="en-US" altLang="zh-CN"/>
              <a:t>	                      </a:t>
            </a:r>
            <a:endParaRPr lang="en-US" altLang="zh-CN"/>
          </a:p>
          <a:p>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lnSpcReduction="20000"/>
          </a:bodyPr>
          <a:p>
            <a:pPr>
              <a:lnSpc>
                <a:spcPct val="300000"/>
              </a:lnSpc>
            </a:pPr>
            <a:endParaRPr lang="zh-CN" altLang="en-US"/>
          </a:p>
          <a:p>
            <a:pPr marL="0" indent="0">
              <a:lnSpc>
                <a:spcPct val="120000"/>
              </a:lnSpc>
              <a:buNone/>
            </a:pPr>
            <a:r>
              <a:rPr lang="en-US" altLang="zh-CN"/>
              <a:t>	                      </a:t>
            </a:r>
            <a:endParaRPr lang="en-US" altLang="zh-CN"/>
          </a:p>
          <a:p>
            <a:endParaRPr lang="en-US" altLang="zh-CN"/>
          </a:p>
        </p:txBody>
      </p:sp>
      <p:pic>
        <p:nvPicPr>
          <p:cNvPr id="6" name="图片 5" descr="_73(KJP_TUO0_C8JK1~7LV0"/>
          <p:cNvPicPr>
            <a:picLocks noChangeAspect="1"/>
          </p:cNvPicPr>
          <p:nvPr/>
        </p:nvPicPr>
        <p:blipFill>
          <a:blip r:embed="rId1"/>
          <a:stretch>
            <a:fillRect/>
          </a:stretch>
        </p:blipFill>
        <p:spPr>
          <a:xfrm>
            <a:off x="1225550" y="1054735"/>
            <a:ext cx="9740265" cy="363982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五、</a:t>
            </a:r>
            <a:r>
              <a:rPr lang="en-US" altLang="zh-CN">
                <a:sym typeface="+mn-ea"/>
              </a:rPr>
              <a:t>Seq2Seq </a:t>
            </a:r>
            <a:endParaRPr lang="zh-CN" altLang="en-US"/>
          </a:p>
        </p:txBody>
      </p:sp>
      <p:sp>
        <p:nvSpPr>
          <p:cNvPr id="3" name="内容占位符 2"/>
          <p:cNvSpPr>
            <a:spLocks noGrp="1"/>
          </p:cNvSpPr>
          <p:nvPr>
            <p:ph idx="1"/>
          </p:nvPr>
        </p:nvSpPr>
        <p:spPr/>
        <p:txBody>
          <a:bodyPr>
            <a:normAutofit lnSpcReduction="20000"/>
          </a:bodyPr>
          <a:p>
            <a:pPr>
              <a:lnSpc>
                <a:spcPct val="250000"/>
              </a:lnSpc>
            </a:pPr>
            <a:r>
              <a:rPr lang="en-US" altLang="zh-CN"/>
              <a:t> </a:t>
            </a:r>
            <a:r>
              <a:rPr lang="zh-CN" altLang="en-US"/>
              <a:t>这里得到</a:t>
            </a:r>
            <a:r>
              <a:rPr lang="en-US" altLang="zh-CN"/>
              <a:t>C</a:t>
            </a:r>
            <a:r>
              <a:rPr lang="zh-CN" altLang="en-US"/>
              <a:t>有很多种方式：</a:t>
            </a:r>
            <a:endParaRPr lang="zh-CN" altLang="en-US"/>
          </a:p>
          <a:p>
            <a:pPr lvl="1">
              <a:lnSpc>
                <a:spcPct val="250000"/>
              </a:lnSpc>
            </a:pPr>
            <a:r>
              <a:rPr lang="zh-CN" altLang="en-US"/>
              <a:t>把</a:t>
            </a:r>
            <a:r>
              <a:rPr lang="en-US" altLang="zh-CN"/>
              <a:t>Encoder</a:t>
            </a:r>
            <a:r>
              <a:rPr lang="zh-CN" altLang="en-US"/>
              <a:t>的最后一个隐状态赋值给</a:t>
            </a:r>
            <a:r>
              <a:rPr lang="en-US" altLang="zh-CN"/>
              <a:t>C</a:t>
            </a:r>
            <a:r>
              <a:rPr lang="zh-CN" altLang="en-US"/>
              <a:t>；</a:t>
            </a:r>
            <a:endParaRPr lang="zh-CN" altLang="en-US"/>
          </a:p>
          <a:p>
            <a:pPr lvl="1">
              <a:lnSpc>
                <a:spcPct val="250000"/>
              </a:lnSpc>
            </a:pPr>
            <a:r>
              <a:rPr lang="zh-CN" altLang="en-US"/>
              <a:t>对最后的状态做变换得到</a:t>
            </a:r>
            <a:r>
              <a:rPr lang="en-US" altLang="zh-CN"/>
              <a:t>C</a:t>
            </a:r>
            <a:r>
              <a:rPr lang="zh-CN" altLang="en-US"/>
              <a:t>；</a:t>
            </a:r>
            <a:endParaRPr lang="zh-CN" altLang="en-US"/>
          </a:p>
          <a:p>
            <a:pPr lvl="1">
              <a:lnSpc>
                <a:spcPct val="250000"/>
              </a:lnSpc>
            </a:pPr>
            <a:r>
              <a:rPr lang="zh-CN" altLang="en-US"/>
              <a:t>对所有的隐状态做变换</a:t>
            </a:r>
            <a:endParaRPr lang="zh-CN" altLang="en-US"/>
          </a:p>
          <a:p>
            <a:pPr marL="0" indent="0">
              <a:lnSpc>
                <a:spcPct val="120000"/>
              </a:lnSpc>
              <a:buNone/>
            </a:pPr>
            <a:r>
              <a:rPr lang="en-US" altLang="zh-CN"/>
              <a:t>	                      </a:t>
            </a:r>
            <a:endParaRPr lang="en-US" altLang="zh-CN"/>
          </a:p>
          <a:p>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一、语言模型概念</a:t>
            </a:r>
            <a:endParaRPr lang="zh-CN" altLang="en-US"/>
          </a:p>
        </p:txBody>
      </p:sp>
      <p:sp>
        <p:nvSpPr>
          <p:cNvPr id="3" name="内容占位符 2"/>
          <p:cNvSpPr>
            <a:spLocks noGrp="1"/>
          </p:cNvSpPr>
          <p:nvPr>
            <p:ph idx="1"/>
          </p:nvPr>
        </p:nvSpPr>
        <p:spPr/>
        <p:txBody>
          <a:bodyPr>
            <a:normAutofit fontScale="90000"/>
          </a:bodyPr>
          <a:p>
            <a:pPr marL="0" indent="0">
              <a:lnSpc>
                <a:spcPct val="250000"/>
              </a:lnSpc>
              <a:buNone/>
            </a:pPr>
            <a:r>
              <a:rPr lang="zh-CN" altLang="en-US"/>
              <a:t>比如：</a:t>
            </a:r>
            <a:endParaRPr lang="zh-CN" altLang="en-US"/>
          </a:p>
          <a:p>
            <a:pPr marL="0" indent="0">
              <a:lnSpc>
                <a:spcPct val="250000"/>
              </a:lnSpc>
              <a:buNone/>
            </a:pPr>
            <a:r>
              <a:rPr lang="zh-CN" altLang="en-US"/>
              <a:t>    "定义机器人时代的大脑引擎，让生活更便捷、更有趣、更安全"。   </a:t>
            </a:r>
            <a:r>
              <a:rPr lang="zh-CN" altLang="en-US">
                <a:latin typeface="Arial" panose="020B0604020202020204" pitchFamily="34" charset="0"/>
                <a:cs typeface="Arial" panose="020B0604020202020204" pitchFamily="34" charset="0"/>
              </a:rPr>
              <a:t>√</a:t>
            </a:r>
            <a:endParaRPr lang="zh-CN" altLang="en-US"/>
          </a:p>
          <a:p>
            <a:pPr marL="0" indent="0">
              <a:lnSpc>
                <a:spcPct val="250000"/>
              </a:lnSpc>
              <a:buNone/>
            </a:pPr>
            <a:r>
              <a:rPr lang="zh-CN" altLang="en-US"/>
              <a:t>    "代时人机器定义引擎的大脑，生活让更便捷，有趣更，安更全"。</a:t>
            </a:r>
            <a:endParaRPr lang="zh-CN" altLang="en-US"/>
          </a:p>
          <a:p>
            <a:pPr marL="0" indent="0">
              <a:buNone/>
            </a:pPr>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五、</a:t>
            </a:r>
            <a:r>
              <a:rPr lang="en-US" altLang="zh-CN">
                <a:sym typeface="+mn-ea"/>
              </a:rPr>
              <a:t>Seq2Seq </a:t>
            </a:r>
            <a:endParaRPr lang="zh-CN" altLang="en-US"/>
          </a:p>
        </p:txBody>
      </p:sp>
      <p:sp>
        <p:nvSpPr>
          <p:cNvPr id="3" name="内容占位符 2"/>
          <p:cNvSpPr>
            <a:spLocks noGrp="1"/>
          </p:cNvSpPr>
          <p:nvPr>
            <p:ph idx="1"/>
          </p:nvPr>
        </p:nvSpPr>
        <p:spPr/>
        <p:txBody>
          <a:bodyPr>
            <a:normAutofit/>
          </a:bodyPr>
          <a:p>
            <a:pPr marL="0" indent="0">
              <a:lnSpc>
                <a:spcPct val="250000"/>
              </a:lnSpc>
              <a:buNone/>
            </a:pPr>
            <a:r>
              <a:rPr lang="en-US" altLang="zh-CN"/>
              <a:t>	                      </a:t>
            </a:r>
            <a:endParaRPr lang="en-US" altLang="zh-CN"/>
          </a:p>
          <a:p>
            <a:endParaRPr lang="en-US" altLang="zh-CN"/>
          </a:p>
        </p:txBody>
      </p:sp>
      <p:pic>
        <p:nvPicPr>
          <p:cNvPr id="4" name="图片 3" descr="(PWR@GT8C`[_[G5EQQEZ$A4"/>
          <p:cNvPicPr>
            <a:picLocks noChangeAspect="1"/>
          </p:cNvPicPr>
          <p:nvPr/>
        </p:nvPicPr>
        <p:blipFill>
          <a:blip r:embed="rId1"/>
          <a:stretch>
            <a:fillRect/>
          </a:stretch>
        </p:blipFill>
        <p:spPr>
          <a:xfrm>
            <a:off x="1927860" y="1825625"/>
            <a:ext cx="7303135" cy="3603625"/>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五、</a:t>
            </a:r>
            <a:r>
              <a:rPr lang="en-US" altLang="zh-CN">
                <a:sym typeface="+mn-ea"/>
              </a:rPr>
              <a:t>Seq2Seq </a:t>
            </a:r>
            <a:endParaRPr lang="zh-CN" altLang="en-US"/>
          </a:p>
        </p:txBody>
      </p:sp>
      <p:sp>
        <p:nvSpPr>
          <p:cNvPr id="3" name="内容占位符 2"/>
          <p:cNvSpPr>
            <a:spLocks noGrp="1"/>
          </p:cNvSpPr>
          <p:nvPr>
            <p:ph idx="1"/>
          </p:nvPr>
        </p:nvSpPr>
        <p:spPr/>
        <p:txBody>
          <a:bodyPr>
            <a:normAutofit lnSpcReduction="20000"/>
          </a:bodyPr>
          <a:p>
            <a:pPr>
              <a:lnSpc>
                <a:spcPct val="250000"/>
              </a:lnSpc>
            </a:pPr>
            <a:r>
              <a:rPr lang="en-US" altLang="zh-CN"/>
              <a:t> </a:t>
            </a:r>
            <a:r>
              <a:rPr lang="zh-CN" altLang="en-US"/>
              <a:t>得到</a:t>
            </a:r>
            <a:r>
              <a:rPr lang="en-US" altLang="zh-CN"/>
              <a:t>C</a:t>
            </a:r>
            <a:r>
              <a:rPr lang="zh-CN" altLang="en-US"/>
              <a:t>之后，就用另外一个</a:t>
            </a:r>
            <a:r>
              <a:rPr lang="en-US" altLang="zh-CN"/>
              <a:t>RNN</a:t>
            </a:r>
            <a:r>
              <a:rPr lang="zh-CN" altLang="en-US"/>
              <a:t>对其进行解码，这部分网络叫做</a:t>
            </a:r>
            <a:r>
              <a:rPr lang="en-US" altLang="zh-CN"/>
              <a:t>Decoder</a:t>
            </a:r>
            <a:r>
              <a:rPr lang="zh-CN" altLang="en-US"/>
              <a:t>。具体做法就是将</a:t>
            </a:r>
            <a:r>
              <a:rPr lang="en-US" altLang="zh-CN"/>
              <a:t>C</a:t>
            </a:r>
            <a:r>
              <a:rPr lang="zh-CN" altLang="en-US"/>
              <a:t>当做之前的初始状态</a:t>
            </a:r>
            <a:r>
              <a:rPr lang="en-US" altLang="zh-CN"/>
              <a:t>h0</a:t>
            </a:r>
            <a:r>
              <a:rPr lang="zh-CN" altLang="en-US"/>
              <a:t>输入到</a:t>
            </a:r>
            <a:r>
              <a:rPr lang="en-US" altLang="zh-CN"/>
              <a:t>Decoder</a:t>
            </a:r>
            <a:r>
              <a:rPr lang="zh-CN" altLang="en-US"/>
              <a:t>中：</a:t>
            </a:r>
            <a:endParaRPr lang="zh-CN" altLang="en-US"/>
          </a:p>
          <a:p>
            <a:pPr marL="0" indent="0">
              <a:lnSpc>
                <a:spcPct val="120000"/>
              </a:lnSpc>
              <a:buNone/>
            </a:pPr>
            <a:r>
              <a:rPr lang="en-US" altLang="zh-CN"/>
              <a:t>	                      </a:t>
            </a:r>
            <a:endParaRPr lang="en-US" altLang="zh-CN"/>
          </a:p>
          <a:p>
            <a:endParaRPr lang="en-US" altLang="zh-C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lnSpcReduction="20000"/>
          </a:bodyPr>
          <a:p>
            <a:pPr>
              <a:lnSpc>
                <a:spcPct val="300000"/>
              </a:lnSpc>
            </a:pPr>
            <a:endParaRPr lang="zh-CN" altLang="en-US"/>
          </a:p>
          <a:p>
            <a:pPr marL="0" indent="0">
              <a:lnSpc>
                <a:spcPct val="120000"/>
              </a:lnSpc>
              <a:buNone/>
            </a:pPr>
            <a:r>
              <a:rPr lang="en-US" altLang="zh-CN"/>
              <a:t>	                      </a:t>
            </a:r>
            <a:endParaRPr lang="en-US" altLang="zh-CN"/>
          </a:p>
          <a:p>
            <a:endParaRPr lang="en-US" altLang="zh-CN"/>
          </a:p>
        </p:txBody>
      </p:sp>
      <p:pic>
        <p:nvPicPr>
          <p:cNvPr id="2" name="图片 1" descr="DZKIJCZ3FMZ]_JR1V{I3(D4"/>
          <p:cNvPicPr>
            <a:picLocks noChangeAspect="1"/>
          </p:cNvPicPr>
          <p:nvPr/>
        </p:nvPicPr>
        <p:blipFill>
          <a:blip r:embed="rId1"/>
          <a:stretch>
            <a:fillRect/>
          </a:stretch>
        </p:blipFill>
        <p:spPr>
          <a:xfrm>
            <a:off x="1038225" y="1273810"/>
            <a:ext cx="9511665" cy="413258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47980"/>
            <a:ext cx="10515600" cy="5784850"/>
          </a:xfrm>
        </p:spPr>
        <p:txBody>
          <a:bodyPr>
            <a:normAutofit lnSpcReduction="20000"/>
          </a:bodyPr>
          <a:p>
            <a:pPr marL="0" indent="0">
              <a:lnSpc>
                <a:spcPct val="250000"/>
              </a:lnSpc>
              <a:buNone/>
            </a:pPr>
            <a:r>
              <a:rPr lang="zh-CN" altLang="en-US"/>
              <a:t>还有一种做法是将</a:t>
            </a:r>
            <a:r>
              <a:rPr lang="en-US" altLang="zh-CN"/>
              <a:t>C</a:t>
            </a:r>
            <a:r>
              <a:rPr lang="zh-CN" altLang="en-US"/>
              <a:t>当做每一步的输入：</a:t>
            </a:r>
            <a:endParaRPr lang="zh-CN" altLang="en-US"/>
          </a:p>
          <a:p>
            <a:pPr marL="0" indent="0">
              <a:lnSpc>
                <a:spcPct val="120000"/>
              </a:lnSpc>
              <a:buNone/>
            </a:pPr>
            <a:r>
              <a:rPr lang="en-US" altLang="zh-CN"/>
              <a:t>	                      </a:t>
            </a:r>
            <a:endParaRPr lang="en-US" altLang="zh-CN"/>
          </a:p>
          <a:p>
            <a:endParaRPr lang="en-US" altLang="zh-CN"/>
          </a:p>
        </p:txBody>
      </p:sp>
      <p:pic>
        <p:nvPicPr>
          <p:cNvPr id="5" name="图片 4" descr="L%KMX}9(988YAY%HO51{78O"/>
          <p:cNvPicPr>
            <a:picLocks noChangeAspect="1"/>
          </p:cNvPicPr>
          <p:nvPr/>
        </p:nvPicPr>
        <p:blipFill>
          <a:blip r:embed="rId1"/>
          <a:stretch>
            <a:fillRect/>
          </a:stretch>
        </p:blipFill>
        <p:spPr>
          <a:xfrm>
            <a:off x="1786890" y="1515745"/>
            <a:ext cx="8295005" cy="461772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47980"/>
            <a:ext cx="10515600" cy="5784850"/>
          </a:xfrm>
        </p:spPr>
        <p:txBody>
          <a:bodyPr>
            <a:normAutofit lnSpcReduction="20000"/>
          </a:bodyPr>
          <a:p>
            <a:pPr marL="0" indent="0">
              <a:lnSpc>
                <a:spcPct val="120000"/>
              </a:lnSpc>
              <a:buNone/>
            </a:pPr>
            <a:r>
              <a:rPr lang="en-US" altLang="zh-CN"/>
              <a:t>	                      </a:t>
            </a:r>
            <a:endParaRPr lang="en-US" altLang="zh-CN"/>
          </a:p>
          <a:p>
            <a:pPr>
              <a:lnSpc>
                <a:spcPct val="210000"/>
              </a:lnSpc>
            </a:pPr>
            <a:r>
              <a:rPr lang="en-US" altLang="zh-CN"/>
              <a:t>在Encoder-Decoder结构中，Encoder把所有的输入序列都编码成一个统一的语义特征C再解码</a:t>
            </a:r>
            <a:r>
              <a:rPr lang="zh-CN" altLang="en-US"/>
              <a:t>。</a:t>
            </a:r>
            <a:r>
              <a:rPr lang="en-US" altLang="zh-CN" b="1"/>
              <a:t>因此</a:t>
            </a:r>
            <a:r>
              <a:rPr lang="zh-CN" altLang="en-US" b="1"/>
              <a:t>，</a:t>
            </a:r>
            <a:r>
              <a:rPr lang="en-US" altLang="zh-CN" b="1"/>
              <a:t>C中必须包含原始序列中的所有信息，它的长度就成了限制模型性能的瓶颈。</a:t>
            </a:r>
            <a:r>
              <a:rPr lang="en-US" altLang="zh-CN"/>
              <a:t>如机器翻译问题，当要翻译的句子较长时，一个c可能存不下那么多信息，就会造成翻译精度的下降。</a:t>
            </a:r>
            <a:endParaRPr lang="en-US" altLang="zh-C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47980"/>
            <a:ext cx="10515600" cy="5784850"/>
          </a:xfrm>
        </p:spPr>
        <p:txBody>
          <a:bodyPr>
            <a:normAutofit lnSpcReduction="20000"/>
          </a:bodyPr>
          <a:p>
            <a:pPr marL="0" indent="0">
              <a:lnSpc>
                <a:spcPct val="120000"/>
              </a:lnSpc>
              <a:buNone/>
            </a:pPr>
            <a:r>
              <a:rPr lang="en-US" altLang="zh-CN"/>
              <a:t>	                      </a:t>
            </a:r>
            <a:endParaRPr lang="en-US" altLang="zh-CN"/>
          </a:p>
          <a:p>
            <a:pPr>
              <a:lnSpc>
                <a:spcPct val="210000"/>
              </a:lnSpc>
            </a:pPr>
            <a:r>
              <a:rPr lang="zh-CN" altLang="en-US"/>
              <a:t>此时，我们就通过在每个时间输入不同的</a:t>
            </a:r>
            <a:r>
              <a:rPr lang="en-US" altLang="zh-CN"/>
              <a:t>C</a:t>
            </a:r>
            <a:r>
              <a:rPr lang="zh-CN" altLang="en-US"/>
              <a:t>来解决这个问题：</a:t>
            </a:r>
            <a:endParaRPr lang="zh-CN" altLang="en-US"/>
          </a:p>
        </p:txBody>
      </p:sp>
      <p:pic>
        <p:nvPicPr>
          <p:cNvPr id="2" name="图片 1" descr=")2RDPF[)I56~NCVPPXD[Z56"/>
          <p:cNvPicPr>
            <a:picLocks noChangeAspect="1"/>
          </p:cNvPicPr>
          <p:nvPr/>
        </p:nvPicPr>
        <p:blipFill>
          <a:blip r:embed="rId1"/>
          <a:stretch>
            <a:fillRect/>
          </a:stretch>
        </p:blipFill>
        <p:spPr>
          <a:xfrm>
            <a:off x="2472055" y="2181225"/>
            <a:ext cx="6148070" cy="4059555"/>
          </a:xfrm>
          <a:prstGeom prst="rect">
            <a:avLst/>
          </a:prstGeom>
        </p:spPr>
      </p:pic>
      <p:graphicFrame>
        <p:nvGraphicFramePr>
          <p:cNvPr id="4" name="对象 3">
            <a:hlinkClick r:id="" action="ppaction://ole?verb="/>
          </p:cNvPr>
          <p:cNvGraphicFramePr>
            <a:graphicFrameLocks noChangeAspect="1"/>
          </p:cNvGraphicFramePr>
          <p:nvPr/>
        </p:nvGraphicFramePr>
        <p:xfrm>
          <a:off x="5003800" y="4815205"/>
          <a:ext cx="626110" cy="743585"/>
        </p:xfrm>
        <a:graphic>
          <a:graphicData uri="http://schemas.openxmlformats.org/presentationml/2006/ole">
            <mc:AlternateContent xmlns:mc="http://schemas.openxmlformats.org/markup-compatibility/2006">
              <mc:Choice xmlns:v="urn:schemas-microsoft-com:vml" Requires="v">
                <p:oleObj spid="_x0000_s1025" name="" r:id="rId2" imgW="203200" imgH="241300" progId="Equation.KSEE3">
                  <p:embed/>
                </p:oleObj>
              </mc:Choice>
              <mc:Fallback>
                <p:oleObj name="" r:id="rId2" imgW="203200" imgH="241300" progId="Equation.KSEE3">
                  <p:embed/>
                  <p:pic>
                    <p:nvPicPr>
                      <p:cNvPr id="0" name="图片 1024"/>
                      <p:cNvPicPr/>
                      <p:nvPr/>
                    </p:nvPicPr>
                    <p:blipFill>
                      <a:blip r:embed="rId3"/>
                      <a:stretch>
                        <a:fillRect/>
                      </a:stretch>
                    </p:blipFill>
                    <p:spPr>
                      <a:xfrm>
                        <a:off x="5003800" y="4815205"/>
                        <a:ext cx="626110" cy="743585"/>
                      </a:xfrm>
                      <a:prstGeom prst="rect">
                        <a:avLst/>
                      </a:prstGeom>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47980"/>
            <a:ext cx="10515600" cy="5784850"/>
          </a:xfrm>
        </p:spPr>
        <p:txBody>
          <a:bodyPr>
            <a:normAutofit lnSpcReduction="20000"/>
          </a:bodyPr>
          <a:p>
            <a:pPr marL="0" indent="0">
              <a:lnSpc>
                <a:spcPct val="120000"/>
              </a:lnSpc>
              <a:buNone/>
            </a:pPr>
            <a:r>
              <a:rPr lang="en-US" altLang="zh-CN"/>
              <a:t>	                      </a:t>
            </a:r>
            <a:endParaRPr lang="en-US" altLang="zh-CN"/>
          </a:p>
          <a:p>
            <a:pPr>
              <a:lnSpc>
                <a:spcPct val="210000"/>
              </a:lnSpc>
            </a:pPr>
            <a:r>
              <a:rPr lang="zh-CN" altLang="en-US"/>
              <a:t>每一个</a:t>
            </a:r>
            <a:r>
              <a:rPr lang="en-US" altLang="zh-CN"/>
              <a:t>C</a:t>
            </a:r>
            <a:r>
              <a:rPr lang="zh-CN" altLang="en-US"/>
              <a:t>会自动去选取与当前所要输出的y最合适的上下文信息。具体来说，我们用      衡量Encoder中第j阶段的    和解码时第i阶段的相关性，最终Decoder中第i阶段的输入的上下文信息     就来自于所有     对     的加权和。</a:t>
            </a:r>
            <a:endParaRPr lang="zh-CN" altLang="en-US"/>
          </a:p>
        </p:txBody>
      </p:sp>
      <p:graphicFrame>
        <p:nvGraphicFramePr>
          <p:cNvPr id="4" name="对象 3">
            <a:hlinkClick r:id="" action="ppaction://ole?verb="/>
          </p:cNvPr>
          <p:cNvGraphicFramePr>
            <a:graphicFrameLocks noChangeAspect="1"/>
          </p:cNvGraphicFramePr>
          <p:nvPr/>
        </p:nvGraphicFramePr>
        <p:xfrm>
          <a:off x="4013200" y="1889125"/>
          <a:ext cx="626110" cy="743585"/>
        </p:xfrm>
        <a:graphic>
          <a:graphicData uri="http://schemas.openxmlformats.org/presentationml/2006/ole">
            <mc:AlternateContent xmlns:mc="http://schemas.openxmlformats.org/markup-compatibility/2006">
              <mc:Choice xmlns:v="urn:schemas-microsoft-com:vml" Requires="v">
                <p:oleObj spid="_x0000_s1025" name="" r:id="rId1" imgW="203200" imgH="241300" progId="Equation.KSEE3">
                  <p:embed/>
                </p:oleObj>
              </mc:Choice>
              <mc:Fallback>
                <p:oleObj name="" r:id="rId1" imgW="203200" imgH="241300" progId="Equation.KSEE3">
                  <p:embed/>
                  <p:pic>
                    <p:nvPicPr>
                      <p:cNvPr id="0" name="图片 1024"/>
                      <p:cNvPicPr/>
                      <p:nvPr/>
                    </p:nvPicPr>
                    <p:blipFill>
                      <a:blip r:embed="rId2"/>
                      <a:stretch>
                        <a:fillRect/>
                      </a:stretch>
                    </p:blipFill>
                    <p:spPr>
                      <a:xfrm>
                        <a:off x="4013200" y="1889125"/>
                        <a:ext cx="626110" cy="74358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8362950" y="1889125"/>
          <a:ext cx="520065" cy="760095"/>
        </p:xfrm>
        <a:graphic>
          <a:graphicData uri="http://schemas.openxmlformats.org/presentationml/2006/ole">
            <mc:AlternateContent xmlns:mc="http://schemas.openxmlformats.org/markup-compatibility/2006">
              <mc:Choice xmlns:v="urn:schemas-microsoft-com:vml" Requires="v">
                <p:oleObj spid="_x0000_s2049" name="" r:id="rId3" imgW="165100" imgH="241300" progId="Equation.KSEE3">
                  <p:embed/>
                </p:oleObj>
              </mc:Choice>
              <mc:Fallback>
                <p:oleObj name="" r:id="rId3" imgW="165100" imgH="241300" progId="Equation.KSEE3">
                  <p:embed/>
                  <p:pic>
                    <p:nvPicPr>
                      <p:cNvPr id="0" name="图片 2048"/>
                      <p:cNvPicPr/>
                      <p:nvPr/>
                    </p:nvPicPr>
                    <p:blipFill>
                      <a:blip r:embed="rId4"/>
                      <a:stretch>
                        <a:fillRect/>
                      </a:stretch>
                    </p:blipFill>
                    <p:spPr>
                      <a:xfrm>
                        <a:off x="8362950" y="1889125"/>
                        <a:ext cx="520065" cy="76009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10010775" y="2649855"/>
          <a:ext cx="498475" cy="815975"/>
        </p:xfrm>
        <a:graphic>
          <a:graphicData uri="http://schemas.openxmlformats.org/presentationml/2006/ole">
            <mc:AlternateContent xmlns:mc="http://schemas.openxmlformats.org/markup-compatibility/2006">
              <mc:Choice xmlns:v="urn:schemas-microsoft-com:vml" Requires="v">
                <p:oleObj spid="_x0000_s2050" name="" r:id="rId5" imgW="139700" imgH="228600" progId="Equation.KSEE3">
                  <p:embed/>
                </p:oleObj>
              </mc:Choice>
              <mc:Fallback>
                <p:oleObj name="" r:id="rId5" imgW="139700" imgH="228600" progId="Equation.KSEE3">
                  <p:embed/>
                  <p:pic>
                    <p:nvPicPr>
                      <p:cNvPr id="0" name="图片 2049"/>
                      <p:cNvPicPr/>
                      <p:nvPr/>
                    </p:nvPicPr>
                    <p:blipFill>
                      <a:blip r:embed="rId6"/>
                      <a:stretch>
                        <a:fillRect/>
                      </a:stretch>
                    </p:blipFill>
                    <p:spPr>
                      <a:xfrm>
                        <a:off x="10010775" y="2649855"/>
                        <a:ext cx="498475" cy="81597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2622550" y="3554095"/>
          <a:ext cx="520065" cy="760095"/>
        </p:xfrm>
        <a:graphic>
          <a:graphicData uri="http://schemas.openxmlformats.org/presentationml/2006/ole">
            <mc:AlternateContent xmlns:mc="http://schemas.openxmlformats.org/markup-compatibility/2006">
              <mc:Choice xmlns:v="urn:schemas-microsoft-com:vml" Requires="v">
                <p:oleObj spid="_x0000_s2049" name="" r:id="rId7" imgW="165100" imgH="241300" progId="Equation.KSEE3">
                  <p:embed/>
                </p:oleObj>
              </mc:Choice>
              <mc:Fallback>
                <p:oleObj name="" r:id="rId7" imgW="165100" imgH="241300" progId="Equation.KSEE3">
                  <p:embed/>
                  <p:pic>
                    <p:nvPicPr>
                      <p:cNvPr id="0" name="图片 2048"/>
                      <p:cNvPicPr/>
                      <p:nvPr/>
                    </p:nvPicPr>
                    <p:blipFill>
                      <a:blip r:embed="rId8"/>
                      <a:stretch>
                        <a:fillRect/>
                      </a:stretch>
                    </p:blipFill>
                    <p:spPr>
                      <a:xfrm>
                        <a:off x="2622550" y="3554095"/>
                        <a:ext cx="520065" cy="76009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3387090" y="3526790"/>
          <a:ext cx="626110" cy="743585"/>
        </p:xfrm>
        <a:graphic>
          <a:graphicData uri="http://schemas.openxmlformats.org/presentationml/2006/ole">
            <mc:AlternateContent xmlns:mc="http://schemas.openxmlformats.org/markup-compatibility/2006">
              <mc:Choice xmlns:v="urn:schemas-microsoft-com:vml" Requires="v">
                <p:oleObj spid="_x0000_s9" name="" r:id="rId9" imgW="203200" imgH="241300" progId="Equation.KSEE3">
                  <p:embed/>
                </p:oleObj>
              </mc:Choice>
              <mc:Fallback>
                <p:oleObj name="" r:id="rId9" imgW="203200" imgH="241300" progId="Equation.KSEE3">
                  <p:embed/>
                  <p:pic>
                    <p:nvPicPr>
                      <p:cNvPr id="0" name="图片 1024"/>
                      <p:cNvPicPr/>
                      <p:nvPr/>
                    </p:nvPicPr>
                    <p:blipFill>
                      <a:blip r:embed="rId2"/>
                      <a:stretch>
                        <a:fillRect/>
                      </a:stretch>
                    </p:blipFill>
                    <p:spPr>
                      <a:xfrm>
                        <a:off x="3387090" y="3526790"/>
                        <a:ext cx="626110" cy="743585"/>
                      </a:xfrm>
                      <a:prstGeom prst="rect">
                        <a:avLst/>
                      </a:prstGeom>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47980"/>
            <a:ext cx="10515600" cy="5784850"/>
          </a:xfrm>
        </p:spPr>
        <p:txBody>
          <a:bodyPr>
            <a:normAutofit lnSpcReduction="20000"/>
          </a:bodyPr>
          <a:p>
            <a:pPr marL="0" indent="0">
              <a:lnSpc>
                <a:spcPct val="120000"/>
              </a:lnSpc>
              <a:buNone/>
            </a:pPr>
            <a:r>
              <a:rPr lang="zh-CN" altLang="en-US"/>
              <a:t>以机器翻译为例：</a:t>
            </a:r>
            <a:endParaRPr lang="zh-CN" altLang="en-US"/>
          </a:p>
        </p:txBody>
      </p:sp>
      <p:pic>
        <p:nvPicPr>
          <p:cNvPr id="10" name="图片 9" descr="IUOXVQ(P)V)OK)C)I04][Z0"/>
          <p:cNvPicPr>
            <a:picLocks noChangeAspect="1"/>
          </p:cNvPicPr>
          <p:nvPr/>
        </p:nvPicPr>
        <p:blipFill>
          <a:blip r:embed="rId1"/>
          <a:stretch>
            <a:fillRect/>
          </a:stretch>
        </p:blipFill>
        <p:spPr>
          <a:xfrm>
            <a:off x="1207135" y="1374775"/>
            <a:ext cx="10514330" cy="4109085"/>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47980"/>
            <a:ext cx="10515600" cy="5784850"/>
          </a:xfrm>
        </p:spPr>
        <p:txBody>
          <a:bodyPr>
            <a:normAutofit lnSpcReduction="20000"/>
          </a:bodyPr>
          <a:p>
            <a:pPr marL="0" indent="0">
              <a:lnSpc>
                <a:spcPct val="220000"/>
              </a:lnSpc>
              <a:buNone/>
            </a:pPr>
            <a:r>
              <a:rPr lang="zh-CN" altLang="en-US"/>
              <a:t>输入的序列是“我爱中国”，因此，Encoder中的h1、h2、h3、h4就可以分别看做是“我”、“爱”、“中”、“国”所代表的信息。在翻译成英语时，第一个上下文c1应该和“我”这个字最相关，因此对应的      就比较大，而相应的      、     、      就比较小。c2应该和“爱”最相关，因此对应的        就比较大。最后的c3和h3、h4最相关，因此       、     的值就比较大。</a:t>
            </a:r>
            <a:endParaRPr lang="zh-CN" altLang="en-US"/>
          </a:p>
        </p:txBody>
      </p:sp>
      <p:graphicFrame>
        <p:nvGraphicFramePr>
          <p:cNvPr id="2" name="对象 1">
            <a:hlinkClick r:id="" action="ppaction://ole?verb="/>
          </p:cNvPr>
          <p:cNvGraphicFramePr>
            <a:graphicFrameLocks noChangeAspect="1"/>
          </p:cNvGraphicFramePr>
          <p:nvPr/>
        </p:nvGraphicFramePr>
        <p:xfrm>
          <a:off x="10466070" y="2256790"/>
          <a:ext cx="792480" cy="792480"/>
        </p:xfrm>
        <a:graphic>
          <a:graphicData uri="http://schemas.openxmlformats.org/presentationml/2006/ole">
            <mc:AlternateContent xmlns:mc="http://schemas.openxmlformats.org/markup-compatibility/2006">
              <mc:Choice xmlns:v="urn:schemas-microsoft-com:vml" Requires="v">
                <p:oleObj spid="_x0000_s3073" name="" r:id="rId1" imgW="215900" imgH="215900" progId="Equation.KSEE3">
                  <p:embed/>
                </p:oleObj>
              </mc:Choice>
              <mc:Fallback>
                <p:oleObj name="" r:id="rId1" imgW="215900" imgH="215900" progId="Equation.KSEE3">
                  <p:embed/>
                  <p:pic>
                    <p:nvPicPr>
                      <p:cNvPr id="0" name="图片 3072"/>
                      <p:cNvPicPr/>
                      <p:nvPr/>
                    </p:nvPicPr>
                    <p:blipFill>
                      <a:blip r:embed="rId2"/>
                      <a:stretch>
                        <a:fillRect/>
                      </a:stretch>
                    </p:blipFill>
                    <p:spPr>
                      <a:xfrm>
                        <a:off x="10466070" y="2256790"/>
                        <a:ext cx="792480" cy="792480"/>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4023360" y="3049270"/>
          <a:ext cx="839470" cy="792480"/>
        </p:xfrm>
        <a:graphic>
          <a:graphicData uri="http://schemas.openxmlformats.org/presentationml/2006/ole">
            <mc:AlternateContent xmlns:mc="http://schemas.openxmlformats.org/markup-compatibility/2006">
              <mc:Choice xmlns:v="urn:schemas-microsoft-com:vml" Requires="v">
                <p:oleObj spid="_x0000_s3073" name="" r:id="rId3" imgW="228600" imgH="215900" progId="Equation.KSEE3">
                  <p:embed/>
                </p:oleObj>
              </mc:Choice>
              <mc:Fallback>
                <p:oleObj name="" r:id="rId3" imgW="228600" imgH="215900" progId="Equation.KSEE3">
                  <p:embed/>
                  <p:pic>
                    <p:nvPicPr>
                      <p:cNvPr id="0" name="图片 3072"/>
                      <p:cNvPicPr/>
                      <p:nvPr/>
                    </p:nvPicPr>
                    <p:blipFill>
                      <a:blip r:embed="rId4"/>
                      <a:stretch>
                        <a:fillRect/>
                      </a:stretch>
                    </p:blipFill>
                    <p:spPr>
                      <a:xfrm>
                        <a:off x="4023360" y="3049270"/>
                        <a:ext cx="839470" cy="79248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4833620" y="3025775"/>
          <a:ext cx="839470" cy="839470"/>
        </p:xfrm>
        <a:graphic>
          <a:graphicData uri="http://schemas.openxmlformats.org/presentationml/2006/ole">
            <mc:AlternateContent xmlns:mc="http://schemas.openxmlformats.org/markup-compatibility/2006">
              <mc:Choice xmlns:v="urn:schemas-microsoft-com:vml" Requires="v">
                <p:oleObj spid="_x0000_s6" name="" r:id="rId5" imgW="228600" imgH="228600" progId="Equation.KSEE3">
                  <p:embed/>
                </p:oleObj>
              </mc:Choice>
              <mc:Fallback>
                <p:oleObj name="" r:id="rId5" imgW="228600" imgH="228600" progId="Equation.KSEE3">
                  <p:embed/>
                  <p:pic>
                    <p:nvPicPr>
                      <p:cNvPr id="0" name="图片 3072"/>
                      <p:cNvPicPr/>
                      <p:nvPr/>
                    </p:nvPicPr>
                    <p:blipFill>
                      <a:blip r:embed="rId6"/>
                      <a:stretch>
                        <a:fillRect/>
                      </a:stretch>
                    </p:blipFill>
                    <p:spPr>
                      <a:xfrm>
                        <a:off x="4833620" y="3025775"/>
                        <a:ext cx="839470" cy="83947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5676265" y="3072448"/>
          <a:ext cx="839470" cy="793115"/>
        </p:xfrm>
        <a:graphic>
          <a:graphicData uri="http://schemas.openxmlformats.org/presentationml/2006/ole">
            <mc:AlternateContent xmlns:mc="http://schemas.openxmlformats.org/markup-compatibility/2006">
              <mc:Choice xmlns:v="urn:schemas-microsoft-com:vml" Requires="v">
                <p:oleObj spid="_x0000_s8" name="" r:id="rId7" imgW="228600" imgH="215900" progId="Equation.KSEE3">
                  <p:embed/>
                </p:oleObj>
              </mc:Choice>
              <mc:Fallback>
                <p:oleObj name="" r:id="rId7" imgW="228600" imgH="215900" progId="Equation.KSEE3">
                  <p:embed/>
                  <p:pic>
                    <p:nvPicPr>
                      <p:cNvPr id="0" name="图片 3072"/>
                      <p:cNvPicPr/>
                      <p:nvPr/>
                    </p:nvPicPr>
                    <p:blipFill>
                      <a:blip r:embed="rId8"/>
                      <a:stretch>
                        <a:fillRect/>
                      </a:stretch>
                    </p:blipFill>
                    <p:spPr>
                      <a:xfrm>
                        <a:off x="5676265" y="3072448"/>
                        <a:ext cx="839470" cy="79311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3358515" y="3880485"/>
          <a:ext cx="886460" cy="792480"/>
        </p:xfrm>
        <a:graphic>
          <a:graphicData uri="http://schemas.openxmlformats.org/presentationml/2006/ole">
            <mc:AlternateContent xmlns:mc="http://schemas.openxmlformats.org/markup-compatibility/2006">
              <mc:Choice xmlns:v="urn:schemas-microsoft-com:vml" Requires="v">
                <p:oleObj spid="_x0000_s11" name="" r:id="rId9" imgW="241300" imgH="215900" progId="Equation.KSEE3">
                  <p:embed/>
                </p:oleObj>
              </mc:Choice>
              <mc:Fallback>
                <p:oleObj name="" r:id="rId9" imgW="241300" imgH="215900" progId="Equation.KSEE3">
                  <p:embed/>
                  <p:pic>
                    <p:nvPicPr>
                      <p:cNvPr id="0" name="图片 3072"/>
                      <p:cNvPicPr/>
                      <p:nvPr/>
                    </p:nvPicPr>
                    <p:blipFill>
                      <a:blip r:embed="rId10"/>
                      <a:stretch>
                        <a:fillRect/>
                      </a:stretch>
                    </p:blipFill>
                    <p:spPr>
                      <a:xfrm>
                        <a:off x="3358515" y="3880485"/>
                        <a:ext cx="886460" cy="792480"/>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1218248" y="4766945"/>
          <a:ext cx="840105" cy="839470"/>
        </p:xfrm>
        <a:graphic>
          <a:graphicData uri="http://schemas.openxmlformats.org/presentationml/2006/ole">
            <mc:AlternateContent xmlns:mc="http://schemas.openxmlformats.org/markup-compatibility/2006">
              <mc:Choice xmlns:v="urn:schemas-microsoft-com:vml" Requires="v">
                <p:oleObj spid="_x0000_s13" name="" r:id="rId11" imgW="228600" imgH="228600" progId="Equation.KSEE3">
                  <p:embed/>
                </p:oleObj>
              </mc:Choice>
              <mc:Fallback>
                <p:oleObj name="" r:id="rId11" imgW="228600" imgH="228600" progId="Equation.KSEE3">
                  <p:embed/>
                  <p:pic>
                    <p:nvPicPr>
                      <p:cNvPr id="0" name="图片 3072"/>
                      <p:cNvPicPr/>
                      <p:nvPr/>
                    </p:nvPicPr>
                    <p:blipFill>
                      <a:blip r:embed="rId12"/>
                      <a:stretch>
                        <a:fillRect/>
                      </a:stretch>
                    </p:blipFill>
                    <p:spPr>
                      <a:xfrm>
                        <a:off x="1218248" y="4766945"/>
                        <a:ext cx="840105" cy="839470"/>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2058353" y="4766945"/>
          <a:ext cx="840105" cy="839470"/>
        </p:xfrm>
        <a:graphic>
          <a:graphicData uri="http://schemas.openxmlformats.org/presentationml/2006/ole">
            <mc:AlternateContent xmlns:mc="http://schemas.openxmlformats.org/markup-compatibility/2006">
              <mc:Choice xmlns:v="urn:schemas-microsoft-com:vml" Requires="v">
                <p:oleObj spid="_x0000_s15" name="" r:id="rId13" imgW="228600" imgH="228600" progId="Equation.KSEE3">
                  <p:embed/>
                </p:oleObj>
              </mc:Choice>
              <mc:Fallback>
                <p:oleObj name="" r:id="rId13" imgW="228600" imgH="228600" progId="Equation.KSEE3">
                  <p:embed/>
                  <p:pic>
                    <p:nvPicPr>
                      <p:cNvPr id="0" name="图片 3072"/>
                      <p:cNvPicPr/>
                      <p:nvPr/>
                    </p:nvPicPr>
                    <p:blipFill>
                      <a:blip r:embed="rId14"/>
                      <a:stretch>
                        <a:fillRect/>
                      </a:stretch>
                    </p:blipFill>
                    <p:spPr>
                      <a:xfrm>
                        <a:off x="2058353" y="4766945"/>
                        <a:ext cx="840105" cy="839470"/>
                      </a:xfrm>
                      <a:prstGeom prst="rect">
                        <a:avLst/>
                      </a:prstGeom>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47980"/>
            <a:ext cx="10515600" cy="5784850"/>
          </a:xfrm>
        </p:spPr>
        <p:txBody>
          <a:bodyPr>
            <a:normAutofit lnSpcReduction="20000"/>
          </a:bodyPr>
          <a:p>
            <a:pPr marL="0" indent="0">
              <a:lnSpc>
                <a:spcPct val="220000"/>
              </a:lnSpc>
              <a:buNone/>
            </a:pPr>
            <a:r>
              <a:rPr lang="zh-CN" altLang="en-US"/>
              <a:t>那么问题来了：</a:t>
            </a:r>
            <a:endParaRPr lang="zh-CN" altLang="en-US"/>
          </a:p>
          <a:p>
            <a:pPr marL="0" indent="0">
              <a:lnSpc>
                <a:spcPct val="220000"/>
              </a:lnSpc>
              <a:buNone/>
            </a:pPr>
            <a:endParaRPr lang="zh-CN" altLang="en-US"/>
          </a:p>
          <a:p>
            <a:pPr marL="0" indent="0">
              <a:lnSpc>
                <a:spcPct val="220000"/>
              </a:lnSpc>
              <a:buNone/>
            </a:pPr>
            <a:r>
              <a:rPr lang="zh-CN" altLang="en-US"/>
              <a:t>   这些权重               是怎么来的？</a:t>
            </a:r>
            <a:endParaRPr lang="zh-CN" altLang="en-US"/>
          </a:p>
        </p:txBody>
      </p:sp>
      <p:graphicFrame>
        <p:nvGraphicFramePr>
          <p:cNvPr id="16" name="对象 15">
            <a:hlinkClick r:id="" action="ppaction://ole?verb="/>
          </p:cNvPr>
          <p:cNvGraphicFramePr>
            <a:graphicFrameLocks noChangeAspect="1"/>
          </p:cNvGraphicFramePr>
          <p:nvPr/>
        </p:nvGraphicFramePr>
        <p:xfrm>
          <a:off x="2670175" y="1903095"/>
          <a:ext cx="1473835" cy="1750060"/>
        </p:xfrm>
        <a:graphic>
          <a:graphicData uri="http://schemas.openxmlformats.org/presentationml/2006/ole">
            <mc:AlternateContent xmlns:mc="http://schemas.openxmlformats.org/markup-compatibility/2006">
              <mc:Choice xmlns:v="urn:schemas-microsoft-com:vml" Requires="v">
                <p:oleObj spid="_x0000_s4097" name="" r:id="rId1" imgW="203200" imgH="241300" progId="Equation.KSEE3">
                  <p:embed/>
                </p:oleObj>
              </mc:Choice>
              <mc:Fallback>
                <p:oleObj name="" r:id="rId1" imgW="203200" imgH="241300" progId="Equation.KSEE3">
                  <p:embed/>
                  <p:pic>
                    <p:nvPicPr>
                      <p:cNvPr id="0" name="图片 4096"/>
                      <p:cNvPicPr/>
                      <p:nvPr/>
                    </p:nvPicPr>
                    <p:blipFill>
                      <a:blip r:embed="rId2"/>
                      <a:stretch>
                        <a:fillRect/>
                      </a:stretch>
                    </p:blipFill>
                    <p:spPr>
                      <a:xfrm>
                        <a:off x="2670175" y="1903095"/>
                        <a:ext cx="1473835" cy="1750060"/>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a:t>
            </a:r>
            <a:r>
              <a:rPr lang="en-US" altLang="zh-CN">
                <a:sym typeface="+mn-ea"/>
              </a:rPr>
              <a:t>N-gram</a:t>
            </a:r>
            <a:r>
              <a:rPr lang="zh-CN" altLang="en-US">
                <a:sym typeface="+mn-ea"/>
              </a:rPr>
              <a:t>语言模型</a:t>
            </a:r>
            <a:endParaRPr lang="zh-CN" altLang="en-US"/>
          </a:p>
        </p:txBody>
      </p:sp>
      <p:sp>
        <p:nvSpPr>
          <p:cNvPr id="3" name="内容占位符 2"/>
          <p:cNvSpPr>
            <a:spLocks noGrp="1"/>
          </p:cNvSpPr>
          <p:nvPr>
            <p:ph idx="1"/>
          </p:nvPr>
        </p:nvSpPr>
        <p:spPr/>
        <p:txBody>
          <a:bodyPr/>
          <a:p>
            <a:pPr>
              <a:lnSpc>
                <a:spcPct val="260000"/>
              </a:lnSpc>
            </a:pPr>
            <a:r>
              <a:rPr lang="zh-CN" altLang="en-US"/>
              <a:t>简述</a:t>
            </a:r>
            <a:endParaRPr lang="zh-CN" altLang="en-US"/>
          </a:p>
          <a:p>
            <a:pPr marL="0" indent="0">
              <a:lnSpc>
                <a:spcPct val="260000"/>
              </a:lnSpc>
              <a:buNone/>
            </a:pPr>
            <a:r>
              <a:rPr lang="en-US" altLang="zh-CN"/>
              <a:t>	</a:t>
            </a:r>
            <a:r>
              <a:rPr lang="en-US" altLang="zh-CN">
                <a:sym typeface="+mn-ea"/>
              </a:rPr>
              <a:t>1</a:t>
            </a:r>
            <a:r>
              <a:rPr lang="zh-CN" altLang="en-US">
                <a:sym typeface="+mn-ea"/>
              </a:rPr>
              <a:t>、利用</a:t>
            </a:r>
            <a:r>
              <a:rPr lang="en-US" altLang="zh-CN">
                <a:sym typeface="+mn-ea"/>
              </a:rPr>
              <a:t>N-gram</a:t>
            </a:r>
            <a:r>
              <a:rPr lang="zh-CN" altLang="en-US">
                <a:sym typeface="+mn-ea"/>
              </a:rPr>
              <a:t>估计或评估一个句子是否合理。</a:t>
            </a:r>
            <a:endParaRPr lang="zh-CN" altLang="en-US"/>
          </a:p>
          <a:p>
            <a:pPr marL="0" indent="0">
              <a:lnSpc>
                <a:spcPct val="260000"/>
              </a:lnSpc>
              <a:buNone/>
            </a:pPr>
            <a:r>
              <a:rPr lang="en-US" altLang="zh-CN">
                <a:sym typeface="+mn-ea"/>
              </a:rPr>
              <a:t>	2</a:t>
            </a:r>
            <a:r>
              <a:rPr lang="zh-CN" altLang="en-US">
                <a:sym typeface="+mn-ea"/>
              </a:rPr>
              <a:t>、评估两个字符串之间的差异程度。</a:t>
            </a:r>
            <a:endParaRPr lang="en-US" altLang="zh-C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47980"/>
            <a:ext cx="10515600" cy="5784850"/>
          </a:xfrm>
        </p:spPr>
        <p:txBody>
          <a:bodyPr>
            <a:normAutofit lnSpcReduction="20000"/>
          </a:bodyPr>
          <a:p>
            <a:pPr marL="0" indent="0">
              <a:lnSpc>
                <a:spcPct val="220000"/>
              </a:lnSpc>
              <a:buNone/>
            </a:pPr>
            <a:r>
              <a:rPr lang="en-US" altLang="zh-CN"/>
              <a:t>                 </a:t>
            </a:r>
            <a:r>
              <a:rPr lang="zh-CN" altLang="en-US"/>
              <a:t>：</a:t>
            </a:r>
            <a:endParaRPr lang="zh-CN" altLang="en-US"/>
          </a:p>
        </p:txBody>
      </p:sp>
      <p:graphicFrame>
        <p:nvGraphicFramePr>
          <p:cNvPr id="16" name="对象 15">
            <a:hlinkClick r:id="" action="ppaction://ole?verb="/>
          </p:cNvPr>
          <p:cNvGraphicFramePr>
            <a:graphicFrameLocks noChangeAspect="1"/>
          </p:cNvGraphicFramePr>
          <p:nvPr/>
        </p:nvGraphicFramePr>
        <p:xfrm>
          <a:off x="952183" y="150495"/>
          <a:ext cx="1658620" cy="1750060"/>
        </p:xfrm>
        <a:graphic>
          <a:graphicData uri="http://schemas.openxmlformats.org/presentationml/2006/ole">
            <mc:AlternateContent xmlns:mc="http://schemas.openxmlformats.org/markup-compatibility/2006">
              <mc:Choice xmlns:v="urn:schemas-microsoft-com:vml" Requires="v">
                <p:oleObj spid="_x0000_s4097" name="" r:id="rId1" imgW="228600" imgH="241300" progId="Equation.KSEE3">
                  <p:embed/>
                </p:oleObj>
              </mc:Choice>
              <mc:Fallback>
                <p:oleObj name="" r:id="rId1" imgW="228600" imgH="241300" progId="Equation.KSEE3">
                  <p:embed/>
                  <p:pic>
                    <p:nvPicPr>
                      <p:cNvPr id="0" name="图片 4096"/>
                      <p:cNvPicPr/>
                      <p:nvPr/>
                    </p:nvPicPr>
                    <p:blipFill>
                      <a:blip r:embed="rId2"/>
                      <a:stretch>
                        <a:fillRect/>
                      </a:stretch>
                    </p:blipFill>
                    <p:spPr>
                      <a:xfrm>
                        <a:off x="952183" y="150495"/>
                        <a:ext cx="1658620" cy="1750060"/>
                      </a:xfrm>
                      <a:prstGeom prst="rect">
                        <a:avLst/>
                      </a:prstGeom>
                    </p:spPr>
                  </p:pic>
                </p:oleObj>
              </mc:Fallback>
            </mc:AlternateContent>
          </a:graphicData>
        </a:graphic>
      </p:graphicFrame>
      <p:pic>
        <p:nvPicPr>
          <p:cNvPr id="2" name="图片 1" descr="I9BZ1N9)BL}EEOKN[YG1]_U"/>
          <p:cNvPicPr>
            <a:picLocks noChangeAspect="1"/>
          </p:cNvPicPr>
          <p:nvPr/>
        </p:nvPicPr>
        <p:blipFill>
          <a:blip r:embed="rId3"/>
          <a:stretch>
            <a:fillRect/>
          </a:stretch>
        </p:blipFill>
        <p:spPr>
          <a:xfrm>
            <a:off x="3206750" y="800100"/>
            <a:ext cx="6457950" cy="5257800"/>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47980"/>
            <a:ext cx="10515600" cy="5784850"/>
          </a:xfrm>
        </p:spPr>
        <p:txBody>
          <a:bodyPr>
            <a:normAutofit lnSpcReduction="20000"/>
          </a:bodyPr>
          <a:p>
            <a:pPr marL="0" indent="0">
              <a:lnSpc>
                <a:spcPct val="220000"/>
              </a:lnSpc>
              <a:buNone/>
            </a:pPr>
            <a:r>
              <a:rPr lang="en-US" altLang="zh-CN"/>
              <a:t>                 </a:t>
            </a:r>
            <a:r>
              <a:rPr lang="zh-CN" altLang="en-US"/>
              <a:t>：</a:t>
            </a:r>
            <a:endParaRPr lang="zh-CN" altLang="en-US"/>
          </a:p>
        </p:txBody>
      </p:sp>
      <p:graphicFrame>
        <p:nvGraphicFramePr>
          <p:cNvPr id="16" name="对象 15">
            <a:hlinkClick r:id="" action="ppaction://ole?verb="/>
          </p:cNvPr>
          <p:cNvGraphicFramePr>
            <a:graphicFrameLocks noChangeAspect="1"/>
          </p:cNvGraphicFramePr>
          <p:nvPr/>
        </p:nvGraphicFramePr>
        <p:xfrm>
          <a:off x="905828" y="150495"/>
          <a:ext cx="1751330" cy="1750060"/>
        </p:xfrm>
        <a:graphic>
          <a:graphicData uri="http://schemas.openxmlformats.org/presentationml/2006/ole">
            <mc:AlternateContent xmlns:mc="http://schemas.openxmlformats.org/markup-compatibility/2006">
              <mc:Choice xmlns:v="urn:schemas-microsoft-com:vml" Requires="v">
                <p:oleObj spid="_x0000_s4097" name="" r:id="rId1" imgW="241300" imgH="241300" progId="Equation.KSEE3">
                  <p:embed/>
                </p:oleObj>
              </mc:Choice>
              <mc:Fallback>
                <p:oleObj name="" r:id="rId1" imgW="241300" imgH="241300" progId="Equation.KSEE3">
                  <p:embed/>
                  <p:pic>
                    <p:nvPicPr>
                      <p:cNvPr id="0" name="图片 4096"/>
                      <p:cNvPicPr/>
                      <p:nvPr/>
                    </p:nvPicPr>
                    <p:blipFill>
                      <a:blip r:embed="rId2"/>
                      <a:stretch>
                        <a:fillRect/>
                      </a:stretch>
                    </p:blipFill>
                    <p:spPr>
                      <a:xfrm>
                        <a:off x="905828" y="150495"/>
                        <a:ext cx="1751330" cy="1750060"/>
                      </a:xfrm>
                      <a:prstGeom prst="rect">
                        <a:avLst/>
                      </a:prstGeom>
                    </p:spPr>
                  </p:pic>
                </p:oleObj>
              </mc:Fallback>
            </mc:AlternateContent>
          </a:graphicData>
        </a:graphic>
      </p:graphicFrame>
      <p:pic>
        <p:nvPicPr>
          <p:cNvPr id="4" name="图片 3" descr="ULT55{H`G)2%SX]N$Z5T3{A"/>
          <p:cNvPicPr>
            <a:picLocks noChangeAspect="1"/>
          </p:cNvPicPr>
          <p:nvPr/>
        </p:nvPicPr>
        <p:blipFill>
          <a:blip r:embed="rId3"/>
          <a:stretch>
            <a:fillRect/>
          </a:stretch>
        </p:blipFill>
        <p:spPr>
          <a:xfrm>
            <a:off x="2867025" y="609600"/>
            <a:ext cx="6457950" cy="563880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47980"/>
            <a:ext cx="10515600" cy="5784850"/>
          </a:xfrm>
        </p:spPr>
        <p:txBody>
          <a:bodyPr>
            <a:normAutofit lnSpcReduction="20000"/>
          </a:bodyPr>
          <a:p>
            <a:pPr marL="0" indent="0">
              <a:lnSpc>
                <a:spcPct val="220000"/>
              </a:lnSpc>
              <a:buNone/>
            </a:pPr>
            <a:r>
              <a:rPr lang="en-US" altLang="zh-CN"/>
              <a:t>                 </a:t>
            </a:r>
            <a:r>
              <a:rPr lang="zh-CN" altLang="en-US"/>
              <a:t>：</a:t>
            </a:r>
            <a:endParaRPr lang="zh-CN" altLang="en-US"/>
          </a:p>
        </p:txBody>
      </p:sp>
      <p:graphicFrame>
        <p:nvGraphicFramePr>
          <p:cNvPr id="16" name="对象 15">
            <a:hlinkClick r:id="" action="ppaction://ole?verb="/>
          </p:cNvPr>
          <p:cNvGraphicFramePr>
            <a:graphicFrameLocks noChangeAspect="1"/>
          </p:cNvGraphicFramePr>
          <p:nvPr/>
        </p:nvGraphicFramePr>
        <p:xfrm>
          <a:off x="905828" y="150495"/>
          <a:ext cx="1751330" cy="1750060"/>
        </p:xfrm>
        <a:graphic>
          <a:graphicData uri="http://schemas.openxmlformats.org/presentationml/2006/ole">
            <mc:AlternateContent xmlns:mc="http://schemas.openxmlformats.org/markup-compatibility/2006">
              <mc:Choice xmlns:v="urn:schemas-microsoft-com:vml" Requires="v">
                <p:oleObj spid="_x0000_s4097" name="" r:id="rId1" imgW="241300" imgH="241300" progId="Equation.KSEE3">
                  <p:embed/>
                </p:oleObj>
              </mc:Choice>
              <mc:Fallback>
                <p:oleObj name="" r:id="rId1" imgW="241300" imgH="241300" progId="Equation.KSEE3">
                  <p:embed/>
                  <p:pic>
                    <p:nvPicPr>
                      <p:cNvPr id="0" name="图片 4096"/>
                      <p:cNvPicPr/>
                      <p:nvPr/>
                    </p:nvPicPr>
                    <p:blipFill>
                      <a:blip r:embed="rId2"/>
                      <a:stretch>
                        <a:fillRect/>
                      </a:stretch>
                    </p:blipFill>
                    <p:spPr>
                      <a:xfrm>
                        <a:off x="905828" y="150495"/>
                        <a:ext cx="1751330" cy="1750060"/>
                      </a:xfrm>
                      <a:prstGeom prst="rect">
                        <a:avLst/>
                      </a:prstGeom>
                    </p:spPr>
                  </p:pic>
                </p:oleObj>
              </mc:Fallback>
            </mc:AlternateContent>
          </a:graphicData>
        </a:graphic>
      </p:graphicFrame>
      <p:pic>
        <p:nvPicPr>
          <p:cNvPr id="2" name="图片 1" descr="YMVYDWS5IU%()XH)7K~_]ZX"/>
          <p:cNvPicPr>
            <a:picLocks noChangeAspect="1"/>
          </p:cNvPicPr>
          <p:nvPr/>
        </p:nvPicPr>
        <p:blipFill>
          <a:blip r:embed="rId3"/>
          <a:stretch>
            <a:fillRect/>
          </a:stretch>
        </p:blipFill>
        <p:spPr>
          <a:xfrm>
            <a:off x="3155950" y="732155"/>
            <a:ext cx="6381750" cy="5400675"/>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47980"/>
            <a:ext cx="10515600" cy="5784850"/>
          </a:xfrm>
        </p:spPr>
        <p:txBody>
          <a:bodyPr>
            <a:normAutofit lnSpcReduction="20000"/>
          </a:bodyPr>
          <a:p>
            <a:pPr marL="0" indent="0">
              <a:lnSpc>
                <a:spcPct val="220000"/>
              </a:lnSpc>
              <a:buNone/>
            </a:pPr>
            <a:r>
              <a:rPr lang="zh-CN" altLang="en-US"/>
              <a:t>总结：</a:t>
            </a:r>
            <a:endParaRPr lang="zh-CN" altLang="en-US"/>
          </a:p>
          <a:p>
            <a:pPr marL="0" indent="0">
              <a:lnSpc>
                <a:spcPct val="220000"/>
              </a:lnSpc>
              <a:buNone/>
            </a:pPr>
            <a:endParaRPr lang="zh-CN" altLang="en-US"/>
          </a:p>
          <a:p>
            <a:pPr marL="0" indent="0">
              <a:lnSpc>
                <a:spcPct val="220000"/>
              </a:lnSpc>
              <a:buNone/>
            </a:pPr>
            <a:r>
              <a:rPr lang="zh-CN" altLang="en-US"/>
              <a:t>                   是从模型中学出来的，它实际和Decoder的第i-1阶段的隐状态、Encoder第j个阶段的隐状态有关。</a:t>
            </a:r>
            <a:endParaRPr lang="zh-CN" altLang="en-US"/>
          </a:p>
        </p:txBody>
      </p:sp>
      <p:graphicFrame>
        <p:nvGraphicFramePr>
          <p:cNvPr id="4" name="对象 3">
            <a:hlinkClick r:id="" action="ppaction://ole?verb="/>
          </p:cNvPr>
          <p:cNvGraphicFramePr>
            <a:graphicFrameLocks noChangeAspect="1"/>
          </p:cNvGraphicFramePr>
          <p:nvPr/>
        </p:nvGraphicFramePr>
        <p:xfrm>
          <a:off x="1543685" y="2096770"/>
          <a:ext cx="1356360" cy="1610995"/>
        </p:xfrm>
        <a:graphic>
          <a:graphicData uri="http://schemas.openxmlformats.org/presentationml/2006/ole">
            <mc:AlternateContent xmlns:mc="http://schemas.openxmlformats.org/markup-compatibility/2006">
              <mc:Choice xmlns:v="urn:schemas-microsoft-com:vml" Requires="v">
                <p:oleObj spid="_x0000_s5121" name="" r:id="rId1" imgW="203200" imgH="241300" progId="Equation.KSEE3">
                  <p:embed/>
                </p:oleObj>
              </mc:Choice>
              <mc:Fallback>
                <p:oleObj name="" r:id="rId1" imgW="203200" imgH="241300" progId="Equation.KSEE3">
                  <p:embed/>
                  <p:pic>
                    <p:nvPicPr>
                      <p:cNvPr id="0" name="图片 5120"/>
                      <p:cNvPicPr/>
                      <p:nvPr/>
                    </p:nvPicPr>
                    <p:blipFill>
                      <a:blip r:embed="rId2"/>
                      <a:stretch>
                        <a:fillRect/>
                      </a:stretch>
                    </p:blipFill>
                    <p:spPr>
                      <a:xfrm>
                        <a:off x="1543685" y="2096770"/>
                        <a:ext cx="1356360" cy="1610995"/>
                      </a:xfrm>
                      <a:prstGeom prst="rect">
                        <a:avLst/>
                      </a:prstGeom>
                    </p:spPr>
                  </p:pic>
                </p:oleObj>
              </mc:Fallback>
            </mc:AlternateContent>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47980"/>
            <a:ext cx="10515600" cy="5784850"/>
          </a:xfrm>
        </p:spPr>
        <p:txBody>
          <a:bodyPr>
            <a:normAutofit lnSpcReduction="20000"/>
          </a:bodyPr>
          <a:p>
            <a:pPr marL="0" indent="0">
              <a:lnSpc>
                <a:spcPct val="220000"/>
              </a:lnSpc>
              <a:buNone/>
            </a:pPr>
            <a:r>
              <a:rPr lang="zh-CN" altLang="en-US"/>
              <a:t>例：</a:t>
            </a:r>
            <a:endParaRPr lang="zh-CN" altLang="en-US"/>
          </a:p>
        </p:txBody>
      </p:sp>
      <p:pic>
        <p:nvPicPr>
          <p:cNvPr id="2" name="图片 1" descr="Q2Z@PMXFWJ`5`LHJ]$TV(TH"/>
          <p:cNvPicPr>
            <a:picLocks noChangeAspect="1"/>
          </p:cNvPicPr>
          <p:nvPr/>
        </p:nvPicPr>
        <p:blipFill>
          <a:blip r:embed="rId1"/>
          <a:stretch>
            <a:fillRect/>
          </a:stretch>
        </p:blipFill>
        <p:spPr>
          <a:xfrm>
            <a:off x="3433445" y="318770"/>
            <a:ext cx="5324475" cy="6219825"/>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47980"/>
            <a:ext cx="10515600" cy="5784850"/>
          </a:xfrm>
        </p:spPr>
        <p:txBody>
          <a:bodyPr>
            <a:normAutofit fontScale="90000"/>
          </a:bodyPr>
          <a:p>
            <a:pPr marL="0" indent="0">
              <a:lnSpc>
                <a:spcPct val="220000"/>
              </a:lnSpc>
              <a:buNone/>
            </a:pPr>
            <a:r>
              <a:rPr lang="zh-CN" altLang="en-US"/>
              <a:t>计算过程：</a:t>
            </a:r>
            <a:endParaRPr lang="zh-CN" altLang="en-US"/>
          </a:p>
          <a:p>
            <a:pPr marL="0" indent="0">
              <a:lnSpc>
                <a:spcPct val="220000"/>
              </a:lnSpc>
              <a:buNone/>
            </a:pPr>
            <a:r>
              <a:rPr lang="en-US" altLang="zh-CN"/>
              <a:t>1</a:t>
            </a:r>
            <a:r>
              <a:rPr lang="zh-CN" altLang="en-US"/>
              <a:t>、首先我们利用RNN结构得到encoder中的hidden state。</a:t>
            </a:r>
            <a:endParaRPr lang="zh-CN" altLang="en-US"/>
          </a:p>
          <a:p>
            <a:pPr marL="0" indent="0">
              <a:lnSpc>
                <a:spcPct val="220000"/>
              </a:lnSpc>
              <a:buNone/>
            </a:pPr>
            <a:endParaRPr lang="zh-CN" altLang="en-US"/>
          </a:p>
          <a:p>
            <a:pPr marL="0" indent="0">
              <a:lnSpc>
                <a:spcPct val="220000"/>
              </a:lnSpc>
              <a:buNone/>
            </a:pPr>
            <a:r>
              <a:rPr lang="en-US" altLang="zh-CN"/>
              <a:t>2</a:t>
            </a:r>
            <a:r>
              <a:rPr lang="zh-CN" altLang="en-US"/>
              <a:t>、假设当前decoder的hidden state 是         ，我们可以计算每一个输入位置j与当前输出位置的关联性                        ，写成相应的向量形式即为                                  ，其中 a 是一种相关性的算符。</a:t>
            </a:r>
            <a:endParaRPr lang="zh-CN" altLang="en-US"/>
          </a:p>
        </p:txBody>
      </p:sp>
      <p:graphicFrame>
        <p:nvGraphicFramePr>
          <p:cNvPr id="4" name="对象 3">
            <a:hlinkClick r:id="" action="ppaction://ole?verb="/>
          </p:cNvPr>
          <p:cNvGraphicFramePr>
            <a:graphicFrameLocks noChangeAspect="1"/>
          </p:cNvGraphicFramePr>
          <p:nvPr/>
        </p:nvGraphicFramePr>
        <p:xfrm>
          <a:off x="1152525" y="2200275"/>
          <a:ext cx="2506345" cy="676910"/>
        </p:xfrm>
        <a:graphic>
          <a:graphicData uri="http://schemas.openxmlformats.org/presentationml/2006/ole">
            <mc:AlternateContent xmlns:mc="http://schemas.openxmlformats.org/markup-compatibility/2006">
              <mc:Choice xmlns:v="urn:schemas-microsoft-com:vml" Requires="v">
                <p:oleObj spid="_x0000_s6145" name="" r:id="rId1" imgW="800100" imgH="215900" progId="Equation.KSEE3">
                  <p:embed/>
                </p:oleObj>
              </mc:Choice>
              <mc:Fallback>
                <p:oleObj name="" r:id="rId1" imgW="800100" imgH="215900" progId="Equation.KSEE3">
                  <p:embed/>
                  <p:pic>
                    <p:nvPicPr>
                      <p:cNvPr id="0" name="图片 6144"/>
                      <p:cNvPicPr/>
                      <p:nvPr/>
                    </p:nvPicPr>
                    <p:blipFill>
                      <a:blip r:embed="rId2"/>
                      <a:stretch>
                        <a:fillRect/>
                      </a:stretch>
                    </p:blipFill>
                    <p:spPr>
                      <a:xfrm>
                        <a:off x="1152525" y="2200275"/>
                        <a:ext cx="2506345" cy="67691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6362065" y="3522345"/>
          <a:ext cx="552450" cy="552450"/>
        </p:xfrm>
        <a:graphic>
          <a:graphicData uri="http://schemas.openxmlformats.org/presentationml/2006/ole">
            <mc:AlternateContent xmlns:mc="http://schemas.openxmlformats.org/markup-compatibility/2006">
              <mc:Choice xmlns:v="urn:schemas-microsoft-com:vml" Requires="v">
                <p:oleObj spid="_x0000_s6146" name="" r:id="rId3" imgW="228600" imgH="228600" progId="Equation.KSEE3">
                  <p:embed/>
                </p:oleObj>
              </mc:Choice>
              <mc:Fallback>
                <p:oleObj name="" r:id="rId3" imgW="228600" imgH="228600" progId="Equation.KSEE3">
                  <p:embed/>
                  <p:pic>
                    <p:nvPicPr>
                      <p:cNvPr id="0" name="图片 6145"/>
                      <p:cNvPicPr/>
                      <p:nvPr/>
                    </p:nvPicPr>
                    <p:blipFill>
                      <a:blip r:embed="rId4"/>
                      <a:stretch>
                        <a:fillRect/>
                      </a:stretch>
                    </p:blipFill>
                    <p:spPr>
                      <a:xfrm>
                        <a:off x="6362065" y="3522345"/>
                        <a:ext cx="552450" cy="55245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4794885" y="4402455"/>
          <a:ext cx="2119630" cy="551815"/>
        </p:xfrm>
        <a:graphic>
          <a:graphicData uri="http://schemas.openxmlformats.org/presentationml/2006/ole">
            <mc:AlternateContent xmlns:mc="http://schemas.openxmlformats.org/markup-compatibility/2006">
              <mc:Choice xmlns:v="urn:schemas-microsoft-com:vml" Requires="v">
                <p:oleObj spid="_x0000_s6147" name="" r:id="rId5" imgW="927100" imgH="241300" progId="Equation.KSEE3">
                  <p:embed/>
                </p:oleObj>
              </mc:Choice>
              <mc:Fallback>
                <p:oleObj name="" r:id="rId5" imgW="927100" imgH="241300" progId="Equation.KSEE3">
                  <p:embed/>
                  <p:pic>
                    <p:nvPicPr>
                      <p:cNvPr id="0" name="图片 6146"/>
                      <p:cNvPicPr/>
                      <p:nvPr/>
                    </p:nvPicPr>
                    <p:blipFill>
                      <a:blip r:embed="rId6"/>
                      <a:stretch>
                        <a:fillRect/>
                      </a:stretch>
                    </p:blipFill>
                    <p:spPr>
                      <a:xfrm>
                        <a:off x="4794885" y="4402455"/>
                        <a:ext cx="2119630" cy="55181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1270000" y="5295265"/>
          <a:ext cx="2846705" cy="493395"/>
        </p:xfrm>
        <a:graphic>
          <a:graphicData uri="http://schemas.openxmlformats.org/presentationml/2006/ole">
            <mc:AlternateContent xmlns:mc="http://schemas.openxmlformats.org/markup-compatibility/2006">
              <mc:Choice xmlns:v="urn:schemas-microsoft-com:vml" Requires="v">
                <p:oleObj spid="_x0000_s6148" name="" r:id="rId7" imgW="1828800" imgH="316865" progId="Equation.KSEE3">
                  <p:embed/>
                </p:oleObj>
              </mc:Choice>
              <mc:Fallback>
                <p:oleObj name="" r:id="rId7" imgW="1828800" imgH="316865" progId="Equation.KSEE3">
                  <p:embed/>
                  <p:pic>
                    <p:nvPicPr>
                      <p:cNvPr id="0" name="图片 6147"/>
                      <p:cNvPicPr/>
                      <p:nvPr/>
                    </p:nvPicPr>
                    <p:blipFill>
                      <a:blip r:embed="rId8"/>
                      <a:stretch>
                        <a:fillRect/>
                      </a:stretch>
                    </p:blipFill>
                    <p:spPr>
                      <a:xfrm>
                        <a:off x="1270000" y="5295265"/>
                        <a:ext cx="2846705" cy="493395"/>
                      </a:xfrm>
                      <a:prstGeom prst="rect">
                        <a:avLst/>
                      </a:prstGeom>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47980"/>
            <a:ext cx="10515600" cy="5784850"/>
          </a:xfrm>
        </p:spPr>
        <p:txBody>
          <a:bodyPr>
            <a:normAutofit/>
          </a:bodyPr>
          <a:p>
            <a:pPr marL="0" indent="0">
              <a:lnSpc>
                <a:spcPct val="220000"/>
              </a:lnSpc>
              <a:buNone/>
            </a:pPr>
            <a:r>
              <a:rPr lang="zh-CN" altLang="en-US"/>
              <a:t>计算过程：</a:t>
            </a:r>
            <a:endParaRPr lang="zh-CN" altLang="en-US"/>
          </a:p>
          <a:p>
            <a:pPr marL="0" indent="0">
              <a:lnSpc>
                <a:spcPct val="220000"/>
              </a:lnSpc>
              <a:buNone/>
            </a:pPr>
            <a:r>
              <a:rPr lang="en-US" altLang="zh-CN"/>
              <a:t>3</a:t>
            </a:r>
            <a:r>
              <a:rPr lang="zh-CN" altLang="en-US"/>
              <a:t>、对于      进行</a:t>
            </a:r>
            <a:r>
              <a:rPr lang="en-US" altLang="zh-CN"/>
              <a:t>sotfmax</a:t>
            </a:r>
            <a:r>
              <a:rPr lang="zh-CN" altLang="en-US"/>
              <a:t>操作将其</a:t>
            </a:r>
            <a:r>
              <a:rPr lang="en-US" altLang="zh-CN"/>
              <a:t>normalize</a:t>
            </a:r>
            <a:r>
              <a:rPr lang="zh-CN" altLang="en-US"/>
              <a:t>得到</a:t>
            </a:r>
            <a:r>
              <a:rPr lang="en-US" altLang="zh-CN"/>
              <a:t>attention</a:t>
            </a:r>
            <a:r>
              <a:rPr lang="zh-CN" altLang="en-US"/>
              <a:t>的分布。</a:t>
            </a:r>
            <a:endParaRPr lang="zh-CN" altLang="en-US"/>
          </a:p>
          <a:p>
            <a:pPr marL="0" indent="0">
              <a:lnSpc>
                <a:spcPct val="220000"/>
              </a:lnSpc>
              <a:buNone/>
            </a:pPr>
            <a:r>
              <a:rPr lang="zh-CN" altLang="en-US"/>
              <a:t>                        ，展开为：</a:t>
            </a:r>
            <a:endParaRPr lang="zh-CN" altLang="en-US"/>
          </a:p>
          <a:p>
            <a:pPr marL="0" indent="0">
              <a:lnSpc>
                <a:spcPct val="220000"/>
              </a:lnSpc>
              <a:buNone/>
            </a:pPr>
            <a:r>
              <a:rPr lang="en-US" altLang="zh-CN"/>
              <a:t>4</a:t>
            </a:r>
            <a:r>
              <a:rPr lang="zh-CN" altLang="en-US"/>
              <a:t>、利用      我们可以进行加权求和得到相应的</a:t>
            </a:r>
            <a:r>
              <a:rPr lang="en-US" altLang="zh-CN"/>
              <a:t>context vector</a:t>
            </a:r>
            <a:r>
              <a:rPr lang="zh-CN" altLang="en-US"/>
              <a:t>：</a:t>
            </a:r>
            <a:endParaRPr lang="zh-CN" altLang="en-US"/>
          </a:p>
          <a:p>
            <a:pPr marL="0" indent="0">
              <a:lnSpc>
                <a:spcPct val="220000"/>
              </a:lnSpc>
              <a:buNone/>
            </a:pPr>
            <a:endParaRPr lang="zh-CN" altLang="en-US"/>
          </a:p>
        </p:txBody>
      </p:sp>
      <p:pic>
        <p:nvPicPr>
          <p:cNvPr id="2" name="图片 1" descr="YNB0CRO%~IC[](J5H1F)S{3"/>
          <p:cNvPicPr>
            <a:picLocks noChangeAspect="1"/>
          </p:cNvPicPr>
          <p:nvPr/>
        </p:nvPicPr>
        <p:blipFill>
          <a:blip r:embed="rId1"/>
          <a:stretch>
            <a:fillRect/>
          </a:stretch>
        </p:blipFill>
        <p:spPr>
          <a:xfrm>
            <a:off x="2248535" y="1764665"/>
            <a:ext cx="499110" cy="575945"/>
          </a:xfrm>
          <a:prstGeom prst="rect">
            <a:avLst/>
          </a:prstGeom>
        </p:spPr>
      </p:pic>
      <p:pic>
        <p:nvPicPr>
          <p:cNvPr id="8" name="图片 7" descr="_`_$ONB%C``5YU]1JY@PZ_R"/>
          <p:cNvPicPr>
            <a:picLocks noChangeAspect="1"/>
          </p:cNvPicPr>
          <p:nvPr/>
        </p:nvPicPr>
        <p:blipFill>
          <a:blip r:embed="rId2"/>
          <a:stretch>
            <a:fillRect/>
          </a:stretch>
        </p:blipFill>
        <p:spPr>
          <a:xfrm>
            <a:off x="838200" y="2842895"/>
            <a:ext cx="2439670" cy="588010"/>
          </a:xfrm>
          <a:prstGeom prst="rect">
            <a:avLst/>
          </a:prstGeom>
        </p:spPr>
      </p:pic>
      <p:pic>
        <p:nvPicPr>
          <p:cNvPr id="9" name="图片 8" descr="2JS`$I3FHVZAQA]6}WZ_YXH"/>
          <p:cNvPicPr>
            <a:picLocks noChangeAspect="1"/>
          </p:cNvPicPr>
          <p:nvPr/>
        </p:nvPicPr>
        <p:blipFill>
          <a:blip r:embed="rId3"/>
          <a:stretch>
            <a:fillRect/>
          </a:stretch>
        </p:blipFill>
        <p:spPr>
          <a:xfrm>
            <a:off x="5200650" y="2818765"/>
            <a:ext cx="2217420" cy="843280"/>
          </a:xfrm>
          <a:prstGeom prst="rect">
            <a:avLst/>
          </a:prstGeom>
        </p:spPr>
      </p:pic>
      <p:pic>
        <p:nvPicPr>
          <p:cNvPr id="10" name="图片 9" descr="5@XOHU[T[H7NB2_{E5YXD`O"/>
          <p:cNvPicPr>
            <a:picLocks noChangeAspect="1"/>
          </p:cNvPicPr>
          <p:nvPr/>
        </p:nvPicPr>
        <p:blipFill>
          <a:blip r:embed="rId4"/>
          <a:stretch>
            <a:fillRect/>
          </a:stretch>
        </p:blipFill>
        <p:spPr>
          <a:xfrm>
            <a:off x="2165985" y="3662045"/>
            <a:ext cx="664845" cy="870585"/>
          </a:xfrm>
          <a:prstGeom prst="rect">
            <a:avLst/>
          </a:prstGeom>
        </p:spPr>
      </p:pic>
      <p:pic>
        <p:nvPicPr>
          <p:cNvPr id="11" name="图片 10" descr="[EB$TX8}KHAP$]3G[5QKJHD"/>
          <p:cNvPicPr>
            <a:picLocks noChangeAspect="1"/>
          </p:cNvPicPr>
          <p:nvPr/>
        </p:nvPicPr>
        <p:blipFill>
          <a:blip r:embed="rId5"/>
          <a:stretch>
            <a:fillRect/>
          </a:stretch>
        </p:blipFill>
        <p:spPr>
          <a:xfrm>
            <a:off x="1534160" y="5165090"/>
            <a:ext cx="2409825" cy="967740"/>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47980"/>
            <a:ext cx="10515600" cy="5784850"/>
          </a:xfrm>
        </p:spPr>
        <p:txBody>
          <a:bodyPr>
            <a:normAutofit/>
          </a:bodyPr>
          <a:p>
            <a:pPr marL="0" indent="0">
              <a:lnSpc>
                <a:spcPct val="220000"/>
              </a:lnSpc>
              <a:buNone/>
            </a:pPr>
            <a:r>
              <a:rPr lang="zh-CN" altLang="en-US"/>
              <a:t>计算过程：</a:t>
            </a:r>
            <a:endParaRPr lang="zh-CN" altLang="en-US"/>
          </a:p>
          <a:p>
            <a:pPr marL="0" indent="0">
              <a:lnSpc>
                <a:spcPct val="220000"/>
              </a:lnSpc>
              <a:buNone/>
            </a:pPr>
            <a:r>
              <a:rPr lang="en-US" altLang="zh-CN"/>
              <a:t>5</a:t>
            </a:r>
            <a:r>
              <a:rPr lang="zh-CN" altLang="en-US"/>
              <a:t>、由此，我们可以计算decoder的下一个hidden state </a:t>
            </a:r>
            <a:endParaRPr lang="zh-CN" altLang="en-US"/>
          </a:p>
          <a:p>
            <a:pPr marL="0" indent="0">
              <a:lnSpc>
                <a:spcPct val="220000"/>
              </a:lnSpc>
              <a:buNone/>
            </a:pPr>
            <a:r>
              <a:rPr lang="zh-CN" altLang="en-US"/>
              <a:t>，以及该位置的输出：</a:t>
            </a:r>
            <a:endParaRPr lang="zh-CN" altLang="en-US"/>
          </a:p>
          <a:p>
            <a:pPr marL="0" indent="0">
              <a:lnSpc>
                <a:spcPct val="220000"/>
              </a:lnSpc>
              <a:buNone/>
            </a:pPr>
            <a:endParaRPr lang="zh-CN" altLang="en-US"/>
          </a:p>
        </p:txBody>
      </p:sp>
      <p:pic>
        <p:nvPicPr>
          <p:cNvPr id="4" name="图片 3" descr="9O0K9U49VI0XSFJGDB~QI_H"/>
          <p:cNvPicPr>
            <a:picLocks noChangeAspect="1"/>
          </p:cNvPicPr>
          <p:nvPr/>
        </p:nvPicPr>
        <p:blipFill>
          <a:blip r:embed="rId1"/>
          <a:stretch>
            <a:fillRect/>
          </a:stretch>
        </p:blipFill>
        <p:spPr>
          <a:xfrm>
            <a:off x="9259570" y="1872615"/>
            <a:ext cx="2560320" cy="436880"/>
          </a:xfrm>
          <a:prstGeom prst="rect">
            <a:avLst/>
          </a:prstGeom>
        </p:spPr>
      </p:pic>
      <p:pic>
        <p:nvPicPr>
          <p:cNvPr id="5" name="图片 4" descr="IMD@NL8H54FT7YT19WC]AQL"/>
          <p:cNvPicPr>
            <a:picLocks noChangeAspect="1"/>
          </p:cNvPicPr>
          <p:nvPr/>
        </p:nvPicPr>
        <p:blipFill>
          <a:blip r:embed="rId2"/>
          <a:stretch>
            <a:fillRect/>
          </a:stretch>
        </p:blipFill>
        <p:spPr>
          <a:xfrm>
            <a:off x="2237740" y="3808095"/>
            <a:ext cx="8138795" cy="808355"/>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六、</a:t>
            </a:r>
            <a:r>
              <a:rPr lang="en-US" altLang="zh-CN">
                <a:sym typeface="+mn-ea"/>
              </a:rPr>
              <a:t>Attention</a:t>
            </a:r>
            <a:r>
              <a:rPr lang="zh-CN" altLang="en-US">
                <a:sym typeface="+mn-ea"/>
              </a:rPr>
              <a:t>机制</a:t>
            </a:r>
            <a:endParaRPr lang="zh-CN" altLang="en-US"/>
          </a:p>
        </p:txBody>
      </p:sp>
      <p:sp>
        <p:nvSpPr>
          <p:cNvPr id="3" name="内容占位符 2"/>
          <p:cNvSpPr>
            <a:spLocks noGrp="1"/>
          </p:cNvSpPr>
          <p:nvPr>
            <p:ph idx="1"/>
          </p:nvPr>
        </p:nvSpPr>
        <p:spPr/>
        <p:txBody>
          <a:bodyPr>
            <a:normAutofit/>
          </a:bodyPr>
          <a:p>
            <a:pPr>
              <a:lnSpc>
                <a:spcPct val="180000"/>
              </a:lnSpc>
            </a:pPr>
            <a:r>
              <a:rPr lang="en-US" altLang="zh-CN">
                <a:latin typeface="+mn-ea"/>
                <a:cs typeface="+mn-ea"/>
              </a:rPr>
              <a:t>Attention</a:t>
            </a:r>
            <a:r>
              <a:rPr lang="zh-CN" altLang="en-US">
                <a:latin typeface="+mn-ea"/>
                <a:cs typeface="+mn-ea"/>
              </a:rPr>
              <a:t>机制通用定义</a:t>
            </a:r>
            <a:endParaRPr lang="zh-CN" altLang="en-US">
              <a:latin typeface="+mn-ea"/>
              <a:cs typeface="+mn-ea"/>
            </a:endParaRPr>
          </a:p>
          <a:p>
            <a:pPr>
              <a:lnSpc>
                <a:spcPct val="180000"/>
              </a:lnSpc>
            </a:pPr>
            <a:r>
              <a:rPr lang="en-US" altLang="zh-CN" dirty="0" smtClean="0">
                <a:latin typeface="+mn-ea"/>
                <a:cs typeface="+mn-ea"/>
                <a:sym typeface="+mn-ea"/>
              </a:rPr>
              <a:t>Attention</a:t>
            </a:r>
            <a:r>
              <a:rPr lang="zh-CN" altLang="en-US" dirty="0" smtClean="0">
                <a:latin typeface="+mn-ea"/>
                <a:cs typeface="+mn-ea"/>
                <a:sym typeface="+mn-ea"/>
              </a:rPr>
              <a:t> </a:t>
            </a:r>
            <a:r>
              <a:rPr lang="en-US" altLang="zh-CN" dirty="0" smtClean="0">
                <a:latin typeface="+mn-ea"/>
                <a:cs typeface="+mn-ea"/>
                <a:sym typeface="+mn-ea"/>
              </a:rPr>
              <a:t>score</a:t>
            </a:r>
            <a:r>
              <a:rPr lang="zh-CN" altLang="en-US" dirty="0" smtClean="0">
                <a:latin typeface="+mn-ea"/>
                <a:cs typeface="+mn-ea"/>
                <a:sym typeface="+mn-ea"/>
              </a:rPr>
              <a:t>的计算变体</a:t>
            </a:r>
            <a:endParaRPr lang="en-US" altLang="zh-CN" dirty="0" smtClean="0">
              <a:latin typeface="+mn-ea"/>
              <a:cs typeface="+mn-ea"/>
              <a:sym typeface="+mn-ea"/>
            </a:endParaRPr>
          </a:p>
          <a:p>
            <a:pPr>
              <a:lnSpc>
                <a:spcPct val="180000"/>
              </a:lnSpc>
            </a:pPr>
            <a:r>
              <a:rPr lang="zh-CN" altLang="en-US" dirty="0" smtClean="0">
                <a:latin typeface="+mn-ea"/>
                <a:cs typeface="+mn-ea"/>
                <a:sym typeface="+mn-ea"/>
              </a:rPr>
              <a:t>更多</a:t>
            </a:r>
            <a:r>
              <a:rPr lang="en-US" altLang="zh-CN" dirty="0" smtClean="0">
                <a:latin typeface="+mn-ea"/>
                <a:cs typeface="+mn-ea"/>
                <a:sym typeface="+mn-ea"/>
              </a:rPr>
              <a:t>A</a:t>
            </a:r>
            <a:r>
              <a:rPr lang="en-US" altLang="zh-CN" dirty="0" smtClean="0">
                <a:latin typeface="+mn-ea"/>
                <a:cs typeface="+mn-ea"/>
                <a:sym typeface="+mn-ea"/>
              </a:rPr>
              <a:t>ttention</a:t>
            </a:r>
            <a:r>
              <a:rPr lang="zh-CN" altLang="en-US" dirty="0" smtClean="0">
                <a:latin typeface="+mn-ea"/>
                <a:cs typeface="+mn-ea"/>
                <a:sym typeface="+mn-ea"/>
              </a:rPr>
              <a:t>种类</a:t>
            </a:r>
            <a:endParaRPr lang="en-US" altLang="zh-CN" dirty="0" smtClean="0">
              <a:latin typeface="+mn-ea"/>
              <a:cs typeface="+mn-ea"/>
              <a:sym typeface="+mn-ea"/>
            </a:endParaRPr>
          </a:p>
          <a:p>
            <a:pPr>
              <a:lnSpc>
                <a:spcPct val="180000"/>
              </a:lnSpc>
            </a:pPr>
            <a:r>
              <a:rPr lang="zh-CN" altLang="en-US" dirty="0">
                <a:latin typeface="+mn-ea"/>
                <a:cs typeface="+mn-ea"/>
                <a:sym typeface="+mn-ea"/>
              </a:rPr>
              <a:t>总结</a:t>
            </a:r>
            <a:endParaRPr lang="en-US" altLang="zh-CN"/>
          </a:p>
          <a:p>
            <a:pPr marL="0" indent="0">
              <a:lnSpc>
                <a:spcPct val="120000"/>
              </a:lnSpc>
              <a:buNone/>
            </a:pPr>
            <a:r>
              <a:rPr lang="en-US" altLang="zh-CN"/>
              <a:t>	                      </a:t>
            </a:r>
            <a:endParaRPr lang="en-US" altLang="zh-CN"/>
          </a:p>
          <a:p>
            <a:endParaRPr lang="en-US" altLang="zh-C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六、</a:t>
            </a:r>
            <a:r>
              <a:rPr lang="en-US" altLang="zh-CN"/>
              <a:t>Attention</a:t>
            </a:r>
            <a:r>
              <a:rPr lang="zh-CN" altLang="en-US"/>
              <a:t>机制</a:t>
            </a:r>
            <a:endParaRPr lang="zh-CN" altLang="en-US"/>
          </a:p>
        </p:txBody>
      </p:sp>
      <p:sp>
        <p:nvSpPr>
          <p:cNvPr id="3" name="内容占位符 2"/>
          <p:cNvSpPr>
            <a:spLocks noGrp="1"/>
          </p:cNvSpPr>
          <p:nvPr>
            <p:ph idx="1"/>
          </p:nvPr>
        </p:nvSpPr>
        <p:spPr/>
        <p:txBody>
          <a:bodyPr/>
          <a:p>
            <a:pPr marL="0" indent="0">
              <a:lnSpc>
                <a:spcPct val="180000"/>
              </a:lnSpc>
              <a:buNone/>
            </a:pPr>
            <a:r>
              <a:rPr lang="en-US" altLang="zh-CN"/>
              <a:t>       Attention</a:t>
            </a:r>
            <a:r>
              <a:rPr lang="zh-CN" altLang="en-US"/>
              <a:t>机制最早在视觉图像领域中提出，后来人们使用类似attention的机制在机器翻译任务上将翻译和对齐同时进行，他们的工作算是是第一个提出attention机制应用到NLP领域中。着类似的基于attention机制的RNN模型扩展开始应用到各种NLP任务中。</a:t>
            </a:r>
            <a:endParaRPr lang="zh-CN" altLang="en-US"/>
          </a:p>
          <a:p>
            <a:pPr marL="0" indent="0">
              <a:lnSpc>
                <a:spcPct val="120000"/>
              </a:lnSpc>
              <a:buNone/>
            </a:pPr>
            <a:r>
              <a:rPr lang="en-US" altLang="zh-CN"/>
              <a:t>	                      </a:t>
            </a:r>
            <a:endParaRPr lang="en-US" altLang="zh-CN"/>
          </a:p>
          <a:p>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二、统计语言模型</a:t>
            </a:r>
            <a:endParaRPr lang="zh-CN" altLang="en-US"/>
          </a:p>
        </p:txBody>
      </p:sp>
      <p:sp>
        <p:nvSpPr>
          <p:cNvPr id="3" name="内容占位符 2"/>
          <p:cNvSpPr>
            <a:spLocks noGrp="1"/>
          </p:cNvSpPr>
          <p:nvPr>
            <p:ph idx="1"/>
          </p:nvPr>
        </p:nvSpPr>
        <p:spPr/>
        <p:txBody>
          <a:bodyPr/>
          <a:p>
            <a:pPr>
              <a:lnSpc>
                <a:spcPct val="110000"/>
              </a:lnSpc>
            </a:pPr>
            <a:r>
              <a:rPr lang="zh-CN" altLang="en-US"/>
              <a:t>概念</a:t>
            </a:r>
            <a:endParaRPr lang="zh-CN" altLang="en-US"/>
          </a:p>
          <a:p>
            <a:pPr marL="0" indent="0">
              <a:lnSpc>
                <a:spcPct val="200000"/>
              </a:lnSpc>
              <a:buNone/>
            </a:pPr>
            <a:r>
              <a:rPr lang="en-US" altLang="zh-CN"/>
              <a:t>	</a:t>
            </a:r>
            <a:r>
              <a:rPr lang="zh-CN" altLang="en-US"/>
              <a:t>假定</a:t>
            </a:r>
            <a:r>
              <a:rPr lang="en-US" altLang="zh-CN"/>
              <a:t>S</a:t>
            </a:r>
            <a:r>
              <a:rPr lang="zh-CN" altLang="en-US"/>
              <a:t>表示某个有意义的句子，由一串特定顺序排列的词</a:t>
            </a:r>
            <a:endParaRPr lang="zh-CN" altLang="en-US"/>
          </a:p>
          <a:p>
            <a:pPr marL="0" indent="0">
              <a:lnSpc>
                <a:spcPct val="200000"/>
              </a:lnSpc>
              <a:buNone/>
            </a:pPr>
            <a:r>
              <a:rPr lang="zh-CN" altLang="en-US"/>
              <a:t>     </a:t>
            </a:r>
            <a:r>
              <a:rPr lang="en-US" altLang="zh-CN"/>
              <a:t>...      </a:t>
            </a:r>
            <a:r>
              <a:rPr lang="zh-CN" altLang="en-US"/>
              <a:t>组成，</a:t>
            </a:r>
            <a:r>
              <a:rPr lang="en-US" altLang="zh-CN"/>
              <a:t>n</a:t>
            </a:r>
            <a:r>
              <a:rPr lang="zh-CN" altLang="en-US"/>
              <a:t>是句子的长度。想知道</a:t>
            </a:r>
            <a:r>
              <a:rPr lang="en-US" altLang="zh-CN"/>
              <a:t>S</a:t>
            </a:r>
            <a:r>
              <a:rPr lang="zh-CN" altLang="en-US"/>
              <a:t>在文本中</a:t>
            </a:r>
            <a:r>
              <a:rPr lang="en-US" altLang="zh-CN"/>
              <a:t>(</a:t>
            </a:r>
            <a:r>
              <a:rPr lang="zh-CN" altLang="en-US"/>
              <a:t>语料库</a:t>
            </a:r>
            <a:r>
              <a:rPr lang="en-US" altLang="zh-CN"/>
              <a:t>)</a:t>
            </a:r>
            <a:r>
              <a:rPr lang="zh-CN" altLang="en-US"/>
              <a:t>出现的可能性，也就是所说的概率        </a:t>
            </a:r>
            <a:r>
              <a:rPr lang="en-US" altLang="zh-CN"/>
              <a:t>:</a:t>
            </a:r>
            <a:endParaRPr lang="en-US" altLang="zh-CN"/>
          </a:p>
        </p:txBody>
      </p:sp>
      <p:graphicFrame>
        <p:nvGraphicFramePr>
          <p:cNvPr id="5" name="对象 4"/>
          <p:cNvGraphicFramePr/>
          <p:nvPr/>
        </p:nvGraphicFramePr>
        <p:xfrm>
          <a:off x="10553065" y="2694940"/>
          <a:ext cx="571500" cy="630555"/>
        </p:xfrm>
        <a:graphic>
          <a:graphicData uri="http://schemas.openxmlformats.org/presentationml/2006/ole">
            <mc:AlternateContent xmlns:mc="http://schemas.openxmlformats.org/markup-compatibility/2006">
              <mc:Choice xmlns:v="urn:schemas-microsoft-com:vml" Requires="v">
                <p:oleObj spid="_x0000_s6" name="" r:id="rId1" imgW="393065" imgH="692150" progId="Equation.KSEE3">
                  <p:embed/>
                </p:oleObj>
              </mc:Choice>
              <mc:Fallback>
                <p:oleObj name="" r:id="rId1" imgW="393065" imgH="692150" progId="Equation.KSEE3">
                  <p:embed/>
                  <p:pic>
                    <p:nvPicPr>
                      <p:cNvPr id="0" name="图片 5"/>
                      <p:cNvPicPr/>
                      <p:nvPr/>
                    </p:nvPicPr>
                    <p:blipFill>
                      <a:blip r:embed="rId2"/>
                      <a:stretch>
                        <a:fillRect/>
                      </a:stretch>
                    </p:blipFill>
                    <p:spPr>
                      <a:xfrm>
                        <a:off x="10553065" y="2694940"/>
                        <a:ext cx="571500" cy="630555"/>
                      </a:xfrm>
                      <a:prstGeom prst="rect">
                        <a:avLst/>
                      </a:prstGeom>
                    </p:spPr>
                  </p:pic>
                </p:oleObj>
              </mc:Fallback>
            </mc:AlternateContent>
          </a:graphicData>
        </a:graphic>
      </p:graphicFrame>
      <p:graphicFrame>
        <p:nvGraphicFramePr>
          <p:cNvPr id="7" name="对象 6"/>
          <p:cNvGraphicFramePr/>
          <p:nvPr/>
        </p:nvGraphicFramePr>
        <p:xfrm>
          <a:off x="838200" y="3700780"/>
          <a:ext cx="419100" cy="601980"/>
        </p:xfrm>
        <a:graphic>
          <a:graphicData uri="http://schemas.openxmlformats.org/presentationml/2006/ole">
            <mc:AlternateContent xmlns:mc="http://schemas.openxmlformats.org/markup-compatibility/2006">
              <mc:Choice xmlns:v="urn:schemas-microsoft-com:vml" Requires="v">
                <p:oleObj spid="_x0000_s8" name="" r:id="rId3" imgW="487045" imgH="520700" progId="Equation.KSEE3">
                  <p:embed/>
                </p:oleObj>
              </mc:Choice>
              <mc:Fallback>
                <p:oleObj name="" r:id="rId3" imgW="487045" imgH="520700" progId="Equation.KSEE3">
                  <p:embed/>
                  <p:pic>
                    <p:nvPicPr>
                      <p:cNvPr id="0" name="图片 7"/>
                      <p:cNvPicPr/>
                      <p:nvPr/>
                    </p:nvPicPr>
                    <p:blipFill>
                      <a:blip r:embed="rId4"/>
                      <a:stretch>
                        <a:fillRect/>
                      </a:stretch>
                    </p:blipFill>
                    <p:spPr>
                      <a:xfrm>
                        <a:off x="838200" y="3700780"/>
                        <a:ext cx="419100" cy="601980"/>
                      </a:xfrm>
                      <a:prstGeom prst="rect">
                        <a:avLst/>
                      </a:prstGeom>
                    </p:spPr>
                  </p:pic>
                </p:oleObj>
              </mc:Fallback>
            </mc:AlternateContent>
          </a:graphicData>
        </a:graphic>
      </p:graphicFrame>
      <p:graphicFrame>
        <p:nvGraphicFramePr>
          <p:cNvPr id="10" name="对象 9"/>
          <p:cNvGraphicFramePr/>
          <p:nvPr/>
        </p:nvGraphicFramePr>
        <p:xfrm>
          <a:off x="1729105" y="3700145"/>
          <a:ext cx="424180" cy="601980"/>
        </p:xfrm>
        <a:graphic>
          <a:graphicData uri="http://schemas.openxmlformats.org/presentationml/2006/ole">
            <mc:AlternateContent xmlns:mc="http://schemas.openxmlformats.org/markup-compatibility/2006">
              <mc:Choice xmlns:v="urn:schemas-microsoft-com:vml" Requires="v">
                <p:oleObj spid="_x0000_s11" name="" r:id="rId5" imgW="513080" imgH="520700" progId="Equation.KSEE3">
                  <p:embed/>
                </p:oleObj>
              </mc:Choice>
              <mc:Fallback>
                <p:oleObj name="" r:id="rId5" imgW="513080" imgH="520700" progId="Equation.KSEE3">
                  <p:embed/>
                  <p:pic>
                    <p:nvPicPr>
                      <p:cNvPr id="0" name="图片 10"/>
                      <p:cNvPicPr/>
                      <p:nvPr/>
                    </p:nvPicPr>
                    <p:blipFill>
                      <a:blip r:embed="rId6"/>
                      <a:stretch>
                        <a:fillRect/>
                      </a:stretch>
                    </p:blipFill>
                    <p:spPr>
                      <a:xfrm>
                        <a:off x="1729105" y="3700145"/>
                        <a:ext cx="424180" cy="601980"/>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5147310" y="4647565"/>
          <a:ext cx="786130" cy="484505"/>
        </p:xfrm>
        <a:graphic>
          <a:graphicData uri="http://schemas.openxmlformats.org/presentationml/2006/ole">
            <mc:AlternateContent xmlns:mc="http://schemas.openxmlformats.org/markup-compatibility/2006">
              <mc:Choice xmlns:v="urn:schemas-microsoft-com:vml" Requires="v">
                <p:oleObj spid="_x0000_s3075" name="" r:id="rId7" imgW="330200" imgH="203200" progId="Equation.KSEE3">
                  <p:embed/>
                </p:oleObj>
              </mc:Choice>
              <mc:Fallback>
                <p:oleObj name="" r:id="rId7" imgW="330200" imgH="203200" progId="Equation.KSEE3">
                  <p:embed/>
                  <p:pic>
                    <p:nvPicPr>
                      <p:cNvPr id="0" name="图片 3074"/>
                      <p:cNvPicPr/>
                      <p:nvPr/>
                    </p:nvPicPr>
                    <p:blipFill>
                      <a:blip r:embed="rId8"/>
                      <a:stretch>
                        <a:fillRect/>
                      </a:stretch>
                    </p:blipFill>
                    <p:spPr>
                      <a:xfrm>
                        <a:off x="5147310" y="4647565"/>
                        <a:ext cx="786130" cy="484505"/>
                      </a:xfrm>
                      <a:prstGeom prst="rect">
                        <a:avLst/>
                      </a:prstGeom>
                    </p:spPr>
                  </p:pic>
                </p:oleObj>
              </mc:Fallback>
            </mc:AlternateContent>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六、</a:t>
            </a:r>
            <a:r>
              <a:rPr lang="en-US" altLang="zh-CN"/>
              <a:t>Attention</a:t>
            </a:r>
            <a:r>
              <a:rPr lang="zh-CN" altLang="en-US"/>
              <a:t>机制</a:t>
            </a:r>
            <a:endParaRPr lang="zh-CN" altLang="en-US"/>
          </a:p>
        </p:txBody>
      </p:sp>
      <p:sp>
        <p:nvSpPr>
          <p:cNvPr id="3" name="内容占位符 2"/>
          <p:cNvSpPr>
            <a:spLocks noGrp="1"/>
          </p:cNvSpPr>
          <p:nvPr>
            <p:ph idx="1"/>
          </p:nvPr>
        </p:nvSpPr>
        <p:spPr/>
        <p:txBody>
          <a:bodyPr/>
          <a:p>
            <a:pPr marL="0" indent="0">
              <a:lnSpc>
                <a:spcPct val="180000"/>
              </a:lnSpc>
              <a:buNone/>
            </a:pPr>
            <a:r>
              <a:rPr lang="en-US" altLang="zh-CN"/>
              <a:t>   </a:t>
            </a:r>
            <a:endParaRPr lang="zh-CN" altLang="en-US"/>
          </a:p>
          <a:p>
            <a:pPr marL="0" indent="0">
              <a:lnSpc>
                <a:spcPct val="120000"/>
              </a:lnSpc>
              <a:buNone/>
            </a:pPr>
            <a:r>
              <a:rPr lang="en-US" altLang="zh-CN"/>
              <a:t>	                      </a:t>
            </a:r>
            <a:endParaRPr lang="en-US" altLang="zh-CN"/>
          </a:p>
          <a:p>
            <a:pPr marL="0" indent="0">
              <a:buNone/>
            </a:pPr>
            <a:endParaRPr lang="en-US" altLang="zh-CN"/>
          </a:p>
        </p:txBody>
      </p:sp>
      <p:pic>
        <p:nvPicPr>
          <p:cNvPr id="4" name="图片 3"/>
          <p:cNvPicPr>
            <a:picLocks noChangeAspect="1"/>
          </p:cNvPicPr>
          <p:nvPr/>
        </p:nvPicPr>
        <p:blipFill>
          <a:blip r:embed="rId1"/>
          <a:stretch>
            <a:fillRect/>
          </a:stretch>
        </p:blipFill>
        <p:spPr>
          <a:xfrm>
            <a:off x="1255395" y="1953260"/>
            <a:ext cx="9474200" cy="4069715"/>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六、</a:t>
            </a:r>
            <a:r>
              <a:rPr lang="en-US" altLang="zh-CN"/>
              <a:t>Attention</a:t>
            </a:r>
            <a:r>
              <a:rPr lang="zh-CN" altLang="en-US"/>
              <a:t>机制</a:t>
            </a:r>
            <a:endParaRPr lang="zh-CN" altLang="en-US"/>
          </a:p>
        </p:txBody>
      </p:sp>
      <p:sp>
        <p:nvSpPr>
          <p:cNvPr id="3" name="内容占位符 2"/>
          <p:cNvSpPr>
            <a:spLocks noGrp="1"/>
          </p:cNvSpPr>
          <p:nvPr>
            <p:ph idx="1"/>
          </p:nvPr>
        </p:nvSpPr>
        <p:spPr/>
        <p:txBody>
          <a:bodyPr>
            <a:normAutofit fontScale="70000"/>
          </a:bodyPr>
          <a:p>
            <a:pPr marL="0" indent="0">
              <a:lnSpc>
                <a:spcPct val="180000"/>
              </a:lnSpc>
              <a:buNone/>
            </a:pPr>
            <a:r>
              <a:rPr lang="zh-CN" altLang="en-US"/>
              <a:t>为什么要加入</a:t>
            </a:r>
            <a:r>
              <a:rPr lang="en-US" altLang="zh-CN"/>
              <a:t>Attention</a:t>
            </a:r>
            <a:r>
              <a:rPr lang="zh-CN" altLang="en-US"/>
              <a:t>？</a:t>
            </a:r>
            <a:endParaRPr lang="zh-CN" altLang="en-US"/>
          </a:p>
          <a:p>
            <a:pPr marL="0" indent="0">
              <a:lnSpc>
                <a:spcPct val="180000"/>
              </a:lnSpc>
              <a:buNone/>
            </a:pPr>
            <a:r>
              <a:rPr lang="zh-CN" altLang="en-US"/>
              <a:t>      </a:t>
            </a:r>
            <a:r>
              <a:rPr lang="en-US" altLang="zh-CN"/>
              <a:t>1</a:t>
            </a:r>
            <a:r>
              <a:rPr lang="zh-CN" altLang="en-US"/>
              <a:t>、当输入序列非常长时，模型难以学到合理的向量表示</a:t>
            </a:r>
            <a:endParaRPr lang="zh-CN" altLang="en-US"/>
          </a:p>
          <a:p>
            <a:pPr marL="0" indent="0">
              <a:lnSpc>
                <a:spcPct val="180000"/>
              </a:lnSpc>
              <a:buNone/>
            </a:pPr>
            <a:r>
              <a:rPr lang="zh-CN" altLang="en-US"/>
              <a:t>      </a:t>
            </a:r>
            <a:r>
              <a:rPr lang="en-US" altLang="zh-CN"/>
              <a:t>2</a:t>
            </a:r>
            <a:r>
              <a:rPr lang="zh-CN" altLang="en-US"/>
              <a:t>、序列输入时，随着序列的不断增长，原始根据时间步的方式的表现越来越差，这是由于原始的这种时间步模型设计的结构有缺陷，即所有的上下文输入信息都被限制到固定长度，整个模型的能力都同样收到限制，我们暂且把这种原始的模型称为简单的编解码器模型。</a:t>
            </a:r>
            <a:endParaRPr lang="zh-CN" altLang="en-US"/>
          </a:p>
          <a:p>
            <a:pPr marL="0" indent="0">
              <a:lnSpc>
                <a:spcPct val="180000"/>
              </a:lnSpc>
              <a:buNone/>
            </a:pPr>
            <a:r>
              <a:rPr lang="zh-CN" altLang="en-US"/>
              <a:t>      </a:t>
            </a:r>
            <a:r>
              <a:rPr lang="en-US" altLang="zh-CN"/>
              <a:t>3</a:t>
            </a:r>
            <a:r>
              <a:rPr lang="zh-CN" altLang="en-US"/>
              <a:t>、编解码器的结构无法解释，也就导致了其无法设计。</a:t>
            </a:r>
            <a:endParaRPr lang="zh-CN" altLang="en-US"/>
          </a:p>
          <a:p>
            <a:pPr marL="0" indent="0">
              <a:lnSpc>
                <a:spcPct val="180000"/>
              </a:lnSpc>
              <a:buNone/>
            </a:pPr>
            <a:endParaRPr lang="en-US" altLang="zh-CN"/>
          </a:p>
          <a:p>
            <a:pPr marL="0" indent="0">
              <a:buNone/>
            </a:pPr>
            <a:endParaRPr lang="en-US" altLang="zh-CN"/>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六、</a:t>
            </a:r>
            <a:r>
              <a:rPr lang="en-US" altLang="zh-CN"/>
              <a:t>Attention</a:t>
            </a:r>
            <a:r>
              <a:rPr lang="zh-CN" altLang="en-US"/>
              <a:t>机制</a:t>
            </a:r>
            <a:endParaRPr lang="zh-CN" altLang="en-US"/>
          </a:p>
        </p:txBody>
      </p:sp>
      <p:sp>
        <p:nvSpPr>
          <p:cNvPr id="3" name="内容占位符 2"/>
          <p:cNvSpPr>
            <a:spLocks noGrp="1"/>
          </p:cNvSpPr>
          <p:nvPr>
            <p:ph idx="1"/>
          </p:nvPr>
        </p:nvSpPr>
        <p:spPr/>
        <p:txBody>
          <a:bodyPr>
            <a:normAutofit/>
          </a:bodyPr>
          <a:p>
            <a:pPr marL="0" indent="0">
              <a:lnSpc>
                <a:spcPct val="180000"/>
              </a:lnSpc>
              <a:buNone/>
            </a:pPr>
            <a:endParaRPr lang="zh-CN" altLang="en-US"/>
          </a:p>
          <a:p>
            <a:pPr marL="0" indent="0">
              <a:lnSpc>
                <a:spcPct val="180000"/>
              </a:lnSpc>
              <a:buNone/>
            </a:pPr>
            <a:endParaRPr lang="en-US" altLang="zh-CN"/>
          </a:p>
          <a:p>
            <a:pPr marL="0" indent="0">
              <a:buNone/>
            </a:pPr>
            <a:endParaRPr lang="en-US" altLang="zh-CN"/>
          </a:p>
        </p:txBody>
      </p:sp>
      <p:pic>
        <p:nvPicPr>
          <p:cNvPr id="4" name="图片 3"/>
          <p:cNvPicPr>
            <a:picLocks noChangeAspect="1"/>
          </p:cNvPicPr>
          <p:nvPr/>
        </p:nvPicPr>
        <p:blipFill>
          <a:blip r:embed="rId1"/>
          <a:stretch>
            <a:fillRect/>
          </a:stretch>
        </p:blipFill>
        <p:spPr>
          <a:xfrm>
            <a:off x="4448175" y="1838325"/>
            <a:ext cx="4523105" cy="4366260"/>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六、</a:t>
            </a:r>
            <a:r>
              <a:rPr lang="en-US" altLang="zh-CN"/>
              <a:t>Attention</a:t>
            </a:r>
            <a:r>
              <a:rPr lang="zh-CN" altLang="en-US"/>
              <a:t>机制</a:t>
            </a:r>
            <a:endParaRPr lang="zh-CN" altLang="en-US"/>
          </a:p>
        </p:txBody>
      </p:sp>
      <p:sp>
        <p:nvSpPr>
          <p:cNvPr id="3" name="内容占位符 2"/>
          <p:cNvSpPr>
            <a:spLocks noGrp="1"/>
          </p:cNvSpPr>
          <p:nvPr>
            <p:ph idx="1"/>
          </p:nvPr>
        </p:nvSpPr>
        <p:spPr/>
        <p:txBody>
          <a:bodyPr>
            <a:normAutofit/>
          </a:bodyPr>
          <a:p>
            <a:pPr marL="0" indent="0">
              <a:lnSpc>
                <a:spcPct val="180000"/>
              </a:lnSpc>
              <a:buNone/>
            </a:pPr>
            <a:r>
              <a:rPr lang="en-US" altLang="zh-CN"/>
              <a:t>        </a:t>
            </a:r>
            <a:r>
              <a:rPr lang="zh-CN" altLang="en-US"/>
              <a:t>在这个模型中，encoder只将最后一个输出递给了decoder，这样一来，decoder就相当于对输入只知道梗概意思，而无法得到更多输入的细节，比如输入的位置信息。所以想想就知道了，如果输入的句子比较短、意思比较简单，翻译起来还行，长了复杂了就不行。</a:t>
            </a:r>
            <a:endParaRPr lang="zh-CN" altLang="en-US"/>
          </a:p>
          <a:p>
            <a:pPr marL="0" indent="0">
              <a:lnSpc>
                <a:spcPct val="180000"/>
              </a:lnSpc>
              <a:buNone/>
            </a:pPr>
            <a:endParaRPr lang="en-US" altLang="zh-CN"/>
          </a:p>
          <a:p>
            <a:pPr marL="0" indent="0">
              <a:buNone/>
            </a:pPr>
            <a:endParaRPr lang="en-US" altLang="zh-C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747" y="453763"/>
            <a:ext cx="10515600" cy="1325563"/>
          </a:xfrm>
        </p:spPr>
        <p:txBody>
          <a:bodyPr/>
          <a:lstStyle/>
          <a:p>
            <a:r>
              <a:rPr lang="en-US" altLang="zh-CN" dirty="0" smtClean="0">
                <a:latin typeface="+mj-ea"/>
                <a:cs typeface="+mj-ea"/>
              </a:rPr>
              <a:t>Attention</a:t>
            </a:r>
            <a:r>
              <a:rPr lang="zh-CN" altLang="en-US" dirty="0" smtClean="0">
                <a:latin typeface="+mj-ea"/>
                <a:cs typeface="+mj-ea"/>
              </a:rPr>
              <a:t>机制的通用的定义</a:t>
            </a:r>
            <a:endParaRPr lang="zh-CN" altLang="en-US" dirty="0">
              <a:latin typeface="+mj-ea"/>
              <a:cs typeface="+mj-ea"/>
            </a:endParaRPr>
          </a:p>
        </p:txBody>
      </p:sp>
      <p:sp>
        <p:nvSpPr>
          <p:cNvPr id="3" name="内容占位符 2"/>
          <p:cNvSpPr>
            <a:spLocks noGrp="1"/>
          </p:cNvSpPr>
          <p:nvPr>
            <p:ph idx="1"/>
          </p:nvPr>
        </p:nvSpPr>
        <p:spPr>
          <a:xfrm>
            <a:off x="838200" y="1779326"/>
            <a:ext cx="10515600" cy="4351338"/>
          </a:xfrm>
        </p:spPr>
        <p:txBody>
          <a:bodyPr>
            <a:normAutofit lnSpcReduction="10000"/>
          </a:bodyPr>
          <a:lstStyle/>
          <a:p>
            <a:pPr>
              <a:lnSpc>
                <a:spcPct val="140000"/>
              </a:lnSpc>
            </a:pPr>
            <a:r>
              <a:rPr lang="zh-CN" altLang="en-US" dirty="0" smtClean="0">
                <a:latin typeface="+mn-ea"/>
                <a:cs typeface="+mn-ea"/>
              </a:rPr>
              <a:t>给定</a:t>
            </a:r>
            <a:r>
              <a:rPr lang="zh-CN" altLang="en-US" dirty="0" smtClean="0">
                <a:solidFill>
                  <a:srgbClr val="FF0000"/>
                </a:solidFill>
                <a:latin typeface="+mn-ea"/>
                <a:cs typeface="+mn-ea"/>
              </a:rPr>
              <a:t>一组向量集合</a:t>
            </a:r>
            <a:r>
              <a:rPr lang="en-US" altLang="zh-CN" i="1" dirty="0" smtClean="0">
                <a:solidFill>
                  <a:srgbClr val="FF0000"/>
                </a:solidFill>
                <a:latin typeface="+mn-ea"/>
                <a:cs typeface="+mn-ea"/>
              </a:rPr>
              <a:t>values</a:t>
            </a:r>
            <a:r>
              <a:rPr lang="zh-CN" altLang="en-US" dirty="0" smtClean="0">
                <a:latin typeface="+mn-ea"/>
                <a:cs typeface="+mn-ea"/>
              </a:rPr>
              <a:t>，以及</a:t>
            </a:r>
            <a:r>
              <a:rPr lang="zh-CN" altLang="en-US" dirty="0" smtClean="0">
                <a:solidFill>
                  <a:srgbClr val="FF0000"/>
                </a:solidFill>
                <a:latin typeface="+mn-ea"/>
                <a:cs typeface="+mn-ea"/>
              </a:rPr>
              <a:t>一个向量</a:t>
            </a:r>
            <a:r>
              <a:rPr lang="en-US" altLang="zh-CN" i="1" dirty="0" smtClean="0">
                <a:solidFill>
                  <a:srgbClr val="FF0000"/>
                </a:solidFill>
                <a:latin typeface="+mn-ea"/>
                <a:cs typeface="+mn-ea"/>
              </a:rPr>
              <a:t>query</a:t>
            </a:r>
            <a:r>
              <a:rPr lang="zh-CN" altLang="en-US" dirty="0" smtClean="0">
                <a:latin typeface="+mn-ea"/>
                <a:cs typeface="+mn-ea"/>
              </a:rPr>
              <a:t>，</a:t>
            </a:r>
            <a:r>
              <a:rPr lang="en-US" altLang="zh-CN" dirty="0" smtClean="0">
                <a:latin typeface="+mn-ea"/>
                <a:cs typeface="+mn-ea"/>
              </a:rPr>
              <a:t>attention</a:t>
            </a:r>
            <a:r>
              <a:rPr lang="zh-CN" altLang="en-US" dirty="0" smtClean="0">
                <a:latin typeface="+mn-ea"/>
                <a:cs typeface="+mn-ea"/>
              </a:rPr>
              <a:t>机制是一种根据该</a:t>
            </a:r>
            <a:r>
              <a:rPr lang="en-US" altLang="zh-CN" i="1" dirty="0" smtClean="0">
                <a:latin typeface="+mn-ea"/>
                <a:cs typeface="+mn-ea"/>
              </a:rPr>
              <a:t>query</a:t>
            </a:r>
            <a:r>
              <a:rPr lang="zh-CN" altLang="en-US" dirty="0" smtClean="0">
                <a:latin typeface="+mn-ea"/>
                <a:cs typeface="+mn-ea"/>
              </a:rPr>
              <a:t>计算</a:t>
            </a:r>
            <a:r>
              <a:rPr lang="en-US" altLang="zh-CN" i="1" dirty="0" smtClean="0">
                <a:solidFill>
                  <a:srgbClr val="FF0000"/>
                </a:solidFill>
                <a:latin typeface="+mn-ea"/>
                <a:cs typeface="+mn-ea"/>
              </a:rPr>
              <a:t>values</a:t>
            </a:r>
            <a:r>
              <a:rPr lang="zh-CN" altLang="en-US" dirty="0" smtClean="0">
                <a:solidFill>
                  <a:srgbClr val="FF0000"/>
                </a:solidFill>
                <a:latin typeface="+mn-ea"/>
                <a:cs typeface="+mn-ea"/>
              </a:rPr>
              <a:t>的加权求和</a:t>
            </a:r>
            <a:r>
              <a:rPr lang="zh-CN" altLang="en-US" dirty="0" smtClean="0">
                <a:latin typeface="+mn-ea"/>
                <a:cs typeface="+mn-ea"/>
              </a:rPr>
              <a:t>的机制。</a:t>
            </a:r>
            <a:endParaRPr lang="en-US" altLang="zh-CN" dirty="0" smtClean="0">
              <a:latin typeface="+mn-ea"/>
              <a:cs typeface="+mn-ea"/>
            </a:endParaRPr>
          </a:p>
          <a:p>
            <a:pPr>
              <a:lnSpc>
                <a:spcPct val="140000"/>
              </a:lnSpc>
            </a:pPr>
            <a:r>
              <a:rPr lang="en-US" altLang="zh-CN" dirty="0">
                <a:latin typeface="+mn-ea"/>
                <a:cs typeface="+mn-ea"/>
              </a:rPr>
              <a:t>attention</a:t>
            </a:r>
            <a:r>
              <a:rPr lang="zh-CN" altLang="en-US" dirty="0" smtClean="0">
                <a:latin typeface="+mn-ea"/>
                <a:cs typeface="+mn-ea"/>
              </a:rPr>
              <a:t>的重点就是这个集合</a:t>
            </a:r>
            <a:r>
              <a:rPr lang="en-US" altLang="zh-CN" i="1" dirty="0" smtClean="0">
                <a:latin typeface="+mn-ea"/>
                <a:cs typeface="+mn-ea"/>
              </a:rPr>
              <a:t>values</a:t>
            </a:r>
            <a:r>
              <a:rPr lang="zh-CN" altLang="en-US" dirty="0" smtClean="0">
                <a:latin typeface="+mn-ea"/>
                <a:cs typeface="+mn-ea"/>
              </a:rPr>
              <a:t>中的每个</a:t>
            </a:r>
            <a:r>
              <a:rPr lang="en-US" altLang="zh-CN" i="1" dirty="0" smtClean="0">
                <a:latin typeface="+mn-ea"/>
                <a:cs typeface="+mn-ea"/>
              </a:rPr>
              <a:t>value</a:t>
            </a:r>
            <a:r>
              <a:rPr lang="zh-CN" altLang="en-US" dirty="0">
                <a:latin typeface="+mn-ea"/>
                <a:cs typeface="+mn-ea"/>
              </a:rPr>
              <a:t>的“权值”的</a:t>
            </a:r>
            <a:r>
              <a:rPr lang="zh-CN" altLang="en-US" dirty="0" smtClean="0">
                <a:latin typeface="+mn-ea"/>
                <a:cs typeface="+mn-ea"/>
              </a:rPr>
              <a:t>计算方法。</a:t>
            </a:r>
            <a:endParaRPr lang="en-US" altLang="zh-CN" dirty="0" smtClean="0">
              <a:latin typeface="+mn-ea"/>
              <a:cs typeface="+mn-ea"/>
            </a:endParaRPr>
          </a:p>
          <a:p>
            <a:pPr>
              <a:lnSpc>
                <a:spcPct val="140000"/>
              </a:lnSpc>
            </a:pPr>
            <a:r>
              <a:rPr lang="zh-CN" altLang="en-US" dirty="0" smtClean="0">
                <a:latin typeface="+mn-ea"/>
                <a:cs typeface="+mn-ea"/>
              </a:rPr>
              <a:t>有时候也把这种</a:t>
            </a:r>
            <a:r>
              <a:rPr lang="en-US" altLang="zh-CN" dirty="0" smtClean="0">
                <a:latin typeface="+mn-ea"/>
                <a:cs typeface="+mn-ea"/>
              </a:rPr>
              <a:t>attention</a:t>
            </a:r>
            <a:r>
              <a:rPr lang="zh-CN" altLang="en-US" dirty="0" smtClean="0">
                <a:latin typeface="+mn-ea"/>
                <a:cs typeface="+mn-ea"/>
              </a:rPr>
              <a:t>的机制叫做</a:t>
            </a:r>
            <a:r>
              <a:rPr lang="en-US" altLang="zh-CN" dirty="0" smtClean="0">
                <a:latin typeface="+mn-ea"/>
                <a:cs typeface="+mn-ea"/>
              </a:rPr>
              <a:t>query</a:t>
            </a:r>
            <a:r>
              <a:rPr lang="zh-CN" altLang="en-US" dirty="0" smtClean="0">
                <a:latin typeface="+mn-ea"/>
                <a:cs typeface="+mn-ea"/>
              </a:rPr>
              <a:t>的输出关注了（或者说叫考虑到了）原文的不同部分。（</a:t>
            </a:r>
            <a:r>
              <a:rPr lang="en-US" altLang="zh-CN" dirty="0" smtClean="0">
                <a:latin typeface="+mn-ea"/>
                <a:cs typeface="+mn-ea"/>
              </a:rPr>
              <a:t>Query attends to the</a:t>
            </a:r>
            <a:r>
              <a:rPr lang="en-US" altLang="zh-CN" dirty="0">
                <a:latin typeface="+mn-ea"/>
                <a:cs typeface="+mn-ea"/>
              </a:rPr>
              <a:t> </a:t>
            </a:r>
            <a:r>
              <a:rPr lang="en-US" altLang="zh-CN" dirty="0" smtClean="0">
                <a:latin typeface="+mn-ea"/>
                <a:cs typeface="+mn-ea"/>
              </a:rPr>
              <a:t>values</a:t>
            </a:r>
            <a:r>
              <a:rPr lang="zh-CN" altLang="en-US" dirty="0" smtClean="0">
                <a:latin typeface="+mn-ea"/>
                <a:cs typeface="+mn-ea"/>
              </a:rPr>
              <a:t>）</a:t>
            </a:r>
            <a:endParaRPr lang="zh-CN" altLang="en-US" sz="3600" dirty="0">
              <a:solidFill>
                <a:srgbClr val="00B050"/>
              </a:solidFill>
              <a:latin typeface="+mn-ea"/>
              <a:cs typeface="+mn-ea"/>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747" y="453763"/>
            <a:ext cx="10515600" cy="1325563"/>
          </a:xfrm>
        </p:spPr>
        <p:txBody>
          <a:bodyPr/>
          <a:lstStyle/>
          <a:p>
            <a:r>
              <a:rPr lang="en-US" altLang="zh-CN" dirty="0" smtClean="0">
                <a:latin typeface="+mj-ea"/>
                <a:cs typeface="+mj-ea"/>
              </a:rPr>
              <a:t>Attention</a:t>
            </a:r>
            <a:r>
              <a:rPr lang="zh-CN" altLang="en-US" dirty="0" smtClean="0">
                <a:latin typeface="+mj-ea"/>
                <a:cs typeface="+mj-ea"/>
              </a:rPr>
              <a:t>机制的通用的定义</a:t>
            </a:r>
            <a:endParaRPr lang="zh-CN" altLang="en-US" dirty="0">
              <a:latin typeface="+mj-ea"/>
              <a:cs typeface="+mj-ea"/>
            </a:endParaRPr>
          </a:p>
        </p:txBody>
      </p:sp>
      <p:sp>
        <p:nvSpPr>
          <p:cNvPr id="3" name="内容占位符 2"/>
          <p:cNvSpPr>
            <a:spLocks noGrp="1"/>
          </p:cNvSpPr>
          <p:nvPr>
            <p:ph idx="1"/>
          </p:nvPr>
        </p:nvSpPr>
        <p:spPr>
          <a:xfrm>
            <a:off x="838200" y="1779326"/>
            <a:ext cx="10515600" cy="4351338"/>
          </a:xfrm>
        </p:spPr>
        <p:txBody>
          <a:bodyPr>
            <a:normAutofit lnSpcReduction="10000"/>
          </a:bodyPr>
          <a:lstStyle/>
          <a:p>
            <a:pPr marL="0" indent="0">
              <a:lnSpc>
                <a:spcPct val="100000"/>
              </a:lnSpc>
              <a:buNone/>
            </a:pPr>
            <a:endParaRPr lang="en-US" altLang="zh-CN" dirty="0" smtClean="0">
              <a:latin typeface="Microsoft YaHei" panose="020B0503020204020204" pitchFamily="34" charset="-122"/>
              <a:ea typeface="Microsoft YaHei" panose="020B0503020204020204" pitchFamily="34" charset="-122"/>
            </a:endParaRPr>
          </a:p>
          <a:p>
            <a:endParaRPr lang="en-US" altLang="zh-CN" dirty="0">
              <a:latin typeface="Microsoft YaHei" panose="020B0503020204020204" pitchFamily="34" charset="-122"/>
              <a:ea typeface="Microsoft YaHei" panose="020B0503020204020204" pitchFamily="34" charset="-122"/>
            </a:endParaRPr>
          </a:p>
          <a:p>
            <a:pPr marL="0" indent="0">
              <a:buNone/>
            </a:pPr>
            <a:r>
              <a:rPr lang="zh-CN" altLang="en-US" sz="3600" dirty="0" smtClean="0">
                <a:solidFill>
                  <a:srgbClr val="00B050"/>
                </a:solidFill>
                <a:latin typeface="+mn-ea"/>
                <a:cs typeface="+mn-ea"/>
              </a:rPr>
              <a:t>举例：</a:t>
            </a:r>
            <a:r>
              <a:rPr lang="en-US" altLang="zh-CN" sz="3600" dirty="0" smtClean="0">
                <a:solidFill>
                  <a:srgbClr val="00B050"/>
                </a:solidFill>
                <a:latin typeface="+mn-ea"/>
                <a:cs typeface="+mn-ea"/>
              </a:rPr>
              <a:t>seq2seq</a:t>
            </a:r>
            <a:r>
              <a:rPr lang="zh-CN" altLang="en-US" sz="3600" dirty="0" smtClean="0">
                <a:solidFill>
                  <a:srgbClr val="00B050"/>
                </a:solidFill>
                <a:latin typeface="+mn-ea"/>
                <a:cs typeface="+mn-ea"/>
              </a:rPr>
              <a:t>中，哪个是</a:t>
            </a:r>
            <a:r>
              <a:rPr lang="en-US" altLang="zh-CN" sz="3600" dirty="0" smtClean="0">
                <a:solidFill>
                  <a:srgbClr val="00B050"/>
                </a:solidFill>
                <a:latin typeface="+mn-ea"/>
                <a:cs typeface="+mn-ea"/>
              </a:rPr>
              <a:t>query</a:t>
            </a:r>
            <a:r>
              <a:rPr lang="zh-CN" altLang="en-US" sz="3600" dirty="0" smtClean="0">
                <a:solidFill>
                  <a:srgbClr val="00B050"/>
                </a:solidFill>
                <a:latin typeface="+mn-ea"/>
                <a:cs typeface="+mn-ea"/>
              </a:rPr>
              <a:t>，</a:t>
            </a:r>
            <a:endParaRPr lang="zh-CN" altLang="en-US" sz="3600" dirty="0" smtClean="0">
              <a:solidFill>
                <a:srgbClr val="00B050"/>
              </a:solidFill>
              <a:latin typeface="+mn-ea"/>
              <a:cs typeface="+mn-ea"/>
            </a:endParaRPr>
          </a:p>
          <a:p>
            <a:pPr marL="0" indent="0">
              <a:buNone/>
            </a:pPr>
            <a:r>
              <a:rPr lang="zh-CN" altLang="en-US" sz="3600" dirty="0" smtClean="0">
                <a:solidFill>
                  <a:srgbClr val="00B050"/>
                </a:solidFill>
                <a:latin typeface="+mn-ea"/>
                <a:cs typeface="+mn-ea"/>
              </a:rPr>
              <a:t>                               哪个是</a:t>
            </a:r>
            <a:r>
              <a:rPr lang="en-US" altLang="zh-CN" sz="3600" dirty="0" smtClean="0">
                <a:solidFill>
                  <a:srgbClr val="00B050"/>
                </a:solidFill>
                <a:latin typeface="+mn-ea"/>
                <a:cs typeface="+mn-ea"/>
              </a:rPr>
              <a:t>values</a:t>
            </a:r>
            <a:r>
              <a:rPr lang="zh-CN" altLang="en-US" sz="3600" dirty="0" smtClean="0">
                <a:solidFill>
                  <a:srgbClr val="00B050"/>
                </a:solidFill>
                <a:latin typeface="+mn-ea"/>
                <a:cs typeface="+mn-ea"/>
              </a:rPr>
              <a:t>？</a:t>
            </a:r>
            <a:endParaRPr lang="zh-CN" altLang="en-US" sz="3600" dirty="0">
              <a:solidFill>
                <a:srgbClr val="00B050"/>
              </a:solidFill>
              <a:latin typeface="+mn-ea"/>
              <a:cs typeface="+mn-ea"/>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60953"/>
            <a:ext cx="10515600" cy="1325563"/>
          </a:xfrm>
        </p:spPr>
        <p:txBody>
          <a:bodyPr/>
          <a:lstStyle/>
          <a:p>
            <a:r>
              <a:rPr lang="zh-CN" altLang="en-US" dirty="0" smtClean="0">
                <a:latin typeface="+mn-ea"/>
                <a:ea typeface="+mn-ea"/>
                <a:cs typeface="+mn-ea"/>
              </a:rPr>
              <a:t>从定义来看</a:t>
            </a:r>
            <a:r>
              <a:rPr lang="en-US" altLang="zh-CN" dirty="0" smtClean="0">
                <a:latin typeface="+mn-ea"/>
                <a:ea typeface="+mn-ea"/>
                <a:cs typeface="+mn-ea"/>
              </a:rPr>
              <a:t>Attention</a:t>
            </a:r>
            <a:r>
              <a:rPr lang="zh-CN" altLang="en-US" dirty="0" smtClean="0">
                <a:latin typeface="+mn-ea"/>
                <a:ea typeface="+mn-ea"/>
                <a:cs typeface="+mn-ea"/>
              </a:rPr>
              <a:t>的感性认识</a:t>
            </a:r>
            <a:endParaRPr lang="zh-CN" altLang="en-US" dirty="0">
              <a:latin typeface="+mn-ea"/>
              <a:ea typeface="+mn-ea"/>
              <a:cs typeface="+mn-ea"/>
            </a:endParaRPr>
          </a:p>
        </p:txBody>
      </p:sp>
      <p:sp>
        <p:nvSpPr>
          <p:cNvPr id="3" name="内容占位符 2"/>
          <p:cNvSpPr>
            <a:spLocks noGrp="1"/>
          </p:cNvSpPr>
          <p:nvPr>
            <p:ph idx="1"/>
          </p:nvPr>
        </p:nvSpPr>
        <p:spPr>
          <a:xfrm>
            <a:off x="143719" y="1690688"/>
            <a:ext cx="11353800" cy="4351338"/>
          </a:xfrm>
        </p:spPr>
        <p:txBody>
          <a:bodyPr/>
          <a:lstStyle/>
          <a:p>
            <a:pPr>
              <a:lnSpc>
                <a:spcPct val="150000"/>
              </a:lnSpc>
            </a:pPr>
            <a:r>
              <a:rPr lang="en-US" altLang="zh-CN" dirty="0" smtClean="0">
                <a:latin typeface="+mn-ea"/>
                <a:cs typeface="+mn-ea"/>
              </a:rPr>
              <a:t>The	weighted sum</a:t>
            </a:r>
            <a:r>
              <a:rPr lang="en-US" altLang="zh-CN" dirty="0">
                <a:latin typeface="+mn-ea"/>
                <a:cs typeface="+mn-ea"/>
              </a:rPr>
              <a:t> </a:t>
            </a:r>
            <a:r>
              <a:rPr lang="en-US" altLang="zh-CN" dirty="0" smtClean="0">
                <a:latin typeface="+mn-ea"/>
                <a:cs typeface="+mn-ea"/>
              </a:rPr>
              <a:t>is</a:t>
            </a:r>
            <a:r>
              <a:rPr lang="en-US" altLang="zh-CN" dirty="0">
                <a:latin typeface="+mn-ea"/>
                <a:cs typeface="+mn-ea"/>
              </a:rPr>
              <a:t> </a:t>
            </a:r>
            <a:r>
              <a:rPr lang="en-US" altLang="zh-CN" dirty="0" smtClean="0">
                <a:latin typeface="+mn-ea"/>
                <a:cs typeface="+mn-ea"/>
              </a:rPr>
              <a:t>a </a:t>
            </a:r>
            <a:r>
              <a:rPr lang="en-US" altLang="zh-CN" dirty="0" smtClean="0">
                <a:solidFill>
                  <a:srgbClr val="7030A0"/>
                </a:solidFill>
                <a:latin typeface="+mn-ea"/>
                <a:cs typeface="+mn-ea"/>
              </a:rPr>
              <a:t>selective</a:t>
            </a:r>
            <a:r>
              <a:rPr lang="en-US" altLang="zh-CN" dirty="0">
                <a:solidFill>
                  <a:srgbClr val="7030A0"/>
                </a:solidFill>
                <a:latin typeface="+mn-ea"/>
                <a:cs typeface="+mn-ea"/>
              </a:rPr>
              <a:t> </a:t>
            </a:r>
            <a:r>
              <a:rPr lang="en-US" altLang="zh-CN" dirty="0" smtClean="0">
                <a:solidFill>
                  <a:srgbClr val="7030A0"/>
                </a:solidFill>
                <a:latin typeface="+mn-ea"/>
                <a:cs typeface="+mn-ea"/>
              </a:rPr>
              <a:t>summary </a:t>
            </a:r>
            <a:r>
              <a:rPr lang="en-US" altLang="zh-CN" dirty="0" smtClean="0">
                <a:latin typeface="+mn-ea"/>
                <a:cs typeface="+mn-ea"/>
              </a:rPr>
              <a:t>of the information contained in the values, where the query</a:t>
            </a:r>
            <a:r>
              <a:rPr lang="en-US" altLang="zh-CN" dirty="0">
                <a:latin typeface="+mn-ea"/>
                <a:cs typeface="+mn-ea"/>
              </a:rPr>
              <a:t> </a:t>
            </a:r>
            <a:r>
              <a:rPr lang="en-US" altLang="zh-CN" dirty="0" smtClean="0">
                <a:latin typeface="+mn-ea"/>
                <a:cs typeface="+mn-ea"/>
              </a:rPr>
              <a:t>determines</a:t>
            </a:r>
            <a:r>
              <a:rPr lang="en-US" altLang="zh-CN" dirty="0">
                <a:latin typeface="+mn-ea"/>
                <a:cs typeface="+mn-ea"/>
              </a:rPr>
              <a:t> </a:t>
            </a:r>
            <a:r>
              <a:rPr lang="en-US" altLang="zh-CN" dirty="0" smtClean="0">
                <a:latin typeface="+mn-ea"/>
                <a:cs typeface="+mn-ea"/>
              </a:rPr>
              <a:t>which values</a:t>
            </a:r>
            <a:r>
              <a:rPr lang="en-US" altLang="zh-CN" dirty="0">
                <a:latin typeface="+mn-ea"/>
                <a:cs typeface="+mn-ea"/>
              </a:rPr>
              <a:t> </a:t>
            </a:r>
            <a:r>
              <a:rPr lang="en-US" altLang="zh-CN" dirty="0" smtClean="0">
                <a:latin typeface="+mn-ea"/>
                <a:cs typeface="+mn-ea"/>
              </a:rPr>
              <a:t>to</a:t>
            </a:r>
            <a:r>
              <a:rPr lang="en-US" altLang="zh-CN" dirty="0">
                <a:latin typeface="+mn-ea"/>
                <a:cs typeface="+mn-ea"/>
              </a:rPr>
              <a:t> </a:t>
            </a:r>
            <a:r>
              <a:rPr lang="en-US" altLang="zh-CN" dirty="0" smtClean="0">
                <a:latin typeface="+mn-ea"/>
                <a:cs typeface="+mn-ea"/>
              </a:rPr>
              <a:t>focus on.</a:t>
            </a:r>
            <a:endParaRPr lang="en-US" altLang="zh-CN" dirty="0" smtClean="0">
              <a:latin typeface="+mn-ea"/>
              <a:cs typeface="+mn-ea"/>
            </a:endParaRPr>
          </a:p>
          <a:p>
            <a:pPr>
              <a:lnSpc>
                <a:spcPct val="150000"/>
              </a:lnSpc>
            </a:pPr>
            <a:endParaRPr lang="en-US" altLang="zh-CN" dirty="0" smtClean="0">
              <a:latin typeface="+mn-ea"/>
              <a:cs typeface="+mn-ea"/>
            </a:endParaRPr>
          </a:p>
          <a:p>
            <a:pPr>
              <a:lnSpc>
                <a:spcPct val="150000"/>
              </a:lnSpc>
            </a:pPr>
            <a:r>
              <a:rPr lang="zh-CN" altLang="en-US" dirty="0" smtClean="0">
                <a:latin typeface="+mn-ea"/>
                <a:cs typeface="+mn-ea"/>
              </a:rPr>
              <a:t>换句话说，</a:t>
            </a:r>
            <a:r>
              <a:rPr lang="en-US" altLang="zh-CN" dirty="0" smtClean="0">
                <a:latin typeface="+mn-ea"/>
                <a:cs typeface="+mn-ea"/>
              </a:rPr>
              <a:t>attention</a:t>
            </a:r>
            <a:r>
              <a:rPr lang="zh-CN" altLang="en-US" dirty="0" smtClean="0">
                <a:latin typeface="+mn-ea"/>
                <a:cs typeface="+mn-ea"/>
              </a:rPr>
              <a:t>机制也是一种根据一些其他向量表达（</a:t>
            </a:r>
            <a:r>
              <a:rPr lang="en-US" altLang="zh-CN" dirty="0" smtClean="0">
                <a:latin typeface="+mn-ea"/>
                <a:cs typeface="+mn-ea"/>
              </a:rPr>
              <a:t>query</a:t>
            </a:r>
            <a:r>
              <a:rPr lang="zh-CN" altLang="en-US" dirty="0" smtClean="0">
                <a:latin typeface="+mn-ea"/>
                <a:cs typeface="+mn-ea"/>
              </a:rPr>
              <a:t>）从向量表达集合（</a:t>
            </a:r>
            <a:r>
              <a:rPr lang="en-US" altLang="zh-CN" dirty="0" smtClean="0">
                <a:latin typeface="+mn-ea"/>
                <a:cs typeface="+mn-ea"/>
              </a:rPr>
              <a:t>values</a:t>
            </a:r>
            <a:r>
              <a:rPr lang="zh-CN" altLang="en-US" dirty="0" smtClean="0">
                <a:latin typeface="+mn-ea"/>
                <a:cs typeface="+mn-ea"/>
              </a:rPr>
              <a:t>）中获得特定向量表达（</a:t>
            </a:r>
            <a:r>
              <a:rPr lang="en-US" altLang="zh-CN" dirty="0" smtClean="0">
                <a:latin typeface="+mn-ea"/>
                <a:cs typeface="+mn-ea"/>
              </a:rPr>
              <a:t>attention</a:t>
            </a:r>
            <a:r>
              <a:rPr lang="zh-CN" altLang="en-US" dirty="0" smtClean="0">
                <a:latin typeface="+mn-ea"/>
                <a:cs typeface="+mn-ea"/>
              </a:rPr>
              <a:t>）的方法</a:t>
            </a:r>
            <a:endParaRPr lang="en-US" altLang="zh-CN" dirty="0" smtClean="0">
              <a:latin typeface="+mn-ea"/>
              <a:cs typeface="+mn-ea"/>
            </a:endParaRPr>
          </a:p>
          <a:p>
            <a:endParaRPr lang="zh-CN" altLang="en-US" dirty="0">
              <a:latin typeface="+mn-ea"/>
              <a:cs typeface="+mn-ea"/>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cs typeface="+mj-ea"/>
              </a:rPr>
              <a:t>针对</a:t>
            </a:r>
            <a:r>
              <a:rPr lang="en-US" altLang="zh-CN" dirty="0" smtClean="0">
                <a:latin typeface="+mj-ea"/>
                <a:cs typeface="+mj-ea"/>
              </a:rPr>
              <a:t>attention</a:t>
            </a:r>
            <a:r>
              <a:rPr lang="zh-CN" altLang="en-US" dirty="0" smtClean="0">
                <a:latin typeface="+mj-ea"/>
                <a:cs typeface="+mj-ea"/>
              </a:rPr>
              <a:t>向量计算方式变体</a:t>
            </a:r>
            <a:endParaRPr lang="zh-CN" altLang="en-US" dirty="0">
              <a:latin typeface="+mj-ea"/>
              <a:cs typeface="+mj-ea"/>
            </a:endParaRPr>
          </a:p>
        </p:txBody>
      </p:sp>
      <p:sp>
        <p:nvSpPr>
          <p:cNvPr id="3" name="内容占位符 2"/>
          <p:cNvSpPr>
            <a:spLocks noGrp="1"/>
          </p:cNvSpPr>
          <p:nvPr>
            <p:ph idx="1"/>
          </p:nvPr>
        </p:nvSpPr>
        <p:spPr/>
        <p:txBody>
          <a:bodyPr/>
          <a:lstStyle/>
          <a:p>
            <a:r>
              <a:rPr lang="en-US" altLang="zh-CN" dirty="0" smtClean="0">
                <a:latin typeface="+mn-ea"/>
                <a:cs typeface="+mn-ea"/>
              </a:rPr>
              <a:t>Soft attention</a:t>
            </a:r>
            <a:endParaRPr lang="en-US" altLang="zh-CN" dirty="0">
              <a:latin typeface="+mn-ea"/>
              <a:cs typeface="+mn-ea"/>
            </a:endParaRPr>
          </a:p>
          <a:p>
            <a:r>
              <a:rPr lang="en-US" altLang="zh-CN" dirty="0" smtClean="0">
                <a:latin typeface="+mn-ea"/>
                <a:cs typeface="+mn-ea"/>
              </a:rPr>
              <a:t>Hard attention </a:t>
            </a:r>
            <a:endParaRPr lang="en-US" altLang="zh-CN" dirty="0" smtClean="0">
              <a:latin typeface="+mn-ea"/>
              <a:cs typeface="+mn-ea"/>
            </a:endParaRPr>
          </a:p>
          <a:p>
            <a:r>
              <a:rPr lang="zh-CN" altLang="en-US" dirty="0" smtClean="0">
                <a:latin typeface="+mn-ea"/>
                <a:cs typeface="+mn-ea"/>
              </a:rPr>
              <a:t>“半软</a:t>
            </a:r>
            <a:r>
              <a:rPr lang="zh-CN" altLang="en-US" dirty="0">
                <a:latin typeface="+mn-ea"/>
                <a:cs typeface="+mn-ea"/>
              </a:rPr>
              <a:t>半</a:t>
            </a:r>
            <a:r>
              <a:rPr lang="zh-CN" altLang="en-US" dirty="0" smtClean="0">
                <a:latin typeface="+mn-ea"/>
                <a:cs typeface="+mn-ea"/>
              </a:rPr>
              <a:t>硬”的</a:t>
            </a:r>
            <a:r>
              <a:rPr lang="en-US" altLang="zh-CN" dirty="0" smtClean="0">
                <a:latin typeface="+mn-ea"/>
                <a:cs typeface="+mn-ea"/>
              </a:rPr>
              <a:t>attention </a:t>
            </a:r>
            <a:r>
              <a:rPr lang="zh-CN" altLang="en-US" dirty="0" smtClean="0">
                <a:latin typeface="+mn-ea"/>
                <a:cs typeface="+mn-ea"/>
              </a:rPr>
              <a:t>（</a:t>
            </a:r>
            <a:r>
              <a:rPr lang="en-US" altLang="zh-CN" dirty="0" smtClean="0">
                <a:latin typeface="+mn-ea"/>
                <a:cs typeface="+mn-ea"/>
              </a:rPr>
              <a:t>local attention</a:t>
            </a:r>
            <a:r>
              <a:rPr lang="zh-CN" altLang="en-US" dirty="0" smtClean="0">
                <a:latin typeface="+mn-ea"/>
                <a:cs typeface="+mn-ea"/>
              </a:rPr>
              <a:t>）</a:t>
            </a:r>
            <a:endParaRPr lang="en-US" altLang="zh-CN" dirty="0" smtClean="0">
              <a:latin typeface="+mn-ea"/>
              <a:cs typeface="+mn-ea"/>
            </a:endParaRPr>
          </a:p>
          <a:p>
            <a:endParaRPr lang="en-US" altLang="zh-CN" dirty="0" smtClean="0">
              <a:latin typeface="+mn-ea"/>
              <a:cs typeface="+mn-ea"/>
            </a:endParaRPr>
          </a:p>
          <a:p>
            <a:r>
              <a:rPr lang="zh-CN" altLang="en-US" dirty="0" smtClean="0">
                <a:latin typeface="+mn-ea"/>
                <a:cs typeface="+mn-ea"/>
              </a:rPr>
              <a:t>动态</a:t>
            </a:r>
            <a:r>
              <a:rPr lang="en-US" altLang="zh-CN" dirty="0" smtClean="0">
                <a:latin typeface="+mn-ea"/>
                <a:cs typeface="+mn-ea"/>
              </a:rPr>
              <a:t>attention</a:t>
            </a:r>
            <a:endParaRPr lang="en-US" altLang="zh-CN" dirty="0" smtClean="0">
              <a:latin typeface="+mn-ea"/>
              <a:cs typeface="+mn-ea"/>
            </a:endParaRPr>
          </a:p>
          <a:p>
            <a:r>
              <a:rPr lang="zh-CN" altLang="en-US" dirty="0" smtClean="0">
                <a:latin typeface="+mn-ea"/>
                <a:cs typeface="+mn-ea"/>
              </a:rPr>
              <a:t>静态</a:t>
            </a:r>
            <a:r>
              <a:rPr lang="en-US" altLang="zh-CN" dirty="0" smtClean="0">
                <a:latin typeface="+mn-ea"/>
                <a:cs typeface="+mn-ea"/>
              </a:rPr>
              <a:t>attention </a:t>
            </a:r>
            <a:endParaRPr lang="en-US" altLang="zh-CN" dirty="0" smtClean="0">
              <a:latin typeface="+mn-ea"/>
              <a:cs typeface="+mn-ea"/>
            </a:endParaRPr>
          </a:p>
          <a:p>
            <a:r>
              <a:rPr lang="zh-CN" altLang="en-US" dirty="0" smtClean="0">
                <a:latin typeface="+mn-ea"/>
                <a:cs typeface="+mn-ea"/>
              </a:rPr>
              <a:t>强制前向</a:t>
            </a:r>
            <a:r>
              <a:rPr lang="en-US" altLang="zh-CN" dirty="0" smtClean="0">
                <a:latin typeface="+mn-ea"/>
                <a:cs typeface="+mn-ea"/>
              </a:rPr>
              <a:t>attention</a:t>
            </a:r>
            <a:endParaRPr lang="en-US" altLang="zh-CN" dirty="0" smtClean="0">
              <a:latin typeface="Microsoft YaHei" panose="020B0503020204020204" pitchFamily="34" charset="-122"/>
              <a:ea typeface="Microsoft YaHei" panose="020B0503020204020204" pitchFamily="34" charset="-122"/>
            </a:endParaRPr>
          </a:p>
          <a:p>
            <a:pPr marL="0" indent="0">
              <a:buNone/>
            </a:pPr>
            <a:endParaRPr lang="en-US" altLang="zh-CN" dirty="0" smtClean="0">
              <a:latin typeface="Microsoft YaHei" panose="020B0503020204020204" pitchFamily="34" charset="-122"/>
              <a:ea typeface="Microsoft YaHei" panose="020B0503020204020204" pitchFamily="34" charset="-122"/>
            </a:endParaRPr>
          </a:p>
          <a:p>
            <a:endParaRPr lang="en-US" altLang="zh-CN" dirty="0" smtClean="0">
              <a:latin typeface="Microsoft YaHei" panose="020B0503020204020204" pitchFamily="34" charset="-122"/>
              <a:ea typeface="Microsoft YaHei" panose="020B0503020204020204" pitchFamily="34" charset="-122"/>
            </a:endParaRPr>
          </a:p>
          <a:p>
            <a:pPr marL="0" indent="0">
              <a:buNone/>
            </a:pPr>
            <a:endParaRPr lang="zh-CN" altLang="en-US" dirty="0">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j-ea"/>
              </a:rPr>
              <a:t>Soft attention</a:t>
            </a:r>
            <a:endParaRPr lang="zh-CN" altLang="en-US" dirty="0">
              <a:latin typeface="+mj-ea"/>
            </a:endParaRPr>
          </a:p>
        </p:txBody>
      </p:sp>
      <p:sp>
        <p:nvSpPr>
          <p:cNvPr id="9" name="矩形 8"/>
          <p:cNvSpPr/>
          <p:nvPr/>
        </p:nvSpPr>
        <p:spPr>
          <a:xfrm>
            <a:off x="1106466" y="1690688"/>
            <a:ext cx="10247334" cy="645160"/>
          </a:xfrm>
          <a:prstGeom prst="rect">
            <a:avLst/>
          </a:prstGeom>
        </p:spPr>
        <p:txBody>
          <a:bodyPr wrap="square">
            <a:spAutoFit/>
          </a:bodyPr>
          <a:lstStyle/>
          <a:p>
            <a:r>
              <a:rPr lang="en-US" altLang="zh-CN" dirty="0" smtClean="0">
                <a:latin typeface="+mn-ea"/>
                <a:cs typeface="+mn-ea"/>
              </a:rPr>
              <a:t>Soft attention</a:t>
            </a:r>
            <a:r>
              <a:rPr lang="zh-CN" altLang="en-US" dirty="0" smtClean="0">
                <a:latin typeface="+mn-ea"/>
                <a:cs typeface="+mn-ea"/>
              </a:rPr>
              <a:t>就是我们上面讲过的那种最常见的</a:t>
            </a:r>
            <a:r>
              <a:rPr lang="en-US" altLang="zh-CN" dirty="0" smtClean="0">
                <a:latin typeface="+mn-ea"/>
                <a:cs typeface="+mn-ea"/>
              </a:rPr>
              <a:t>attention</a:t>
            </a:r>
            <a:r>
              <a:rPr lang="zh-CN" altLang="en-US" dirty="0" smtClean="0">
                <a:latin typeface="+mn-ea"/>
                <a:cs typeface="+mn-ea"/>
              </a:rPr>
              <a:t>，是在求注意力分配概率分布的时候，对于输入句子</a:t>
            </a:r>
            <a:r>
              <a:rPr lang="en-US" altLang="zh-CN" dirty="0" smtClean="0">
                <a:latin typeface="+mn-ea"/>
                <a:cs typeface="+mn-ea"/>
              </a:rPr>
              <a:t>X</a:t>
            </a:r>
            <a:r>
              <a:rPr lang="zh-CN" altLang="en-US" dirty="0" smtClean="0">
                <a:latin typeface="+mn-ea"/>
                <a:cs typeface="+mn-ea"/>
              </a:rPr>
              <a:t>中任意一个单词都给出个概率，是个概率分布。可导，可以直接嵌入模型</a:t>
            </a:r>
            <a:endParaRPr lang="en-US" altLang="zh-CN" dirty="0" smtClean="0">
              <a:latin typeface="+mn-ea"/>
              <a:cs typeface="+mn-ea"/>
            </a:endParaRPr>
          </a:p>
        </p:txBody>
      </p:sp>
      <p:sp>
        <p:nvSpPr>
          <p:cNvPr id="73" name="矩形 72"/>
          <p:cNvSpPr/>
          <p:nvPr/>
        </p:nvSpPr>
        <p:spPr>
          <a:xfrm>
            <a:off x="2329841" y="4860099"/>
            <a:ext cx="275572"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2870548" y="4860099"/>
            <a:ext cx="275572"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3411255" y="4860099"/>
            <a:ext cx="275572"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3951962" y="4860099"/>
            <a:ext cx="275572"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4538702" y="4860099"/>
            <a:ext cx="275572" cy="9394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78" name="直接箭头连接符 77"/>
          <p:cNvCxnSpPr>
            <a:stCxn id="73" idx="3"/>
            <a:endCxn id="74" idx="1"/>
          </p:cNvCxnSpPr>
          <p:nvPr/>
        </p:nvCxnSpPr>
        <p:spPr>
          <a:xfrm>
            <a:off x="2605413" y="5329825"/>
            <a:ext cx="265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74" idx="3"/>
            <a:endCxn id="75" idx="1"/>
          </p:cNvCxnSpPr>
          <p:nvPr/>
        </p:nvCxnSpPr>
        <p:spPr>
          <a:xfrm>
            <a:off x="3146120" y="5329825"/>
            <a:ext cx="265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75" idx="3"/>
            <a:endCxn id="76" idx="1"/>
          </p:cNvCxnSpPr>
          <p:nvPr/>
        </p:nvCxnSpPr>
        <p:spPr>
          <a:xfrm>
            <a:off x="3686827" y="5329825"/>
            <a:ext cx="265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76" idx="3"/>
          </p:cNvCxnSpPr>
          <p:nvPr/>
        </p:nvCxnSpPr>
        <p:spPr>
          <a:xfrm>
            <a:off x="4227534" y="5329825"/>
            <a:ext cx="3111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endCxn id="73" idx="2"/>
          </p:cNvCxnSpPr>
          <p:nvPr/>
        </p:nvCxnSpPr>
        <p:spPr>
          <a:xfrm flipH="1" flipV="1">
            <a:off x="2467627" y="5799551"/>
            <a:ext cx="1253" cy="6012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nvCxnSpPr>
        <p:spPr>
          <a:xfrm flipH="1" flipV="1">
            <a:off x="3006454" y="5799551"/>
            <a:ext cx="1253" cy="6012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flipH="1" flipV="1">
            <a:off x="3551753" y="5799550"/>
            <a:ext cx="1253" cy="6012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flipH="1" flipV="1">
            <a:off x="4088495" y="5799549"/>
            <a:ext cx="1253" cy="6012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flipH="1" flipV="1">
            <a:off x="4690372" y="5799549"/>
            <a:ext cx="1253" cy="6012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7" name="矩形 86"/>
              <p:cNvSpPr/>
              <p:nvPr/>
            </p:nvSpPr>
            <p:spPr>
              <a:xfrm>
                <a:off x="1316206" y="4515181"/>
                <a:ext cx="503599" cy="3817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h</m:t>
                          </m:r>
                        </m:e>
                        <m:sub>
                          <m:r>
                            <m:rPr>
                              <m:nor/>
                            </m:rPr>
                            <a:rPr lang="en-US" altLang="zh-CN" b="0" i="1" smtClean="0">
                              <a:latin typeface="Cambria Math" panose="02040503050406030204" pitchFamily="18" charset="0"/>
                            </a:rPr>
                            <m:t>1</m:t>
                          </m:r>
                        </m:sub>
                      </m:sSub>
                    </m:oMath>
                  </m:oMathPara>
                </a14:m>
                <a:endParaRPr lang="zh-CN" altLang="en-US" dirty="0"/>
              </a:p>
            </p:txBody>
          </p:sp>
        </mc:Choice>
        <mc:Fallback>
          <p:sp>
            <p:nvSpPr>
              <p:cNvPr id="87" name="矩形 86"/>
              <p:cNvSpPr>
                <a:spLocks noRot="1" noChangeAspect="1" noMove="1" noResize="1" noEditPoints="1" noAdjustHandles="1" noChangeArrowheads="1" noChangeShapeType="1" noTextEdit="1"/>
              </p:cNvSpPr>
              <p:nvPr/>
            </p:nvSpPr>
            <p:spPr>
              <a:xfrm>
                <a:off x="1316206" y="4515181"/>
                <a:ext cx="503599" cy="381708"/>
              </a:xfrm>
              <a:prstGeom prst="rect">
                <a:avLst/>
              </a:prstGeom>
              <a:blipFill rotWithShape="0">
                <a:blip r:embed="rId1"/>
                <a:stretch>
                  <a:fillRect b="-9677"/>
                </a:stretch>
              </a:blipFill>
            </p:spPr>
            <p:txBody>
              <a:bodyPr/>
              <a:lstStyle/>
              <a:p>
                <a:r>
                  <a:rPr lang="zh-CN" altLang="en-US">
                    <a:noFill/>
                  </a:rPr>
                  <a:t> </a:t>
                </a:r>
                <a:endParaRPr lang="zh-CN" altLang="en-US">
                  <a:noFill/>
                </a:endParaRPr>
              </a:p>
            </p:txBody>
          </p:sp>
        </mc:Fallback>
      </mc:AlternateContent>
      <p:sp>
        <p:nvSpPr>
          <p:cNvPr id="88" name="矩形 87"/>
          <p:cNvSpPr/>
          <p:nvPr/>
        </p:nvSpPr>
        <p:spPr>
          <a:xfrm>
            <a:off x="4018766" y="3702592"/>
            <a:ext cx="210542" cy="55626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89" name="直接连接符 88"/>
          <p:cNvCxnSpPr>
            <a:stCxn id="73" idx="0"/>
            <a:endCxn id="88" idx="2"/>
          </p:cNvCxnSpPr>
          <p:nvPr/>
        </p:nvCxnSpPr>
        <p:spPr>
          <a:xfrm flipV="1">
            <a:off x="2467627" y="4258852"/>
            <a:ext cx="1656410" cy="601247"/>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74" idx="0"/>
            <a:endCxn id="88" idx="2"/>
          </p:cNvCxnSpPr>
          <p:nvPr/>
        </p:nvCxnSpPr>
        <p:spPr>
          <a:xfrm flipV="1">
            <a:off x="3008334" y="4258852"/>
            <a:ext cx="1115703" cy="601247"/>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75" idx="0"/>
            <a:endCxn id="88" idx="2"/>
          </p:cNvCxnSpPr>
          <p:nvPr/>
        </p:nvCxnSpPr>
        <p:spPr>
          <a:xfrm flipV="1">
            <a:off x="3549041" y="4258852"/>
            <a:ext cx="574996" cy="601247"/>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76" idx="0"/>
            <a:endCxn id="88" idx="2"/>
          </p:cNvCxnSpPr>
          <p:nvPr/>
        </p:nvCxnSpPr>
        <p:spPr>
          <a:xfrm flipV="1">
            <a:off x="4089748" y="4258852"/>
            <a:ext cx="34289" cy="601247"/>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3" name="矩形 92"/>
              <p:cNvSpPr/>
              <p:nvPr/>
            </p:nvSpPr>
            <p:spPr>
              <a:xfrm>
                <a:off x="4710777" y="4486437"/>
                <a:ext cx="602903" cy="37366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𝑡</m:t>
                          </m:r>
                        </m:sub>
                      </m:sSub>
                    </m:oMath>
                  </m:oMathPara>
                </a14:m>
                <a:endParaRPr lang="zh-CN" altLang="en-US" dirty="0"/>
              </a:p>
            </p:txBody>
          </p:sp>
        </mc:Choice>
        <mc:Fallback>
          <p:sp>
            <p:nvSpPr>
              <p:cNvPr id="93" name="矩形 92"/>
              <p:cNvSpPr>
                <a:spLocks noRot="1" noChangeAspect="1" noMove="1" noResize="1" noEditPoints="1" noAdjustHandles="1" noChangeArrowheads="1" noChangeShapeType="1" noTextEdit="1"/>
              </p:cNvSpPr>
              <p:nvPr/>
            </p:nvSpPr>
            <p:spPr>
              <a:xfrm>
                <a:off x="4710777" y="4486437"/>
                <a:ext cx="602903" cy="373661"/>
              </a:xfrm>
              <a:prstGeom prst="rect">
                <a:avLst/>
              </a:prstGeom>
              <a:blipFill rotWithShape="0">
                <a:blip r:embed="rId2"/>
                <a:stretch>
                  <a:fillRect/>
                </a:stretch>
              </a:blipFill>
            </p:spPr>
            <p:txBody>
              <a:bodyPr/>
              <a:lstStyle/>
              <a:p>
                <a:r>
                  <a:rPr lang="zh-CN" altLang="en-US">
                    <a:noFill/>
                  </a:rPr>
                  <a:t> </a:t>
                </a:r>
                <a:endParaRPr lang="zh-CN" altLang="en-US">
                  <a:noFill/>
                </a:endParaRPr>
              </a:p>
            </p:txBody>
          </p:sp>
        </mc:Fallback>
      </mc:AlternateContent>
      <p:sp>
        <p:nvSpPr>
          <p:cNvPr id="94" name="矩形 93"/>
          <p:cNvSpPr/>
          <p:nvPr/>
        </p:nvSpPr>
        <p:spPr>
          <a:xfrm>
            <a:off x="3271520" y="2806744"/>
            <a:ext cx="277521" cy="673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5" name="直接箭头连接符 94"/>
          <p:cNvCxnSpPr>
            <a:stCxn id="77" idx="0"/>
            <a:endCxn id="88" idx="2"/>
          </p:cNvCxnSpPr>
          <p:nvPr/>
        </p:nvCxnSpPr>
        <p:spPr>
          <a:xfrm flipH="1" flipV="1">
            <a:off x="4124037" y="4258852"/>
            <a:ext cx="552451" cy="6012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73" idx="0"/>
            <a:endCxn id="94" idx="2"/>
          </p:cNvCxnSpPr>
          <p:nvPr/>
        </p:nvCxnSpPr>
        <p:spPr>
          <a:xfrm flipV="1">
            <a:off x="2467627" y="3480449"/>
            <a:ext cx="942654" cy="1379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74" idx="0"/>
            <a:endCxn id="94" idx="2"/>
          </p:cNvCxnSpPr>
          <p:nvPr/>
        </p:nvCxnSpPr>
        <p:spPr>
          <a:xfrm flipV="1">
            <a:off x="3008334" y="3480449"/>
            <a:ext cx="401947" cy="1379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stCxn id="75" idx="0"/>
            <a:endCxn id="94" idx="2"/>
          </p:cNvCxnSpPr>
          <p:nvPr/>
        </p:nvCxnSpPr>
        <p:spPr>
          <a:xfrm flipH="1" flipV="1">
            <a:off x="3410281" y="3480449"/>
            <a:ext cx="138760" cy="1379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stCxn id="76" idx="0"/>
            <a:endCxn id="94" idx="2"/>
          </p:cNvCxnSpPr>
          <p:nvPr/>
        </p:nvCxnSpPr>
        <p:spPr>
          <a:xfrm flipH="1" flipV="1">
            <a:off x="3410281" y="3480449"/>
            <a:ext cx="679467" cy="1379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88" idx="0"/>
            <a:endCxn id="94" idx="2"/>
          </p:cNvCxnSpPr>
          <p:nvPr/>
        </p:nvCxnSpPr>
        <p:spPr>
          <a:xfrm flipH="1" flipV="1">
            <a:off x="3410281" y="3480449"/>
            <a:ext cx="713756" cy="2221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1" name="图片 100"/>
          <p:cNvPicPr>
            <a:picLocks noChangeAspect="1"/>
          </p:cNvPicPr>
          <p:nvPr/>
        </p:nvPicPr>
        <p:blipFill>
          <a:blip r:embed="rId3"/>
          <a:stretch>
            <a:fillRect/>
          </a:stretch>
        </p:blipFill>
        <p:spPr>
          <a:xfrm>
            <a:off x="4262798" y="3698060"/>
            <a:ext cx="2566130" cy="520337"/>
          </a:xfrm>
          <a:prstGeom prst="rect">
            <a:avLst/>
          </a:prstGeom>
        </p:spPr>
      </p:pic>
      <mc:AlternateContent xmlns:mc="http://schemas.openxmlformats.org/markup-compatibility/2006">
        <mc:Choice xmlns:a14="http://schemas.microsoft.com/office/drawing/2010/main" Requires="a14">
          <p:sp>
            <p:nvSpPr>
              <p:cNvPr id="102" name="矩形 101"/>
              <p:cNvSpPr/>
              <p:nvPr/>
            </p:nvSpPr>
            <p:spPr>
              <a:xfrm>
                <a:off x="4039613" y="4520001"/>
                <a:ext cx="532453" cy="380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h</m:t>
                          </m:r>
                        </m:e>
                        <m:sub>
                          <m:r>
                            <m:rPr>
                              <m:nor/>
                            </m:rPr>
                            <a:rPr lang="en-US" altLang="zh-CN" b="0" i="1" smtClean="0">
                              <a:latin typeface="Cambria Math" panose="02040503050406030204" pitchFamily="18" charset="0"/>
                            </a:rPr>
                            <m:t>N</m:t>
                          </m:r>
                        </m:sub>
                      </m:sSub>
                    </m:oMath>
                  </m:oMathPara>
                </a14:m>
                <a:endParaRPr lang="zh-CN" altLang="en-US" dirty="0"/>
              </a:p>
            </p:txBody>
          </p:sp>
        </mc:Choice>
        <mc:Fallback>
          <p:sp>
            <p:nvSpPr>
              <p:cNvPr id="102" name="矩形 101"/>
              <p:cNvSpPr>
                <a:spLocks noRot="1" noChangeAspect="1" noMove="1" noResize="1" noEditPoints="1" noAdjustHandles="1" noChangeArrowheads="1" noChangeShapeType="1" noTextEdit="1"/>
              </p:cNvSpPr>
              <p:nvPr/>
            </p:nvSpPr>
            <p:spPr>
              <a:xfrm>
                <a:off x="4039613" y="4520001"/>
                <a:ext cx="532453" cy="380553"/>
              </a:xfrm>
              <a:prstGeom prst="rect">
                <a:avLst/>
              </a:prstGeom>
              <a:blipFill rotWithShape="0">
                <a:blip r:embed="rId4"/>
                <a:stretch>
                  <a:fillRect b="-7937"/>
                </a:stretch>
              </a:blipFill>
            </p:spPr>
            <p:txBody>
              <a:bodyPr/>
              <a:lstStyle/>
              <a:p>
                <a:r>
                  <a:rPr lang="zh-CN" altLang="en-US">
                    <a:noFill/>
                  </a:rPr>
                  <a:t> </a:t>
                </a:r>
                <a:endParaRPr lang="zh-CN" altLang="en-US">
                  <a:noFill/>
                </a:endParaRPr>
              </a:p>
            </p:txBody>
          </p:sp>
        </mc:Fallback>
      </mc:AlternateContent>
      <p:pic>
        <p:nvPicPr>
          <p:cNvPr id="103" name="图片 102"/>
          <p:cNvPicPr>
            <a:picLocks noChangeAspect="1"/>
          </p:cNvPicPr>
          <p:nvPr/>
        </p:nvPicPr>
        <p:blipFill>
          <a:blip r:embed="rId5"/>
          <a:stretch>
            <a:fillRect/>
          </a:stretch>
        </p:blipFill>
        <p:spPr>
          <a:xfrm>
            <a:off x="1788328" y="2702924"/>
            <a:ext cx="1413812" cy="848592"/>
          </a:xfrm>
          <a:prstGeom prst="rect">
            <a:avLst/>
          </a:prstGeom>
        </p:spPr>
      </p:pic>
      <p:sp>
        <p:nvSpPr>
          <p:cNvPr id="104" name="矩形 103"/>
          <p:cNvSpPr/>
          <p:nvPr/>
        </p:nvSpPr>
        <p:spPr>
          <a:xfrm>
            <a:off x="1802915" y="4860099"/>
            <a:ext cx="275572"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5" name="直接箭头连接符 104"/>
          <p:cNvCxnSpPr>
            <a:stCxn id="104" idx="3"/>
          </p:cNvCxnSpPr>
          <p:nvPr/>
        </p:nvCxnSpPr>
        <p:spPr>
          <a:xfrm>
            <a:off x="2078487" y="5329825"/>
            <a:ext cx="265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endCxn id="104" idx="2"/>
          </p:cNvCxnSpPr>
          <p:nvPr/>
        </p:nvCxnSpPr>
        <p:spPr>
          <a:xfrm flipH="1" flipV="1">
            <a:off x="1940701" y="5799551"/>
            <a:ext cx="1253" cy="6012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04" idx="0"/>
            <a:endCxn id="88" idx="2"/>
          </p:cNvCxnSpPr>
          <p:nvPr/>
        </p:nvCxnSpPr>
        <p:spPr>
          <a:xfrm flipV="1">
            <a:off x="1940701" y="4258852"/>
            <a:ext cx="2183336" cy="601247"/>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104" idx="0"/>
            <a:endCxn id="94" idx="2"/>
          </p:cNvCxnSpPr>
          <p:nvPr/>
        </p:nvCxnSpPr>
        <p:spPr>
          <a:xfrm flipV="1">
            <a:off x="1940701" y="3480449"/>
            <a:ext cx="1469580" cy="1379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mj-ea"/>
                <a:cs typeface="+mj-ea"/>
              </a:rPr>
              <a:t>Soft Attention</a:t>
            </a:r>
            <a:endParaRPr lang="en-US" dirty="0" smtClean="0">
              <a:latin typeface="+mj-ea"/>
              <a:cs typeface="+mj-ea"/>
            </a:endParaRPr>
          </a:p>
        </p:txBody>
      </p:sp>
      <p:sp>
        <p:nvSpPr>
          <p:cNvPr id="3" name="内容占位符 2"/>
          <p:cNvSpPr>
            <a:spLocks noGrp="1"/>
          </p:cNvSpPr>
          <p:nvPr>
            <p:ph idx="1"/>
          </p:nvPr>
        </p:nvSpPr>
        <p:spPr/>
        <p:txBody>
          <a:bodyPr/>
          <a:lstStyle/>
          <a:p>
            <a:pPr>
              <a:lnSpc>
                <a:spcPct val="170000"/>
              </a:lnSpc>
            </a:pPr>
            <a:r>
              <a:rPr lang="en-US" altLang="zh-CN" dirty="0" smtClean="0">
                <a:latin typeface="+mn-ea"/>
                <a:cs typeface="+mn-ea"/>
              </a:rPr>
              <a:t>     </a:t>
            </a:r>
            <a:r>
              <a:rPr lang="zh-CN" altLang="en-US" dirty="0" smtClean="0">
                <a:latin typeface="+mn-ea"/>
                <a:cs typeface="+mn-ea"/>
              </a:rPr>
              <a:t>是一个长度可变的</a:t>
            </a:r>
            <a:r>
              <a:rPr lang="en-US" altLang="zh-CN" dirty="0" smtClean="0">
                <a:latin typeface="+mn-ea"/>
                <a:cs typeface="+mn-ea"/>
              </a:rPr>
              <a:t>Alignment Vector,</a:t>
            </a:r>
            <a:r>
              <a:rPr lang="zh-CN" altLang="en-US" dirty="0" smtClean="0">
                <a:latin typeface="+mn-ea"/>
                <a:cs typeface="+mn-ea"/>
              </a:rPr>
              <a:t>长度等于编码器部分按时间序列的长度他通过对比当前的解码器隐藏层状态     和每一个编码器隐藏层的状态     得到</a:t>
            </a:r>
            <a:endParaRPr lang="en-US" altLang="zh-CN" dirty="0" smtClean="0">
              <a:latin typeface="Microsoft YaHei" panose="020B0503020204020204" pitchFamily="34" charset="-122"/>
              <a:ea typeface="Microsoft YaHei" panose="020B0503020204020204" pitchFamily="34" charset="-122"/>
            </a:endParaRPr>
          </a:p>
          <a:p>
            <a:pPr marL="0" indent="0">
              <a:buNone/>
            </a:pPr>
            <a:endParaRPr lang="en-US" altLang="zh-CN" dirty="0" smtClean="0">
              <a:latin typeface="Microsoft YaHei" panose="020B0503020204020204" pitchFamily="34" charset="-122"/>
              <a:ea typeface="Microsoft YaHei" panose="020B0503020204020204" pitchFamily="34" charset="-122"/>
            </a:endParaRPr>
          </a:p>
          <a:p>
            <a:endParaRPr lang="en-US" altLang="zh-CN" dirty="0" smtClean="0">
              <a:latin typeface="Microsoft YaHei" panose="020B0503020204020204" pitchFamily="34" charset="-122"/>
              <a:ea typeface="Microsoft YaHei" panose="020B0503020204020204" pitchFamily="34" charset="-122"/>
            </a:endParaRPr>
          </a:p>
          <a:p>
            <a:pPr marL="0" indent="0">
              <a:buNone/>
            </a:pPr>
            <a:endParaRPr lang="zh-CN" altLang="en-US" dirty="0">
              <a:latin typeface="Microsoft YaHei" panose="020B0503020204020204" pitchFamily="34" charset="-122"/>
              <a:ea typeface="Microsoft YaHei" panose="020B0503020204020204" pitchFamily="34" charset="-122"/>
            </a:endParaRPr>
          </a:p>
        </p:txBody>
      </p:sp>
      <p:graphicFrame>
        <p:nvGraphicFramePr>
          <p:cNvPr id="4" name="对象 3">
            <a:hlinkClick r:id="" action="ppaction://ole?verb="/>
          </p:cNvPr>
          <p:cNvGraphicFramePr>
            <a:graphicFrameLocks noChangeAspect="1"/>
          </p:cNvGraphicFramePr>
          <p:nvPr/>
        </p:nvGraphicFramePr>
        <p:xfrm>
          <a:off x="1197610" y="2035175"/>
          <a:ext cx="421640" cy="551180"/>
        </p:xfrm>
        <a:graphic>
          <a:graphicData uri="http://schemas.openxmlformats.org/presentationml/2006/ole">
            <mc:AlternateContent xmlns:mc="http://schemas.openxmlformats.org/markup-compatibility/2006">
              <mc:Choice xmlns:v="urn:schemas-microsoft-com:vml" Requires="v">
                <p:oleObj spid="_x0000_s1025" name="" r:id="rId1" imgW="165100" imgH="215900" progId="Equation.KSEE3">
                  <p:embed/>
                </p:oleObj>
              </mc:Choice>
              <mc:Fallback>
                <p:oleObj name="" r:id="rId1" imgW="165100" imgH="215900" progId="Equation.KSEE3">
                  <p:embed/>
                  <p:pic>
                    <p:nvPicPr>
                      <p:cNvPr id="0" name="图片 1024"/>
                      <p:cNvPicPr/>
                      <p:nvPr/>
                    </p:nvPicPr>
                    <p:blipFill>
                      <a:blip r:embed="rId2"/>
                      <a:stretch>
                        <a:fillRect/>
                      </a:stretch>
                    </p:blipFill>
                    <p:spPr>
                      <a:xfrm>
                        <a:off x="1197610" y="2035175"/>
                        <a:ext cx="421640" cy="55118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9044305" y="2728595"/>
          <a:ext cx="408305" cy="565785"/>
        </p:xfrm>
        <a:graphic>
          <a:graphicData uri="http://schemas.openxmlformats.org/presentationml/2006/ole">
            <mc:AlternateContent xmlns:mc="http://schemas.openxmlformats.org/markup-compatibility/2006">
              <mc:Choice xmlns:v="urn:schemas-microsoft-com:vml" Requires="v">
                <p:oleObj spid="_x0000_s1026" name="" r:id="rId3" imgW="165100" imgH="228600" progId="Equation.KSEE3">
                  <p:embed/>
                </p:oleObj>
              </mc:Choice>
              <mc:Fallback>
                <p:oleObj name="" r:id="rId3" imgW="165100" imgH="228600" progId="Equation.KSEE3">
                  <p:embed/>
                  <p:pic>
                    <p:nvPicPr>
                      <p:cNvPr id="0" name="图片 1025"/>
                      <p:cNvPicPr/>
                      <p:nvPr/>
                    </p:nvPicPr>
                    <p:blipFill>
                      <a:blip r:embed="rId4"/>
                      <a:stretch>
                        <a:fillRect/>
                      </a:stretch>
                    </p:blipFill>
                    <p:spPr>
                      <a:xfrm>
                        <a:off x="9044305" y="2728595"/>
                        <a:ext cx="408305" cy="56578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2463165" y="4498975"/>
          <a:ext cx="6581775" cy="1487805"/>
        </p:xfrm>
        <a:graphic>
          <a:graphicData uri="http://schemas.openxmlformats.org/presentationml/2006/ole">
            <mc:AlternateContent xmlns:mc="http://schemas.openxmlformats.org/markup-compatibility/2006">
              <mc:Choice xmlns:v="urn:schemas-microsoft-com:vml" Requires="v">
                <p:oleObj spid="_x0000_s1028" name="" r:id="rId5" imgW="2806700" imgH="634365" progId="Equation.KSEE3">
                  <p:embed/>
                </p:oleObj>
              </mc:Choice>
              <mc:Fallback>
                <p:oleObj name="" r:id="rId5" imgW="2806700" imgH="634365" progId="Equation.KSEE3">
                  <p:embed/>
                  <p:pic>
                    <p:nvPicPr>
                      <p:cNvPr id="0" name="图片 1027"/>
                      <p:cNvPicPr/>
                      <p:nvPr/>
                    </p:nvPicPr>
                    <p:blipFill>
                      <a:blip r:embed="rId6"/>
                      <a:stretch>
                        <a:fillRect/>
                      </a:stretch>
                    </p:blipFill>
                    <p:spPr>
                      <a:xfrm>
                        <a:off x="2463165" y="4498975"/>
                        <a:ext cx="6581775" cy="148780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4042410" y="3294380"/>
          <a:ext cx="462280" cy="768985"/>
        </p:xfrm>
        <a:graphic>
          <a:graphicData uri="http://schemas.openxmlformats.org/presentationml/2006/ole">
            <mc:AlternateContent xmlns:mc="http://schemas.openxmlformats.org/markup-compatibility/2006">
              <mc:Choice xmlns:v="urn:schemas-microsoft-com:vml" Requires="v">
                <p:oleObj spid="_x0000_s1029" name="" r:id="rId7" imgW="190500" imgH="316865" progId="Equation.KSEE3">
                  <p:embed/>
                </p:oleObj>
              </mc:Choice>
              <mc:Fallback>
                <p:oleObj name="" r:id="rId7" imgW="190500" imgH="316865" progId="Equation.KSEE3">
                  <p:embed/>
                  <p:pic>
                    <p:nvPicPr>
                      <p:cNvPr id="0" name="图片 1028"/>
                      <p:cNvPicPr/>
                      <p:nvPr/>
                    </p:nvPicPr>
                    <p:blipFill>
                      <a:blip r:embed="rId8"/>
                      <a:stretch>
                        <a:fillRect/>
                      </a:stretch>
                    </p:blipFill>
                    <p:spPr>
                      <a:xfrm>
                        <a:off x="4042410" y="3294380"/>
                        <a:ext cx="462280" cy="76898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11538</Words>
  <Application>WPS 演示</Application>
  <PresentationFormat>宽屏</PresentationFormat>
  <Paragraphs>729</Paragraphs>
  <Slides>112</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84</vt:i4>
      </vt:variant>
      <vt:variant>
        <vt:lpstr>幻灯片标题</vt:lpstr>
      </vt:variant>
      <vt:variant>
        <vt:i4>112</vt:i4>
      </vt:variant>
    </vt:vector>
  </HeadingPairs>
  <TitlesOfParts>
    <vt:vector size="207" baseType="lpstr">
      <vt:lpstr>Arial</vt:lpstr>
      <vt:lpstr>SimSun</vt:lpstr>
      <vt:lpstr>Wingdings</vt:lpstr>
      <vt:lpstr>Microsoft YaHei</vt:lpstr>
      <vt:lpstr>Arial Unicode MS</vt:lpstr>
      <vt:lpstr>DengXian Light</vt:lpstr>
      <vt:lpstr>DengXian</vt:lpstr>
      <vt:lpstr>Calibri</vt:lpstr>
      <vt:lpstr>LiSu</vt:lpstr>
      <vt:lpstr>SimHei</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Visio.Drawing.11</vt:lpstr>
      <vt:lpstr>Visio.Drawing.11</vt:lpstr>
      <vt:lpstr>Equation.3</vt:lpstr>
      <vt:lpstr>Equation.3</vt:lpstr>
      <vt:lpstr>Equation.3</vt:lpstr>
      <vt:lpstr>Equation.3</vt:lpstr>
      <vt:lpstr>Equation.3</vt:lpstr>
      <vt:lpstr>Equation.3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课程整体结构图</vt:lpstr>
      <vt:lpstr>语言模型</vt:lpstr>
      <vt:lpstr>语言模型</vt:lpstr>
      <vt:lpstr>一、语言模型概念</vt:lpstr>
      <vt:lpstr>一、语言模型概念</vt:lpstr>
      <vt:lpstr>一、语言模型概念</vt:lpstr>
      <vt:lpstr>二、N-gram语言模型</vt:lpstr>
      <vt:lpstr>二、统计语言模型</vt:lpstr>
      <vt:lpstr>二、统计语言模型</vt:lpstr>
      <vt:lpstr>二、统计语言模型</vt:lpstr>
      <vt:lpstr>二、统计语言模型</vt:lpstr>
      <vt:lpstr>二、统计语言模型</vt:lpstr>
      <vt:lpstr>二、统计语言模型</vt:lpstr>
      <vt:lpstr>三、N-gram语言模型</vt:lpstr>
      <vt:lpstr>三、N-gram语言模型</vt:lpstr>
      <vt:lpstr>三、N-gram语言模型</vt:lpstr>
      <vt:lpstr>三、N-gram语言模型</vt:lpstr>
      <vt:lpstr>语言模型评测</vt:lpstr>
      <vt:lpstr>语言模型评测-困惑度</vt:lpstr>
      <vt:lpstr>语言模型评测-困惑度</vt:lpstr>
      <vt:lpstr>语言模型评测-困惑度</vt:lpstr>
      <vt:lpstr>语言模型评测-困惑度</vt:lpstr>
      <vt:lpstr>语言模型评测-困惑度</vt:lpstr>
      <vt:lpstr>语言模型评测-困惑度</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四、神经网络语言模型</vt:lpstr>
      <vt:lpstr>四、神经网络语言模型(NNLM)</vt:lpstr>
      <vt:lpstr>四、神经网络语言模型(NNLM)</vt:lpstr>
      <vt:lpstr>四、神经网络语言模型(NNLM)</vt:lpstr>
      <vt:lpstr>四、神经网络语言模型</vt:lpstr>
      <vt:lpstr>四、神经网络语言模型</vt:lpstr>
      <vt:lpstr>四、神经网络语言模型</vt:lpstr>
      <vt:lpstr>四、神经网络语言模型</vt:lpstr>
      <vt:lpstr>CBOW模型+Hierarchical Softmax方法</vt:lpstr>
      <vt:lpstr>CBOW模型+Hierarchical Softmax方法（续）</vt:lpstr>
      <vt:lpstr>CBOW模型+Hierarchical Softmax方法（续）</vt:lpstr>
      <vt:lpstr>CBOW模型+Hierarchical Softmax方法（续）</vt:lpstr>
      <vt:lpstr>CBOW模型+Hierarchical Softmax方法（续）</vt:lpstr>
      <vt:lpstr>CBOW模型+Hierarchical Softmax方法（续）</vt:lpstr>
      <vt:lpstr>五、Seq2Seq </vt:lpstr>
      <vt:lpstr>五、Seq2Seq </vt:lpstr>
      <vt:lpstr>五、Seq2Seq </vt:lpstr>
      <vt:lpstr>五、Seq2Seq </vt:lpstr>
      <vt:lpstr>五、Seq2Seq </vt:lpstr>
      <vt:lpstr>五、Seq2Seq </vt:lpstr>
      <vt:lpstr>五、Seq2Seq </vt:lpstr>
      <vt:lpstr>PowerPoint 演示文稿</vt:lpstr>
      <vt:lpstr>五、Seq2Seq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六、Attention机制</vt:lpstr>
      <vt:lpstr>六、Attention机制</vt:lpstr>
      <vt:lpstr>六、Attention机制</vt:lpstr>
      <vt:lpstr>六、Attention机制</vt:lpstr>
      <vt:lpstr>六、Attention机制</vt:lpstr>
      <vt:lpstr>六、Attention机制</vt:lpstr>
      <vt:lpstr>Attention机制的通用的定义</vt:lpstr>
      <vt:lpstr>Attention机制的通用的定义</vt:lpstr>
      <vt:lpstr>从定义来看Attention的感性认识</vt:lpstr>
      <vt:lpstr>针对attention向量计算方式变体</vt:lpstr>
      <vt:lpstr>Soft attention</vt:lpstr>
      <vt:lpstr>Soft Attention</vt:lpstr>
      <vt:lpstr>Soft Attention</vt:lpstr>
      <vt:lpstr>Hard attention</vt:lpstr>
      <vt:lpstr>local attention （半软半硬attention）</vt:lpstr>
      <vt:lpstr>动态attention、静态attention、强制前向attention</vt:lpstr>
      <vt:lpstr>特殊的attention score计算方式</vt:lpstr>
      <vt:lpstr>Self attention &amp;&amp; Transformer</vt:lpstr>
      <vt:lpstr>Self attention计算方式</vt:lpstr>
      <vt:lpstr>Self attention计算方式</vt:lpstr>
      <vt:lpstr>PowerPoint 演示文稿</vt:lpstr>
      <vt:lpstr>Self attention计算方式</vt:lpstr>
      <vt:lpstr>总结</vt:lpstr>
      <vt:lpstr>参考文献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湖心小笨酸</cp:lastModifiedBy>
  <cp:revision>50</cp:revision>
  <dcterms:created xsi:type="dcterms:W3CDTF">2018-09-14T03:53:00Z</dcterms:created>
  <dcterms:modified xsi:type="dcterms:W3CDTF">2019-01-06T14:41:30Z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