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335" r:id="rId4"/>
    <p:sldId id="271" r:id="rId5"/>
    <p:sldId id="272" r:id="rId6"/>
    <p:sldId id="336" r:id="rId7"/>
    <p:sldId id="275" r:id="rId8"/>
    <p:sldId id="338" r:id="rId9"/>
    <p:sldId id="339" r:id="rId10"/>
    <p:sldId id="340" r:id="rId11"/>
    <p:sldId id="341" r:id="rId12"/>
    <p:sldId id="284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容大职业PPT底图-1-0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762"/>
            <a:ext cx="12192000" cy="685371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32485" y="2005330"/>
            <a:ext cx="1058100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第四讲  语言模型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51697" y="3336784"/>
            <a:ext cx="2688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980180" y="3696970"/>
            <a:ext cx="47536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徐胜全</a:t>
            </a:r>
            <a:endParaRPr lang="zh-CN" altLang="en-US" sz="2800" dirty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2018.11.25</a:t>
            </a:r>
            <a:endParaRPr lang="en-US" altLang="zh-CN" sz="2800" dirty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N-gram</a:t>
            </a:r>
            <a:r>
              <a:rPr lang="zh-CN" altLang="en-US">
                <a:sym typeface="+mn-ea"/>
              </a:rPr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210000"/>
              </a:lnSpc>
            </a:pPr>
            <a:r>
              <a:rPr lang="zh-CN" altLang="en-US"/>
              <a:t>缺点</a:t>
            </a:r>
            <a:endParaRPr lang="zh-CN" altLang="en-US"/>
          </a:p>
          <a:p>
            <a:pPr lvl="1">
              <a:lnSpc>
                <a:spcPct val="210000"/>
              </a:lnSpc>
            </a:pPr>
            <a:r>
              <a:rPr lang="zh-CN" altLang="en-US" sz="2400"/>
              <a:t>参数空间过大：条件概率                                   的可能性太多，无法估算。</a:t>
            </a:r>
            <a:endParaRPr lang="zh-CN" altLang="en-US" sz="2400"/>
          </a:p>
          <a:p>
            <a:pPr lvl="1">
              <a:lnSpc>
                <a:spcPct val="210000"/>
              </a:lnSpc>
            </a:pPr>
            <a:r>
              <a:rPr lang="zh-CN" altLang="en-US" sz="2400"/>
              <a:t>数据稀疏严重：对于非常多词对的组合，在语料库中都没有出现，根据最大似然估计得到的概率将会是</a:t>
            </a:r>
            <a:r>
              <a:rPr lang="en-US" altLang="zh-CN" sz="2400"/>
              <a:t>0</a:t>
            </a:r>
            <a:r>
              <a:rPr lang="zh-CN" altLang="en-US" sz="2400"/>
              <a:t>，最后的结果是我们的模型仅仅能算出几个句子，而大部分的句子求得的概率为</a:t>
            </a:r>
            <a:r>
              <a:rPr lang="en-US" altLang="zh-CN" sz="2400"/>
              <a:t>0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4716780" y="2880360"/>
          <a:ext cx="2582545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468880" imgH="382270" progId="Equation.KSEE3">
                  <p:embed/>
                </p:oleObj>
              </mc:Choice>
              <mc:Fallback>
                <p:oleObj name="" r:id="rId1" imgW="2468880" imgH="38227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6780" y="2880360"/>
                        <a:ext cx="2582545" cy="46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容大职业PPT底图-1-0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23" y="3861649"/>
            <a:ext cx="2457450" cy="2457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课程整体结构图</a:t>
            </a:r>
            <a:endParaRPr lang="zh-CN" altLang="en-US"/>
          </a:p>
        </p:txBody>
      </p:sp>
      <p:pic>
        <p:nvPicPr>
          <p:cNvPr id="4" name="图片 2" descr="1540087877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4780" y="1603375"/>
            <a:ext cx="7990840" cy="4093210"/>
          </a:xfrm>
          <a:prstGeom prst="rect">
            <a:avLst/>
          </a:prstGeom>
        </p:spPr>
      </p:pic>
      <p:pic>
        <p:nvPicPr>
          <p:cNvPr id="3" name="图片 2" descr="A{ZKKY$HN89Z7$1G%V`P8Y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05" y="1426845"/>
            <a:ext cx="9322435" cy="4235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/>
              <a:t>传统语言模型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en-US" altLang="zh-CN" sz="2400"/>
              <a:t>N-gram</a:t>
            </a:r>
            <a:r>
              <a:rPr lang="zh-CN" altLang="en-US" sz="2400"/>
              <a:t>语言模型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语言模型评估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神经网络语言模型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en-US" altLang="zh-CN" sz="2400"/>
              <a:t>word2vec</a:t>
            </a:r>
            <a:r>
              <a:rPr lang="zh-CN" altLang="en-US" sz="2400"/>
              <a:t>、</a:t>
            </a:r>
            <a:r>
              <a:rPr lang="en-US" altLang="zh-CN" sz="2400"/>
              <a:t>Glove</a:t>
            </a:r>
            <a:r>
              <a:rPr lang="zh-CN" altLang="en-US" sz="2400"/>
              <a:t>、</a:t>
            </a:r>
            <a:r>
              <a:rPr lang="en-US" altLang="zh-CN" sz="2400"/>
              <a:t>FastText</a:t>
            </a:r>
            <a:r>
              <a:rPr lang="zh-CN" altLang="en-US" sz="2400"/>
              <a:t>、</a:t>
            </a:r>
            <a:r>
              <a:rPr lang="en-US" altLang="zh-CN" sz="2400"/>
              <a:t>ELMo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一、语言模型概念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240000"/>
              </a:lnSpc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什么是语言模型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24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语言模型是针对某种语言所建立的概率模型，目的是建立一个能够描述给定词序列在语言中出现的</a:t>
            </a:r>
            <a:r>
              <a:rPr lang="zh-CN" altLang="en-US" b="1">
                <a:solidFill>
                  <a:srgbClr val="FF0000"/>
                </a:solidFill>
              </a:rPr>
              <a:t>概率分布</a:t>
            </a:r>
            <a:r>
              <a:rPr lang="zh-CN" altLang="en-US"/>
              <a:t>。即</a:t>
            </a:r>
            <a:endParaRPr lang="en-US" altLang="zh-CN"/>
          </a:p>
          <a:p>
            <a:pPr marL="0" indent="0">
              <a:lnSpc>
                <a:spcPct val="210000"/>
              </a:lnSpc>
              <a:buNone/>
            </a:pPr>
            <a:r>
              <a:rPr lang="en-US" altLang="zh-CN"/>
              <a:t>   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2450" y="3314700"/>
          <a:ext cx="927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7100" imgH="228600" progId="Equation.KSEE3">
                  <p:embed/>
                </p:oleObj>
              </mc:Choice>
              <mc:Fallback>
                <p:oleObj name="" r:id="rId1" imgW="92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2450" y="3314700"/>
                        <a:ext cx="927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7735" y="4967605"/>
          <a:ext cx="3977640" cy="102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89000" imgH="228600" progId="Equation.KSEE3">
                  <p:embed/>
                </p:oleObj>
              </mc:Choice>
              <mc:Fallback>
                <p:oleObj name="" r:id="rId3" imgW="889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7735" y="4967605"/>
                        <a:ext cx="3977640" cy="102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一、语言模型概念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5685" y="2454275"/>
          <a:ext cx="628904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320165" imgH="228600" progId="Equation.KSEE3">
                  <p:embed/>
                </p:oleObj>
              </mc:Choice>
              <mc:Fallback>
                <p:oleObj name="" r:id="rId1" imgW="1320165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5685" y="2454275"/>
                        <a:ext cx="628904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5685" y="4260215"/>
          <a:ext cx="248983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3" imgW="736600" imgH="342900" progId="Equation.KSEE3">
                  <p:embed/>
                </p:oleObj>
              </mc:Choice>
              <mc:Fallback>
                <p:oleObj name="" r:id="rId3" imgW="736600" imgH="342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5685" y="4260215"/>
                        <a:ext cx="2489835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一、语言模型概念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lnSpc>
                <a:spcPct val="250000"/>
              </a:lnSpc>
              <a:buNone/>
            </a:pPr>
            <a:r>
              <a:rPr lang="zh-CN" altLang="en-US"/>
              <a:t>比如：</a:t>
            </a:r>
            <a:endParaRPr lang="zh-CN" altLang="en-US"/>
          </a:p>
          <a:p>
            <a:pPr marL="0" indent="0">
              <a:lnSpc>
                <a:spcPct val="250000"/>
              </a:lnSpc>
              <a:buNone/>
            </a:pPr>
            <a:r>
              <a:rPr lang="zh-CN" altLang="en-US"/>
              <a:t>    "定义机器人时代的大脑引擎，让生活更便捷、更有趣、更安全"。  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/>
          </a:p>
          <a:p>
            <a:pPr marL="0" indent="0">
              <a:lnSpc>
                <a:spcPct val="250000"/>
              </a:lnSpc>
              <a:buNone/>
            </a:pPr>
            <a:r>
              <a:rPr lang="zh-CN" altLang="en-US"/>
              <a:t>    "代时人机器定义引擎的大脑，生活让更便捷，有趣更，安更全"。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N-gram</a:t>
            </a:r>
            <a:r>
              <a:rPr lang="zh-CN" altLang="en-US">
                <a:sym typeface="+mn-ea"/>
              </a:rPr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60000"/>
              </a:lnSpc>
            </a:pPr>
            <a:r>
              <a:rPr lang="zh-CN" altLang="en-US"/>
              <a:t>简述</a:t>
            </a:r>
            <a:endParaRPr lang="zh-CN" altLang="en-US"/>
          </a:p>
          <a:p>
            <a:pPr marL="0" indent="0">
              <a:lnSpc>
                <a:spcPct val="26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、利用</a:t>
            </a:r>
            <a:r>
              <a:rPr lang="en-US" altLang="zh-CN">
                <a:sym typeface="+mn-ea"/>
              </a:rPr>
              <a:t>N-gram</a:t>
            </a:r>
            <a:r>
              <a:rPr lang="zh-CN" altLang="en-US">
                <a:sym typeface="+mn-ea"/>
              </a:rPr>
              <a:t>估计或评估一个句子是否合理。</a:t>
            </a:r>
            <a:endParaRPr lang="zh-CN" altLang="en-US"/>
          </a:p>
          <a:p>
            <a:pPr marL="0" indent="0">
              <a:lnSpc>
                <a:spcPct val="260000"/>
              </a:lnSpc>
              <a:buNone/>
            </a:pPr>
            <a:r>
              <a:rPr lang="en-US" altLang="zh-CN">
                <a:sym typeface="+mn-ea"/>
              </a:rPr>
              <a:t>	2</a:t>
            </a:r>
            <a:r>
              <a:rPr lang="zh-CN" altLang="en-US">
                <a:sym typeface="+mn-ea"/>
              </a:rPr>
              <a:t>、评估两个字符串之间的差异程度。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N-gram</a:t>
            </a:r>
            <a:r>
              <a:rPr lang="zh-CN" altLang="en-US">
                <a:sym typeface="+mn-ea"/>
              </a:rPr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/>
              <a:t>概念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假定</a:t>
            </a:r>
            <a:r>
              <a:rPr lang="en-US" altLang="zh-CN"/>
              <a:t>S</a:t>
            </a:r>
            <a:r>
              <a:rPr lang="zh-CN" altLang="en-US"/>
              <a:t>表示某个有意义的句子，由一串特定顺序排列的词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/>
              <a:t>     </a:t>
            </a:r>
            <a:r>
              <a:rPr lang="en-US" altLang="zh-CN"/>
              <a:t>...      </a:t>
            </a:r>
            <a:r>
              <a:rPr lang="zh-CN" altLang="en-US"/>
              <a:t>组成，</a:t>
            </a:r>
            <a:r>
              <a:rPr lang="en-US" altLang="zh-CN"/>
              <a:t>n</a:t>
            </a:r>
            <a:r>
              <a:rPr lang="zh-CN" altLang="en-US"/>
              <a:t>是句子的长度。想知道</a:t>
            </a:r>
            <a:r>
              <a:rPr lang="en-US" altLang="zh-CN"/>
              <a:t>S</a:t>
            </a:r>
            <a:r>
              <a:rPr lang="zh-CN" altLang="en-US"/>
              <a:t>在文本中</a:t>
            </a:r>
            <a:r>
              <a:rPr lang="en-US" altLang="zh-CN"/>
              <a:t>(</a:t>
            </a:r>
            <a:r>
              <a:rPr lang="zh-CN" altLang="en-US"/>
              <a:t>语料库</a:t>
            </a:r>
            <a:r>
              <a:rPr lang="en-US" altLang="zh-CN"/>
              <a:t>)</a:t>
            </a:r>
            <a:r>
              <a:rPr lang="zh-CN" altLang="en-US"/>
              <a:t>出现的可能性，也就是所说的概率        </a:t>
            </a:r>
            <a:r>
              <a:rPr lang="en-US" altLang="zh-CN"/>
              <a:t>: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10553065" y="2694940"/>
          <a:ext cx="571500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93065" imgH="692150" progId="Equation.KSEE3">
                  <p:embed/>
                </p:oleObj>
              </mc:Choice>
              <mc:Fallback>
                <p:oleObj name="" r:id="rId1" imgW="393065" imgH="69215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53065" y="2694940"/>
                        <a:ext cx="571500" cy="630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838200" y="3700780"/>
          <a:ext cx="419100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87045" imgH="520700" progId="Equation.KSEE3">
                  <p:embed/>
                </p:oleObj>
              </mc:Choice>
              <mc:Fallback>
                <p:oleObj name="" r:id="rId3" imgW="487045" imgH="5207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700780"/>
                        <a:ext cx="419100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729105" y="3700145"/>
          <a:ext cx="424180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13080" imgH="520700" progId="Equation.KSEE3">
                  <p:embed/>
                </p:oleObj>
              </mc:Choice>
              <mc:Fallback>
                <p:oleObj name="" r:id="rId5" imgW="513080" imgH="520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9105" y="3700145"/>
                        <a:ext cx="424180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7310" y="4647565"/>
          <a:ext cx="78613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7310" y="4647565"/>
                        <a:ext cx="786130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N-gram</a:t>
            </a:r>
            <a:r>
              <a:rPr lang="zh-CN" altLang="en-US">
                <a:sym typeface="+mn-ea"/>
              </a:rPr>
              <a:t>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/>
              <a:t>概念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graphicFrame>
        <p:nvGraphicFramePr>
          <p:cNvPr id="9" name="对象 8"/>
          <p:cNvGraphicFramePr/>
          <p:nvPr/>
        </p:nvGraphicFramePr>
        <p:xfrm>
          <a:off x="1416685" y="2975610"/>
          <a:ext cx="9665970" cy="131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7444105" imgH="1743075" progId="Equation.KSEE3">
                  <p:embed/>
                </p:oleObj>
              </mc:Choice>
              <mc:Fallback>
                <p:oleObj name="" r:id="rId1" imgW="7444105" imgH="1743075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6685" y="2975610"/>
                        <a:ext cx="9665970" cy="1311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宽屏</PresentationFormat>
  <Paragraphs>72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课程整体结构图</vt:lpstr>
      <vt:lpstr>一、NLP概述</vt:lpstr>
      <vt:lpstr>一、NLP相关概念</vt:lpstr>
      <vt:lpstr>PowerPoint 演示文稿</vt:lpstr>
      <vt:lpstr>一、NLP相关概念</vt:lpstr>
      <vt:lpstr>PowerPoint 演示文稿</vt:lpstr>
      <vt:lpstr>二、N-gram语言模型</vt:lpstr>
      <vt:lpstr>二、N-gram语言模型</vt:lpstr>
      <vt:lpstr>二、N-gram语言模型</vt:lpstr>
      <vt:lpstr>三、自然语言处理在业界的应用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湖心小笨酸</cp:lastModifiedBy>
  <cp:revision>24</cp:revision>
  <dcterms:created xsi:type="dcterms:W3CDTF">2018-09-14T03:53:00Z</dcterms:created>
  <dcterms:modified xsi:type="dcterms:W3CDTF">2018-11-25T09:02:15Z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