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308" r:id="rId4"/>
    <p:sldId id="304" r:id="rId5"/>
    <p:sldId id="305" r:id="rId6"/>
    <p:sldId id="269" r:id="rId7"/>
    <p:sldId id="270" r:id="rId8"/>
    <p:sldId id="271" r:id="rId9"/>
    <p:sldId id="272" r:id="rId10"/>
    <p:sldId id="275" r:id="rId11"/>
    <p:sldId id="273" r:id="rId12"/>
    <p:sldId id="274" r:id="rId13"/>
    <p:sldId id="276" r:id="rId14"/>
    <p:sldId id="306" r:id="rId15"/>
    <p:sldId id="277" r:id="rId16"/>
    <p:sldId id="278" r:id="rId17"/>
    <p:sldId id="279" r:id="rId18"/>
    <p:sldId id="281" r:id="rId19"/>
    <p:sldId id="283" r:id="rId20"/>
    <p:sldId id="307" r:id="rId21"/>
    <p:sldId id="285" r:id="rId22"/>
    <p:sldId id="286" r:id="rId23"/>
    <p:sldId id="299" r:id="rId24"/>
    <p:sldId id="300" r:id="rId25"/>
    <p:sldId id="301" r:id="rId26"/>
    <p:sldId id="302" r:id="rId27"/>
    <p:sldId id="284" r:id="rId28"/>
    <p:sldId id="26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214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Microsoft YaHei" panose="020B0503020204020204" pitchFamily="34" charset="-122"/>
                <a:ea typeface="Microsoft YaHei" panose="020B0503020204020204" pitchFamily="34" charset="-122"/>
              </a:rPr>
              <a:t>自然语言处理</a:t>
            </a:r>
            <a:endParaRPr lang="en-US" altLang="zh-CN" sz="4400" b="1">
              <a:solidFill>
                <a:schemeClr val="bg1"/>
              </a:solidFill>
              <a:latin typeface="Microsoft YaHei" panose="020B0503020204020204" pitchFamily="34" charset="-122"/>
              <a:ea typeface="Microsoft YaHei" panose="020B0503020204020204" pitchFamily="34" charset="-122"/>
            </a:endParaRPr>
          </a:p>
          <a:p>
            <a:pPr algn="ctr"/>
            <a:r>
              <a:rPr lang="zh-CN" altLang="en-US" sz="4400" b="1" dirty="0">
                <a:solidFill>
                  <a:schemeClr val="bg1"/>
                </a:solidFill>
                <a:latin typeface="Microsoft YaHei" panose="020B0503020204020204" pitchFamily="34" charset="-122"/>
                <a:ea typeface="Microsoft YaHei" panose="020B0503020204020204" pitchFamily="34" charset="-122"/>
              </a:rPr>
              <a:t>                               第一讲  概述</a:t>
            </a:r>
            <a:endParaRPr lang="zh-CN" altLang="en-US" sz="4400" b="1" dirty="0">
              <a:solidFill>
                <a:schemeClr val="bg1"/>
              </a:solidFill>
              <a:latin typeface="Microsoft YaHei" panose="020B0503020204020204" pitchFamily="34" charset="-122"/>
              <a:ea typeface="Microsoft YaHei"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rPr>
              <a:t>徐胜全</a:t>
            </a:r>
            <a:endParaRPr lang="zh-CN" altLang="en-US"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a:p>
            <a:pPr algn="ctr"/>
            <a:r>
              <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rPr>
              <a:t>2018.10.23</a:t>
            </a:r>
            <a:endParaRPr lang="en-US" altLang="zh-CN" sz="2800" dirty="0">
              <a:solidFill>
                <a:schemeClr val="accent2">
                  <a:lumMod val="20000"/>
                  <a:lumOff val="80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二、自然语言处理研究内容与现状</a:t>
            </a:r>
            <a:endParaRPr lang="zh-CN" altLang="en-US"/>
          </a:p>
        </p:txBody>
      </p:sp>
      <p:sp>
        <p:nvSpPr>
          <p:cNvPr id="3" name="内容占位符 2"/>
          <p:cNvSpPr>
            <a:spLocks noGrp="1"/>
          </p:cNvSpPr>
          <p:nvPr>
            <p:ph idx="1"/>
          </p:nvPr>
        </p:nvSpPr>
        <p:spPr>
          <a:xfrm>
            <a:off x="838200" y="1825625"/>
            <a:ext cx="10515600" cy="4903470"/>
          </a:xfrm>
        </p:spPr>
        <p:txBody>
          <a:bodyPr>
            <a:normAutofit fontScale="90000"/>
          </a:bodyPr>
          <a:p>
            <a:pPr>
              <a:lnSpc>
                <a:spcPct val="180000"/>
              </a:lnSpc>
            </a:pPr>
            <a:r>
              <a:rPr lang="zh-CN" altLang="en-US" sz="2400"/>
              <a:t>自然语言处理研究的内容</a:t>
            </a:r>
            <a:endParaRPr lang="zh-CN" altLang="en-US" sz="2400"/>
          </a:p>
          <a:p>
            <a:pPr marL="0" indent="0">
              <a:lnSpc>
                <a:spcPct val="180000"/>
              </a:lnSpc>
              <a:buNone/>
            </a:pPr>
            <a:r>
              <a:rPr lang="zh-CN" altLang="en-US" sz="2400"/>
              <a:t>       自然语言处理研究的内容十分广泛，根据其应用目的的不同，我们可以大致分为如下几个方向：</a:t>
            </a:r>
            <a:endParaRPr lang="zh-CN" altLang="en-US" sz="2400"/>
          </a:p>
          <a:p>
            <a:pPr marL="0" indent="0">
              <a:lnSpc>
                <a:spcPct val="180000"/>
              </a:lnSpc>
              <a:buNone/>
            </a:pPr>
            <a:r>
              <a:rPr lang="zh-CN" altLang="en-US" sz="2400"/>
              <a:t>       </a:t>
            </a:r>
            <a:r>
              <a:rPr lang="en-US" altLang="zh-CN" sz="2400"/>
              <a:t>(1)</a:t>
            </a:r>
            <a:r>
              <a:rPr lang="zh-CN" altLang="en-US" sz="2400"/>
              <a:t>、机器翻译</a:t>
            </a:r>
            <a:r>
              <a:rPr lang="en-US" altLang="zh-CN" sz="2400"/>
              <a:t>(machine translation, MT)</a:t>
            </a:r>
            <a:r>
              <a:rPr lang="zh-CN" altLang="en-US" sz="2400"/>
              <a:t>：实现一种语言到另一种语言的自动翻译；</a:t>
            </a:r>
            <a:endParaRPr lang="zh-CN" altLang="en-US" sz="2400"/>
          </a:p>
          <a:p>
            <a:pPr marL="0" indent="0">
              <a:lnSpc>
                <a:spcPct val="180000"/>
              </a:lnSpc>
              <a:buNone/>
            </a:pPr>
            <a:r>
              <a:rPr lang="zh-CN" altLang="en-US" sz="2400"/>
              <a:t>       </a:t>
            </a:r>
            <a:r>
              <a:rPr lang="en-US" altLang="zh-CN" sz="2400"/>
              <a:t>(2)</a:t>
            </a:r>
            <a:r>
              <a:rPr lang="zh-CN" altLang="en-US" sz="2400"/>
              <a:t>、自动文摘</a:t>
            </a:r>
            <a:r>
              <a:rPr lang="en-US" altLang="zh-CN" sz="2400"/>
              <a:t>(Automatic Abstracting, AB)</a:t>
            </a:r>
            <a:r>
              <a:rPr lang="zh-CN" altLang="en-US" sz="2400"/>
              <a:t>：将原文档的主要内容和含义自动归档、提炼出来，形成摘要或缩写。</a:t>
            </a:r>
            <a:r>
              <a:rPr lang="zh-CN" altLang="en-US"/>
              <a:t>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20000"/>
          </a:bodyPr>
          <a:p>
            <a:pPr marL="0" indent="0">
              <a:lnSpc>
                <a:spcPct val="290000"/>
              </a:lnSpc>
              <a:buNone/>
            </a:pPr>
            <a:r>
              <a:rPr lang="en-US" altLang="zh-CN">
                <a:sym typeface="+mn-ea"/>
              </a:rPr>
              <a:t>       (3)</a:t>
            </a:r>
            <a:r>
              <a:rPr lang="zh-CN" altLang="en-US">
                <a:sym typeface="+mn-ea"/>
              </a:rPr>
              <a:t>、信息检索</a:t>
            </a:r>
            <a:r>
              <a:rPr lang="en-US" altLang="zh-CN">
                <a:sym typeface="+mn-ea"/>
              </a:rPr>
              <a:t>(Infomation Retrieval, IE)</a:t>
            </a:r>
            <a:r>
              <a:rPr lang="zh-CN" altLang="en-US">
                <a:sym typeface="+mn-ea"/>
              </a:rPr>
              <a:t>：信息检索也称情报检索，就是利</a:t>
            </a:r>
            <a:r>
              <a:rPr lang="zh-CN" altLang="en-US"/>
              <a:t>用计算机系统从海量文本中找到符合用户需要的相关文档。面对两种或两种以上语言的信息检索叫做跨语言信息检索。</a:t>
            </a:r>
            <a:endParaRPr lang="zh-CN" altLang="en-US"/>
          </a:p>
          <a:p>
            <a:pPr marL="0" indent="0">
              <a:lnSpc>
                <a:spcPct val="160000"/>
              </a:lnSpc>
              <a:buNone/>
            </a:pPr>
            <a:r>
              <a:rPr lang="en-US" altLang="zh-CN"/>
              <a:t>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a:bodyPr>
          <a:p>
            <a:pPr marL="0" indent="0">
              <a:lnSpc>
                <a:spcPct val="230000"/>
              </a:lnSpc>
              <a:buNone/>
            </a:pPr>
            <a:r>
              <a:rPr lang="en-US" altLang="zh-CN">
                <a:sym typeface="+mn-ea"/>
              </a:rPr>
              <a:t> 	(4)</a:t>
            </a:r>
            <a:r>
              <a:rPr lang="zh-CN" altLang="en-US">
                <a:sym typeface="+mn-ea"/>
              </a:rPr>
              <a:t>、文本分类</a:t>
            </a:r>
            <a:r>
              <a:rPr lang="en-US" altLang="zh-CN">
                <a:sym typeface="+mn-ea"/>
              </a:rPr>
              <a:t>(Text Classification, TC)</a:t>
            </a:r>
            <a:r>
              <a:rPr lang="zh-CN" altLang="en-US">
                <a:sym typeface="+mn-ea"/>
              </a:rPr>
              <a:t>：文本分类的目的是利用计算机对大量的文档按照一定的分类标准</a:t>
            </a:r>
            <a:r>
              <a:rPr lang="en-US" altLang="zh-CN">
                <a:sym typeface="+mn-ea"/>
              </a:rPr>
              <a:t>(</a:t>
            </a:r>
            <a:r>
              <a:rPr lang="zh-CN" altLang="en-US">
                <a:sym typeface="+mn-ea"/>
              </a:rPr>
              <a:t>例如主题、内容或者标签</a:t>
            </a:r>
            <a:r>
              <a:rPr lang="en-US" altLang="zh-CN">
                <a:sym typeface="+mn-ea"/>
              </a:rPr>
              <a:t>)</a:t>
            </a:r>
            <a:r>
              <a:rPr lang="zh-CN" altLang="en-US">
                <a:sym typeface="+mn-ea"/>
              </a:rPr>
              <a:t>实现自动归类。近年来，情感分类</a:t>
            </a:r>
            <a:r>
              <a:rPr lang="en-US" altLang="zh-CN">
                <a:sym typeface="+mn-ea"/>
              </a:rPr>
              <a:t>(Sentiment classifacation)</a:t>
            </a:r>
            <a:r>
              <a:rPr lang="zh-CN" altLang="en-US">
                <a:sym typeface="+mn-ea"/>
              </a:rPr>
              <a:t>成</a:t>
            </a:r>
            <a:r>
              <a:rPr lang="zh-CN" altLang="en-US"/>
              <a:t>为该领域研究的热点。</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60000"/>
              </a:lnSpc>
              <a:buNone/>
            </a:pPr>
            <a:r>
              <a:rPr lang="zh-CN" altLang="en-US">
                <a:sym typeface="+mn-ea"/>
              </a:rPr>
              <a:t>企业可以利用该项技术了解用户对产品的评价，政府部门也可以通过分析网民对某一事件、政策法规或者或者社会现象的评论，实时了解百姓的态度。目前，情感分类已经成为支撑舆情分析</a:t>
            </a:r>
            <a:r>
              <a:rPr lang="en-US" altLang="zh-CN">
                <a:sym typeface="+mn-ea"/>
              </a:rPr>
              <a:t>(Public Opinion Analysis)</a:t>
            </a:r>
            <a:r>
              <a:rPr lang="zh-CN" altLang="en-US">
                <a:sym typeface="+mn-ea"/>
              </a:rPr>
              <a:t>的基本技术。</a:t>
            </a:r>
            <a:r>
              <a:rPr lang="en-US" altLang="zh-CN">
                <a:sym typeface="+mn-ea"/>
              </a:rPr>
              <a:t>	</a:t>
            </a:r>
            <a:endParaRPr lang="en-US" altLang="zh-CN">
              <a:sym typeface="+mn-ea"/>
            </a:endParaRPr>
          </a:p>
          <a:p>
            <a:pPr marL="0" indent="0">
              <a:lnSpc>
                <a:spcPct val="160000"/>
              </a:lnSpc>
              <a:buNone/>
            </a:pPr>
            <a:r>
              <a:rPr lang="en-US" altLang="zh-CN">
                <a:sym typeface="+mn-ea"/>
              </a:rPr>
              <a:t>	(5)</a:t>
            </a:r>
            <a:r>
              <a:rPr lang="zh-CN" altLang="en-US">
                <a:sym typeface="+mn-ea"/>
              </a:rPr>
              <a:t>、对话系统</a:t>
            </a:r>
            <a:r>
              <a:rPr lang="en-US" altLang="zh-CN">
                <a:sym typeface="+mn-ea"/>
              </a:rPr>
              <a:t>(Chatbot)</a:t>
            </a:r>
            <a:r>
              <a:rPr lang="zh-CN" altLang="en-US">
                <a:sym typeface="+mn-ea"/>
              </a:rPr>
              <a:t>：通过计算机系统对用户输入的文本的理解，利用知识推理、文本生成等技术，给出合理的回答。对话</a:t>
            </a:r>
            <a:endParaRPr lang="zh-CN" altLang="en-US"/>
          </a:p>
          <a:p>
            <a:pPr marL="0" indent="0">
              <a:buNone/>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a:t>系统通常与语音技术和多模态输入输出技术结合，构成人机对话系统。</a:t>
            </a:r>
            <a:endParaRPr lang="zh-CN" altLang="en-US"/>
          </a:p>
          <a:p>
            <a:pPr marL="0" indent="0">
              <a:lnSpc>
                <a:spcPct val="130000"/>
              </a:lnSpc>
              <a:buNone/>
            </a:pPr>
            <a:endParaRPr lang="zh-CN" altLang="en-US"/>
          </a:p>
        </p:txBody>
      </p:sp>
      <p:pic>
        <p:nvPicPr>
          <p:cNvPr id="4" name="图片 3" descr="PDVF4@63)5MF2IA]E$WAXCH"/>
          <p:cNvPicPr>
            <a:picLocks noChangeAspect="1"/>
          </p:cNvPicPr>
          <p:nvPr/>
        </p:nvPicPr>
        <p:blipFill>
          <a:blip r:embed="rId1"/>
          <a:stretch>
            <a:fillRect/>
          </a:stretch>
        </p:blipFill>
        <p:spPr>
          <a:xfrm>
            <a:off x="4243070" y="2734945"/>
            <a:ext cx="2734310" cy="2971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10000"/>
          </a:bodyPr>
          <a:p>
            <a:pPr marL="0" indent="0">
              <a:lnSpc>
                <a:spcPct val="170000"/>
              </a:lnSpc>
              <a:buNone/>
            </a:pPr>
            <a:r>
              <a:rPr lang="en-US" altLang="zh-CN"/>
              <a:t>       (6)</a:t>
            </a:r>
            <a:r>
              <a:rPr lang="zh-CN" altLang="en-US"/>
              <a:t>、知识抽取</a:t>
            </a:r>
            <a:r>
              <a:rPr lang="en-US" altLang="zh-CN"/>
              <a:t>(Infomation Extraction, IE)</a:t>
            </a:r>
            <a:r>
              <a:rPr lang="zh-CN" altLang="en-US"/>
              <a:t>：指从文本数据中抽取出特定的信息。简而言之也是一种将非结构化数据转换为结构化的过程。知识抽取的子任务一般分为：</a:t>
            </a:r>
            <a:endParaRPr lang="zh-CN" altLang="en-US"/>
          </a:p>
          <a:p>
            <a:pPr marL="0" indent="0">
              <a:lnSpc>
                <a:spcPct val="170000"/>
              </a:lnSpc>
              <a:buNone/>
            </a:pPr>
            <a:r>
              <a:rPr lang="zh-CN" altLang="en-US"/>
              <a:t>      实体抽取：包括时间、地点、人名、机构名、金额等等；</a:t>
            </a:r>
            <a:endParaRPr lang="zh-CN" altLang="en-US"/>
          </a:p>
          <a:p>
            <a:pPr marL="0" indent="0">
              <a:lnSpc>
                <a:spcPct val="170000"/>
              </a:lnSpc>
              <a:buNone/>
            </a:pPr>
            <a:r>
              <a:rPr lang="zh-CN" altLang="en-US"/>
              <a:t>      关系抽取：文本中实体之间的关系；</a:t>
            </a:r>
            <a:endParaRPr lang="zh-CN" altLang="en-US"/>
          </a:p>
          <a:p>
            <a:pPr marL="0" indent="0">
              <a:buNone/>
            </a:pPr>
            <a:r>
              <a:rPr lang="zh-CN" altLang="en-US"/>
              <a:t>                           </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70000"/>
              </a:lnSpc>
              <a:buNone/>
            </a:pPr>
            <a:r>
              <a:rPr lang="en-US" altLang="zh-CN">
                <a:sym typeface="+mn-ea"/>
              </a:rPr>
              <a:t>       </a:t>
            </a:r>
            <a:r>
              <a:rPr lang="zh-CN" altLang="en-US">
                <a:sym typeface="+mn-ea"/>
              </a:rPr>
              <a:t>事件抽取：主要任务是识别出文本数据中所描述的事件的触发词、事件类型、论元以及论元角色。比如从一篇新闻报道中抽取出某一恐怖事件的基本信息：时间、地点、事件制造者、受害者、袭击目标、伤亡人数等；</a:t>
            </a:r>
            <a:endParaRPr lang="zh-CN" altLang="en-US">
              <a:sym typeface="+mn-ea"/>
            </a:endParaRPr>
          </a:p>
          <a:p>
            <a:pPr marL="0" indent="0">
              <a:lnSpc>
                <a:spcPct val="170000"/>
              </a:lnSpc>
              <a:buNone/>
            </a:pPr>
            <a:r>
              <a:rPr lang="zh-CN" altLang="en-US">
                <a:sym typeface="+mn-ea"/>
              </a:rPr>
              <a:t>      术语抽取：抽取出文本数据中的专业术语。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210000"/>
              </a:lnSpc>
              <a:buNone/>
            </a:pPr>
            <a:r>
              <a:rPr lang="en-US" altLang="zh-CN"/>
              <a:t>       </a:t>
            </a:r>
            <a:r>
              <a:rPr lang="zh-CN" altLang="en-US"/>
              <a:t>除了上面这些，</a:t>
            </a:r>
            <a:r>
              <a:rPr lang="en-US" altLang="zh-CN"/>
              <a:t>NLP</a:t>
            </a:r>
            <a:r>
              <a:rPr lang="zh-CN" altLang="en-US"/>
              <a:t>还有很多其他方面的应用，包括：隐喻计算、自动校对、作文评分、语音识别等等。</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90000"/>
              </a:lnSpc>
            </a:pPr>
            <a:r>
              <a:rPr lang="zh-CN" altLang="en-US"/>
              <a:t>现状</a:t>
            </a:r>
            <a:endParaRPr lang="zh-CN" altLang="en-US"/>
          </a:p>
          <a:p>
            <a:pPr marL="0" indent="0">
              <a:lnSpc>
                <a:spcPct val="190000"/>
              </a:lnSpc>
              <a:buNone/>
            </a:pPr>
            <a:r>
              <a:rPr lang="zh-CN" altLang="en-US"/>
              <a:t>     </a:t>
            </a:r>
            <a:r>
              <a:rPr lang="en-US" altLang="zh-CN"/>
              <a:t>1</a:t>
            </a:r>
            <a:r>
              <a:rPr lang="zh-CN" altLang="en-US"/>
              <a:t>、中文自然语言处理起步相对西方较晚，目前已经开发完成了一些具有影响力的语言资源库。比如</a:t>
            </a:r>
            <a:r>
              <a:rPr lang="en-US" altLang="zh-CN"/>
              <a:t>CTB</a:t>
            </a:r>
            <a:r>
              <a:rPr lang="zh-CN" altLang="en-US"/>
              <a:t>、</a:t>
            </a:r>
            <a:r>
              <a:rPr lang="en-US" altLang="zh-CN"/>
              <a:t>HowNet</a:t>
            </a:r>
            <a:r>
              <a:rPr lang="zh-CN" altLang="en-US"/>
              <a:t>、百度搜索引擎等。</a:t>
            </a:r>
            <a:endParaRPr lang="zh-CN" altLang="en-US"/>
          </a:p>
          <a:p>
            <a:pPr marL="0" indent="0">
              <a:lnSpc>
                <a:spcPct val="190000"/>
              </a:lnSpc>
              <a:buNone/>
            </a:pPr>
            <a:r>
              <a:rPr lang="zh-CN" altLang="en-US"/>
              <a:t>     </a:t>
            </a:r>
            <a:r>
              <a:rPr lang="en-US" altLang="zh-CN"/>
              <a:t>2</a:t>
            </a:r>
            <a:r>
              <a:rPr lang="zh-CN" altLang="en-US"/>
              <a:t>、目前很多企业，包括阿里、京东、腾讯等都成立了实验室重点研究</a:t>
            </a:r>
            <a:r>
              <a:rPr lang="en-US" altLang="zh-CN"/>
              <a:t>NLP</a:t>
            </a:r>
            <a:r>
              <a:rPr lang="zh-CN" altLang="en-US"/>
              <a:t>技术，高校包括清华、哈工大、北邮等</a:t>
            </a:r>
            <a:r>
              <a:rPr lang="en-US" altLang="zh-CN"/>
              <a:t>NLP</a:t>
            </a:r>
            <a:r>
              <a:rPr lang="zh-CN" altLang="en-US"/>
              <a:t>实验室科研</a:t>
            </a:r>
            <a:r>
              <a:rPr lang="zh-CN" altLang="en-US">
                <a:sym typeface="+mn-ea"/>
              </a:rPr>
              <a:t>实力强劲，使得</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a:xfrm>
            <a:off x="838200" y="1825625"/>
            <a:ext cx="10515600" cy="4704080"/>
          </a:xfrm>
        </p:spPr>
        <p:txBody>
          <a:bodyPr/>
          <a:p>
            <a:pPr>
              <a:lnSpc>
                <a:spcPct val="200000"/>
              </a:lnSpc>
            </a:pPr>
            <a:r>
              <a:rPr lang="zh-CN" altLang="en-US"/>
              <a:t>现状</a:t>
            </a:r>
            <a:endParaRPr lang="zh-CN" altLang="en-US"/>
          </a:p>
          <a:p>
            <a:pPr marL="0" indent="0">
              <a:lnSpc>
                <a:spcPct val="200000"/>
              </a:lnSpc>
              <a:buNone/>
            </a:pPr>
            <a:r>
              <a:rPr lang="zh-CN" altLang="en-US">
                <a:sym typeface="+mn-ea"/>
              </a:rPr>
              <a:t>很多新的方法不断出现，</a:t>
            </a:r>
            <a:r>
              <a:rPr lang="en-US" altLang="zh-CN">
                <a:sym typeface="+mn-ea"/>
              </a:rPr>
              <a:t>baseline</a:t>
            </a:r>
            <a:r>
              <a:rPr lang="zh-CN" altLang="en-US">
                <a:sym typeface="+mn-ea"/>
              </a:rPr>
              <a:t>也不断提高。</a:t>
            </a:r>
            <a:endParaRPr lang="zh-CN" altLang="en-US"/>
          </a:p>
          <a:p>
            <a:pPr marL="0" indent="0">
              <a:lnSpc>
                <a:spcPct val="200000"/>
              </a:lnSpc>
              <a:buNone/>
            </a:pPr>
            <a:r>
              <a:rPr lang="en-US" altLang="zh-CN" sz="2400">
                <a:sym typeface="+mn-ea"/>
              </a:rPr>
              <a:t>       </a:t>
            </a:r>
            <a:r>
              <a:rPr lang="en-US" altLang="zh-CN">
                <a:sym typeface="+mn-ea"/>
              </a:rPr>
              <a:t> 3</a:t>
            </a:r>
            <a:r>
              <a:rPr lang="zh-CN" altLang="en-US">
                <a:sym typeface="+mn-ea"/>
              </a:rPr>
              <a:t>、目前还有很多理论问题还没有得到解决。比如语义理解问题、句法分析问题、指代消解问题、</a:t>
            </a:r>
            <a:r>
              <a:rPr lang="en-US" altLang="zh-CN">
                <a:sym typeface="+mn-ea"/>
              </a:rPr>
              <a:t>OOV</a:t>
            </a:r>
            <a:r>
              <a:rPr lang="zh-CN" altLang="en-US">
                <a:sym typeface="+mn-ea"/>
              </a:rPr>
              <a:t>问题等。而且目前很多理论在实验环境和工业环境存在较大差距。</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自我介绍</a:t>
            </a:r>
            <a:endParaRPr lang="zh-CN" altLang="en-US"/>
          </a:p>
        </p:txBody>
      </p:sp>
      <p:sp>
        <p:nvSpPr>
          <p:cNvPr id="3" name="内容占位符 2"/>
          <p:cNvSpPr>
            <a:spLocks noGrp="1"/>
          </p:cNvSpPr>
          <p:nvPr>
            <p:ph idx="1"/>
          </p:nvPr>
        </p:nvSpPr>
        <p:spPr/>
        <p:txBody>
          <a:bodyPr/>
          <a:p>
            <a:r>
              <a:rPr lang="zh-CN" altLang="en-US"/>
              <a:t>数学专业</a:t>
            </a:r>
            <a:endParaRPr lang="zh-CN" altLang="en-US"/>
          </a:p>
          <a:p>
            <a:pPr>
              <a:lnSpc>
                <a:spcPct val="180000"/>
              </a:lnSpc>
            </a:pPr>
            <a:r>
              <a:rPr lang="zh-CN" altLang="en-US" sz="2800">
                <a:sym typeface="+mn-ea"/>
              </a:rPr>
              <a:t>某上市公司负责</a:t>
            </a:r>
            <a:r>
              <a:rPr lang="en-US" altLang="zh-CN" sz="2800">
                <a:sym typeface="+mn-ea"/>
              </a:rPr>
              <a:t>NLP</a:t>
            </a:r>
            <a:r>
              <a:rPr lang="zh-CN" altLang="en-US" sz="2800">
                <a:sym typeface="+mn-ea"/>
              </a:rPr>
              <a:t>相关开发工作</a:t>
            </a:r>
            <a:endParaRPr lang="zh-CN" altLang="en-US" sz="2800">
              <a:sym typeface="+mn-ea"/>
            </a:endParaRPr>
          </a:p>
          <a:p>
            <a:pPr lvl="4">
              <a:lnSpc>
                <a:spcPct val="180000"/>
              </a:lnSpc>
            </a:pPr>
            <a:r>
              <a:rPr lang="zh-CN" altLang="en-US" sz="2800">
                <a:sym typeface="+mn-ea"/>
              </a:rPr>
              <a:t>信息抽取</a:t>
            </a:r>
            <a:endParaRPr lang="zh-CN" altLang="en-US" sz="2800">
              <a:sym typeface="+mn-ea"/>
            </a:endParaRPr>
          </a:p>
          <a:p>
            <a:pPr lvl="4">
              <a:lnSpc>
                <a:spcPct val="180000"/>
              </a:lnSpc>
            </a:pPr>
            <a:r>
              <a:rPr lang="zh-CN" altLang="en-US" sz="2800">
                <a:sym typeface="+mn-ea"/>
              </a:rPr>
              <a:t>知识图谱</a:t>
            </a:r>
            <a:endParaRPr lang="zh-CN" altLang="en-US" sz="2800">
              <a:sym typeface="+mn-ea"/>
            </a:endParaRPr>
          </a:p>
          <a:p>
            <a:pPr lvl="4">
              <a:lnSpc>
                <a:spcPct val="180000"/>
              </a:lnSpc>
            </a:pPr>
            <a:r>
              <a:rPr lang="zh-CN" altLang="en-US" sz="2800">
                <a:sym typeface="+mn-ea"/>
              </a:rPr>
              <a:t>对话系统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lnSpcReduction="10000"/>
          </a:bodyPr>
          <a:p>
            <a:pPr>
              <a:lnSpc>
                <a:spcPct val="150000"/>
              </a:lnSpc>
            </a:pPr>
            <a:r>
              <a:rPr lang="zh-CN" altLang="en-US"/>
              <a:t>难点</a:t>
            </a:r>
            <a:endParaRPr lang="zh-CN" altLang="en-US"/>
          </a:p>
          <a:p>
            <a:pPr marL="0" indent="0">
              <a:lnSpc>
                <a:spcPct val="170000"/>
              </a:lnSpc>
              <a:buNone/>
            </a:pPr>
            <a:r>
              <a:rPr lang="zh-CN" altLang="en-US"/>
              <a:t>     自然语言处理涉及到形态学、语法学、语义学、语用学等等层面的知识，再加上汉语本身的特点，导致其在处理的过程中存在重重困难，总结起来，将其归结为三点：</a:t>
            </a:r>
            <a:endParaRPr lang="zh-CN" altLang="en-US"/>
          </a:p>
          <a:p>
            <a:pPr marL="0" indent="0">
              <a:lnSpc>
                <a:spcPct val="170000"/>
              </a:lnSpc>
              <a:buNone/>
            </a:pPr>
            <a:r>
              <a:rPr lang="zh-CN" altLang="en-US"/>
              <a:t>     </a:t>
            </a:r>
            <a:r>
              <a:rPr lang="en-US" altLang="zh-CN"/>
              <a:t>1</a:t>
            </a:r>
            <a:r>
              <a:rPr lang="zh-CN" altLang="en-US"/>
              <a:t>、普遍存在的不确定性</a:t>
            </a:r>
            <a:endParaRPr lang="zh-CN" altLang="en-US"/>
          </a:p>
          <a:p>
            <a:pPr marL="0" indent="0">
              <a:buNone/>
            </a:pPr>
            <a:r>
              <a:rPr lang="zh-CN" altLang="en-US"/>
              <a:t>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80000"/>
              </a:lnSpc>
            </a:pPr>
            <a:r>
              <a:rPr lang="zh-CN" altLang="en-US"/>
              <a:t>难点</a:t>
            </a:r>
            <a:endParaRPr lang="zh-CN" altLang="en-US"/>
          </a:p>
          <a:p>
            <a:pPr marL="0" indent="0">
              <a:lnSpc>
                <a:spcPct val="180000"/>
              </a:lnSpc>
              <a:buNone/>
            </a:pPr>
            <a:r>
              <a:rPr lang="zh-CN" altLang="en-US"/>
              <a:t>       </a:t>
            </a:r>
            <a:r>
              <a:rPr lang="en-US" altLang="zh-CN"/>
              <a:t>1</a:t>
            </a:r>
            <a:r>
              <a:rPr lang="zh-CN" altLang="en-US"/>
              <a:t>、</a:t>
            </a:r>
            <a:r>
              <a:rPr lang="en-US" altLang="zh-CN"/>
              <a:t>NLP</a:t>
            </a:r>
            <a:r>
              <a:rPr lang="zh-CN" altLang="en-US"/>
              <a:t>面临的最大困难就是普遍存在的不确定性，即消除歧义。</a:t>
            </a:r>
            <a:endParaRPr lang="zh-CN" altLang="en-US"/>
          </a:p>
          <a:p>
            <a:pPr marL="0" indent="0">
              <a:lnSpc>
                <a:spcPct val="180000"/>
              </a:lnSpc>
              <a:buNone/>
            </a:pPr>
            <a:r>
              <a:rPr lang="zh-CN" altLang="en-US"/>
              <a:t>歧义问题广泛存在于词法、句法、语义层次。造成歧义出现的原因是，对于机器来说，人类活动非常复杂，而语言的词汇和句法规则又是有限的，它们中的大多数表述需要根据特定的相应的语境和场。</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zh-CN" altLang="en-US">
                <a:sym typeface="+mn-ea"/>
              </a:rPr>
              <a:t>景的规定而得到解决，这就造成同一种语言形式可能具有多种含义。</a:t>
            </a:r>
            <a:endParaRPr lang="zh-CN" altLang="en-US">
              <a:sym typeface="+mn-ea"/>
            </a:endParaRPr>
          </a:p>
          <a:p>
            <a:pPr marL="0" indent="0">
              <a:lnSpc>
                <a:spcPct val="150000"/>
              </a:lnSpc>
              <a:buNone/>
            </a:pPr>
            <a:r>
              <a:rPr lang="zh-CN" altLang="en-US"/>
              <a:t>         </a:t>
            </a:r>
            <a:r>
              <a:rPr lang="en-US" altLang="zh-CN"/>
              <a:t>a</a:t>
            </a:r>
            <a:r>
              <a:rPr lang="zh-CN" altLang="en-US"/>
              <a:t>、词法</a:t>
            </a:r>
            <a:endParaRPr lang="zh-CN" altLang="en-US"/>
          </a:p>
          <a:p>
            <a:pPr marL="0" indent="0">
              <a:lnSpc>
                <a:spcPct val="150000"/>
              </a:lnSpc>
              <a:buNone/>
            </a:pPr>
            <a:r>
              <a:rPr lang="en-US" altLang="zh-CN"/>
              <a:t>	b</a:t>
            </a:r>
            <a:r>
              <a:rPr lang="zh-CN" altLang="en-US"/>
              <a:t>、句法</a:t>
            </a:r>
            <a:endParaRPr lang="zh-CN" altLang="en-US"/>
          </a:p>
          <a:p>
            <a:pPr marL="0" indent="0">
              <a:lnSpc>
                <a:spcPct val="150000"/>
              </a:lnSpc>
              <a:buNone/>
            </a:pPr>
            <a:r>
              <a:rPr lang="en-US" altLang="zh-CN"/>
              <a:t>	c</a:t>
            </a:r>
            <a:r>
              <a:rPr lang="zh-CN" altLang="en-US"/>
              <a:t>、语用</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en-US" altLang="zh-CN"/>
              <a:t>	2</a:t>
            </a:r>
            <a:r>
              <a:rPr lang="zh-CN" altLang="en-US"/>
              <a:t>、指代现象。</a:t>
            </a:r>
            <a:endParaRPr lang="zh-CN" altLang="en-US"/>
          </a:p>
          <a:p>
            <a:pPr marL="0" indent="0">
              <a:lnSpc>
                <a:spcPct val="150000"/>
              </a:lnSpc>
              <a:buNone/>
            </a:pPr>
            <a:r>
              <a:rPr lang="zh-CN" altLang="en-US"/>
              <a:t>         在人的交流过程中，时常会有指代，在表达中适当地使用指代会让表达更加简练却不影响本意的阐述。文本中是否存在指代现象，准确识别指代的是什么内容，机器遇到的这一不容小觑的难点称为“指代消解”。</a:t>
            </a:r>
            <a:r>
              <a:rPr lang="en-US" altLang="zh-CN"/>
              <a:t>(Co-Referrence)</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70000"/>
              </a:lnSpc>
            </a:pPr>
            <a:r>
              <a:rPr lang="zh-CN" altLang="en-US"/>
              <a:t>难点</a:t>
            </a:r>
            <a:endParaRPr lang="zh-CN" altLang="en-US"/>
          </a:p>
          <a:p>
            <a:pPr marL="0" indent="0">
              <a:lnSpc>
                <a:spcPct val="170000"/>
              </a:lnSpc>
              <a:buNone/>
            </a:pPr>
            <a:r>
              <a:rPr lang="en-US" altLang="zh-CN"/>
              <a:t>	3</a:t>
            </a:r>
            <a:r>
              <a:rPr lang="zh-CN" altLang="en-US"/>
              <a:t>、未知语言现象问题</a:t>
            </a:r>
            <a:endParaRPr lang="zh-CN" altLang="en-US"/>
          </a:p>
          <a:p>
            <a:pPr marL="0" indent="0">
              <a:lnSpc>
                <a:spcPct val="170000"/>
              </a:lnSpc>
              <a:buNone/>
            </a:pPr>
            <a:r>
              <a:rPr lang="en-US" altLang="zh-CN"/>
              <a:t>	</a:t>
            </a:r>
            <a:r>
              <a:rPr lang="zh-CN" altLang="en-US"/>
              <a:t>对于一个系统来说，总有可能遇到未知词汇、未知结构等各种情况，而且每种意义都可能随着社会的发展而改变。新的词汇，新的词义，甚至新的句子更新较快。</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90000"/>
              </a:lnSpc>
            </a:pPr>
            <a:r>
              <a:rPr lang="zh-CN" altLang="en-US"/>
              <a:t>难点</a:t>
            </a:r>
            <a:endParaRPr lang="zh-CN" altLang="en-US"/>
          </a:p>
          <a:p>
            <a:pPr marL="0" indent="0">
              <a:lnSpc>
                <a:spcPct val="190000"/>
              </a:lnSpc>
              <a:buNone/>
            </a:pPr>
            <a:r>
              <a:rPr lang="en-US" altLang="zh-CN"/>
              <a:t>	</a:t>
            </a:r>
            <a:r>
              <a:rPr lang="zh-CN" altLang="en-US"/>
              <a:t>因此，一个实用的</a:t>
            </a:r>
            <a:r>
              <a:rPr lang="en-US" altLang="zh-CN"/>
              <a:t>NLP</a:t>
            </a:r>
            <a:r>
              <a:rPr lang="zh-CN" altLang="en-US"/>
              <a:t>系统必须要有较好的处理未知语言现象的能力和各种输入形式的容错能力。</a:t>
            </a:r>
            <a:endParaRPr lang="zh-CN" altLang="en-US"/>
          </a:p>
          <a:p>
            <a:pPr marL="0" indent="0">
              <a:lnSpc>
                <a:spcPct val="190000"/>
              </a:lnSpc>
              <a:buNone/>
            </a:pPr>
            <a:r>
              <a:rPr lang="zh-CN" altLang="en-US"/>
              <a:t>                                                     </a:t>
            </a:r>
            <a:r>
              <a:rPr lang="zh-CN" altLang="en-US" sz="3200">
                <a:solidFill>
                  <a:srgbClr val="FF0000"/>
                </a:solidFill>
              </a:rPr>
              <a:t>鲁棒性</a:t>
            </a:r>
            <a:r>
              <a:rPr lang="en-US" altLang="zh-CN" sz="3200">
                <a:solidFill>
                  <a:srgbClr val="FF0000"/>
                </a:solidFill>
              </a:rPr>
              <a:t>(Robustness)</a:t>
            </a:r>
            <a:endParaRPr lang="en-US" altLang="zh-CN" sz="32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三、自然语言处理在业界的应用</a:t>
            </a:r>
            <a:endParaRPr lang="zh-CN" altLang="en-US"/>
          </a:p>
        </p:txBody>
      </p:sp>
      <p:sp>
        <p:nvSpPr>
          <p:cNvPr id="3" name="内容占位符 2"/>
          <p:cNvSpPr>
            <a:spLocks noGrp="1"/>
          </p:cNvSpPr>
          <p:nvPr>
            <p:ph idx="1"/>
          </p:nvPr>
        </p:nvSpPr>
        <p:spPr/>
        <p:txBody>
          <a:bodyPr/>
          <a:p>
            <a:r>
              <a:rPr lang="zh-CN" altLang="en-US"/>
              <a:t>知识抽取</a:t>
            </a:r>
            <a:endParaRPr lang="zh-CN" altLang="en-US"/>
          </a:p>
          <a:p>
            <a:endParaRPr lang="zh-CN" altLang="en-US"/>
          </a:p>
          <a:p>
            <a:r>
              <a:rPr lang="zh-CN" altLang="en-US"/>
              <a:t>对话系统  天猫精灵、客服机器人</a:t>
            </a:r>
            <a:endParaRPr lang="zh-CN" altLang="en-US"/>
          </a:p>
          <a:p>
            <a:endParaRPr lang="zh-CN" altLang="en-US"/>
          </a:p>
          <a:p>
            <a:r>
              <a:rPr lang="zh-CN" altLang="en-US"/>
              <a:t>知识图谱</a:t>
            </a:r>
            <a:endParaRPr lang="zh-CN" altLang="en-US"/>
          </a:p>
          <a:p>
            <a:endParaRPr lang="zh-CN" altLang="en-US"/>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课程相关信息</a:t>
            </a:r>
            <a:endParaRPr lang="zh-CN" altLang="en-US"/>
          </a:p>
        </p:txBody>
      </p:sp>
      <p:sp>
        <p:nvSpPr>
          <p:cNvPr id="3" name="内容占位符 2"/>
          <p:cNvSpPr>
            <a:spLocks noGrp="1"/>
          </p:cNvSpPr>
          <p:nvPr>
            <p:ph idx="1"/>
          </p:nvPr>
        </p:nvSpPr>
        <p:spPr/>
        <p:txBody>
          <a:bodyPr>
            <a:normAutofit lnSpcReduction="10000"/>
          </a:bodyPr>
          <a:p>
            <a:pPr>
              <a:lnSpc>
                <a:spcPct val="230000"/>
              </a:lnSpc>
            </a:pPr>
            <a:r>
              <a:rPr lang="en-US" altLang="zh-CN">
                <a:sym typeface="+mn-ea"/>
              </a:rPr>
              <a:t>QQ</a:t>
            </a:r>
            <a:r>
              <a:rPr lang="zh-CN" altLang="en-US">
                <a:sym typeface="+mn-ea"/>
              </a:rPr>
              <a:t>：</a:t>
            </a:r>
            <a:r>
              <a:rPr lang="en-US" altLang="zh-CN">
                <a:sym typeface="+mn-ea"/>
              </a:rPr>
              <a:t>997562867</a:t>
            </a:r>
            <a:endParaRPr lang="en-US" altLang="zh-CN"/>
          </a:p>
          <a:p>
            <a:pPr>
              <a:lnSpc>
                <a:spcPct val="230000"/>
              </a:lnSpc>
            </a:pPr>
            <a:r>
              <a:rPr lang="en-US" altLang="zh-CN">
                <a:sym typeface="+mn-ea"/>
              </a:rPr>
              <a:t>E-mail</a:t>
            </a:r>
            <a:r>
              <a:rPr lang="zh-CN" altLang="en-US">
                <a:sym typeface="+mn-ea"/>
              </a:rPr>
              <a:t>：</a:t>
            </a:r>
            <a:r>
              <a:rPr lang="en-US" altLang="zh-CN">
                <a:sym typeface="+mn-ea"/>
              </a:rPr>
              <a:t>charlesxu86@163.com</a:t>
            </a:r>
            <a:endParaRPr lang="en-US" altLang="zh-CN"/>
          </a:p>
          <a:p>
            <a:pPr>
              <a:lnSpc>
                <a:spcPct val="230000"/>
              </a:lnSpc>
            </a:pPr>
            <a:r>
              <a:rPr lang="en-US" altLang="zh-CN">
                <a:sym typeface="+mn-ea"/>
              </a:rPr>
              <a:t>Github</a:t>
            </a:r>
            <a:r>
              <a:rPr lang="zh-CN" altLang="en-US">
                <a:sym typeface="+mn-ea"/>
              </a:rPr>
              <a:t>：https://github.com/charlesXu86/Chatbot_CN</a:t>
            </a:r>
            <a:endParaRPr lang="zh-CN" altLang="en-US"/>
          </a:p>
          <a:p>
            <a:endParaRPr lang="zh-CN" altLang="en-US">
              <a:sym typeface="+mn-ea"/>
            </a:endParaRPr>
          </a:p>
          <a:p>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课程相关信息</a:t>
            </a:r>
            <a:endParaRPr lang="zh-CN" altLang="en-US"/>
          </a:p>
        </p:txBody>
      </p:sp>
      <p:sp>
        <p:nvSpPr>
          <p:cNvPr id="3" name="内容占位符 2"/>
          <p:cNvSpPr>
            <a:spLocks noGrp="1"/>
          </p:cNvSpPr>
          <p:nvPr>
            <p:ph idx="1"/>
          </p:nvPr>
        </p:nvSpPr>
        <p:spPr/>
        <p:txBody>
          <a:bodyPr>
            <a:normAutofit lnSpcReduction="10000"/>
          </a:bodyPr>
          <a:p>
            <a:pPr>
              <a:lnSpc>
                <a:spcPct val="220000"/>
              </a:lnSpc>
            </a:pPr>
            <a:r>
              <a:rPr lang="zh-CN" altLang="en-US">
                <a:sym typeface="+mn-ea"/>
              </a:rPr>
              <a:t>硬件需求：  最好需要一张</a:t>
            </a:r>
            <a:r>
              <a:rPr lang="en-US" altLang="zh-CN">
                <a:sym typeface="+mn-ea"/>
              </a:rPr>
              <a:t>GPU</a:t>
            </a:r>
            <a:r>
              <a:rPr lang="zh-CN" altLang="en-US">
                <a:sym typeface="+mn-ea"/>
              </a:rPr>
              <a:t>显卡</a:t>
            </a:r>
            <a:endParaRPr lang="zh-CN" altLang="en-US"/>
          </a:p>
          <a:p>
            <a:pPr>
              <a:lnSpc>
                <a:spcPct val="220000"/>
              </a:lnSpc>
            </a:pPr>
            <a:r>
              <a:rPr lang="zh-CN" altLang="en-US">
                <a:sym typeface="+mn-ea"/>
              </a:rPr>
              <a:t>代码实现：</a:t>
            </a:r>
            <a:endParaRPr lang="zh-CN" altLang="en-US">
              <a:sym typeface="+mn-ea"/>
            </a:endParaRPr>
          </a:p>
          <a:p>
            <a:pPr marL="0" indent="0">
              <a:lnSpc>
                <a:spcPct val="130000"/>
              </a:lnSpc>
              <a:buNone/>
            </a:pPr>
            <a:r>
              <a:rPr lang="en-US" altLang="zh-CN">
                <a:sym typeface="+mn-ea"/>
              </a:rPr>
              <a:t>     Tensorflow_gpu 1.9</a:t>
            </a:r>
            <a:endParaRPr lang="en-US" altLang="zh-CN"/>
          </a:p>
          <a:p>
            <a:pPr marL="0" indent="0">
              <a:lnSpc>
                <a:spcPct val="130000"/>
              </a:lnSpc>
              <a:buNone/>
            </a:pPr>
            <a:r>
              <a:rPr lang="en-US" altLang="zh-CN">
                <a:sym typeface="+mn-ea"/>
              </a:rPr>
              <a:t>      IDE: pycharm</a:t>
            </a:r>
            <a:endParaRPr lang="zh-CN" altLang="en-US">
              <a:sym typeface="+mn-ea"/>
            </a:endParaRPr>
          </a:p>
          <a:p>
            <a:pPr>
              <a:lnSpc>
                <a:spcPct val="220000"/>
              </a:lnSpc>
            </a:pPr>
            <a:r>
              <a:rPr lang="zh-CN" altLang="en-US">
                <a:sym typeface="+mn-ea"/>
              </a:rPr>
              <a:t>系统：</a:t>
            </a:r>
            <a:r>
              <a:rPr lang="en-US" altLang="zh-CN">
                <a:solidFill>
                  <a:srgbClr val="FF0000"/>
                </a:solidFill>
                <a:sym typeface="+mn-ea"/>
              </a:rPr>
              <a:t>windows</a:t>
            </a:r>
            <a:r>
              <a:rPr lang="zh-CN" altLang="en-US">
                <a:sym typeface="+mn-ea"/>
              </a:rPr>
              <a:t>、</a:t>
            </a:r>
            <a:r>
              <a:rPr lang="en-US" altLang="zh-CN">
                <a:sym typeface="+mn-ea"/>
              </a:rPr>
              <a:t>ubuntu</a:t>
            </a:r>
            <a:r>
              <a:rPr lang="zh-CN" altLang="en-US">
                <a:sym typeface="+mn-ea"/>
              </a:rPr>
              <a:t>均可</a:t>
            </a:r>
            <a:endParaRPr lang="en-US" altLang="zh-CN"/>
          </a:p>
          <a:p>
            <a:pPr marL="0" indent="0">
              <a:lnSpc>
                <a:spcPct val="150000"/>
              </a:lnSpc>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NLP</a:t>
            </a:r>
            <a:r>
              <a:rPr lang="zh-CN" altLang="en-US"/>
              <a:t>学习路线</a:t>
            </a:r>
            <a:endParaRPr lang="zh-CN" altLang="en-US"/>
          </a:p>
        </p:txBody>
      </p:sp>
      <p:sp>
        <p:nvSpPr>
          <p:cNvPr id="3" name="内容占位符 2"/>
          <p:cNvSpPr>
            <a:spLocks noGrp="1"/>
          </p:cNvSpPr>
          <p:nvPr>
            <p:ph idx="1"/>
          </p:nvPr>
        </p:nvSpPr>
        <p:spPr>
          <a:xfrm>
            <a:off x="838200" y="1825625"/>
            <a:ext cx="10515600" cy="4903470"/>
          </a:xfrm>
        </p:spPr>
        <p:txBody>
          <a:bodyPr>
            <a:normAutofit/>
          </a:bodyPr>
          <a:p>
            <a:pPr marL="0" indent="0">
              <a:buNone/>
            </a:pPr>
            <a:r>
              <a:rPr lang="en-US" altLang="zh-CN"/>
              <a:t>1</a:t>
            </a:r>
            <a:r>
              <a:rPr lang="zh-CN" altLang="en-US"/>
              <a:t>、数学基础：    基本的分类与回归算法；</a:t>
            </a:r>
            <a:endParaRPr lang="zh-CN" altLang="en-US"/>
          </a:p>
          <a:p>
            <a:pPr marL="0" indent="0">
              <a:buNone/>
            </a:pPr>
            <a:r>
              <a:rPr lang="zh-CN" altLang="en-US"/>
              <a:t>                            概率图模型</a:t>
            </a:r>
            <a:endParaRPr lang="zh-CN" altLang="en-US"/>
          </a:p>
          <a:p>
            <a:pPr marL="0" indent="0">
              <a:buNone/>
            </a:pPr>
            <a:r>
              <a:rPr lang="en-US" altLang="zh-CN"/>
              <a:t>2</a:t>
            </a:r>
            <a:r>
              <a:rPr lang="zh-CN" altLang="en-US"/>
              <a:t>、深度学习：    </a:t>
            </a:r>
            <a:r>
              <a:rPr lang="en-US" altLang="zh-CN"/>
              <a:t>CNN</a:t>
            </a:r>
            <a:endParaRPr lang="en-US" altLang="zh-CN"/>
          </a:p>
          <a:p>
            <a:pPr marL="0" indent="0">
              <a:buNone/>
            </a:pPr>
            <a:r>
              <a:rPr lang="en-US" altLang="zh-CN"/>
              <a:t>                            RNN</a:t>
            </a:r>
            <a:r>
              <a:rPr lang="zh-CN" altLang="en-US"/>
              <a:t>等</a:t>
            </a:r>
            <a:endParaRPr lang="zh-CN" altLang="en-US"/>
          </a:p>
          <a:p>
            <a:pPr marL="0" indent="0">
              <a:buNone/>
            </a:pPr>
            <a:r>
              <a:rPr lang="zh-CN" altLang="en-US"/>
              <a:t>                            参数调优</a:t>
            </a:r>
            <a:endParaRPr lang="zh-CN" altLang="en-US"/>
          </a:p>
          <a:p>
            <a:pPr marL="0" indent="0">
              <a:buNone/>
            </a:pPr>
            <a:r>
              <a:rPr lang="en-US" altLang="zh-CN"/>
              <a:t>3</a:t>
            </a:r>
            <a:r>
              <a:rPr lang="zh-CN" altLang="en-US"/>
              <a:t>、语言学知识：语料库</a:t>
            </a:r>
            <a:endParaRPr lang="zh-CN" altLang="en-US"/>
          </a:p>
          <a:p>
            <a:pPr marL="0" indent="0">
              <a:buNone/>
            </a:pPr>
            <a:r>
              <a:rPr lang="zh-CN" altLang="en-US"/>
              <a:t>                            语言知识库</a:t>
            </a:r>
            <a:endParaRPr lang="zh-CN" altLang="en-US"/>
          </a:p>
          <a:p>
            <a:pPr marL="0" indent="0">
              <a:buNone/>
            </a:pPr>
            <a:r>
              <a:rPr lang="zh-CN" altLang="en-US"/>
              <a:t>                            词法分析、</a:t>
            </a:r>
            <a:r>
              <a:rPr lang="zh-CN" altLang="en-US">
                <a:sym typeface="+mn-ea"/>
              </a:rPr>
              <a:t>句法分析、语义分析</a:t>
            </a:r>
            <a:endParaRPr lang="zh-CN" altLang="en-US"/>
          </a:p>
          <a:p>
            <a:pPr marL="0" indent="0">
              <a:buNone/>
            </a:pPr>
            <a:r>
              <a:rPr lang="en-US" altLang="zh-CN"/>
              <a:t>4</a:t>
            </a:r>
            <a:r>
              <a:rPr lang="zh-CN" altLang="en-US"/>
              <a:t>、知识图谱：    知识建模、知识挖掘、知识推理等等</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课程整理结构图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en-US" altLang="zh-CN"/>
              <a:t>NLP</a:t>
            </a:r>
            <a:r>
              <a:rPr lang="zh-CN" altLang="en-US"/>
              <a:t>概述</a:t>
            </a:r>
            <a:endParaRPr lang="zh-CN" altLang="en-US"/>
          </a:p>
        </p:txBody>
      </p:sp>
      <p:sp>
        <p:nvSpPr>
          <p:cNvPr id="3" name="内容占位符 2"/>
          <p:cNvSpPr>
            <a:spLocks noGrp="1"/>
          </p:cNvSpPr>
          <p:nvPr>
            <p:ph idx="1"/>
          </p:nvPr>
        </p:nvSpPr>
        <p:spPr/>
        <p:txBody>
          <a:bodyPr/>
          <a:p>
            <a:r>
              <a:rPr lang="en-US" altLang="zh-CN"/>
              <a:t>NLP</a:t>
            </a:r>
            <a:r>
              <a:rPr lang="zh-CN" altLang="en-US"/>
              <a:t>相关概念</a:t>
            </a:r>
            <a:endParaRPr lang="zh-CN" altLang="en-US"/>
          </a:p>
          <a:p>
            <a:pPr marL="0" indent="0">
              <a:buNone/>
            </a:pPr>
            <a:endParaRPr lang="zh-CN" altLang="en-US"/>
          </a:p>
          <a:p>
            <a:r>
              <a:rPr lang="en-US" altLang="zh-CN">
                <a:sym typeface="+mn-ea"/>
              </a:rPr>
              <a:t>NLP</a:t>
            </a:r>
            <a:r>
              <a:rPr lang="zh-CN" altLang="en-US">
                <a:sym typeface="+mn-ea"/>
              </a:rPr>
              <a:t>研究内容与现状</a:t>
            </a:r>
            <a:endParaRPr lang="zh-CN" altLang="en-US"/>
          </a:p>
          <a:p>
            <a:pPr marL="0" indent="0">
              <a:buNone/>
            </a:pPr>
            <a:endParaRPr lang="zh-CN" altLang="en-US"/>
          </a:p>
          <a:p>
            <a:r>
              <a:rPr lang="en-US" altLang="zh-CN"/>
              <a:t>NLP</a:t>
            </a:r>
            <a:r>
              <a:rPr lang="zh-CN" altLang="en-US"/>
              <a:t>目前在业界的应用</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fontScale="90000" lnSpcReduction="10000"/>
          </a:bodyPr>
          <a:p>
            <a:pPr>
              <a:lnSpc>
                <a:spcPct val="110000"/>
              </a:lnSpc>
            </a:pPr>
            <a:r>
              <a:rPr lang="zh-CN" altLang="en-US" sz="3200">
                <a:solidFill>
                  <a:schemeClr val="tx1"/>
                </a:solidFill>
                <a:effectLst>
                  <a:outerShdw blurRad="38100" dist="19050" dir="2700000" algn="tl" rotWithShape="0">
                    <a:schemeClr val="dk1">
                      <a:alpha val="40000"/>
                    </a:schemeClr>
                  </a:outerShdw>
                </a:effectLst>
              </a:rPr>
              <a:t>什么是</a:t>
            </a:r>
            <a:r>
              <a:rPr lang="en-US" altLang="zh-CN" sz="3200">
                <a:solidFill>
                  <a:schemeClr val="tx1"/>
                </a:solidFill>
                <a:effectLst>
                  <a:outerShdw blurRad="38100" dist="19050" dir="2700000" algn="tl" rotWithShape="0">
                    <a:schemeClr val="dk1">
                      <a:alpha val="40000"/>
                    </a:schemeClr>
                  </a:outerShdw>
                </a:effectLst>
              </a:rPr>
              <a:t>NLP</a:t>
            </a:r>
            <a:endParaRPr lang="en-US" altLang="zh-CN"/>
          </a:p>
          <a:p>
            <a:pPr marL="0" indent="0">
              <a:lnSpc>
                <a:spcPct val="210000"/>
              </a:lnSpc>
              <a:buNone/>
            </a:pPr>
            <a:r>
              <a:rPr lang="en-US" altLang="zh-CN"/>
              <a:t>       </a:t>
            </a:r>
            <a:r>
              <a:rPr lang="zh-CN" altLang="en-US"/>
              <a:t>自然语言处理（</a:t>
            </a:r>
            <a:r>
              <a:rPr lang="en-US" altLang="zh-CN"/>
              <a:t>Nature Language Processing, NLP</a:t>
            </a:r>
            <a:r>
              <a:rPr lang="zh-CN" altLang="en-US"/>
              <a:t>）也叫做自然语言理解，从人工智能研究的一开始，他就作为这一学科的重要研究内容探索人类理解自然语言这一智能行为的基本方法。最近几年深度学习的崛起以及企业数据量和数据业务的剧增，使得自然语言处理得到了人们更加的重视。</a:t>
            </a:r>
            <a:endParaRPr lang="zh-CN" altLang="en-US"/>
          </a:p>
          <a:p>
            <a:pPr marL="0" indent="0">
              <a:buNone/>
            </a:pPr>
            <a:r>
              <a:rPr lang="en-US" altLang="zh-CN"/>
              <a:t>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lnSpcReduction="10000"/>
          </a:bodyPr>
          <a:p>
            <a:pPr marL="0" indent="0">
              <a:lnSpc>
                <a:spcPct val="250000"/>
              </a:lnSpc>
              <a:buNone/>
            </a:pPr>
            <a:r>
              <a:rPr lang="en-US" altLang="zh-CN">
                <a:sym typeface="+mn-ea"/>
              </a:rPr>
              <a:t>       </a:t>
            </a:r>
            <a:r>
              <a:rPr lang="zh-CN" altLang="en-US">
                <a:sym typeface="+mn-ea"/>
              </a:rPr>
              <a:t>冯志伟对</a:t>
            </a:r>
            <a:r>
              <a:rPr lang="en-US" altLang="zh-CN">
                <a:sym typeface="+mn-ea"/>
              </a:rPr>
              <a:t>“</a:t>
            </a:r>
            <a:r>
              <a:rPr lang="zh-CN" altLang="en-US">
                <a:sym typeface="+mn-ea"/>
              </a:rPr>
              <a:t>自然语言处理</a:t>
            </a:r>
            <a:r>
              <a:rPr lang="en-US" altLang="zh-CN">
                <a:sym typeface="+mn-ea"/>
              </a:rPr>
              <a:t>”</a:t>
            </a:r>
            <a:r>
              <a:rPr lang="zh-CN" altLang="en-US">
                <a:sym typeface="+mn-ea"/>
              </a:rPr>
              <a:t>的解释为：自然语言处理就是利用计算机为工具对人类特有的书面形式和口头形式的自然语言的信息进行各种类型处理和加工的技术。简言之就是让计算机理解我们的语言。</a:t>
            </a:r>
            <a:endParaRPr lang="zh-CN" altLang="en-US"/>
          </a:p>
          <a:p>
            <a:pPr marL="0" indent="0">
              <a:buNone/>
            </a:pP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2966</Words>
  <Application>WPS 演示</Application>
  <PresentationFormat>宽屏</PresentationFormat>
  <Paragraphs>170</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Microsoft YaHei</vt:lpstr>
      <vt:lpstr>Arial Unicode MS</vt:lpstr>
      <vt:lpstr>DengXian Light</vt:lpstr>
      <vt:lpstr>DengXian</vt:lpstr>
      <vt:lpstr>Calibri</vt:lpstr>
      <vt:lpstr>Office 主题​​</vt:lpstr>
      <vt:lpstr>PowerPoint 演示文稿</vt:lpstr>
      <vt:lpstr>自我介绍</vt:lpstr>
      <vt:lpstr>课程相关信息</vt:lpstr>
      <vt:lpstr>课程相关信息</vt:lpstr>
      <vt:lpstr>NLP学习路线</vt:lpstr>
      <vt:lpstr>课程整理结构图</vt:lpstr>
      <vt:lpstr>一、NLP概述</vt:lpstr>
      <vt:lpstr>一、NLP相关概念</vt:lpstr>
      <vt:lpstr>一、NLP相关概念</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三、自然语言处理在业界的应用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16</cp:revision>
  <dcterms:created xsi:type="dcterms:W3CDTF">2018-09-14T03:53:00Z</dcterms:created>
  <dcterms:modified xsi:type="dcterms:W3CDTF">2018-11-04T13:32:06Z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