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35" r:id="rId4"/>
    <p:sldId id="271" r:id="rId5"/>
    <p:sldId id="420" r:id="rId6"/>
    <p:sldId id="272" r:id="rId7"/>
    <p:sldId id="336" r:id="rId8"/>
    <p:sldId id="275" r:id="rId9"/>
    <p:sldId id="338" r:id="rId10"/>
    <p:sldId id="339" r:id="rId11"/>
    <p:sldId id="340" r:id="rId12"/>
    <p:sldId id="341" r:id="rId13"/>
    <p:sldId id="370" r:id="rId14"/>
    <p:sldId id="371" r:id="rId15"/>
    <p:sldId id="372" r:id="rId16"/>
    <p:sldId id="346" r:id="rId17"/>
    <p:sldId id="373" r:id="rId18"/>
    <p:sldId id="392" r:id="rId19"/>
    <p:sldId id="393" r:id="rId20"/>
    <p:sldId id="374" r:id="rId21"/>
    <p:sldId id="376" r:id="rId22"/>
    <p:sldId id="375" r:id="rId23"/>
    <p:sldId id="377" r:id="rId24"/>
    <p:sldId id="378" r:id="rId25"/>
    <p:sldId id="379" r:id="rId26"/>
    <p:sldId id="394" r:id="rId27"/>
    <p:sldId id="395" r:id="rId28"/>
    <p:sldId id="396" r:id="rId29"/>
    <p:sldId id="397" r:id="rId30"/>
    <p:sldId id="398" r:id="rId31"/>
    <p:sldId id="399" r:id="rId32"/>
    <p:sldId id="400" r:id="rId33"/>
    <p:sldId id="402" r:id="rId34"/>
    <p:sldId id="403" r:id="rId35"/>
    <p:sldId id="404" r:id="rId36"/>
    <p:sldId id="405" r:id="rId37"/>
    <p:sldId id="406" r:id="rId38"/>
    <p:sldId id="359" r:id="rId39"/>
    <p:sldId id="347" r:id="rId40"/>
    <p:sldId id="348" r:id="rId41"/>
    <p:sldId id="407" r:id="rId42"/>
    <p:sldId id="408" r:id="rId43"/>
    <p:sldId id="349" r:id="rId44"/>
    <p:sldId id="409" r:id="rId45"/>
    <p:sldId id="410" r:id="rId46"/>
    <p:sldId id="350" r:id="rId47"/>
    <p:sldId id="412" r:id="rId48"/>
    <p:sldId id="413" r:id="rId49"/>
    <p:sldId id="415" r:id="rId50"/>
    <p:sldId id="417" r:id="rId51"/>
    <p:sldId id="418" r:id="rId52"/>
    <p:sldId id="419" r:id="rId53"/>
    <p:sldId id="411" r:id="rId54"/>
    <p:sldId id="351" r:id="rId55"/>
    <p:sldId id="352" r:id="rId56"/>
    <p:sldId id="353" r:id="rId57"/>
    <p:sldId id="354" r:id="rId58"/>
    <p:sldId id="284" r:id="rId59"/>
    <p:sldId id="267"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90500"/>
            <a:ext cx="109728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190500"/>
            <a:ext cx="10972800" cy="58261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09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6197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90500"/>
            <a:ext cx="109728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97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 Id="rId3" Type="http://schemas.openxmlformats.org/officeDocument/2006/relationships/oleObject" Target="../embeddings/oleObject13.bin"/><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2.wmf"/><Relationship Id="rId3" Type="http://schemas.openxmlformats.org/officeDocument/2006/relationships/oleObject" Target="../embeddings/oleObject17.bin"/><Relationship Id="rId2" Type="http://schemas.openxmlformats.org/officeDocument/2006/relationships/image" Target="../media/image21.wmf"/><Relationship Id="rId1"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21.bin"/><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 Id="rId3" Type="http://schemas.openxmlformats.org/officeDocument/2006/relationships/oleObject" Target="../embeddings/oleObject23.bin"/><Relationship Id="rId2" Type="http://schemas.openxmlformats.org/officeDocument/2006/relationships/image" Target="../media/image21.wmf"/><Relationship Id="rId1"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8.wmf"/><Relationship Id="rId7" Type="http://schemas.openxmlformats.org/officeDocument/2006/relationships/oleObject" Target="../embeddings/oleObject28.bin"/><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 Id="rId3" Type="http://schemas.openxmlformats.org/officeDocument/2006/relationships/oleObject" Target="../embeddings/oleObject26.bin"/><Relationship Id="rId2" Type="http://schemas.openxmlformats.org/officeDocument/2006/relationships/image" Target="../media/image21.wmf"/><Relationship Id="rId12" Type="http://schemas.openxmlformats.org/officeDocument/2006/relationships/vmlDrawing" Target="../drawings/vmlDrawing14.vml"/><Relationship Id="rId11" Type="http://schemas.openxmlformats.org/officeDocument/2006/relationships/slideLayout" Target="../slideLayouts/slideLayout2.xml"/><Relationship Id="rId10" Type="http://schemas.openxmlformats.org/officeDocument/2006/relationships/image" Target="../media/image29.wmf"/><Relationship Id="rId1"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33.bin"/><Relationship Id="rId4" Type="http://schemas.openxmlformats.org/officeDocument/2006/relationships/image" Target="../media/image30.wmf"/><Relationship Id="rId3" Type="http://schemas.openxmlformats.org/officeDocument/2006/relationships/oleObject" Target="../embeddings/oleObject32.bin"/><Relationship Id="rId2" Type="http://schemas.openxmlformats.org/officeDocument/2006/relationships/image" Target="../media/image26.wmf"/><Relationship Id="rId1" Type="http://schemas.openxmlformats.org/officeDocument/2006/relationships/oleObject" Target="../embeddings/oleObject31.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35.wmf"/><Relationship Id="rId7" Type="http://schemas.openxmlformats.org/officeDocument/2006/relationships/oleObject" Target="../embeddings/oleObject37.bin"/><Relationship Id="rId6" Type="http://schemas.openxmlformats.org/officeDocument/2006/relationships/image" Target="../media/image34.wmf"/><Relationship Id="rId5" Type="http://schemas.openxmlformats.org/officeDocument/2006/relationships/oleObject" Target="../embeddings/oleObject36.bin"/><Relationship Id="rId4" Type="http://schemas.openxmlformats.org/officeDocument/2006/relationships/image" Target="../media/image33.wmf"/><Relationship Id="rId3" Type="http://schemas.openxmlformats.org/officeDocument/2006/relationships/oleObject" Target="../embeddings/oleObject35.bin"/><Relationship Id="rId2" Type="http://schemas.openxmlformats.org/officeDocument/2006/relationships/image" Target="../media/image32.wmf"/><Relationship Id="rId12" Type="http://schemas.openxmlformats.org/officeDocument/2006/relationships/vmlDrawing" Target="../drawings/vmlDrawing17.vml"/><Relationship Id="rId11" Type="http://schemas.openxmlformats.org/officeDocument/2006/relationships/slideLayout" Target="../slideLayouts/slideLayout2.xml"/><Relationship Id="rId10" Type="http://schemas.openxmlformats.org/officeDocument/2006/relationships/image" Target="../media/image36.wmf"/><Relationship Id="rId1"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15.xml"/><Relationship Id="rId7" Type="http://schemas.openxmlformats.org/officeDocument/2006/relationships/image" Target="../media/image47.wmf"/><Relationship Id="rId6" Type="http://schemas.openxmlformats.org/officeDocument/2006/relationships/oleObject" Target="../embeddings/oleObject40.bin"/><Relationship Id="rId5" Type="http://schemas.openxmlformats.org/officeDocument/2006/relationships/image" Target="../media/image46.png"/><Relationship Id="rId4" Type="http://schemas.openxmlformats.org/officeDocument/2006/relationships/image" Target="../media/image42.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16.xml"/><Relationship Id="rId5" Type="http://schemas.openxmlformats.org/officeDocument/2006/relationships/image" Target="../media/image50.emf"/><Relationship Id="rId4" Type="http://schemas.openxmlformats.org/officeDocument/2006/relationships/oleObject" Target="../embeddings/oleObject42.bin"/><Relationship Id="rId3" Type="http://schemas.openxmlformats.org/officeDocument/2006/relationships/image" Target="../media/image49.emf"/><Relationship Id="rId2" Type="http://schemas.openxmlformats.org/officeDocument/2006/relationships/oleObject" Target="../embeddings/oleObject41.bin"/><Relationship Id="rId1" Type="http://schemas.openxmlformats.org/officeDocument/2006/relationships/image" Target="../media/image48.pn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54.png"/><Relationship Id="rId4" Type="http://schemas.openxmlformats.org/officeDocument/2006/relationships/image" Target="../media/image48.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58.wmf"/><Relationship Id="rId7" Type="http://schemas.openxmlformats.org/officeDocument/2006/relationships/oleObject" Target="../embeddings/oleObject46.bin"/><Relationship Id="rId6" Type="http://schemas.openxmlformats.org/officeDocument/2006/relationships/image" Target="../media/image57.wmf"/><Relationship Id="rId5" Type="http://schemas.openxmlformats.org/officeDocument/2006/relationships/oleObject" Target="../embeddings/oleObject45.bin"/><Relationship Id="rId4" Type="http://schemas.openxmlformats.org/officeDocument/2006/relationships/image" Target="../media/image56.wmf"/><Relationship Id="rId3" Type="http://schemas.openxmlformats.org/officeDocument/2006/relationships/oleObject" Target="../embeddings/oleObject44.bin"/><Relationship Id="rId2" Type="http://schemas.openxmlformats.org/officeDocument/2006/relationships/image" Target="../media/image55.wmf"/><Relationship Id="rId16" Type="http://schemas.openxmlformats.org/officeDocument/2006/relationships/vmlDrawing" Target="../drawings/vmlDrawing21.vml"/><Relationship Id="rId15" Type="http://schemas.openxmlformats.org/officeDocument/2006/relationships/slideLayout" Target="../slideLayouts/slideLayout16.xml"/><Relationship Id="rId14" Type="http://schemas.openxmlformats.org/officeDocument/2006/relationships/image" Target="../media/image61.wmf"/><Relationship Id="rId13" Type="http://schemas.openxmlformats.org/officeDocument/2006/relationships/oleObject" Target="../embeddings/oleObject49.bin"/><Relationship Id="rId12" Type="http://schemas.openxmlformats.org/officeDocument/2006/relationships/image" Target="../media/image60.wmf"/><Relationship Id="rId11" Type="http://schemas.openxmlformats.org/officeDocument/2006/relationships/oleObject" Target="../embeddings/oleObject48.bin"/><Relationship Id="rId10" Type="http://schemas.openxmlformats.org/officeDocument/2006/relationships/image" Target="../media/image59.wmf"/><Relationship Id="rId1" Type="http://schemas.openxmlformats.org/officeDocument/2006/relationships/oleObject" Target="../embeddings/oleObject4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3.jpeg"/><Relationship Id="rId1" Type="http://schemas.openxmlformats.org/officeDocument/2006/relationships/image" Target="../media/image62.jpe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wmf"/><Relationship Id="rId7" Type="http://schemas.openxmlformats.org/officeDocument/2006/relationships/oleObject" Target="../embeddings/oleObject8.bin"/><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0" Type="http://schemas.openxmlformats.org/officeDocument/2006/relationships/vmlDrawing" Target="../drawings/vmlDrawing3.vml"/><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微软雅黑" panose="020B0503020204020204" pitchFamily="34" charset="-122"/>
                <a:ea typeface="微软雅黑" panose="020B0503020204020204" pitchFamily="34" charset="-122"/>
              </a:rPr>
              <a:t>自然语言处理</a:t>
            </a:r>
            <a:endParaRPr lang="en-US" altLang="zh-CN" sz="4400" b="1">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                               第四讲  语言模型</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rPr>
              <a:t>徐胜全</a:t>
            </a:r>
            <a:endPar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endParaRPr>
          </a:p>
          <a:p>
            <a:pPr algn="ctr"/>
            <a:r>
              <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rPr>
              <a:t>2018.11.25</a:t>
            </a:r>
            <a:endPar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p>
            <a:pPr>
              <a:lnSpc>
                <a:spcPct val="110000"/>
              </a:lnSpc>
            </a:pPr>
            <a:r>
              <a:rPr lang="zh-CN" altLang="en-US"/>
              <a:t>概念</a:t>
            </a:r>
            <a:endParaRPr lang="zh-CN" altLang="en-US"/>
          </a:p>
          <a:p>
            <a:pPr marL="0" indent="0">
              <a:lnSpc>
                <a:spcPct val="110000"/>
              </a:lnSpc>
              <a:buNone/>
            </a:pPr>
            <a:r>
              <a:rPr lang="zh-CN" altLang="en-US"/>
              <a:t>  </a:t>
            </a:r>
            <a:endParaRPr lang="zh-CN" altLang="en-US"/>
          </a:p>
          <a:p>
            <a:pPr marL="0" indent="0">
              <a:lnSpc>
                <a:spcPct val="200000"/>
              </a:lnSpc>
              <a:buNone/>
            </a:pPr>
            <a:endParaRPr lang="en-US" altLang="zh-CN"/>
          </a:p>
          <a:p>
            <a:pPr marL="0" indent="0">
              <a:lnSpc>
                <a:spcPct val="200000"/>
              </a:lnSpc>
              <a:buNone/>
            </a:pPr>
            <a:endParaRPr lang="en-US" altLang="zh-CN"/>
          </a:p>
          <a:p>
            <a:pPr marL="0" indent="0">
              <a:lnSpc>
                <a:spcPct val="200000"/>
              </a:lnSpc>
              <a:buNone/>
            </a:pPr>
            <a:r>
              <a:rPr lang="en-US" altLang="zh-CN"/>
              <a:t>                   </a:t>
            </a:r>
            <a:r>
              <a:rPr lang="zh-CN" altLang="en-US">
                <a:solidFill>
                  <a:srgbClr val="FF0000"/>
                </a:solidFill>
              </a:rPr>
              <a:t>参数的计算？</a:t>
            </a:r>
            <a:r>
              <a:rPr lang="en-US" altLang="zh-CN"/>
              <a:t> 	</a:t>
            </a:r>
            <a:endParaRPr lang="en-US" altLang="zh-CN"/>
          </a:p>
        </p:txBody>
      </p:sp>
      <p:graphicFrame>
        <p:nvGraphicFramePr>
          <p:cNvPr id="9" name="对象 8"/>
          <p:cNvGraphicFramePr/>
          <p:nvPr/>
        </p:nvGraphicFramePr>
        <p:xfrm>
          <a:off x="1416685" y="2975610"/>
          <a:ext cx="9665970" cy="1311910"/>
        </p:xfrm>
        <a:graphic>
          <a:graphicData uri="http://schemas.openxmlformats.org/presentationml/2006/ole">
            <mc:AlternateContent xmlns:mc="http://schemas.openxmlformats.org/markup-compatibility/2006">
              <mc:Choice xmlns:v="urn:schemas-microsoft-com:vml" Requires="v">
                <p:oleObj spid="_x0000_s13" name="" r:id="rId1" imgW="7444105" imgH="1743075" progId="Equation.KSEE3">
                  <p:embed/>
                </p:oleObj>
              </mc:Choice>
              <mc:Fallback>
                <p:oleObj name="" r:id="rId1" imgW="7444105" imgH="1743075" progId="Equation.KSEE3">
                  <p:embed/>
                  <p:pic>
                    <p:nvPicPr>
                      <p:cNvPr id="0" name="图片 12"/>
                      <p:cNvPicPr/>
                      <p:nvPr/>
                    </p:nvPicPr>
                    <p:blipFill>
                      <a:blip r:embed="rId2"/>
                      <a:stretch>
                        <a:fillRect/>
                      </a:stretch>
                    </p:blipFill>
                    <p:spPr>
                      <a:xfrm>
                        <a:off x="1416685" y="2975610"/>
                        <a:ext cx="9665970" cy="131191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fontScale="90000" lnSpcReduction="10000"/>
          </a:bodyPr>
          <a:p>
            <a:pPr>
              <a:lnSpc>
                <a:spcPct val="210000"/>
              </a:lnSpc>
            </a:pPr>
            <a:r>
              <a:rPr lang="zh-CN" altLang="en-US"/>
              <a:t>缺点</a:t>
            </a:r>
            <a:endParaRPr lang="zh-CN" altLang="en-US"/>
          </a:p>
          <a:p>
            <a:pPr lvl="1">
              <a:lnSpc>
                <a:spcPct val="210000"/>
              </a:lnSpc>
            </a:pPr>
            <a:r>
              <a:rPr lang="zh-CN" altLang="en-US" sz="2400"/>
              <a:t>参数空间过大：条件概率                                   的可能性太多，无法估算。</a:t>
            </a:r>
            <a:endParaRPr lang="zh-CN" altLang="en-US" sz="2400"/>
          </a:p>
          <a:p>
            <a:pPr lvl="1">
              <a:lnSpc>
                <a:spcPct val="210000"/>
              </a:lnSpc>
            </a:pPr>
            <a:r>
              <a:rPr lang="zh-CN" altLang="en-US" sz="2400"/>
              <a:t>数据稀疏严重：对于非常多词对的组合，在语料库中都没有出现，根据最大似然估计得到的概率将会是</a:t>
            </a:r>
            <a:r>
              <a:rPr lang="en-US" altLang="zh-CN" sz="2400"/>
              <a:t>0</a:t>
            </a:r>
            <a:r>
              <a:rPr lang="zh-CN" altLang="en-US" sz="2400"/>
              <a:t>，最后的结果是我们的模型仅仅能算出几个句子，而大部分的句子求得的概率为</a:t>
            </a:r>
            <a:r>
              <a:rPr lang="en-US" altLang="zh-CN" sz="2400"/>
              <a:t>0</a:t>
            </a:r>
            <a:endParaRPr lang="zh-CN" altLang="en-US"/>
          </a:p>
          <a:p>
            <a:pPr marL="0" indent="0">
              <a:lnSpc>
                <a:spcPct val="110000"/>
              </a:lnSpc>
              <a:buNone/>
            </a:pPr>
            <a:r>
              <a:rPr lang="zh-CN" altLang="en-US"/>
              <a:t>                                                              </a:t>
            </a:r>
            <a:endParaRPr lang="en-US" altLang="zh-CN"/>
          </a:p>
        </p:txBody>
      </p:sp>
      <p:graphicFrame>
        <p:nvGraphicFramePr>
          <p:cNvPr id="5" name="对象 4"/>
          <p:cNvGraphicFramePr/>
          <p:nvPr/>
        </p:nvGraphicFramePr>
        <p:xfrm>
          <a:off x="4716780" y="2880360"/>
          <a:ext cx="2582545" cy="462915"/>
        </p:xfrm>
        <a:graphic>
          <a:graphicData uri="http://schemas.openxmlformats.org/presentationml/2006/ole">
            <mc:AlternateContent xmlns:mc="http://schemas.openxmlformats.org/markup-compatibility/2006">
              <mc:Choice xmlns:v="urn:schemas-microsoft-com:vml" Requires="v">
                <p:oleObj spid="_x0000_s6" name="" r:id="rId1" imgW="2468880" imgH="382270" progId="Equation.KSEE3">
                  <p:embed/>
                </p:oleObj>
              </mc:Choice>
              <mc:Fallback>
                <p:oleObj name="" r:id="rId1" imgW="2468880" imgH="382270" progId="Equation.KSEE3">
                  <p:embed/>
                  <p:pic>
                    <p:nvPicPr>
                      <p:cNvPr id="0" name="图片 5"/>
                      <p:cNvPicPr/>
                      <p:nvPr/>
                    </p:nvPicPr>
                    <p:blipFill>
                      <a:blip r:embed="rId2"/>
                      <a:stretch>
                        <a:fillRect/>
                      </a:stretch>
                    </p:blipFill>
                    <p:spPr>
                      <a:xfrm>
                        <a:off x="4716780" y="2880360"/>
                        <a:ext cx="2582545" cy="46291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a:bodyPr>
          <a:p>
            <a:pPr>
              <a:lnSpc>
                <a:spcPct val="130000"/>
              </a:lnSpc>
            </a:pPr>
            <a:r>
              <a:rPr lang="zh-CN" altLang="en-US"/>
              <a:t>问题一的解决</a:t>
            </a:r>
            <a:endParaRPr lang="zh-CN" altLang="en-US"/>
          </a:p>
          <a:p>
            <a:pPr marL="0" indent="0">
              <a:lnSpc>
                <a:spcPct val="130000"/>
              </a:lnSpc>
              <a:buNone/>
            </a:pPr>
            <a:r>
              <a:rPr lang="zh-CN" altLang="en-US"/>
              <a:t>                                                              </a:t>
            </a:r>
            <a:endParaRPr lang="en-US" altLang="zh-CN"/>
          </a:p>
        </p:txBody>
      </p:sp>
      <p:pic>
        <p:nvPicPr>
          <p:cNvPr id="7" name="图片 6" descr=")0}$[NHEF8INJ[HDVIR[T9O"/>
          <p:cNvPicPr>
            <a:picLocks noChangeAspect="1"/>
          </p:cNvPicPr>
          <p:nvPr/>
        </p:nvPicPr>
        <p:blipFill>
          <a:blip r:embed="rId1"/>
          <a:stretch>
            <a:fillRect/>
          </a:stretch>
        </p:blipFill>
        <p:spPr>
          <a:xfrm>
            <a:off x="1297940" y="2536825"/>
            <a:ext cx="9241790" cy="3640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a:bodyPr>
          <a:p>
            <a:pPr>
              <a:lnSpc>
                <a:spcPct val="200000"/>
              </a:lnSpc>
            </a:pPr>
            <a:r>
              <a:rPr lang="zh-CN" altLang="en-US"/>
              <a:t>问题一的解决</a:t>
            </a:r>
            <a:endParaRPr lang="zh-CN" altLang="en-US"/>
          </a:p>
          <a:p>
            <a:pPr marL="0" indent="0">
              <a:lnSpc>
                <a:spcPct val="200000"/>
              </a:lnSpc>
              <a:buNone/>
            </a:pPr>
            <a:r>
              <a:rPr lang="zh-CN" altLang="en-US"/>
              <a:t> 马尔科夫过程</a:t>
            </a:r>
            <a:r>
              <a:rPr lang="en-US" altLang="zh-CN"/>
              <a:t>(Markov Process):</a:t>
            </a:r>
            <a:endParaRPr lang="en-US" altLang="zh-CN"/>
          </a:p>
          <a:p>
            <a:pPr marL="0" indent="0">
              <a:lnSpc>
                <a:spcPct val="200000"/>
              </a:lnSpc>
              <a:buNone/>
            </a:pPr>
            <a:r>
              <a:rPr lang="zh-CN" altLang="en-US"/>
              <a:t>        若随机过程                  满足马尔可夫性，则称为马尔可夫过程。                 </a:t>
            </a:r>
            <a:endParaRPr lang="en-US" altLang="zh-CN"/>
          </a:p>
        </p:txBody>
      </p:sp>
      <p:graphicFrame>
        <p:nvGraphicFramePr>
          <p:cNvPr id="5" name="对象 4"/>
          <p:cNvGraphicFramePr/>
          <p:nvPr/>
        </p:nvGraphicFramePr>
        <p:xfrm>
          <a:off x="3468370" y="4138295"/>
          <a:ext cx="1725295" cy="508635"/>
        </p:xfrm>
        <a:graphic>
          <a:graphicData uri="http://schemas.openxmlformats.org/presentationml/2006/ole">
            <mc:AlternateContent xmlns:mc="http://schemas.openxmlformats.org/markup-compatibility/2006">
              <mc:Choice xmlns:v="urn:schemas-microsoft-com:vml" Requires="v">
                <p:oleObj spid="_x0000_s6" name="" r:id="rId1" imgW="1614805" imgH="435610" progId="Equation.KSEE3">
                  <p:embed/>
                </p:oleObj>
              </mc:Choice>
              <mc:Fallback>
                <p:oleObj name="" r:id="rId1" imgW="1614805" imgH="435610" progId="Equation.KSEE3">
                  <p:embed/>
                  <p:pic>
                    <p:nvPicPr>
                      <p:cNvPr id="0" name="图片 5"/>
                      <p:cNvPicPr/>
                      <p:nvPr/>
                    </p:nvPicPr>
                    <p:blipFill>
                      <a:blip r:embed="rId2"/>
                      <a:stretch>
                        <a:fillRect/>
                      </a:stretch>
                    </p:blipFill>
                    <p:spPr>
                      <a:xfrm>
                        <a:off x="3468370" y="4138295"/>
                        <a:ext cx="1725295" cy="50863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lnSpcReduction="10000"/>
          </a:bodyPr>
          <a:p>
            <a:pPr>
              <a:lnSpc>
                <a:spcPct val="200000"/>
              </a:lnSpc>
            </a:pPr>
            <a:r>
              <a:rPr lang="zh-CN" altLang="en-US"/>
              <a:t>问题一的解决</a:t>
            </a:r>
            <a:endParaRPr lang="zh-CN" altLang="en-US"/>
          </a:p>
          <a:p>
            <a:pPr marL="0" indent="0">
              <a:lnSpc>
                <a:spcPct val="200000"/>
              </a:lnSpc>
              <a:buNone/>
            </a:pPr>
            <a:r>
              <a:rPr lang="zh-CN" altLang="en-US"/>
              <a:t>        一个马尔科夫过程就是指过程中的每个状态的转移只依赖于之前的 n个状态，这个过程被称为1个 n阶的模型，其中 n是影响转移状态的数目。最简单的马尔科夫过程就是一阶过程，每一个状态的转移只依赖于其之前的那一个状态。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marL="0" indent="0">
              <a:lnSpc>
                <a:spcPct val="190000"/>
              </a:lnSpc>
              <a:buNone/>
            </a:pPr>
            <a:r>
              <a:rPr lang="zh-CN" altLang="en-US"/>
              <a:t>马尔科夫假设任意一个单词     ，出现的概率只同它前面的词       有关，于是问题就变得简单了：</a:t>
            </a:r>
            <a:endParaRPr lang="zh-CN" altLang="en-US"/>
          </a:p>
          <a:p>
            <a:pPr marL="0" indent="0">
              <a:lnSpc>
                <a:spcPct val="190000"/>
              </a:lnSpc>
              <a:buNone/>
            </a:pPr>
            <a:endParaRPr lang="zh-CN" altLang="en-US"/>
          </a:p>
        </p:txBody>
      </p:sp>
      <p:graphicFrame>
        <p:nvGraphicFramePr>
          <p:cNvPr id="5" name="对象 4"/>
          <p:cNvGraphicFramePr/>
          <p:nvPr/>
        </p:nvGraphicFramePr>
        <p:xfrm>
          <a:off x="5233670" y="2088515"/>
          <a:ext cx="421005" cy="532130"/>
        </p:xfrm>
        <a:graphic>
          <a:graphicData uri="http://schemas.openxmlformats.org/presentationml/2006/ole">
            <mc:AlternateContent xmlns:mc="http://schemas.openxmlformats.org/markup-compatibility/2006">
              <mc:Choice xmlns:v="urn:schemas-microsoft-com:vml" Requires="v">
                <p:oleObj spid="_x0000_s6" name="" r:id="rId1" imgW="191770" imgH="348615" progId="Equation.KSEE3">
                  <p:embed/>
                </p:oleObj>
              </mc:Choice>
              <mc:Fallback>
                <p:oleObj name="" r:id="rId1" imgW="191770" imgH="348615" progId="Equation.KSEE3">
                  <p:embed/>
                  <p:pic>
                    <p:nvPicPr>
                      <p:cNvPr id="0" name="图片 5"/>
                      <p:cNvPicPr/>
                      <p:nvPr/>
                    </p:nvPicPr>
                    <p:blipFill>
                      <a:blip r:embed="rId2"/>
                      <a:stretch>
                        <a:fillRect/>
                      </a:stretch>
                    </p:blipFill>
                    <p:spPr>
                      <a:xfrm>
                        <a:off x="5233670" y="2088515"/>
                        <a:ext cx="421005" cy="5321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281285" y="2088515"/>
          <a:ext cx="724535" cy="587375"/>
        </p:xfrm>
        <a:graphic>
          <a:graphicData uri="http://schemas.openxmlformats.org/presentationml/2006/ole">
            <mc:AlternateContent xmlns:mc="http://schemas.openxmlformats.org/markup-compatibility/2006">
              <mc:Choice xmlns:v="urn:schemas-microsoft-com:vml" Requires="v">
                <p:oleObj spid="_x0000_s2050" name="" r:id="rId3" imgW="266700" imgH="215900" progId="Equation.KSEE3">
                  <p:embed/>
                </p:oleObj>
              </mc:Choice>
              <mc:Fallback>
                <p:oleObj name="" r:id="rId3" imgW="266700" imgH="215900" progId="Equation.KSEE3">
                  <p:embed/>
                  <p:pic>
                    <p:nvPicPr>
                      <p:cNvPr id="0" name="图片 2049"/>
                      <p:cNvPicPr/>
                      <p:nvPr/>
                    </p:nvPicPr>
                    <p:blipFill>
                      <a:blip r:embed="rId4"/>
                      <a:stretch>
                        <a:fillRect/>
                      </a:stretch>
                    </p:blipFill>
                    <p:spPr>
                      <a:xfrm>
                        <a:off x="10281285" y="2088515"/>
                        <a:ext cx="724535" cy="5873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523365" y="3966845"/>
          <a:ext cx="9341485" cy="923925"/>
        </p:xfrm>
        <a:graphic>
          <a:graphicData uri="http://schemas.openxmlformats.org/presentationml/2006/ole">
            <mc:AlternateContent xmlns:mc="http://schemas.openxmlformats.org/markup-compatibility/2006">
              <mc:Choice xmlns:v="urn:schemas-microsoft-com:vml" Requires="v">
                <p:oleObj spid="_x0000_s2051" name="" r:id="rId5" imgW="2311400" imgH="228600" progId="Equation.KSEE3">
                  <p:embed/>
                </p:oleObj>
              </mc:Choice>
              <mc:Fallback>
                <p:oleObj name="" r:id="rId5" imgW="2311400" imgH="228600" progId="Equation.KSEE3">
                  <p:embed/>
                  <p:pic>
                    <p:nvPicPr>
                      <p:cNvPr id="0" name="图片 2050"/>
                      <p:cNvPicPr/>
                      <p:nvPr/>
                    </p:nvPicPr>
                    <p:blipFill>
                      <a:blip r:embed="rId6"/>
                      <a:stretch>
                        <a:fillRect/>
                      </a:stretch>
                    </p:blipFill>
                    <p:spPr>
                      <a:xfrm>
                        <a:off x="1523365" y="3966845"/>
                        <a:ext cx="9341485" cy="92392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marL="0" indent="0">
              <a:lnSpc>
                <a:spcPct val="180000"/>
              </a:lnSpc>
              <a:buNone/>
            </a:pPr>
            <a:r>
              <a:rPr lang="zh-CN" altLang="en-US"/>
              <a:t>这种只和前一个词有关</a:t>
            </a:r>
            <a:r>
              <a:rPr lang="en-US" altLang="zh-CN"/>
              <a:t>(</a:t>
            </a:r>
            <a:r>
              <a:rPr lang="zh-CN" altLang="en-US"/>
              <a:t>只涉及</a:t>
            </a:r>
            <a:r>
              <a:rPr lang="en-US" altLang="zh-CN"/>
              <a:t>2</a:t>
            </a:r>
            <a:r>
              <a:rPr lang="zh-CN" altLang="en-US"/>
              <a:t>个单词</a:t>
            </a:r>
            <a:r>
              <a:rPr lang="en-US" altLang="zh-CN"/>
              <a:t>)</a:t>
            </a:r>
            <a:r>
              <a:rPr lang="zh-CN" altLang="en-US"/>
              <a:t>的成为二元模型</a:t>
            </a:r>
            <a:endParaRPr lang="zh-CN" altLang="en-US"/>
          </a:p>
          <a:p>
            <a:pPr marL="0" indent="0">
              <a:lnSpc>
                <a:spcPct val="180000"/>
              </a:lnSpc>
              <a:buNone/>
            </a:pPr>
            <a:r>
              <a:rPr lang="zh-CN" altLang="en-US"/>
              <a:t>            </a:t>
            </a:r>
            <a:r>
              <a:rPr lang="en-US" altLang="zh-CN"/>
              <a:t>bi-gram</a:t>
            </a:r>
            <a:endParaRPr lang="en-US" altLang="zh-CN"/>
          </a:p>
          <a:p>
            <a:pPr marL="0" indent="0">
              <a:lnSpc>
                <a:spcPct val="180000"/>
              </a:lnSpc>
              <a:buNone/>
            </a:pPr>
            <a:r>
              <a:rPr lang="zh-CN" altLang="en-US"/>
              <a:t>同理，依赖于前面两个词</a:t>
            </a:r>
            <a:r>
              <a:rPr lang="en-US" altLang="zh-CN"/>
              <a:t>(</a:t>
            </a:r>
            <a:r>
              <a:rPr lang="zh-CN" altLang="en-US"/>
              <a:t>涉及</a:t>
            </a:r>
            <a:r>
              <a:rPr lang="en-US" altLang="zh-CN"/>
              <a:t>3</a:t>
            </a:r>
            <a:r>
              <a:rPr lang="zh-CN" altLang="en-US"/>
              <a:t>个单词</a:t>
            </a:r>
            <a:r>
              <a:rPr lang="en-US" altLang="zh-CN"/>
              <a:t>)</a:t>
            </a:r>
            <a:r>
              <a:rPr lang="zh-CN" altLang="en-US"/>
              <a:t>的称为三元模型</a:t>
            </a:r>
            <a:endParaRPr lang="zh-CN" altLang="en-US"/>
          </a:p>
          <a:p>
            <a:pPr marL="0" indent="0">
              <a:lnSpc>
                <a:spcPct val="180000"/>
              </a:lnSpc>
              <a:buNone/>
            </a:pPr>
            <a:r>
              <a:rPr lang="zh-CN" altLang="en-US"/>
              <a:t>           </a:t>
            </a:r>
            <a:r>
              <a:rPr lang="en-US" altLang="zh-CN"/>
              <a:t>tri-gram</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10000"/>
              </a:lnSpc>
            </a:pPr>
            <a:r>
              <a:rPr lang="en-US" altLang="zh-CN" sz="2800" dirty="0">
                <a:sym typeface="+mn-ea"/>
              </a:rPr>
              <a:t>n-1</a:t>
            </a:r>
            <a:r>
              <a:rPr lang="zh-CN" altLang="en-US" sz="2800" dirty="0">
                <a:sym typeface="+mn-ea"/>
              </a:rPr>
              <a:t>阶马尔科夫近似称为</a:t>
            </a:r>
            <a:r>
              <a:rPr lang="en-US" altLang="zh-CN" sz="2800" dirty="0">
                <a:sym typeface="+mn-ea"/>
              </a:rPr>
              <a:t>n</a:t>
            </a:r>
            <a:r>
              <a:rPr lang="zh-CN" altLang="en-US" sz="2800" dirty="0">
                <a:sym typeface="+mn-ea"/>
              </a:rPr>
              <a:t>元语言模型</a:t>
            </a:r>
            <a:r>
              <a:rPr lang="en-US" altLang="zh-CN" sz="2800">
                <a:sym typeface="+mn-ea"/>
              </a:rPr>
              <a:t>(LM, Language Model)</a:t>
            </a:r>
            <a:endParaRPr lang="en-US" altLang="zh-CN" sz="2800"/>
          </a:p>
          <a:p>
            <a:pPr marL="457200" lvl="1" indent="0">
              <a:lnSpc>
                <a:spcPct val="210000"/>
              </a:lnSpc>
              <a:buNone/>
            </a:pPr>
            <a:endParaRPr lang="en-US" altLang="zh-CN" sz="2800"/>
          </a:p>
          <a:p>
            <a:pPr>
              <a:lnSpc>
                <a:spcPct val="210000"/>
              </a:lnSpc>
            </a:pPr>
            <a:r>
              <a:rPr lang="en-US" altLang="zh-CN" sz="2800" dirty="0">
                <a:sym typeface="+mn-ea"/>
              </a:rPr>
              <a:t>n</a:t>
            </a:r>
            <a:r>
              <a:rPr lang="zh-CN" altLang="en-US" sz="2800" dirty="0">
                <a:sym typeface="+mn-ea"/>
              </a:rPr>
              <a:t>越大，需要估计的参数越多。</a:t>
            </a:r>
            <a:endParaRPr lang="en-US" altLang="zh-CN" sz="2800"/>
          </a:p>
          <a:p>
            <a:pPr>
              <a:lnSpc>
                <a:spcPct val="80000"/>
              </a:lnSpc>
            </a:pPr>
            <a:endParaRPr lang="en-US" altLang="zh-CN" sz="2800"/>
          </a:p>
          <a:p>
            <a:pPr>
              <a:lnSpc>
                <a:spcPct val="80000"/>
              </a:lnSpc>
              <a:buNone/>
            </a:pPr>
            <a:r>
              <a:rPr lang="en-US" altLang="zh-CN" sz="2800">
                <a:sym typeface="+mn-ea"/>
              </a:rPr>
              <a:t>           </a:t>
            </a:r>
            <a:endParaRPr lang="en-US" altLang="zh-CN" sz="2800" baseline="30000"/>
          </a:p>
          <a:p>
            <a:pPr marL="0" indent="0">
              <a:lnSpc>
                <a:spcPct val="180000"/>
              </a:lnSpc>
              <a:buNone/>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0" indent="0">
              <a:lnSpc>
                <a:spcPct val="100000"/>
              </a:lnSpc>
              <a:buNone/>
            </a:pPr>
            <a:r>
              <a:rPr lang="zh-CN" altLang="en-US" dirty="0">
                <a:sym typeface="+mn-ea"/>
              </a:rPr>
              <a:t>假设词汇量为</a:t>
            </a:r>
            <a:r>
              <a:rPr lang="en-US" altLang="zh-CN">
                <a:sym typeface="+mn-ea"/>
              </a:rPr>
              <a:t>20,000</a:t>
            </a:r>
            <a:endParaRPr lang="en-US" altLang="zh-CN" sz="2800"/>
          </a:p>
          <a:p>
            <a:pPr marL="0" indent="0">
              <a:lnSpc>
                <a:spcPct val="100000"/>
              </a:lnSpc>
              <a:buNone/>
            </a:pPr>
            <a:endParaRPr lang="en-US" altLang="zh-CN" sz="2800">
              <a:sym typeface="+mn-ea"/>
            </a:endParaRPr>
          </a:p>
          <a:p>
            <a:pPr marL="0" indent="0">
              <a:lnSpc>
                <a:spcPct val="100000"/>
              </a:lnSpc>
              <a:buNone/>
            </a:pPr>
            <a:r>
              <a:rPr lang="en-US" altLang="zh-CN" sz="2800">
                <a:sym typeface="+mn-ea"/>
              </a:rPr>
              <a:t>           </a:t>
            </a:r>
            <a:endParaRPr lang="en-US" altLang="zh-CN" sz="2800" baseline="30000"/>
          </a:p>
          <a:p>
            <a:pPr marL="0" indent="0">
              <a:lnSpc>
                <a:spcPct val="180000"/>
              </a:lnSpc>
              <a:buNone/>
            </a:pPr>
            <a:endParaRPr lang="en-US" altLang="zh-CN"/>
          </a:p>
        </p:txBody>
      </p:sp>
      <p:pic>
        <p:nvPicPr>
          <p:cNvPr id="4" name="图片 3"/>
          <p:cNvPicPr>
            <a:picLocks noChangeAspect="1"/>
          </p:cNvPicPr>
          <p:nvPr/>
        </p:nvPicPr>
        <p:blipFill>
          <a:blip r:embed="rId1"/>
          <a:stretch>
            <a:fillRect/>
          </a:stretch>
        </p:blipFill>
        <p:spPr>
          <a:xfrm>
            <a:off x="2101850" y="2603500"/>
            <a:ext cx="6602730" cy="2795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a:lnSpc>
                <a:spcPct val="140000"/>
              </a:lnSpc>
            </a:pPr>
            <a:r>
              <a:rPr lang="zh-CN" altLang="en-US"/>
              <a:t>第二个问题的解决</a:t>
            </a:r>
            <a:endParaRPr lang="zh-CN" altLang="en-US"/>
          </a:p>
          <a:p>
            <a:pPr marL="0" indent="0">
              <a:lnSpc>
                <a:spcPct val="140000"/>
              </a:lnSpc>
              <a:buNone/>
            </a:pPr>
            <a:endParaRPr lang="zh-CN" altLang="en-US"/>
          </a:p>
          <a:p>
            <a:pPr marL="0" indent="0">
              <a:lnSpc>
                <a:spcPct val="140000"/>
              </a:lnSpc>
              <a:buNone/>
            </a:pPr>
            <a:r>
              <a:rPr lang="zh-CN" altLang="en-US"/>
              <a:t>                 </a:t>
            </a:r>
            <a:r>
              <a:rPr lang="zh-CN" altLang="en-US" sz="5400">
                <a:solidFill>
                  <a:srgbClr val="FF0000"/>
                </a:solidFill>
                <a:effectLst>
                  <a:outerShdw blurRad="38100" dist="19050" dir="2700000" algn="tl" rotWithShape="0">
                    <a:schemeClr val="dk1">
                      <a:alpha val="40000"/>
                    </a:schemeClr>
                  </a:outerShdw>
                </a:effectLst>
              </a:rPr>
              <a:t>数据平滑</a:t>
            </a:r>
            <a:r>
              <a:rPr lang="en-US" altLang="zh-CN" sz="5400">
                <a:solidFill>
                  <a:srgbClr val="FF0000"/>
                </a:solidFill>
                <a:effectLst>
                  <a:outerShdw blurRad="38100" dist="19050" dir="2700000" algn="tl" rotWithShape="0">
                    <a:schemeClr val="dk1">
                      <a:alpha val="40000"/>
                    </a:schemeClr>
                  </a:outerShdw>
                </a:effectLst>
              </a:rPr>
              <a:t>(Smoothing)</a:t>
            </a:r>
            <a:endParaRPr lang="en-US" altLang="zh-CN" sz="5400">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课程整体结构图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对语言而言，由于数据稀疏的存在，极大似然法不是一种很好的参数估计办法。这时的解决办法，我们称之为“平滑技术”。</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数据平滑的目的</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1</a:t>
            </a:r>
            <a:r>
              <a:rPr lang="zh-CN" altLang="en-US">
                <a:solidFill>
                  <a:schemeClr val="tx1"/>
                </a:solidFill>
                <a:effectLst>
                  <a:outerShdw blurRad="38100" dist="19050" dir="2700000" algn="tl" rotWithShape="0">
                    <a:schemeClr val="dk1">
                      <a:alpha val="40000"/>
                    </a:schemeClr>
                  </a:outerShdw>
                </a:effectLst>
              </a:rPr>
              <a:t>、使全部的</a:t>
            </a:r>
            <a:r>
              <a:rPr lang="en-US" altLang="zh-CN">
                <a:solidFill>
                  <a:schemeClr val="tx1"/>
                </a:solidFill>
                <a:effectLst>
                  <a:outerShdw blurRad="38100" dist="19050" dir="2700000" algn="tl" rotWithShape="0">
                    <a:schemeClr val="dk1">
                      <a:alpha val="40000"/>
                    </a:schemeClr>
                  </a:outerShdw>
                </a:effectLst>
              </a:rPr>
              <a:t>N-gram</a:t>
            </a:r>
            <a:r>
              <a:rPr lang="zh-CN" altLang="en-US">
                <a:solidFill>
                  <a:schemeClr val="tx1"/>
                </a:solidFill>
                <a:effectLst>
                  <a:outerShdw blurRad="38100" dist="19050" dir="2700000" algn="tl" rotWithShape="0">
                    <a:schemeClr val="dk1">
                      <a:alpha val="40000"/>
                    </a:schemeClr>
                  </a:outerShdw>
                </a:effectLst>
              </a:rPr>
              <a:t>概率之和为</a:t>
            </a:r>
            <a:r>
              <a:rPr lang="en-US" altLang="zh-CN">
                <a:solidFill>
                  <a:schemeClr val="tx1"/>
                </a:solidFill>
                <a:effectLst>
                  <a:outerShdw blurRad="38100" dist="19050" dir="2700000" algn="tl" rotWithShape="0">
                    <a:schemeClr val="dk1">
                      <a:alpha val="40000"/>
                    </a:schemeClr>
                  </a:outerShdw>
                </a:effectLst>
              </a:rPr>
              <a:t>1.</a:t>
            </a:r>
            <a:endParaRPr lang="en-US" altLang="zh-CN">
              <a:solidFill>
                <a:schemeClr val="tx1"/>
              </a:solidFill>
              <a:effectLst>
                <a:outerShdw blurRad="38100" dist="19050" dir="2700000" algn="tl" rotWithShape="0">
                  <a:schemeClr val="dk1">
                    <a:alpha val="40000"/>
                  </a:schemeClr>
                </a:outerShdw>
              </a:effectLst>
            </a:endParaRPr>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2</a:t>
            </a:r>
            <a:r>
              <a:rPr lang="zh-CN" altLang="en-US">
                <a:solidFill>
                  <a:schemeClr val="tx1"/>
                </a:solidFill>
                <a:effectLst>
                  <a:outerShdw blurRad="38100" dist="19050" dir="2700000" algn="tl" rotWithShape="0">
                    <a:schemeClr val="dk1">
                      <a:alpha val="40000"/>
                    </a:schemeClr>
                  </a:outerShdw>
                </a:effectLst>
              </a:rPr>
              <a:t>、使全部的</a:t>
            </a:r>
            <a:r>
              <a:rPr lang="en-US" altLang="zh-CN">
                <a:solidFill>
                  <a:schemeClr val="tx1"/>
                </a:solidFill>
                <a:effectLst>
                  <a:outerShdw blurRad="38100" dist="19050" dir="2700000" algn="tl" rotWithShape="0">
                    <a:schemeClr val="dk1">
                      <a:alpha val="40000"/>
                    </a:schemeClr>
                  </a:outerShdw>
                </a:effectLst>
              </a:rPr>
              <a:t>N-gram</a:t>
            </a:r>
            <a:r>
              <a:rPr lang="zh-CN" altLang="en-US">
                <a:solidFill>
                  <a:schemeClr val="tx1"/>
                </a:solidFill>
                <a:effectLst>
                  <a:outerShdw blurRad="38100" dist="19050" dir="2700000" algn="tl" rotWithShape="0">
                    <a:schemeClr val="dk1">
                      <a:alpha val="40000"/>
                    </a:schemeClr>
                  </a:outerShdw>
                </a:effectLst>
              </a:rPr>
              <a:t>概率都不为</a:t>
            </a:r>
            <a:r>
              <a:rPr lang="en-US" altLang="zh-CN">
                <a:solidFill>
                  <a:schemeClr val="tx1"/>
                </a:solidFill>
                <a:effectLst>
                  <a:outerShdw blurRad="38100" dist="19050" dir="2700000" algn="tl" rotWithShape="0">
                    <a:schemeClr val="dk1">
                      <a:alpha val="40000"/>
                    </a:schemeClr>
                  </a:outerShdw>
                </a:effectLst>
              </a:rPr>
              <a:t>0</a:t>
            </a:r>
            <a:r>
              <a:rPr lang="zh-CN" altLang="en-US">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数据平滑的策略</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其主要策略是把在训练样本中出现过的事件的概率适当减小，然后把减小得到的概率密度分配给训练语料中没有出现过的事件。</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zh-CN" altLang="en-US"/>
              <a:t>数据平滑的主要方法</a:t>
            </a:r>
            <a:endParaRPr lang="zh-CN" altLang="en-US"/>
          </a:p>
          <a:p>
            <a:pPr lvl="1">
              <a:lnSpc>
                <a:spcPct val="160000"/>
              </a:lnSpc>
            </a:pPr>
            <a:r>
              <a:rPr lang="en-US" altLang="zh-CN">
                <a:solidFill>
                  <a:schemeClr val="tx1"/>
                </a:solidFill>
                <a:effectLst>
                  <a:outerShdw blurRad="38100" dist="19050" dir="2700000" algn="tl" rotWithShape="0">
                    <a:schemeClr val="dk1">
                      <a:alpha val="40000"/>
                    </a:schemeClr>
                  </a:outerShdw>
                </a:effectLst>
              </a:rPr>
              <a:t>Laplace</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Good-Turing Smoothing</a:t>
            </a:r>
            <a:endParaRPr lang="en-US" altLang="zh-CN">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Backoff(</a:t>
            </a:r>
            <a:r>
              <a:rPr lang="zh-CN" altLang="en-US">
                <a:solidFill>
                  <a:schemeClr val="tx1"/>
                </a:solidFill>
                <a:effectLst>
                  <a:outerShdw blurRad="38100" dist="19050" dir="2700000" algn="tl" rotWithShape="0">
                    <a:schemeClr val="dk1">
                      <a:alpha val="40000"/>
                    </a:schemeClr>
                  </a:outerShdw>
                </a:effectLst>
              </a:rPr>
              <a:t>回退法</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Interpolation</a:t>
            </a:r>
            <a:endParaRPr lang="en-US" altLang="zh-CN">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Recursive Interpolation</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en-US" altLang="zh-CN">
                <a:effectLst>
                  <a:outerShdw blurRad="38100" dist="19050" dir="2700000" algn="tl" rotWithShape="0">
                    <a:schemeClr val="dk1">
                      <a:alpha val="40000"/>
                    </a:schemeClr>
                  </a:outerShdw>
                </a:effectLst>
                <a:sym typeface="+mn-ea"/>
              </a:rPr>
              <a:t>Laplace</a:t>
            </a:r>
            <a:r>
              <a:rPr lang="zh-CN" altLang="en-US">
                <a:effectLst>
                  <a:outerShdw blurRad="38100" dist="19050" dir="2700000" algn="tl" rotWithShape="0">
                    <a:schemeClr val="dk1">
                      <a:alpha val="40000"/>
                    </a:schemeClr>
                  </a:outerShdw>
                </a:effectLst>
                <a:sym typeface="+mn-ea"/>
              </a:rPr>
              <a:t>平滑</a:t>
            </a:r>
            <a:endParaRPr lang="zh-CN" altLang="en-US"/>
          </a:p>
          <a:p>
            <a:pPr marL="457200" lvl="1" indent="0">
              <a:lnSpc>
                <a:spcPct val="16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取二元语法的计数矩阵，在我们把它归一化为概率之前，先给所有的计数加一。</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594485" y="4486275"/>
          <a:ext cx="8719185" cy="1329690"/>
        </p:xfrm>
        <a:graphic>
          <a:graphicData uri="http://schemas.openxmlformats.org/presentationml/2006/ole">
            <mc:AlternateContent xmlns:mc="http://schemas.openxmlformats.org/markup-compatibility/2006">
              <mc:Choice xmlns:v="urn:schemas-microsoft-com:vml" Requires="v">
                <p:oleObj spid="_x0000_s2049" name="" r:id="rId1" imgW="2831465" imgH="431800" progId="Equation.KSEE3">
                  <p:embed/>
                </p:oleObj>
              </mc:Choice>
              <mc:Fallback>
                <p:oleObj name="" r:id="rId1" imgW="2831465" imgH="431800" progId="Equation.KSEE3">
                  <p:embed/>
                  <p:pic>
                    <p:nvPicPr>
                      <p:cNvPr id="0" name="图片 2048"/>
                      <p:cNvPicPr/>
                      <p:nvPr/>
                    </p:nvPicPr>
                    <p:blipFill>
                      <a:blip r:embed="rId2"/>
                      <a:stretch>
                        <a:fillRect/>
                      </a:stretch>
                    </p:blipFill>
                    <p:spPr>
                      <a:xfrm>
                        <a:off x="1594485" y="4486275"/>
                        <a:ext cx="8719185" cy="132969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en-US" altLang="zh-CN">
                <a:effectLst>
                  <a:outerShdw blurRad="38100" dist="19050" dir="2700000" algn="tl" rotWithShape="0">
                    <a:schemeClr val="dk1">
                      <a:alpha val="40000"/>
                    </a:schemeClr>
                  </a:outerShdw>
                </a:effectLst>
                <a:sym typeface="+mn-ea"/>
              </a:rPr>
              <a:t>Laplace</a:t>
            </a:r>
            <a:r>
              <a:rPr lang="zh-CN" altLang="en-US">
                <a:effectLst>
                  <a:outerShdw blurRad="38100" dist="19050" dir="2700000" algn="tl" rotWithShape="0">
                    <a:schemeClr val="dk1">
                      <a:alpha val="40000"/>
                    </a:schemeClr>
                  </a:outerShdw>
                </a:effectLst>
                <a:sym typeface="+mn-ea"/>
              </a:rPr>
              <a:t>平滑</a:t>
            </a:r>
            <a:endParaRPr lang="zh-CN" altLang="en-US"/>
          </a:p>
          <a:p>
            <a:pPr marL="457200" lvl="1" indent="0">
              <a:lnSpc>
                <a:spcPct val="16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扩展：</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p:cNvGraphicFramePr/>
          <p:nvPr/>
        </p:nvGraphicFramePr>
        <p:xfrm>
          <a:off x="1849755" y="4096385"/>
          <a:ext cx="8895715" cy="1358265"/>
        </p:xfrm>
        <a:graphic>
          <a:graphicData uri="http://schemas.openxmlformats.org/presentationml/2006/ole">
            <mc:AlternateContent xmlns:mc="http://schemas.openxmlformats.org/markup-compatibility/2006">
              <mc:Choice xmlns:v="urn:schemas-microsoft-com:vml" Requires="v">
                <p:oleObj spid="_x0000_s8" name="" r:id="rId3" imgW="9483725" imgH="1399540" progId="Equation.KSEE3">
                  <p:embed/>
                </p:oleObj>
              </mc:Choice>
              <mc:Fallback>
                <p:oleObj name="" r:id="rId3" imgW="9483725" imgH="1399540" progId="Equation.KSEE3">
                  <p:embed/>
                  <p:pic>
                    <p:nvPicPr>
                      <p:cNvPr id="0" name="图片 7"/>
                      <p:cNvPicPr/>
                      <p:nvPr/>
                    </p:nvPicPr>
                    <p:blipFill>
                      <a:blip r:embed="rId4"/>
                      <a:stretch>
                        <a:fillRect/>
                      </a:stretch>
                    </p:blipFill>
                    <p:spPr>
                      <a:xfrm>
                        <a:off x="1849755" y="4096385"/>
                        <a:ext cx="8895715" cy="135826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Good-Turing</a:t>
            </a:r>
            <a:r>
              <a:rPr lang="zh-CN" altLang="en-US">
                <a:solidFill>
                  <a:schemeClr val="tx1"/>
                </a:solidFill>
                <a:effectLst>
                  <a:outerShdw blurRad="38100" dist="19050" dir="2700000" algn="tl" rotWithShape="0">
                    <a:schemeClr val="dk1">
                      <a:alpha val="40000"/>
                    </a:schemeClr>
                  </a:outerShdw>
                </a:effectLst>
              </a:rPr>
              <a:t>平滑法的思想是使用单元素的频率作为零计数的一元语法的频率来重新估计概率量的大小</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解释：利用在训练语料库中出现次数为</a:t>
            </a:r>
            <a:r>
              <a:rPr lang="en-US" altLang="zh-CN">
                <a:solidFill>
                  <a:schemeClr val="tx1"/>
                </a:solidFill>
                <a:effectLst>
                  <a:outerShdw blurRad="38100" dist="19050" dir="2700000" algn="tl" rotWithShape="0">
                    <a:schemeClr val="dk1">
                      <a:alpha val="40000"/>
                    </a:schemeClr>
                  </a:outerShdw>
                </a:effectLst>
              </a:rPr>
              <a:t>c+1</a:t>
            </a:r>
            <a:r>
              <a:rPr lang="zh-CN" altLang="en-US">
                <a:solidFill>
                  <a:schemeClr val="tx1"/>
                </a:solidFill>
                <a:effectLst>
                  <a:outerShdw blurRad="38100" dist="19050" dir="2700000" algn="tl" rotWithShape="0">
                    <a:schemeClr val="dk1">
                      <a:alpha val="40000"/>
                    </a:schemeClr>
                  </a:outerShdw>
                </a:effectLst>
              </a:rPr>
              <a:t>的事物的概率来估计该语料库中出现次数为</a:t>
            </a:r>
            <a:r>
              <a:rPr lang="en-US" altLang="zh-CN">
                <a:solidFill>
                  <a:schemeClr val="tx1"/>
                </a:solidFill>
                <a:effectLst>
                  <a:outerShdw blurRad="38100" dist="19050" dir="2700000" algn="tl" rotWithShape="0">
                    <a:schemeClr val="dk1">
                      <a:alpha val="40000"/>
                    </a:schemeClr>
                  </a:outerShdw>
                </a:effectLst>
              </a:rPr>
              <a:t>c</a:t>
            </a:r>
            <a:r>
              <a:rPr lang="zh-CN" altLang="en-US">
                <a:solidFill>
                  <a:schemeClr val="tx1"/>
                </a:solidFill>
                <a:effectLst>
                  <a:outerShdw blurRad="38100" dist="19050" dir="2700000" algn="tl" rotWithShape="0">
                    <a:schemeClr val="dk1">
                      <a:alpha val="40000"/>
                    </a:schemeClr>
                  </a:outerShdw>
                </a:effectLst>
              </a:rPr>
              <a:t>的事物的概率。</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p:cNvGraphicFramePr/>
          <p:nvPr/>
        </p:nvGraphicFramePr>
        <p:xfrm>
          <a:off x="1525270" y="3825240"/>
          <a:ext cx="8197215" cy="1346200"/>
        </p:xfrm>
        <a:graphic>
          <a:graphicData uri="http://schemas.openxmlformats.org/presentationml/2006/ole">
            <mc:AlternateContent xmlns:mc="http://schemas.openxmlformats.org/markup-compatibility/2006">
              <mc:Choice xmlns:v="urn:schemas-microsoft-com:vml" Requires="v">
                <p:oleObj spid="_x0000_s7" name="" r:id="rId3" imgW="7498715" imgH="1197610" progId="Equation.KSEE3">
                  <p:embed/>
                </p:oleObj>
              </mc:Choice>
              <mc:Fallback>
                <p:oleObj name="" r:id="rId3" imgW="7498715" imgH="1197610" progId="Equation.KSEE3">
                  <p:embed/>
                  <p:pic>
                    <p:nvPicPr>
                      <p:cNvPr id="0" name="图片 6"/>
                      <p:cNvPicPr/>
                      <p:nvPr/>
                    </p:nvPicPr>
                    <p:blipFill>
                      <a:blip r:embed="rId4"/>
                      <a:stretch>
                        <a:fillRect/>
                      </a:stretch>
                    </p:blipFill>
                    <p:spPr>
                      <a:xfrm>
                        <a:off x="1525270" y="3825240"/>
                        <a:ext cx="8197215" cy="1346200"/>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上式中：     是箱子</a:t>
            </a:r>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中的项目的计数</a:t>
            </a:r>
            <a:endParaRPr lang="zh-CN" altLang="en-US">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N</a:t>
            </a:r>
            <a:r>
              <a:rPr lang="zh-CN" altLang="en-US">
                <a:solidFill>
                  <a:schemeClr val="tx1"/>
                </a:solidFill>
                <a:effectLst>
                  <a:outerShdw blurRad="38100" dist="19050" dir="2700000" algn="tl" rotWithShape="0">
                    <a:schemeClr val="dk1">
                      <a:alpha val="40000"/>
                    </a:schemeClr>
                  </a:outerShdw>
                </a:effectLst>
              </a:rPr>
              <a:t>是训练集中的总数</a:t>
            </a:r>
            <a:endParaRPr lang="zh-CN" altLang="en-US">
              <a:solidFill>
                <a:schemeClr val="tx1"/>
              </a:solidFill>
              <a:effectLst>
                <a:outerShdw blurRad="38100" dist="19050" dir="2700000" algn="tl" rotWithShape="0">
                  <a:schemeClr val="dk1">
                    <a:alpha val="40000"/>
                  </a:schemeClr>
                </a:outerShdw>
              </a:effectLst>
            </a:endParaRPr>
          </a:p>
          <a:p>
            <a:pPr marL="0" indent="0">
              <a:lnSpc>
                <a:spcPct val="240000"/>
              </a:lnSpc>
              <a:buNone/>
            </a:pPr>
            <a:r>
              <a:rPr lang="zh-CN" altLang="en-US">
                <a:solidFill>
                  <a:schemeClr val="tx1"/>
                </a:solidFill>
                <a:effectLst>
                  <a:outerShdw blurRad="38100" dist="19050" dir="2700000" algn="tl" rotWithShape="0">
                    <a:schemeClr val="dk1">
                      <a:alpha val="40000"/>
                    </a:schemeClr>
                  </a:outerShdw>
                </a:effectLst>
              </a:rPr>
              <a:t>                                 是零计数事物的概率，也称为</a:t>
            </a:r>
            <a:r>
              <a:rPr lang="zh-CN" altLang="en-US">
                <a:solidFill>
                  <a:srgbClr val="FF0000"/>
                </a:solidFill>
                <a:effectLst>
                  <a:outerShdw blurRad="38100" dist="19050" dir="2700000" algn="tl" rotWithShape="0">
                    <a:schemeClr val="dk1">
                      <a:alpha val="40000"/>
                    </a:schemeClr>
                  </a:outerShdw>
                </a:effectLst>
              </a:rPr>
              <a:t>遗漏量</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169920" y="3321050"/>
          <a:ext cx="382270" cy="406400"/>
        </p:xfrm>
        <a:graphic>
          <a:graphicData uri="http://schemas.openxmlformats.org/presentationml/2006/ole">
            <mc:AlternateContent xmlns:mc="http://schemas.openxmlformats.org/markup-compatibility/2006">
              <mc:Choice xmlns:v="urn:schemas-microsoft-com:vml" Requires="v">
                <p:oleObj spid="_x0000_s5121" name="" r:id="rId3" imgW="203200" imgH="215900" progId="Equation.KSEE3">
                  <p:embed/>
                </p:oleObj>
              </mc:Choice>
              <mc:Fallback>
                <p:oleObj name="" r:id="rId3" imgW="203200" imgH="215900" progId="Equation.KSEE3">
                  <p:embed/>
                  <p:pic>
                    <p:nvPicPr>
                      <p:cNvPr id="0" name="图片 5120"/>
                      <p:cNvPicPr/>
                      <p:nvPr/>
                    </p:nvPicPr>
                    <p:blipFill>
                      <a:blip r:embed="rId4"/>
                      <a:stretch>
                        <a:fillRect/>
                      </a:stretch>
                    </p:blipFill>
                    <p:spPr>
                      <a:xfrm>
                        <a:off x="3169920" y="3321050"/>
                        <a:ext cx="382270" cy="4064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169920" y="5324475"/>
          <a:ext cx="810895" cy="540385"/>
        </p:xfrm>
        <a:graphic>
          <a:graphicData uri="http://schemas.openxmlformats.org/presentationml/2006/ole">
            <mc:AlternateContent xmlns:mc="http://schemas.openxmlformats.org/markup-compatibility/2006">
              <mc:Choice xmlns:v="urn:schemas-microsoft-com:vml" Requires="v">
                <p:oleObj spid="_x0000_s5122" name="" r:id="rId5" imgW="304800" imgH="203200" progId="Equation.KSEE3">
                  <p:embed/>
                </p:oleObj>
              </mc:Choice>
              <mc:Fallback>
                <p:oleObj name="" r:id="rId5" imgW="304800" imgH="203200" progId="Equation.KSEE3">
                  <p:embed/>
                  <p:pic>
                    <p:nvPicPr>
                      <p:cNvPr id="0" name="图片 5121"/>
                      <p:cNvPicPr/>
                      <p:nvPr/>
                    </p:nvPicPr>
                    <p:blipFill>
                      <a:blip r:embed="rId6"/>
                      <a:stretch>
                        <a:fillRect/>
                      </a:stretch>
                    </p:blipFill>
                    <p:spPr>
                      <a:xfrm>
                        <a:off x="3169920" y="5324475"/>
                        <a:ext cx="810895" cy="54038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语言模型</a:t>
            </a:r>
            <a:endParaRPr lang="zh-CN" altLang="en-US"/>
          </a:p>
        </p:txBody>
      </p:sp>
      <p:sp>
        <p:nvSpPr>
          <p:cNvPr id="3" name="内容占位符 2"/>
          <p:cNvSpPr>
            <a:spLocks noGrp="1"/>
          </p:cNvSpPr>
          <p:nvPr>
            <p:ph idx="1"/>
          </p:nvPr>
        </p:nvSpPr>
        <p:spPr/>
        <p:txBody>
          <a:bodyPr>
            <a:normAutofit lnSpcReduction="10000"/>
          </a:bodyPr>
          <a:p>
            <a:pPr>
              <a:lnSpc>
                <a:spcPct val="140000"/>
              </a:lnSpc>
            </a:pPr>
            <a:r>
              <a:rPr lang="zh-CN" altLang="en-US"/>
              <a:t>传统语言模型</a:t>
            </a:r>
            <a:endParaRPr lang="zh-CN" altLang="en-US"/>
          </a:p>
          <a:p>
            <a:pPr lvl="1">
              <a:lnSpc>
                <a:spcPct val="140000"/>
              </a:lnSpc>
            </a:pPr>
            <a:r>
              <a:rPr lang="zh-CN" altLang="en-US" sz="2400"/>
              <a:t>统计语言模型</a:t>
            </a:r>
            <a:endParaRPr lang="zh-CN" altLang="en-US"/>
          </a:p>
          <a:p>
            <a:pPr lvl="1">
              <a:lnSpc>
                <a:spcPct val="140000"/>
              </a:lnSpc>
            </a:pPr>
            <a:r>
              <a:rPr lang="en-US" altLang="zh-CN" sz="2400"/>
              <a:t>N-gram</a:t>
            </a:r>
            <a:r>
              <a:rPr lang="zh-CN" altLang="en-US" sz="2400"/>
              <a:t>语言模型</a:t>
            </a:r>
            <a:endParaRPr lang="zh-CN" altLang="en-US"/>
          </a:p>
          <a:p>
            <a:pPr marL="0" indent="0">
              <a:buNone/>
            </a:pPr>
            <a:endParaRPr lang="zh-CN" altLang="en-US"/>
          </a:p>
          <a:p>
            <a:r>
              <a:rPr lang="zh-CN" altLang="en-US"/>
              <a:t>语言模型评估</a:t>
            </a:r>
            <a:endParaRPr lang="zh-CN" altLang="en-US"/>
          </a:p>
          <a:p>
            <a:pPr marL="0" indent="0">
              <a:buNone/>
            </a:pPr>
            <a:endParaRPr lang="zh-CN" altLang="en-US"/>
          </a:p>
          <a:p>
            <a:pPr>
              <a:lnSpc>
                <a:spcPct val="130000"/>
              </a:lnSpc>
            </a:pPr>
            <a:r>
              <a:rPr lang="zh-CN" altLang="en-US"/>
              <a:t>神经网络语言模型</a:t>
            </a:r>
            <a:endParaRPr lang="zh-CN" altLang="en-US"/>
          </a:p>
          <a:p>
            <a:pPr lvl="1">
              <a:lnSpc>
                <a:spcPct val="130000"/>
              </a:lnSpc>
            </a:pPr>
            <a:r>
              <a:rPr lang="en-US" altLang="zh-CN" sz="2400"/>
              <a:t>word2vec</a:t>
            </a:r>
            <a:r>
              <a:rPr lang="zh-CN" altLang="en-US" sz="2400"/>
              <a:t>、</a:t>
            </a:r>
            <a:r>
              <a:rPr lang="en-US" altLang="zh-CN" sz="2400"/>
              <a:t>Glove</a:t>
            </a:r>
            <a:r>
              <a:rPr lang="zh-CN" altLang="en-US" sz="2400"/>
              <a:t>、</a:t>
            </a:r>
            <a:r>
              <a:rPr lang="en-US" altLang="zh-CN" sz="2400"/>
              <a:t>FastText</a:t>
            </a:r>
            <a:r>
              <a:rPr lang="zh-CN" altLang="en-US" sz="2400"/>
              <a:t>、</a:t>
            </a:r>
            <a:r>
              <a:rPr lang="en-US" altLang="zh-CN" sz="2400"/>
              <a:t>ELMo</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0" indent="0">
              <a:lnSpc>
                <a:spcPct val="170000"/>
              </a:lnSpc>
              <a:buNone/>
            </a:pPr>
            <a:r>
              <a:rPr lang="zh-CN" altLang="en-US">
                <a:solidFill>
                  <a:schemeClr val="tx1"/>
                </a:solidFill>
                <a:effectLst>
                  <a:outerShdw blurRad="38100" dist="19050" dir="2700000" algn="tl" rotWithShape="0">
                    <a:schemeClr val="dk1">
                      <a:alpha val="40000"/>
                    </a:schemeClr>
                  </a:outerShdw>
                </a:effectLst>
              </a:rPr>
              <a:t>假设一种情况：</a:t>
            </a:r>
            <a:endParaRPr lang="zh-CN" altLang="en-US">
              <a:solidFill>
                <a:schemeClr val="tx1"/>
              </a:solidFill>
              <a:effectLst>
                <a:outerShdw blurRad="38100" dist="19050" dir="2700000" algn="tl" rotWithShape="0">
                  <a:schemeClr val="dk1">
                    <a:alpha val="40000"/>
                  </a:schemeClr>
                </a:outerShdw>
              </a:effectLst>
            </a:endParaRPr>
          </a:p>
          <a:p>
            <a:pPr marL="0" indent="0">
              <a:lnSpc>
                <a:spcPct val="17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如果我们要计算概率                     ，但是我们没有特定的三元语法                      的实例，这时我们可以不直接计算三元语法的概率，而使用二元语法概率                 来估计三元语法的概率。以此类推。</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135880" y="2878455"/>
          <a:ext cx="1920240" cy="442595"/>
        </p:xfrm>
        <a:graphic>
          <a:graphicData uri="http://schemas.openxmlformats.org/presentationml/2006/ole">
            <mc:AlternateContent xmlns:mc="http://schemas.openxmlformats.org/markup-compatibility/2006">
              <mc:Choice xmlns:v="urn:schemas-microsoft-com:vml" Requires="v">
                <p:oleObj spid="_x0000_s6145" name="" r:id="rId3" imgW="990600" imgH="228600" progId="Equation.KSEE3">
                  <p:embed/>
                </p:oleObj>
              </mc:Choice>
              <mc:Fallback>
                <p:oleObj name="" r:id="rId3" imgW="990600" imgH="228600" progId="Equation.KSEE3">
                  <p:embed/>
                  <p:pic>
                    <p:nvPicPr>
                      <p:cNvPr id="0" name="图片 6144"/>
                      <p:cNvPicPr/>
                      <p:nvPr/>
                    </p:nvPicPr>
                    <p:blipFill>
                      <a:blip r:embed="rId4"/>
                      <a:stretch>
                        <a:fillRect/>
                      </a:stretch>
                    </p:blipFill>
                    <p:spPr>
                      <a:xfrm>
                        <a:off x="5135880" y="2878455"/>
                        <a:ext cx="1920240" cy="4425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091055" y="3435350"/>
          <a:ext cx="2054225" cy="485775"/>
        </p:xfrm>
        <a:graphic>
          <a:graphicData uri="http://schemas.openxmlformats.org/presentationml/2006/ole">
            <mc:AlternateContent xmlns:mc="http://schemas.openxmlformats.org/markup-compatibility/2006">
              <mc:Choice xmlns:v="urn:schemas-microsoft-com:vml" Requires="v">
                <p:oleObj spid="_x0000_s6146" name="" r:id="rId5" imgW="736600" imgH="215900" progId="Equation.KSEE3">
                  <p:embed/>
                </p:oleObj>
              </mc:Choice>
              <mc:Fallback>
                <p:oleObj name="" r:id="rId5" imgW="736600" imgH="215900" progId="Equation.KSEE3">
                  <p:embed/>
                  <p:pic>
                    <p:nvPicPr>
                      <p:cNvPr id="0" name="图片 6145"/>
                      <p:cNvPicPr/>
                      <p:nvPr/>
                    </p:nvPicPr>
                    <p:blipFill>
                      <a:blip r:embed="rId6"/>
                      <a:stretch>
                        <a:fillRect/>
                      </a:stretch>
                    </p:blipFill>
                    <p:spPr>
                      <a:xfrm>
                        <a:off x="2091055" y="3435350"/>
                        <a:ext cx="2054225" cy="4857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334000" y="4065905"/>
          <a:ext cx="1524000" cy="473075"/>
        </p:xfrm>
        <a:graphic>
          <a:graphicData uri="http://schemas.openxmlformats.org/presentationml/2006/ole">
            <mc:AlternateContent xmlns:mc="http://schemas.openxmlformats.org/markup-compatibility/2006">
              <mc:Choice xmlns:v="urn:schemas-microsoft-com:vml" Requires="v">
                <p:oleObj spid="_x0000_s6147" name="" r:id="rId7" imgW="736600" imgH="228600" progId="Equation.KSEE3">
                  <p:embed/>
                </p:oleObj>
              </mc:Choice>
              <mc:Fallback>
                <p:oleObj name="" r:id="rId7" imgW="736600" imgH="228600" progId="Equation.KSEE3">
                  <p:embed/>
                  <p:pic>
                    <p:nvPicPr>
                      <p:cNvPr id="0" name="图片 6146"/>
                      <p:cNvPicPr/>
                      <p:nvPr/>
                    </p:nvPicPr>
                    <p:blipFill>
                      <a:blip r:embed="rId8"/>
                      <a:stretch>
                        <a:fillRect/>
                      </a:stretch>
                    </p:blipFill>
                    <p:spPr>
                      <a:xfrm>
                        <a:off x="5334000" y="4065905"/>
                        <a:ext cx="1524000" cy="473075"/>
                      </a:xfrm>
                      <a:prstGeom prst="rect">
                        <a:avLst/>
                      </a:prstGeom>
                    </p:spPr>
                  </p:pic>
                </p:oleObj>
              </mc:Fallback>
            </mc:AlternateContent>
          </a:graphicData>
        </a:graphic>
      </p:graphicFrame>
      <p:graphicFrame>
        <p:nvGraphicFramePr>
          <p:cNvPr id="10" name="对象 9"/>
          <p:cNvGraphicFramePr/>
          <p:nvPr/>
        </p:nvGraphicFramePr>
        <p:xfrm>
          <a:off x="4759960" y="5683885"/>
          <a:ext cx="2296795" cy="494030"/>
        </p:xfrm>
        <a:graphic>
          <a:graphicData uri="http://schemas.openxmlformats.org/presentationml/2006/ole">
            <mc:AlternateContent xmlns:mc="http://schemas.openxmlformats.org/markup-compatibility/2006">
              <mc:Choice xmlns:v="urn:schemas-microsoft-com:vml" Requires="v">
                <p:oleObj spid="_x0000_s11" name="" r:id="rId9" imgW="736600" imgH="228600" progId="Equation.KSEE3">
                  <p:embed/>
                </p:oleObj>
              </mc:Choice>
              <mc:Fallback>
                <p:oleObj name="" r:id="rId9" imgW="736600" imgH="228600" progId="Equation.KSEE3">
                  <p:embed/>
                  <p:pic>
                    <p:nvPicPr>
                      <p:cNvPr id="0" name="图片 10"/>
                      <p:cNvPicPr/>
                      <p:nvPr/>
                    </p:nvPicPr>
                    <p:blipFill>
                      <a:blip r:embed="rId10"/>
                      <a:stretch>
                        <a:fillRect/>
                      </a:stretch>
                    </p:blipFill>
                    <p:spPr>
                      <a:xfrm>
                        <a:off x="4759960" y="5683885"/>
                        <a:ext cx="2296795" cy="49403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r>
              <a:rPr lang="zh-CN" altLang="en-US">
                <a:solidFill>
                  <a:schemeClr val="tx1"/>
                </a:solidFill>
                <a:effectLst>
                  <a:outerShdw blurRad="38100" dist="19050" dir="2700000" algn="tl" rotWithShape="0">
                    <a:schemeClr val="dk1">
                      <a:alpha val="40000"/>
                    </a:schemeClr>
                  </a:outerShdw>
                </a:effectLst>
              </a:rPr>
              <a:t>                           </a:t>
            </a:r>
            <a:r>
              <a:rPr lang="zh-CN" altLang="en-US" sz="3200">
                <a:ln/>
                <a:solidFill>
                  <a:schemeClr val="tx1"/>
                </a:solidFill>
                <a:effectLst>
                  <a:outerShdw blurRad="38100" dist="19050" dir="2700000" algn="tl" rotWithShape="0">
                    <a:schemeClr val="dk1">
                      <a:alpha val="40000"/>
                    </a:schemeClr>
                  </a:outerShdw>
                </a:effectLst>
              </a:rPr>
              <a:t> 插值法</a:t>
            </a:r>
            <a:endParaRPr lang="zh-CN" altLang="en-US" sz="3200">
              <a:ln/>
              <a:solidFill>
                <a:schemeClr val="tx1"/>
              </a:solidFill>
              <a:effectLst>
                <a:outerShdw blurRad="38100" dist="19050" dir="2700000" algn="tl" rotWithShape="0">
                  <a:schemeClr val="dk1">
                    <a:alpha val="40000"/>
                  </a:schemeClr>
                </a:outerShdw>
              </a:effectLst>
            </a:endParaRPr>
          </a:p>
          <a:p>
            <a:pPr marL="457200" lvl="1" indent="0">
              <a:lnSpc>
                <a:spcPct val="160000"/>
              </a:lnSpc>
              <a:buNone/>
            </a:pPr>
            <a:r>
              <a:rPr lang="zh-CN" altLang="en-US" sz="3200">
                <a:ln/>
                <a:solidFill>
                  <a:schemeClr val="tx1"/>
                </a:solidFill>
                <a:effectLst>
                  <a:outerShdw blurRad="38100" dist="19050" dir="2700000" algn="tl" rotWithShape="0">
                    <a:schemeClr val="dk1">
                      <a:alpha val="40000"/>
                    </a:schemeClr>
                  </a:outerShdw>
                </a:effectLst>
              </a:rPr>
              <a:t>                     回退法</a:t>
            </a:r>
            <a:endParaRPr lang="zh-CN" altLang="en-US" sz="32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a:lnSpc>
                <a:spcPct val="260000"/>
              </a:lnSpc>
            </a:pPr>
            <a:r>
              <a:rPr lang="zh-CN" altLang="en-US">
                <a:solidFill>
                  <a:schemeClr val="tx1"/>
                </a:solidFill>
                <a:effectLst>
                  <a:outerShdw blurRad="38100" dist="19050" dir="2700000" algn="tl" rotWithShape="0">
                    <a:schemeClr val="dk1">
                      <a:alpha val="40000"/>
                    </a:schemeClr>
                  </a:outerShdw>
                </a:effectLst>
              </a:rPr>
              <a:t>插值法</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线性</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r>
              <a:rPr lang="zh-CN" altLang="en-US">
                <a:solidFill>
                  <a:schemeClr val="tx1"/>
                </a:solidFill>
                <a:effectLst>
                  <a:outerShdw blurRad="38100" dist="19050" dir="2700000" algn="tl" rotWithShape="0">
                    <a:schemeClr val="dk1">
                      <a:alpha val="40000"/>
                    </a:schemeClr>
                  </a:outerShdw>
                </a:effectLst>
              </a:rPr>
              <a:t>         该数据平滑技术主要利用低元n-gram模型对高元n-gram模型进行线性插值。因为在没有足够的数据对高元n-gram模型进行概率估计时，低元n-gram模型通常可以提供有用的信息。</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400">
                <a:solidFill>
                  <a:schemeClr val="tx1"/>
                </a:solidFill>
                <a:effectLst>
                  <a:outerShdw blurRad="38100" dist="19050" dir="2700000" algn="tl" rotWithShape="0">
                    <a:schemeClr val="dk1">
                      <a:alpha val="40000"/>
                    </a:schemeClr>
                  </a:outerShdw>
                </a:effectLst>
              </a:rPr>
              <a:t>插值法思想</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sz="2400">
                <a:solidFill>
                  <a:schemeClr val="tx1"/>
                </a:solidFill>
                <a:effectLst>
                  <a:outerShdw blurRad="38100" dist="19050" dir="2700000" algn="tl" rotWithShape="0">
                    <a:schemeClr val="dk1">
                      <a:alpha val="40000"/>
                    </a:schemeClr>
                  </a:outerShdw>
                </a:effectLst>
              </a:rPr>
              <a:t>        在线性插值中，我们把不同阶的</a:t>
            </a:r>
            <a:r>
              <a:rPr lang="en-US" altLang="zh-CN" sz="2400">
                <a:solidFill>
                  <a:schemeClr val="tx1"/>
                </a:solidFill>
                <a:effectLst>
                  <a:outerShdw blurRad="38100" dist="19050" dir="2700000" algn="tl" rotWithShape="0">
                    <a:schemeClr val="dk1">
                      <a:alpha val="40000"/>
                    </a:schemeClr>
                  </a:outerShdw>
                </a:effectLst>
              </a:rPr>
              <a:t>N</a:t>
            </a:r>
            <a:r>
              <a:rPr lang="zh-CN" altLang="en-US" sz="2400">
                <a:solidFill>
                  <a:schemeClr val="tx1"/>
                </a:solidFill>
                <a:effectLst>
                  <a:outerShdw blurRad="38100" dist="19050" dir="2700000" algn="tl" rotWithShape="0">
                    <a:schemeClr val="dk1">
                      <a:alpha val="40000"/>
                    </a:schemeClr>
                  </a:outerShdw>
                </a:effectLst>
              </a:rPr>
              <a:t>元语法结合起来，对所有的模型进行线性插值。</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en-US" altLang="zh-CN" sz="2400">
                <a:solidFill>
                  <a:schemeClr val="tx1"/>
                </a:solidFill>
                <a:effectLst>
                  <a:outerShdw blurRad="38100" dist="19050" dir="2700000" algn="tl" rotWithShape="0">
                    <a:schemeClr val="dk1">
                      <a:alpha val="40000"/>
                    </a:schemeClr>
                  </a:outerShdw>
                </a:effectLst>
              </a:rPr>
              <a:t>	</a:t>
            </a:r>
            <a:r>
              <a:rPr lang="zh-CN" altLang="en-US" sz="2400">
                <a:solidFill>
                  <a:schemeClr val="tx1"/>
                </a:solidFill>
                <a:effectLst>
                  <a:outerShdw blurRad="38100" dist="19050" dir="2700000" algn="tl" rotWithShape="0">
                    <a:schemeClr val="dk1">
                      <a:alpha val="40000"/>
                    </a:schemeClr>
                  </a:outerShdw>
                </a:effectLst>
              </a:rPr>
              <a:t>比如：当我们估计三元语法的概率                         的时候，要把一元、二元、三元语法语法结合在一起，用      来加权。所以有：</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6487795" y="4457065"/>
          <a:ext cx="1920240" cy="442595"/>
        </p:xfrm>
        <a:graphic>
          <a:graphicData uri="http://schemas.openxmlformats.org/presentationml/2006/ole">
            <mc:AlternateContent xmlns:mc="http://schemas.openxmlformats.org/markup-compatibility/2006">
              <mc:Choice xmlns:v="urn:schemas-microsoft-com:vml" Requires="v">
                <p:oleObj spid="_x0000_s6145" name="" r:id="rId1" imgW="990600" imgH="228600" progId="Equation.KSEE3">
                  <p:embed/>
                </p:oleObj>
              </mc:Choice>
              <mc:Fallback>
                <p:oleObj name="" r:id="rId1" imgW="990600" imgH="228600" progId="Equation.KSEE3">
                  <p:embed/>
                  <p:pic>
                    <p:nvPicPr>
                      <p:cNvPr id="0" name="图片 6144"/>
                      <p:cNvPicPr/>
                      <p:nvPr/>
                    </p:nvPicPr>
                    <p:blipFill>
                      <a:blip r:embed="rId2"/>
                      <a:stretch>
                        <a:fillRect/>
                      </a:stretch>
                    </p:blipFill>
                    <p:spPr>
                      <a:xfrm>
                        <a:off x="6487795" y="4457065"/>
                        <a:ext cx="1920240" cy="442595"/>
                      </a:xfrm>
                      <a:prstGeom prst="rect">
                        <a:avLst/>
                      </a:prstGeom>
                    </p:spPr>
                  </p:pic>
                </p:oleObj>
              </mc:Fallback>
            </mc:AlternateContent>
          </a:graphicData>
        </a:graphic>
      </p:graphicFrame>
      <p:graphicFrame>
        <p:nvGraphicFramePr>
          <p:cNvPr id="7" name="对象 6"/>
          <p:cNvGraphicFramePr/>
          <p:nvPr/>
        </p:nvGraphicFramePr>
        <p:xfrm>
          <a:off x="5725795" y="5046345"/>
          <a:ext cx="762000" cy="595630"/>
        </p:xfrm>
        <a:graphic>
          <a:graphicData uri="http://schemas.openxmlformats.org/presentationml/2006/ole">
            <mc:AlternateContent xmlns:mc="http://schemas.openxmlformats.org/markup-compatibility/2006">
              <mc:Choice xmlns:v="urn:schemas-microsoft-com:vml" Requires="v">
                <p:oleObj spid="_x0000_s8" name="" r:id="rId3" imgW="407035" imgH="366395" progId="Equation.KSEE3">
                  <p:embed/>
                </p:oleObj>
              </mc:Choice>
              <mc:Fallback>
                <p:oleObj name="" r:id="rId3" imgW="407035" imgH="366395" progId="Equation.KSEE3">
                  <p:embed/>
                  <p:pic>
                    <p:nvPicPr>
                      <p:cNvPr id="0" name="图片 7"/>
                      <p:cNvPicPr/>
                      <p:nvPr/>
                    </p:nvPicPr>
                    <p:blipFill>
                      <a:blip r:embed="rId4"/>
                      <a:stretch>
                        <a:fillRect/>
                      </a:stretch>
                    </p:blipFill>
                    <p:spPr>
                      <a:xfrm>
                        <a:off x="5725795" y="5046345"/>
                        <a:ext cx="762000" cy="595630"/>
                      </a:xfrm>
                      <a:prstGeom prst="rect">
                        <a:avLst/>
                      </a:prstGeom>
                    </p:spPr>
                  </p:pic>
                </p:oleObj>
              </mc:Fallback>
            </mc:AlternateContent>
          </a:graphicData>
        </a:graphic>
      </p:graphicFrame>
      <p:graphicFrame>
        <p:nvGraphicFramePr>
          <p:cNvPr id="9" name="对象 8"/>
          <p:cNvGraphicFramePr/>
          <p:nvPr/>
        </p:nvGraphicFramePr>
        <p:xfrm>
          <a:off x="6038850" y="3351530"/>
          <a:ext cx="114300" cy="154305"/>
        </p:xfrm>
        <a:graphic>
          <a:graphicData uri="http://schemas.openxmlformats.org/presentationml/2006/ole">
            <mc:AlternateContent xmlns:mc="http://schemas.openxmlformats.org/markup-compatibility/2006">
              <mc:Choice xmlns:v="urn:schemas-microsoft-com:vml" Requires="v">
                <p:oleObj spid="_x0000_s10" name="" r:id="rId5" imgW="139700" imgH="177165" progId="Equation.KSEE3">
                  <p:embed/>
                </p:oleObj>
              </mc:Choice>
              <mc:Fallback>
                <p:oleObj name="" r:id="rId5" imgW="139700" imgH="177165" progId="Equation.KSEE3">
                  <p:embed/>
                  <p:pic>
                    <p:nvPicPr>
                      <p:cNvPr id="0" name="图片 9"/>
                      <p:cNvPicPr/>
                      <p:nvPr/>
                    </p:nvPicPr>
                    <p:blipFill>
                      <a:blip r:embed="rId6"/>
                      <a:stretch>
                        <a:fillRect/>
                      </a:stretch>
                    </p:blipFill>
                    <p:spPr>
                      <a:xfrm>
                        <a:off x="6038850" y="3351530"/>
                        <a:ext cx="114300" cy="154305"/>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400">
                <a:solidFill>
                  <a:schemeClr val="tx1"/>
                </a:solidFill>
                <a:effectLst>
                  <a:outerShdw blurRad="38100" dist="19050" dir="2700000" algn="tl" rotWithShape="0">
                    <a:schemeClr val="dk1">
                      <a:alpha val="40000"/>
                    </a:schemeClr>
                  </a:outerShdw>
                </a:effectLst>
              </a:rPr>
              <a:t>插值法思想</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sz="2400">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r>
              <a:rPr lang="zh-CN" altLang="en-US">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的求法？</a:t>
            </a: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830070" y="3091180"/>
          <a:ext cx="8204835" cy="675640"/>
        </p:xfrm>
        <a:graphic>
          <a:graphicData uri="http://schemas.openxmlformats.org/presentationml/2006/ole">
            <mc:AlternateContent xmlns:mc="http://schemas.openxmlformats.org/markup-compatibility/2006">
              <mc:Choice xmlns:v="urn:schemas-microsoft-com:vml" Requires="v">
                <p:oleObj spid="_x0000_s8193" name="" r:id="rId1" imgW="3848100" imgH="316865" progId="Equation.KSEE3">
                  <p:embed/>
                </p:oleObj>
              </mc:Choice>
              <mc:Fallback>
                <p:oleObj name="" r:id="rId1" imgW="3848100" imgH="316865" progId="Equation.KSEE3">
                  <p:embed/>
                  <p:pic>
                    <p:nvPicPr>
                      <p:cNvPr id="0" name="图片 8192"/>
                      <p:cNvPicPr/>
                      <p:nvPr/>
                    </p:nvPicPr>
                    <p:blipFill>
                      <a:blip r:embed="rId2"/>
                      <a:stretch>
                        <a:fillRect/>
                      </a:stretch>
                    </p:blipFill>
                    <p:spPr>
                      <a:xfrm>
                        <a:off x="1830070" y="3091180"/>
                        <a:ext cx="8204835" cy="6756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823268" y="3257550"/>
          <a:ext cx="545465" cy="342900"/>
        </p:xfrm>
        <a:graphic>
          <a:graphicData uri="http://schemas.openxmlformats.org/presentationml/2006/ole">
            <mc:AlternateContent xmlns:mc="http://schemas.openxmlformats.org/markup-compatibility/2006">
              <mc:Choice xmlns:v="urn:schemas-microsoft-com:vml" Requires="v">
                <p:oleObj spid="_x0000_s8194" name="" r:id="rId3" imgW="545465" imgH="342900" progId="Equation.KSEE3">
                  <p:embed/>
                </p:oleObj>
              </mc:Choice>
              <mc:Fallback>
                <p:oleObj name="" r:id="rId3" imgW="545465" imgH="342900" progId="Equation.KSEE3">
                  <p:embed/>
                  <p:pic>
                    <p:nvPicPr>
                      <p:cNvPr id="0" name="图片 8193"/>
                      <p:cNvPicPr/>
                      <p:nvPr/>
                    </p:nvPicPr>
                    <p:blipFill>
                      <a:blip r:embed="rId4"/>
                      <a:stretch>
                        <a:fillRect/>
                      </a:stretch>
                    </p:blipFill>
                    <p:spPr>
                      <a:xfrm>
                        <a:off x="5823268" y="3257550"/>
                        <a:ext cx="545465" cy="342900"/>
                      </a:xfrm>
                      <a:prstGeom prst="rect">
                        <a:avLst/>
                      </a:prstGeom>
                    </p:spPr>
                  </p:pic>
                </p:oleObj>
              </mc:Fallback>
            </mc:AlternateContent>
          </a:graphicData>
        </a:graphic>
      </p:graphicFrame>
      <p:graphicFrame>
        <p:nvGraphicFramePr>
          <p:cNvPr id="11" name="对象 10"/>
          <p:cNvGraphicFramePr/>
          <p:nvPr/>
        </p:nvGraphicFramePr>
        <p:xfrm>
          <a:off x="1830070" y="4734560"/>
          <a:ext cx="2676525" cy="946150"/>
        </p:xfrm>
        <a:graphic>
          <a:graphicData uri="http://schemas.openxmlformats.org/presentationml/2006/ole">
            <mc:AlternateContent xmlns:mc="http://schemas.openxmlformats.org/markup-compatibility/2006">
              <mc:Choice xmlns:v="urn:schemas-microsoft-com:vml" Requires="v">
                <p:oleObj spid="_x0000_s12" name="" r:id="rId5" imgW="2184400" imgH="1062990" progId="Equation.KSEE3">
                  <p:embed/>
                </p:oleObj>
              </mc:Choice>
              <mc:Fallback>
                <p:oleObj name="" r:id="rId5" imgW="2184400" imgH="1062990" progId="Equation.KSEE3">
                  <p:embed/>
                  <p:pic>
                    <p:nvPicPr>
                      <p:cNvPr id="0" name="图片 11"/>
                      <p:cNvPicPr/>
                      <p:nvPr/>
                    </p:nvPicPr>
                    <p:blipFill>
                      <a:blip r:embed="rId6"/>
                      <a:stretch>
                        <a:fillRect/>
                      </a:stretch>
                    </p:blipFill>
                    <p:spPr>
                      <a:xfrm>
                        <a:off x="1830070" y="4734560"/>
                        <a:ext cx="2676525" cy="9461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026150" y="3340418"/>
          <a:ext cx="139700" cy="177165"/>
        </p:xfrm>
        <a:graphic>
          <a:graphicData uri="http://schemas.openxmlformats.org/presentationml/2006/ole">
            <mc:AlternateContent xmlns:mc="http://schemas.openxmlformats.org/markup-compatibility/2006">
              <mc:Choice xmlns:v="urn:schemas-microsoft-com:vml" Requires="v">
                <p:oleObj spid="_x0000_s8195" name="" r:id="rId7" imgW="139700" imgH="177165" progId="Equation.KSEE3">
                  <p:embed/>
                </p:oleObj>
              </mc:Choice>
              <mc:Fallback>
                <p:oleObj name="" r:id="rId7" imgW="139700" imgH="177165" progId="Equation.KSEE3">
                  <p:embed/>
                  <p:pic>
                    <p:nvPicPr>
                      <p:cNvPr id="0" name="图片 8194"/>
                      <p:cNvPicPr/>
                      <p:nvPr/>
                    </p:nvPicPr>
                    <p:blipFill>
                      <a:blip r:embed="rId8"/>
                      <a:stretch>
                        <a:fillRect/>
                      </a:stretch>
                    </p:blipFill>
                    <p:spPr>
                      <a:xfrm>
                        <a:off x="6026150" y="3340418"/>
                        <a:ext cx="139700" cy="177165"/>
                      </a:xfrm>
                      <a:prstGeom prst="rect">
                        <a:avLst/>
                      </a:prstGeom>
                    </p:spPr>
                  </p:pic>
                </p:oleObj>
              </mc:Fallback>
            </mc:AlternateContent>
          </a:graphicData>
        </a:graphic>
      </p:graphicFrame>
      <p:graphicFrame>
        <p:nvGraphicFramePr>
          <p:cNvPr id="14" name="对象 13"/>
          <p:cNvGraphicFramePr/>
          <p:nvPr/>
        </p:nvGraphicFramePr>
        <p:xfrm>
          <a:off x="5419725" y="4734560"/>
          <a:ext cx="746125" cy="803275"/>
        </p:xfrm>
        <a:graphic>
          <a:graphicData uri="http://schemas.openxmlformats.org/presentationml/2006/ole">
            <mc:AlternateContent xmlns:mc="http://schemas.openxmlformats.org/markup-compatibility/2006">
              <mc:Choice xmlns:v="urn:schemas-microsoft-com:vml" Requires="v">
                <p:oleObj spid="_x0000_s15" name="" r:id="rId9" imgW="951230" imgH="745490" progId="Equation.KSEE3">
                  <p:embed/>
                </p:oleObj>
              </mc:Choice>
              <mc:Fallback>
                <p:oleObj name="" r:id="rId9" imgW="951230" imgH="745490" progId="Equation.KSEE3">
                  <p:embed/>
                  <p:pic>
                    <p:nvPicPr>
                      <p:cNvPr id="0" name="图片 14"/>
                      <p:cNvPicPr/>
                      <p:nvPr/>
                    </p:nvPicPr>
                    <p:blipFill>
                      <a:blip r:embed="rId10"/>
                      <a:stretch>
                        <a:fillRect/>
                      </a:stretch>
                    </p:blipFill>
                    <p:spPr>
                      <a:xfrm>
                        <a:off x="5419725" y="4734560"/>
                        <a:ext cx="746125" cy="803275"/>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a:solidFill>
                  <a:schemeClr val="tx1"/>
                </a:solidFill>
                <a:effectLst>
                  <a:outerShdw blurRad="38100" dist="19050" dir="2700000" algn="tl" rotWithShape="0">
                    <a:schemeClr val="dk1">
                      <a:alpha val="40000"/>
                    </a:schemeClr>
                  </a:outerShdw>
                </a:effectLst>
              </a:rPr>
              <a:t>回退法  </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又叫做</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其基本思想是当一个n元对的出现次数足够大时，用最大似然估计方法估计其概率；当n元对的出现次数不够大时，采用Good-Turing估计对其平滑，将其部分概率折扣给未出现的n元对；当n元对的出现次数为0时，模型回退到低元模型。</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a:solidFill>
                  <a:schemeClr val="tx1"/>
                </a:solidFill>
                <a:effectLst>
                  <a:outerShdw blurRad="38100" dist="19050" dir="2700000" algn="tl" rotWithShape="0">
                    <a:schemeClr val="dk1">
                      <a:alpha val="40000"/>
                    </a:schemeClr>
                  </a:outerShdw>
                </a:effectLst>
              </a:rPr>
              <a:t>回退法  </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又叫做</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四、语言模型评价</a:t>
            </a:r>
            <a:endParaRPr lang="zh-CN" altLang="en-US"/>
          </a:p>
        </p:txBody>
      </p:sp>
      <p:sp>
        <p:nvSpPr>
          <p:cNvPr id="3" name="内容占位符 2"/>
          <p:cNvSpPr>
            <a:spLocks noGrp="1"/>
          </p:cNvSpPr>
          <p:nvPr>
            <p:ph idx="1"/>
          </p:nvPr>
        </p:nvSpPr>
        <p:spPr/>
        <p:txBody>
          <a:bodyPr/>
          <a:p>
            <a:r>
              <a:rPr lang="zh-CN" altLang="en-US"/>
              <a:t>困惑度</a:t>
            </a:r>
            <a:r>
              <a:rPr lang="en-US" altLang="zh-CN"/>
              <a:t>(Perplexity)</a:t>
            </a:r>
            <a:endParaRPr lang="en-US" altLang="zh-CN"/>
          </a:p>
          <a:p>
            <a:pPr marL="0" indent="0">
              <a:buNone/>
            </a:pPr>
            <a:r>
              <a:rPr lang="en-US" altLang="zh-CN"/>
              <a:t>	</a:t>
            </a:r>
            <a:r>
              <a:rPr lang="zh-CN" altLang="en-US"/>
              <a:t>困惑度是目前</a:t>
            </a:r>
            <a:endParaRPr lang="en-US" altLang="zh-CN"/>
          </a:p>
          <a:p>
            <a:endParaRPr lang="en-US" altLang="zh-CN"/>
          </a:p>
        </p:txBody>
      </p:sp>
      <p:graphicFrame>
        <p:nvGraphicFramePr>
          <p:cNvPr id="171012" name="对象 171011"/>
          <p:cNvGraphicFramePr/>
          <p:nvPr/>
        </p:nvGraphicFramePr>
        <p:xfrm>
          <a:off x="2014855" y="3168015"/>
          <a:ext cx="8136890" cy="2408555"/>
        </p:xfrm>
        <a:graphic>
          <a:graphicData uri="http://schemas.openxmlformats.org/presentationml/2006/ole">
            <mc:AlternateContent xmlns:mc="http://schemas.openxmlformats.org/markup-compatibility/2006">
              <mc:Choice xmlns:v="urn:schemas-microsoft-com:vml" Requires="v">
                <p:oleObj spid="_x0000_s3092" name="" r:id="rId1" imgW="2031365" imgH="546100" progId="Equation.3">
                  <p:embed/>
                </p:oleObj>
              </mc:Choice>
              <mc:Fallback>
                <p:oleObj name="" r:id="rId1" imgW="2031365" imgH="546100" progId="Equation.3">
                  <p:embed/>
                  <p:pic>
                    <p:nvPicPr>
                      <p:cNvPr id="0" name="图片 3091"/>
                      <p:cNvPicPr/>
                      <p:nvPr/>
                    </p:nvPicPr>
                    <p:blipFill>
                      <a:blip r:embed="rId2"/>
                      <a:stretch>
                        <a:fillRect/>
                      </a:stretch>
                    </p:blipFill>
                    <p:spPr>
                      <a:xfrm>
                        <a:off x="2014855" y="3168015"/>
                        <a:ext cx="8136890" cy="2408555"/>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210000"/>
              </a:lnSpc>
            </a:pPr>
            <a:r>
              <a:rPr lang="en-US" altLang="zh-CN"/>
              <a:t>Word2Vec                              </a:t>
            </a:r>
            <a:endParaRPr lang="en-US" altLang="zh-CN"/>
          </a:p>
          <a:p>
            <a:pPr>
              <a:lnSpc>
                <a:spcPct val="210000"/>
              </a:lnSpc>
            </a:pPr>
            <a:r>
              <a:rPr lang="en-US" altLang="zh-CN"/>
              <a:t>Glove                                    </a:t>
            </a:r>
            <a:endParaRPr lang="en-US" altLang="zh-CN"/>
          </a:p>
          <a:p>
            <a:pPr>
              <a:lnSpc>
                <a:spcPct val="210000"/>
              </a:lnSpc>
            </a:pPr>
            <a:r>
              <a:rPr lang="en-US" altLang="zh-CN"/>
              <a:t>FastText   </a:t>
            </a:r>
            <a:endParaRPr lang="en-US" altLang="zh-CN"/>
          </a:p>
          <a:p>
            <a:pPr>
              <a:lnSpc>
                <a:spcPct val="210000"/>
              </a:lnSpc>
            </a:pPr>
            <a:r>
              <a:rPr lang="en-US" altLang="zh-CN"/>
              <a:t>ELMo</a:t>
            </a:r>
            <a:endParaRPr lang="en-US" altLang="zh-CN"/>
          </a:p>
          <a:p>
            <a:endParaRPr lang="en-US" altLang="zh-CN"/>
          </a:p>
        </p:txBody>
      </p:sp>
      <p:pic>
        <p:nvPicPr>
          <p:cNvPr id="4" name="图片 3" descr="~}KX[W`L}{4SNA9B(%F`ASE"/>
          <p:cNvPicPr>
            <a:picLocks noChangeAspect="1"/>
          </p:cNvPicPr>
          <p:nvPr/>
        </p:nvPicPr>
        <p:blipFill>
          <a:blip r:embed="rId1"/>
          <a:stretch>
            <a:fillRect/>
          </a:stretch>
        </p:blipFill>
        <p:spPr>
          <a:xfrm>
            <a:off x="3782060" y="3559810"/>
            <a:ext cx="2271395" cy="774065"/>
          </a:xfrm>
          <a:prstGeom prst="rect">
            <a:avLst/>
          </a:prstGeom>
        </p:spPr>
      </p:pic>
      <p:pic>
        <p:nvPicPr>
          <p:cNvPr id="5" name="图片 4" descr="%A(6LG68EWD4BCS)0$~KIBN"/>
          <p:cNvPicPr>
            <a:picLocks noChangeAspect="1"/>
          </p:cNvPicPr>
          <p:nvPr/>
        </p:nvPicPr>
        <p:blipFill>
          <a:blip r:embed="rId2"/>
          <a:stretch>
            <a:fillRect/>
          </a:stretch>
        </p:blipFill>
        <p:spPr>
          <a:xfrm>
            <a:off x="6711950" y="2375535"/>
            <a:ext cx="2987675" cy="31426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p>
            <a:pPr marL="0" indent="0">
              <a:lnSpc>
                <a:spcPct val="170000"/>
              </a:lnSpc>
              <a:buNone/>
            </a:pPr>
            <a:r>
              <a:rPr lang="en-US" altLang="zh-CN"/>
              <a:t>	该模型由Bengio在2001年提出，这是最经典的神经网络语言模型，后面的模型都是基于此进行改造的，该模型网络结构如下图所示：</a:t>
            </a:r>
            <a:endParaRPr lang="en-US" altLang="zh-CN"/>
          </a:p>
          <a:p>
            <a:pPr marL="0" indent="0">
              <a:buNone/>
            </a:pPr>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语言模型</a:t>
            </a:r>
            <a:endParaRPr lang="zh-CN" altLang="en-US"/>
          </a:p>
        </p:txBody>
      </p:sp>
      <p:sp>
        <p:nvSpPr>
          <p:cNvPr id="3" name="内容占位符 2"/>
          <p:cNvSpPr>
            <a:spLocks noGrp="1"/>
          </p:cNvSpPr>
          <p:nvPr>
            <p:ph idx="1"/>
          </p:nvPr>
        </p:nvSpPr>
        <p:spPr/>
        <p:txBody>
          <a:bodyPr>
            <a:normAutofit lnSpcReduction="10000"/>
          </a:bodyPr>
          <a:p>
            <a:pPr>
              <a:lnSpc>
                <a:spcPct val="140000"/>
              </a:lnSpc>
            </a:pPr>
            <a:r>
              <a:rPr lang="zh-CN" altLang="en-US"/>
              <a:t>序列模型 </a:t>
            </a:r>
            <a:r>
              <a:rPr lang="en-US" altLang="zh-CN"/>
              <a:t>Seq2Seq</a:t>
            </a:r>
            <a:endParaRPr lang="en-US" altLang="zh-CN"/>
          </a:p>
          <a:p>
            <a:pPr>
              <a:lnSpc>
                <a:spcPct val="140000"/>
              </a:lnSpc>
            </a:pPr>
            <a:r>
              <a:rPr lang="en-US" altLang="zh-CN"/>
              <a:t>Attention</a:t>
            </a:r>
            <a:r>
              <a:rPr lang="zh-CN" altLang="en-US"/>
              <a:t>机制</a:t>
            </a:r>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p>
            <a:pPr marL="0" indent="0">
              <a:lnSpc>
                <a:spcPct val="170000"/>
              </a:lnSpc>
              <a:buNone/>
            </a:pPr>
            <a:r>
              <a:rPr lang="en-US" altLang="zh-CN"/>
              <a:t>	</a:t>
            </a:r>
            <a:endParaRPr lang="en-US" altLang="zh-CN"/>
          </a:p>
          <a:p>
            <a:pPr marL="0" indent="0">
              <a:buNone/>
            </a:pPr>
            <a:r>
              <a:rPr lang="en-US" altLang="zh-CN"/>
              <a:t>	</a:t>
            </a:r>
            <a:endParaRPr lang="en-US" altLang="zh-CN"/>
          </a:p>
        </p:txBody>
      </p:sp>
      <p:pic>
        <p:nvPicPr>
          <p:cNvPr id="4" name="图片 3"/>
          <p:cNvPicPr>
            <a:picLocks noChangeAspect="1"/>
          </p:cNvPicPr>
          <p:nvPr/>
        </p:nvPicPr>
        <p:blipFill>
          <a:blip r:embed="rId1"/>
          <a:stretch>
            <a:fillRect/>
          </a:stretch>
        </p:blipFill>
        <p:spPr>
          <a:xfrm>
            <a:off x="3204210" y="1391285"/>
            <a:ext cx="5784215" cy="52209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normAutofit/>
          </a:bodyPr>
          <a:p>
            <a:pPr marL="0" indent="0">
              <a:lnSpc>
                <a:spcPct val="170000"/>
              </a:lnSpc>
              <a:buNone/>
            </a:pPr>
            <a:r>
              <a:rPr lang="en-US" altLang="zh-CN"/>
              <a:t>	整个网络分为两部分，第一部分是利用词特征矩阵C获得词的分布式表示（即词嵌入）。第二部分是将表示context的n个词的词嵌入拼接起来，通过一个隐藏层和一个输出层，最后通过softmax输出当前的p(wt|context)(当前上下文语义的概率分布，最大化要预测的那个词的概率，就可以训练此模型)。</a:t>
            </a:r>
            <a:endParaRPr lang="en-US" altLang="zh-CN"/>
          </a:p>
          <a:p>
            <a:pPr marL="0" indent="0">
              <a:buNone/>
            </a:pPr>
            <a:r>
              <a:rPr lang="en-US" altLang="zh-CN"/>
              <a:t>	</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fontScale="80000"/>
          </a:bodyPr>
          <a:p>
            <a:pPr marL="0" indent="0">
              <a:lnSpc>
                <a:spcPct val="120000"/>
              </a:lnSpc>
              <a:buNone/>
            </a:pPr>
            <a:r>
              <a:rPr lang="zh-CN" altLang="en-US"/>
              <a:t>词向量</a:t>
            </a:r>
            <a:endParaRPr lang="zh-CN" altLang="en-US"/>
          </a:p>
          <a:p>
            <a:pPr eaLnBrk="1" hangingPunct="1"/>
            <a:r>
              <a:rPr lang="zh-CN" altLang="en-US" sz="2800" dirty="0">
                <a:sym typeface="+mn-ea"/>
              </a:rPr>
              <a:t>自然语言中的词语在机器学习中表示符号</a:t>
            </a:r>
            <a:endParaRPr lang="zh-CN" altLang="en-US" sz="2800" dirty="0"/>
          </a:p>
          <a:p>
            <a:pPr lvl="1" eaLnBrk="1" hangingPunct="1"/>
            <a:r>
              <a:rPr lang="zh-CN" altLang="en-US" sz="2800" dirty="0">
                <a:sym typeface="+mn-ea"/>
              </a:rPr>
              <a:t>One-hot Representation   </a:t>
            </a:r>
            <a:r>
              <a:rPr lang="en-US" altLang="zh-CN" sz="2800" dirty="0">
                <a:sym typeface="+mn-ea"/>
              </a:rPr>
              <a:t>(</a:t>
            </a:r>
            <a:r>
              <a:rPr lang="zh-CN" altLang="en-US" sz="2800" dirty="0">
                <a:sym typeface="+mn-ea"/>
              </a:rPr>
              <a:t>独热向量</a:t>
            </a:r>
            <a:r>
              <a:rPr lang="en-US" altLang="zh-CN" sz="2800" dirty="0">
                <a:sym typeface="+mn-ea"/>
              </a:rPr>
              <a:t>)</a:t>
            </a:r>
            <a:endParaRPr lang="zh-CN" altLang="en-US" sz="2800" dirty="0"/>
          </a:p>
          <a:p>
            <a:pPr lvl="1" eaLnBrk="1" hangingPunct="1">
              <a:buNone/>
            </a:pPr>
            <a:r>
              <a:rPr lang="zh-CN" altLang="en-US" sz="2800" dirty="0">
                <a:sym typeface="+mn-ea"/>
              </a:rPr>
              <a:t>例如：</a:t>
            </a:r>
            <a:endParaRPr lang="zh-CN" altLang="en-US" sz="2800" dirty="0"/>
          </a:p>
          <a:p>
            <a:pPr lvl="2" eaLnBrk="1" hangingPunct="1"/>
            <a:r>
              <a:rPr lang="zh-CN" altLang="en-US" sz="2800" dirty="0">
                <a:sym typeface="+mn-ea"/>
              </a:rPr>
              <a:t>“话筒”表示为 [0 0 0 1 0 0 0 0 0 0 0 0 0 0 0 0 ...]</a:t>
            </a:r>
            <a:endParaRPr lang="zh-CN" altLang="en-US" sz="2800" dirty="0"/>
          </a:p>
          <a:p>
            <a:pPr lvl="2" eaLnBrk="1" hangingPunct="1"/>
            <a:r>
              <a:rPr lang="zh-CN" altLang="en-US" sz="2800" dirty="0">
                <a:sym typeface="+mn-ea"/>
              </a:rPr>
              <a:t>“麦克”表示为 [0 0 0 0 0 0 0 0 1 0 0 0 0 0 0 0 ...]</a:t>
            </a:r>
            <a:endParaRPr lang="zh-CN" altLang="en-US" sz="2800" dirty="0"/>
          </a:p>
          <a:p>
            <a:pPr lvl="2" eaLnBrk="1" hangingPunct="1"/>
            <a:r>
              <a:rPr lang="zh-CN" altLang="en-US" sz="2800" dirty="0">
                <a:sym typeface="+mn-ea"/>
              </a:rPr>
              <a:t>实现时就可以用0,1,2,3,...来表示词语进行计算，这样“话筒”就为3，“麦克”为8.</a:t>
            </a:r>
            <a:endParaRPr lang="zh-CN" altLang="en-US" sz="2800" dirty="0"/>
          </a:p>
          <a:p>
            <a:pPr lvl="1" eaLnBrk="1" hangingPunct="1"/>
            <a:r>
              <a:rPr lang="zh-CN" altLang="en-US" sz="2800" dirty="0">
                <a:sym typeface="+mn-ea"/>
              </a:rPr>
              <a:t>存在两个问题</a:t>
            </a:r>
            <a:endParaRPr lang="zh-CN" altLang="en-US" sz="2800" dirty="0"/>
          </a:p>
          <a:p>
            <a:pPr lvl="2" eaLnBrk="1" hangingPunct="1"/>
            <a:r>
              <a:rPr lang="zh-CN" altLang="en-US" sz="2800" dirty="0">
                <a:sym typeface="+mn-ea"/>
              </a:rPr>
              <a:t>维度比较大,尤其是用于 Deep Learning 的一些算法时</a:t>
            </a:r>
            <a:endParaRPr lang="zh-CN" altLang="en-US" sz="2800" dirty="0"/>
          </a:p>
          <a:p>
            <a:pPr lvl="2" eaLnBrk="1" hangingPunct="1"/>
            <a:r>
              <a:rPr lang="zh-CN" altLang="en-US" sz="2800" dirty="0">
                <a:sym typeface="+mn-ea"/>
              </a:rPr>
              <a:t>词汇鸿沟：任意两个词之间都是孤立的，不能体现词和词之间的关系</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lnSpcReduction="20000"/>
          </a:bodyPr>
          <a:p>
            <a:pPr marL="0" indent="0">
              <a:lnSpc>
                <a:spcPct val="120000"/>
              </a:lnSpc>
              <a:buNone/>
            </a:pPr>
            <a:r>
              <a:rPr lang="zh-CN" altLang="en-US"/>
              <a:t>词向量</a:t>
            </a:r>
            <a:endParaRPr lang="zh-CN" altLang="en-US"/>
          </a:p>
          <a:p>
            <a:pPr eaLnBrk="1" hangingPunct="1">
              <a:lnSpc>
                <a:spcPct val="130000"/>
              </a:lnSpc>
            </a:pPr>
            <a:r>
              <a:rPr lang="zh-CN" altLang="en-US" sz="2800" dirty="0">
                <a:sym typeface="+mn-ea"/>
              </a:rPr>
              <a:t>Distributional Representation</a:t>
            </a:r>
            <a:endParaRPr lang="zh-CN" altLang="en-US" sz="2800" dirty="0"/>
          </a:p>
          <a:p>
            <a:pPr lvl="1" eaLnBrk="1" hangingPunct="1">
              <a:lnSpc>
                <a:spcPct val="130000"/>
              </a:lnSpc>
            </a:pPr>
            <a:r>
              <a:rPr lang="zh-CN" altLang="en-US" sz="2800" dirty="0">
                <a:sym typeface="+mn-ea"/>
              </a:rPr>
              <a:t>词表示为：</a:t>
            </a:r>
            <a:endParaRPr lang="zh-CN" altLang="en-US" sz="2800" dirty="0"/>
          </a:p>
          <a:p>
            <a:pPr lvl="2" eaLnBrk="1" hangingPunct="1">
              <a:lnSpc>
                <a:spcPct val="130000"/>
              </a:lnSpc>
            </a:pPr>
            <a:r>
              <a:rPr lang="zh-CN" altLang="en-US" sz="2800" dirty="0">
                <a:sym typeface="+mn-ea"/>
              </a:rPr>
              <a:t>[0.792, −0.177, −0.107, 0.109, 0.542, ...]，常见维度50或者100</a:t>
            </a:r>
            <a:endParaRPr lang="zh-CN" altLang="en-US" sz="2800" dirty="0"/>
          </a:p>
          <a:p>
            <a:pPr lvl="1" eaLnBrk="1" hangingPunct="1">
              <a:lnSpc>
                <a:spcPct val="130000"/>
              </a:lnSpc>
            </a:pPr>
            <a:r>
              <a:rPr lang="zh-CN" altLang="en-US" sz="2800" dirty="0">
                <a:sym typeface="+mn-ea"/>
              </a:rPr>
              <a:t>解决“词汇鸿沟”问题</a:t>
            </a:r>
            <a:endParaRPr lang="zh-CN" altLang="en-US" sz="2800" dirty="0"/>
          </a:p>
          <a:p>
            <a:pPr lvl="2" eaLnBrk="1" hangingPunct="1">
              <a:lnSpc>
                <a:spcPct val="130000"/>
              </a:lnSpc>
            </a:pPr>
            <a:r>
              <a:rPr lang="zh-CN" altLang="en-US" sz="2800" dirty="0">
                <a:sym typeface="+mn-ea"/>
              </a:rPr>
              <a:t>可以通过计算向量之间的距离（欧式距离、余弦距离等）来体现词与词的相似性</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lnSpcReduction="20000"/>
          </a:bodyPr>
          <a:p>
            <a:pPr marL="0" indent="0">
              <a:lnSpc>
                <a:spcPct val="120000"/>
              </a:lnSpc>
              <a:buNone/>
            </a:pPr>
            <a:r>
              <a:rPr lang="zh-CN" altLang="en-US"/>
              <a:t>词向量</a:t>
            </a:r>
            <a:endParaRPr lang="zh-CN" altLang="en-US"/>
          </a:p>
          <a:p>
            <a:pPr marL="0" indent="0" eaLnBrk="1" hangingPunct="1">
              <a:buNone/>
            </a:pPr>
            <a:endParaRPr lang="zh-CN" altLang="en-US" sz="2800" dirty="0"/>
          </a:p>
          <a:p>
            <a:pPr eaLnBrk="1" hangingPunct="1">
              <a:lnSpc>
                <a:spcPct val="200000"/>
              </a:lnSpc>
            </a:pPr>
            <a:r>
              <a:rPr lang="zh-CN" altLang="en-US" sz="2800" dirty="0">
                <a:sym typeface="+mn-ea"/>
              </a:rPr>
              <a:t>如何训练这样的词向量</a:t>
            </a:r>
            <a:endParaRPr lang="zh-CN" altLang="en-US" sz="2800" dirty="0"/>
          </a:p>
          <a:p>
            <a:pPr lvl="1" eaLnBrk="1" hangingPunct="1">
              <a:lnSpc>
                <a:spcPct val="200000"/>
              </a:lnSpc>
            </a:pPr>
            <a:r>
              <a:rPr lang="zh-CN" altLang="en-US" sz="2800" dirty="0">
                <a:sym typeface="+mn-ea"/>
              </a:rPr>
              <a:t>没有直接的模型可训练得到</a:t>
            </a:r>
            <a:endParaRPr lang="zh-CN" altLang="en-US" sz="2800" dirty="0"/>
          </a:p>
          <a:p>
            <a:pPr lvl="1" eaLnBrk="1" hangingPunct="1">
              <a:lnSpc>
                <a:spcPct val="200000"/>
              </a:lnSpc>
            </a:pPr>
            <a:r>
              <a:rPr lang="zh-CN" altLang="en-US" sz="2800" dirty="0">
                <a:sym typeface="+mn-ea"/>
              </a:rPr>
              <a:t>可通过训练语言模型的同时，得到词向量</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150000"/>
              </a:lnSpc>
            </a:pPr>
            <a:r>
              <a:rPr lang="en-US" altLang="zh-CN"/>
              <a:t>Word2Vec</a:t>
            </a:r>
            <a:endParaRPr lang="en-US" altLang="zh-CN"/>
          </a:p>
          <a:p>
            <a:pPr marL="0" indent="0">
              <a:lnSpc>
                <a:spcPct val="150000"/>
              </a:lnSpc>
              <a:buNone/>
            </a:pPr>
            <a:r>
              <a:rPr lang="zh-CN" altLang="en-US" dirty="0">
                <a:sym typeface="+mn-ea"/>
              </a:rPr>
              <a:t>两种模型，两种方法</a:t>
            </a:r>
            <a:endParaRPr lang="zh-CN" altLang="en-US" dirty="0"/>
          </a:p>
          <a:p>
            <a:pPr>
              <a:lnSpc>
                <a:spcPct val="120000"/>
              </a:lnSpc>
            </a:pPr>
            <a:endParaRPr lang="en-US" altLang="zh-CN"/>
          </a:p>
          <a:p>
            <a:pPr marL="0" indent="0">
              <a:lnSpc>
                <a:spcPct val="120000"/>
              </a:lnSpc>
              <a:buNone/>
            </a:pPr>
            <a:r>
              <a:rPr lang="en-US" altLang="zh-CN"/>
              <a:t>	                      </a:t>
            </a:r>
            <a:endParaRPr lang="en-US" altLang="zh-CN"/>
          </a:p>
          <a:p>
            <a:endParaRPr lang="en-US" altLang="zh-CN"/>
          </a:p>
        </p:txBody>
      </p:sp>
      <p:graphicFrame>
        <p:nvGraphicFramePr>
          <p:cNvPr id="10244" name="Group 4"/>
          <p:cNvGraphicFramePr>
            <a:graphicFrameLocks noGrp="1"/>
          </p:cNvGraphicFramePr>
          <p:nvPr/>
        </p:nvGraphicFramePr>
        <p:xfrm>
          <a:off x="2234883" y="3641090"/>
          <a:ext cx="6624637" cy="2356485"/>
        </p:xfrm>
        <a:graphic>
          <a:graphicData uri="http://schemas.openxmlformats.org/drawingml/2006/table">
            <a:tbl>
              <a:tblPr/>
              <a:tblGrid>
                <a:gridCol w="1323975"/>
                <a:gridCol w="1325562"/>
                <a:gridCol w="1323975"/>
                <a:gridCol w="1323975"/>
                <a:gridCol w="1327150"/>
              </a:tblGrid>
              <a:tr h="1186180">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rPr>
                        <a:t>模型</a:t>
                      </a: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rPr>
                        <a:t>CBOW</a:t>
                      </a: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cPr/>
                </a:tc>
                <a:tc gridSpan="2">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rPr>
                        <a:t>Skip-Gram</a:t>
                      </a:r>
                      <a:endParaRPr kumimoji="0" lang="zh-CN" alt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cPr/>
                </a:tc>
              </a:tr>
              <a:tr h="1169988">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宋体" panose="02010600030101010101" pitchFamily="2" charset="-122"/>
                        </a:rPr>
                        <a:t>方法</a:t>
                      </a:r>
                      <a:endParaRPr kumimoji="0" lang="zh-CN" altLang="en-US" sz="1800" b="0" i="0" u="none" strike="noStrike" cap="none" normalizeH="0" baseline="0" smtClean="0">
                        <a:ln>
                          <a:noFill/>
                        </a:ln>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rPr>
                        <a:t>Hierarchical Softmax</a:t>
                      </a: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effectLst/>
                          <a:latin typeface="Calibri" panose="020F0502020204030204" charset="0"/>
                          <a:ea typeface="宋体" panose="02010600030101010101" pitchFamily="2" charset="-122"/>
                        </a:rPr>
                        <a:t>Negative Sampling</a:t>
                      </a: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rPr>
                        <a:t>Hierarchical Softmax</a:t>
                      </a: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effectLst/>
                          <a:latin typeface="Calibri" panose="020F0502020204030204" charset="0"/>
                          <a:ea typeface="宋体" panose="02010600030101010101" pitchFamily="2" charset="-122"/>
                        </a:rPr>
                        <a:t>Negative Sampling</a:t>
                      </a: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2000" fill="hold">
                                          <p:stCondLst>
                                            <p:cond delay="0"/>
                                          </p:stCondLst>
                                        </p:cTn>
                                        <p:tgtEl>
                                          <p:spTgt spid="10244"/>
                                        </p:tgtEl>
                                        <p:attrNameLst>
                                          <p:attrName>style.visibility</p:attrName>
                                        </p:attrNameLst>
                                      </p:cBhvr>
                                      <p:to>
                                        <p:strVal val="visible"/>
                                      </p:to>
                                    </p:set>
                                    <p:animEffect transition="in" filter="fade">
                                      <p:cBhvr>
                                        <p:cTn id="7"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normAutofit fontScale="90000"/>
          </a:bodyPr>
          <a:p>
            <a:pPr eaLnBrk="1" hangingPunct="1"/>
            <a:r>
              <a:rPr lang="zh-CN" altLang="en-US" dirty="0"/>
              <a:t>CBOW模型+Hierarchical Softmax方法</a:t>
            </a:r>
            <a:endParaRPr lang="zh-CN" altLang="en-US" dirty="0"/>
          </a:p>
        </p:txBody>
      </p:sp>
      <p:sp>
        <p:nvSpPr>
          <p:cNvPr id="11267" name="Rectangle 3"/>
          <p:cNvSpPr>
            <a:spLocks noGrp="1"/>
          </p:cNvSpPr>
          <p:nvPr>
            <p:ph type="body" sz="half" idx="1"/>
          </p:nvPr>
        </p:nvSpPr>
        <p:spPr>
          <a:xfrm>
            <a:off x="1982788" y="1174750"/>
            <a:ext cx="4545012" cy="4953000"/>
          </a:xfrm>
        </p:spPr>
        <p:txBody>
          <a:bodyPr vert="horz" wrap="square" lIns="91440" tIns="45720" rIns="91440" bIns="45720" anchor="t"/>
          <a:p>
            <a:pPr eaLnBrk="1" hangingPunct="1"/>
            <a:r>
              <a:rPr lang="zh-CN" altLang="en-US" sz="2800" dirty="0"/>
              <a:t>CBOW模型</a:t>
            </a:r>
            <a:endParaRPr lang="zh-CN" altLang="en-US" sz="2800" dirty="0"/>
          </a:p>
          <a:p>
            <a:pPr lvl="1" eaLnBrk="1" hangingPunct="1"/>
            <a:r>
              <a:rPr lang="zh-CN" altLang="en-US" sz="2400" dirty="0"/>
              <a:t>INPUT:输入层</a:t>
            </a:r>
            <a:endParaRPr lang="zh-CN" altLang="en-US" sz="2400" dirty="0"/>
          </a:p>
          <a:p>
            <a:pPr lvl="1" eaLnBrk="1" hangingPunct="1"/>
            <a:r>
              <a:rPr lang="zh-CN" altLang="en-US" sz="2400" dirty="0"/>
              <a:t>PROJECTION:投影层</a:t>
            </a:r>
            <a:endParaRPr lang="zh-CN" altLang="en-US" sz="2400" dirty="0"/>
          </a:p>
          <a:p>
            <a:pPr lvl="1" eaLnBrk="1" hangingPunct="1"/>
            <a:r>
              <a:rPr lang="zh-CN" altLang="en-US" sz="2400" dirty="0"/>
              <a:t>OUTPUT:输出层</a:t>
            </a:r>
            <a:endParaRPr lang="zh-CN" altLang="en-US" sz="2400" dirty="0"/>
          </a:p>
          <a:p>
            <a:pPr lvl="1" eaLnBrk="1" hangingPunct="1"/>
            <a:r>
              <a:rPr lang="zh-CN" altLang="en-US" sz="2400" dirty="0"/>
              <a:t>w(t):当前词语（向量）</a:t>
            </a:r>
            <a:endParaRPr lang="zh-CN" altLang="en-US" sz="2400" dirty="0"/>
          </a:p>
          <a:p>
            <a:pPr lvl="1" eaLnBrk="1" hangingPunct="1"/>
            <a:r>
              <a:rPr lang="zh-CN" altLang="en-US" sz="2400" dirty="0"/>
              <a:t>w(t-2),w(t-1),w(t+1),w(t+2):当前词语的上下文</a:t>
            </a:r>
            <a:endParaRPr lang="zh-CN" altLang="en-US" sz="2400" dirty="0"/>
          </a:p>
          <a:p>
            <a:pPr lvl="1" eaLnBrk="1" hangingPunct="1"/>
            <a:r>
              <a:rPr lang="zh-CN" altLang="en-US" sz="2400" dirty="0"/>
              <a:t>SUM:上下文的累加和</a:t>
            </a:r>
            <a:endParaRPr lang="zh-CN" altLang="en-US" sz="2400" dirty="0"/>
          </a:p>
          <a:p>
            <a:pPr eaLnBrk="1" hangingPunct="1"/>
            <a:endParaRPr lang="zh-CN" altLang="en-US" sz="2800" dirty="0"/>
          </a:p>
        </p:txBody>
      </p:sp>
      <p:pic>
        <p:nvPicPr>
          <p:cNvPr id="16388" name="Picture 4"/>
          <p:cNvPicPr>
            <a:picLocks noChangeAspect="1"/>
          </p:cNvPicPr>
          <p:nvPr>
            <p:ph sz="half" idx="2"/>
          </p:nvPr>
        </p:nvPicPr>
        <p:blipFill>
          <a:blip r:embed="rId1"/>
          <a:srcRect/>
          <a:stretch>
            <a:fillRect/>
          </a:stretch>
        </p:blipFill>
        <p:spPr>
          <a:xfrm>
            <a:off x="6484938" y="1196975"/>
            <a:ext cx="3500437" cy="42037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charRg st="0" end="7"/>
                                            </p:txEl>
                                          </p:spTgt>
                                        </p:tgtEl>
                                        <p:attrNameLst>
                                          <p:attrName>style.visibility</p:attrName>
                                        </p:attrNameLst>
                                      </p:cBhvr>
                                      <p:to>
                                        <p:strVal val="visible"/>
                                      </p:to>
                                    </p:set>
                                    <p:animEffect transition="in" filter="fade">
                                      <p:cBhvr>
                                        <p:cTn id="7" dur="500"/>
                                        <p:tgtEl>
                                          <p:spTgt spid="11267">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charRg st="7" end="17"/>
                                            </p:txEl>
                                          </p:spTgt>
                                        </p:tgtEl>
                                        <p:attrNameLst>
                                          <p:attrName>style.visibility</p:attrName>
                                        </p:attrNameLst>
                                      </p:cBhvr>
                                      <p:to>
                                        <p:strVal val="visible"/>
                                      </p:to>
                                    </p:set>
                                    <p:animEffect transition="in" filter="fade">
                                      <p:cBhvr>
                                        <p:cTn id="12" dur="500"/>
                                        <p:tgtEl>
                                          <p:spTgt spid="11267">
                                            <p:txEl>
                                              <p:charRg st="7"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charRg st="17" end="32"/>
                                            </p:txEl>
                                          </p:spTgt>
                                        </p:tgtEl>
                                        <p:attrNameLst>
                                          <p:attrName>style.visibility</p:attrName>
                                        </p:attrNameLst>
                                      </p:cBhvr>
                                      <p:to>
                                        <p:strVal val="visible"/>
                                      </p:to>
                                    </p:set>
                                    <p:animEffect transition="in" filter="fade">
                                      <p:cBhvr>
                                        <p:cTn id="17" dur="500"/>
                                        <p:tgtEl>
                                          <p:spTgt spid="11267">
                                            <p:txEl>
                                              <p:charRg st="17" end="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charRg st="32" end="43"/>
                                            </p:txEl>
                                          </p:spTgt>
                                        </p:tgtEl>
                                        <p:attrNameLst>
                                          <p:attrName>style.visibility</p:attrName>
                                        </p:attrNameLst>
                                      </p:cBhvr>
                                      <p:to>
                                        <p:strVal val="visible"/>
                                      </p:to>
                                    </p:set>
                                    <p:animEffect transition="in" filter="fade">
                                      <p:cBhvr>
                                        <p:cTn id="22" dur="500"/>
                                        <p:tgtEl>
                                          <p:spTgt spid="11267">
                                            <p:txEl>
                                              <p:charRg st="32" end="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charRg st="43" end="57"/>
                                            </p:txEl>
                                          </p:spTgt>
                                        </p:tgtEl>
                                        <p:attrNameLst>
                                          <p:attrName>style.visibility</p:attrName>
                                        </p:attrNameLst>
                                      </p:cBhvr>
                                      <p:to>
                                        <p:strVal val="visible"/>
                                      </p:to>
                                    </p:set>
                                    <p:animEffect transition="in" filter="fade">
                                      <p:cBhvr>
                                        <p:cTn id="27" dur="500"/>
                                        <p:tgtEl>
                                          <p:spTgt spid="11267">
                                            <p:txEl>
                                              <p:charRg st="43" end="5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charRg st="57" end="94"/>
                                            </p:txEl>
                                          </p:spTgt>
                                        </p:tgtEl>
                                        <p:attrNameLst>
                                          <p:attrName>style.visibility</p:attrName>
                                        </p:attrNameLst>
                                      </p:cBhvr>
                                      <p:to>
                                        <p:strVal val="visible"/>
                                      </p:to>
                                    </p:set>
                                    <p:animEffect transition="in" filter="fade">
                                      <p:cBhvr>
                                        <p:cTn id="32" dur="500"/>
                                        <p:tgtEl>
                                          <p:spTgt spid="11267">
                                            <p:txEl>
                                              <p:charRg st="57"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charRg st="94" end="106"/>
                                            </p:txEl>
                                          </p:spTgt>
                                        </p:tgtEl>
                                        <p:attrNameLst>
                                          <p:attrName>style.visibility</p:attrName>
                                        </p:attrNameLst>
                                      </p:cBhvr>
                                      <p:to>
                                        <p:strVal val="visible"/>
                                      </p:to>
                                    </p:set>
                                    <p:animEffect transition="in" filter="fade">
                                      <p:cBhvr>
                                        <p:cTn id="37" dur="500"/>
                                        <p:tgtEl>
                                          <p:spTgt spid="11267">
                                            <p:txEl>
                                              <p:charRg st="94"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17411" name="Picture 3"/>
          <p:cNvPicPr>
            <a:picLocks noChangeAspect="1"/>
          </p:cNvPicPr>
          <p:nvPr>
            <p:ph idx="1"/>
          </p:nvPr>
        </p:nvPicPr>
        <p:blipFill>
          <a:blip r:embed="rId1"/>
          <a:srcRect/>
          <a:stretch>
            <a:fillRect/>
          </a:stretch>
        </p:blipFill>
        <p:spPr>
          <a:xfrm>
            <a:off x="3000375" y="1341438"/>
            <a:ext cx="5786438" cy="49530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title" sz="quarter"/>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13315" name="Picture 3"/>
          <p:cNvPicPr>
            <a:picLocks noChangeAspect="1"/>
          </p:cNvPicPr>
          <p:nvPr>
            <p:ph sz="quarter" idx="1"/>
          </p:nvPr>
        </p:nvPicPr>
        <p:blipFill>
          <a:blip r:embed="rId1"/>
          <a:srcRect/>
          <a:stretch>
            <a:fillRect/>
          </a:stretch>
        </p:blipFill>
        <p:spPr>
          <a:xfrm>
            <a:off x="1992313" y="1196975"/>
            <a:ext cx="7056437" cy="511175"/>
          </a:xfrm>
        </p:spPr>
      </p:pic>
      <p:pic>
        <p:nvPicPr>
          <p:cNvPr id="13316" name="Picture 4"/>
          <p:cNvPicPr>
            <a:picLocks noChangeAspect="1"/>
          </p:cNvPicPr>
          <p:nvPr>
            <p:ph sz="quarter" idx="2"/>
          </p:nvPr>
        </p:nvPicPr>
        <p:blipFill>
          <a:blip r:embed="rId2"/>
          <a:srcRect/>
          <a:stretch>
            <a:fillRect/>
          </a:stretch>
        </p:blipFill>
        <p:spPr>
          <a:xfrm>
            <a:off x="1992313" y="1844675"/>
            <a:ext cx="7056437" cy="523875"/>
          </a:xfrm>
        </p:spPr>
      </p:pic>
      <p:pic>
        <p:nvPicPr>
          <p:cNvPr id="13317" name="Picture 5"/>
          <p:cNvPicPr>
            <a:picLocks noChangeAspect="1"/>
          </p:cNvPicPr>
          <p:nvPr>
            <p:ph sz="quarter" idx="3"/>
          </p:nvPr>
        </p:nvPicPr>
        <p:blipFill>
          <a:blip r:embed="rId3"/>
          <a:srcRect/>
          <a:stretch>
            <a:fillRect/>
          </a:stretch>
        </p:blipFill>
        <p:spPr>
          <a:xfrm>
            <a:off x="1992313" y="2492375"/>
            <a:ext cx="6950075" cy="793750"/>
          </a:xfrm>
        </p:spPr>
      </p:pic>
      <p:pic>
        <p:nvPicPr>
          <p:cNvPr id="2055" name="Picture 6"/>
          <p:cNvPicPr>
            <a:picLocks noChangeAspect="1"/>
          </p:cNvPicPr>
          <p:nvPr>
            <p:ph sz="quarter" idx="4"/>
          </p:nvPr>
        </p:nvPicPr>
        <p:blipFill>
          <a:blip r:embed="rId4"/>
          <a:srcRect/>
          <a:stretch>
            <a:fillRect/>
          </a:stretch>
        </p:blipFill>
        <p:spPr>
          <a:xfrm>
            <a:off x="5160963" y="3502025"/>
            <a:ext cx="3673475" cy="3144838"/>
          </a:xfrm>
        </p:spPr>
      </p:pic>
      <p:sp>
        <p:nvSpPr>
          <p:cNvPr id="13319" name="AutoShape 7"/>
          <p:cNvSpPr/>
          <p:nvPr/>
        </p:nvSpPr>
        <p:spPr>
          <a:xfrm>
            <a:off x="1776413" y="4221163"/>
            <a:ext cx="3311525" cy="576262"/>
          </a:xfrm>
          <a:prstGeom prst="flowChartAlternateProcess">
            <a:avLst/>
          </a:prstGeom>
          <a:solidFill>
            <a:srgbClr val="99CCFF"/>
          </a:solidFill>
          <a:ln w="9525" cap="flat" cmpd="sng">
            <a:solidFill>
              <a:schemeClr val="tx1"/>
            </a:solidFill>
            <a:prstDash val="solid"/>
            <a:miter/>
            <a:headEnd type="none" w="med" len="med"/>
            <a:tailEnd type="none" w="med" len="med"/>
          </a:ln>
        </p:spPr>
        <p:txBody>
          <a:bodyPr wrap="none" anchor="ctr"/>
          <a:p>
            <a:pPr algn="ctr"/>
            <a:r>
              <a:rPr lang="zh-CN" altLang="en-US" sz="2800" dirty="0">
                <a:latin typeface="Arial" panose="020B0604020202020204" pitchFamily="34" charset="0"/>
                <a:ea typeface="隶书" pitchFamily="49" charset="-122"/>
              </a:rPr>
              <a:t>为什么建哈夫曼树？</a:t>
            </a:r>
            <a:endParaRPr lang="zh-CN" altLang="en-US" sz="2800" dirty="0">
              <a:latin typeface="Arial" panose="020B0604020202020204" pitchFamily="34" charset="0"/>
              <a:ea typeface="隶书" pitchFamily="49" charset="-122"/>
            </a:endParaRPr>
          </a:p>
        </p:txBody>
      </p:sp>
      <p:pic>
        <p:nvPicPr>
          <p:cNvPr id="13320" name="Picture 8"/>
          <p:cNvPicPr>
            <a:picLocks noChangeAspect="1"/>
          </p:cNvPicPr>
          <p:nvPr/>
        </p:nvPicPr>
        <p:blipFill>
          <a:blip r:embed="rId5"/>
          <a:stretch>
            <a:fillRect/>
          </a:stretch>
        </p:blipFill>
        <p:spPr>
          <a:xfrm>
            <a:off x="1774825" y="4840288"/>
            <a:ext cx="830263" cy="677862"/>
          </a:xfrm>
          <a:prstGeom prst="rect">
            <a:avLst/>
          </a:prstGeom>
          <a:noFill/>
          <a:ln w="9525">
            <a:noFill/>
          </a:ln>
        </p:spPr>
      </p:pic>
      <p:sp>
        <p:nvSpPr>
          <p:cNvPr id="13321" name="AutoShape 9"/>
          <p:cNvSpPr/>
          <p:nvPr/>
        </p:nvSpPr>
        <p:spPr>
          <a:xfrm>
            <a:off x="8832850" y="3789363"/>
            <a:ext cx="1368425" cy="755650"/>
          </a:xfrm>
          <a:prstGeom prst="wedgeRoundRectCallout">
            <a:avLst>
              <a:gd name="adj1" fmla="val -100204"/>
              <a:gd name="adj2" fmla="val 102986"/>
              <a:gd name="adj3" fmla="val 16667"/>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非叶子结点</a:t>
            </a:r>
            <a:endParaRPr lang="zh-CN" altLang="en-US" dirty="0">
              <a:latin typeface="Arial" panose="020B0604020202020204" pitchFamily="34" charset="0"/>
            </a:endParaRPr>
          </a:p>
          <a:p>
            <a:pPr algn="ctr"/>
            <a:r>
              <a:rPr lang="zh-CN" altLang="en-US" dirty="0">
                <a:latin typeface="Arial" panose="020B0604020202020204" pitchFamily="34" charset="0"/>
              </a:rPr>
              <a:t>为LR分类器</a:t>
            </a:r>
            <a:endParaRPr lang="zh-CN" altLang="en-US" dirty="0">
              <a:latin typeface="Arial" panose="020B0604020202020204" pitchFamily="34" charset="0"/>
            </a:endParaRPr>
          </a:p>
        </p:txBody>
      </p:sp>
      <p:sp>
        <p:nvSpPr>
          <p:cNvPr id="13322" name="AutoShape 10"/>
          <p:cNvSpPr/>
          <p:nvPr/>
        </p:nvSpPr>
        <p:spPr>
          <a:xfrm>
            <a:off x="3792538" y="5445125"/>
            <a:ext cx="1922462" cy="647700"/>
          </a:xfrm>
          <a:prstGeom prst="wedgeRoundRectCallout">
            <a:avLst>
              <a:gd name="adj1" fmla="val 94731"/>
              <a:gd name="adj2" fmla="val 45296"/>
              <a:gd name="adj3" fmla="val 16667"/>
            </a:avLst>
          </a:prstGeom>
          <a:solidFill>
            <a:srgbClr val="99CCFF"/>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叶子结点对应</a:t>
            </a:r>
            <a:endParaRPr lang="zh-CN" altLang="en-US" dirty="0">
              <a:latin typeface="Arial" panose="020B0604020202020204" pitchFamily="34" charset="0"/>
            </a:endParaRPr>
          </a:p>
          <a:p>
            <a:pPr algn="ctr"/>
            <a:r>
              <a:rPr lang="zh-CN" altLang="en-US" dirty="0">
                <a:latin typeface="Arial" panose="020B0604020202020204" pitchFamily="34" charset="0"/>
              </a:rPr>
              <a:t>词典中的一个词</a:t>
            </a:r>
            <a:endParaRPr lang="zh-CN" altLang="en-US" dirty="0">
              <a:latin typeface="Arial" panose="020B0604020202020204" pitchFamily="34" charset="0"/>
            </a:endParaRPr>
          </a:p>
        </p:txBody>
      </p:sp>
      <p:sp>
        <p:nvSpPr>
          <p:cNvPr id="13323" name="Text Box 11"/>
          <p:cNvSpPr txBox="1"/>
          <p:nvPr/>
        </p:nvSpPr>
        <p:spPr>
          <a:xfrm>
            <a:off x="1887538" y="3357563"/>
            <a:ext cx="2697162" cy="460375"/>
          </a:xfrm>
          <a:prstGeom prst="rect">
            <a:avLst/>
          </a:prstGeom>
          <a:noFill/>
          <a:ln w="9525">
            <a:noFill/>
          </a:ln>
        </p:spPr>
        <p:txBody>
          <a:bodyPr>
            <a:spAutoFit/>
          </a:bodyPr>
          <a:p>
            <a:r>
              <a:rPr lang="zh-CN" altLang="en-US" sz="2400" dirty="0">
                <a:latin typeface="Arial" panose="020B0604020202020204" pitchFamily="34" charset="0"/>
                <a:ea typeface="黑体" panose="02010609060101010101" pitchFamily="49" charset="-122"/>
              </a:rPr>
              <a:t>目标</a:t>
            </a:r>
            <a:r>
              <a:rPr lang="zh-CN" altLang="en-US" sz="2400" dirty="0">
                <a:latin typeface="Arial" panose="020B0604020202020204" pitchFamily="34" charset="0"/>
              </a:rPr>
              <a:t>：</a:t>
            </a:r>
            <a:endParaRPr lang="zh-CN" altLang="en-US" sz="2400" dirty="0">
              <a:latin typeface="Arial" panose="020B0604020202020204" pitchFamily="34" charset="0"/>
            </a:endParaRPr>
          </a:p>
        </p:txBody>
      </p:sp>
      <p:graphicFrame>
        <p:nvGraphicFramePr>
          <p:cNvPr id="13324" name="Object 12"/>
          <p:cNvGraphicFramePr>
            <a:graphicFrameLocks noChangeAspect="1"/>
          </p:cNvGraphicFramePr>
          <p:nvPr/>
        </p:nvGraphicFramePr>
        <p:xfrm>
          <a:off x="2711450" y="3429000"/>
          <a:ext cx="1657350" cy="384175"/>
        </p:xfrm>
        <a:graphic>
          <a:graphicData uri="http://schemas.openxmlformats.org/presentationml/2006/ole">
            <mc:AlternateContent xmlns:mc="http://schemas.openxmlformats.org/markup-compatibility/2006">
              <mc:Choice xmlns:v="urn:schemas-microsoft-com:vml" Requires="v">
                <p:oleObj spid="_x0000_s3088" name="" r:id="rId6" imgW="991235" imgH="228600" progId="Equation.3">
                  <p:embed/>
                </p:oleObj>
              </mc:Choice>
              <mc:Fallback>
                <p:oleObj name="" r:id="rId6" imgW="991235" imgH="228600" progId="Equation.3">
                  <p:embed/>
                  <p:pic>
                    <p:nvPicPr>
                      <p:cNvPr id="0" name="图片 3087"/>
                      <p:cNvPicPr/>
                      <p:nvPr/>
                    </p:nvPicPr>
                    <p:blipFill>
                      <a:blip r:embed="rId7"/>
                      <a:stretch>
                        <a:fillRect/>
                      </a:stretch>
                    </p:blipFill>
                    <p:spPr>
                      <a:xfrm>
                        <a:off x="2711450" y="3429000"/>
                        <a:ext cx="1657350" cy="384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fade">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fade">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22"/>
                                        </p:tgtEl>
                                        <p:attrNameLst>
                                          <p:attrName>style.visibility</p:attrName>
                                        </p:attrNameLst>
                                      </p:cBhvr>
                                      <p:to>
                                        <p:strVal val="visible"/>
                                      </p:to>
                                    </p:set>
                                    <p:animEffect transition="in" filter="fade">
                                      <p:cBhvr>
                                        <p:cTn id="22" dur="1000"/>
                                        <p:tgtEl>
                                          <p:spTgt spid="133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21"/>
                                        </p:tgtEl>
                                        <p:attrNameLst>
                                          <p:attrName>style.visibility</p:attrName>
                                        </p:attrNameLst>
                                      </p:cBhvr>
                                      <p:to>
                                        <p:strVal val="visible"/>
                                      </p:to>
                                    </p:set>
                                    <p:animEffect transition="in" filter="fade">
                                      <p:cBhvr>
                                        <p:cTn id="27" dur="1000"/>
                                        <p:tgtEl>
                                          <p:spTgt spid="1332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323">
                                            <p:txEl>
                                              <p:charRg st="0" end="4"/>
                                            </p:txEl>
                                          </p:spTgt>
                                        </p:tgtEl>
                                        <p:attrNameLst>
                                          <p:attrName>style.visibility</p:attrName>
                                        </p:attrNameLst>
                                      </p:cBhvr>
                                      <p:to>
                                        <p:strVal val="visible"/>
                                      </p:to>
                                    </p:set>
                                    <p:anim calcmode="lin" valueType="num">
                                      <p:cBhvr additive="base">
                                        <p:cTn id="32" dur="500" fill="hold"/>
                                        <p:tgtEl>
                                          <p:spTgt spid="13323">
                                            <p:txEl>
                                              <p:charRg st="0"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323">
                                            <p:txEl>
                                              <p:charRg st="0" end="4"/>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3324"/>
                                        </p:tgtEl>
                                        <p:attrNameLst>
                                          <p:attrName>style.visibility</p:attrName>
                                        </p:attrNameLst>
                                      </p:cBhvr>
                                      <p:to>
                                        <p:strVal val="visible"/>
                                      </p:to>
                                    </p:set>
                                    <p:anim calcmode="lin" valueType="num">
                                      <p:cBhvr additive="base">
                                        <p:cTn id="38" dur="500" fill="hold"/>
                                        <p:tgtEl>
                                          <p:spTgt spid="13324"/>
                                        </p:tgtEl>
                                        <p:attrNameLst>
                                          <p:attrName>ppt_x</p:attrName>
                                        </p:attrNameLst>
                                      </p:cBhvr>
                                      <p:tavLst>
                                        <p:tav tm="0">
                                          <p:val>
                                            <p:strVal val="1+#ppt_w/2"/>
                                          </p:val>
                                        </p:tav>
                                        <p:tav tm="100000">
                                          <p:val>
                                            <p:strVal val="#ppt_x"/>
                                          </p:val>
                                        </p:tav>
                                      </p:tavLst>
                                    </p:anim>
                                    <p:anim calcmode="lin" valueType="num">
                                      <p:cBhvr additive="base">
                                        <p:cTn id="39"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3319"/>
                                        </p:tgtEl>
                                        <p:attrNameLst>
                                          <p:attrName>style.visibility</p:attrName>
                                        </p:attrNameLst>
                                      </p:cBhvr>
                                      <p:to>
                                        <p:strVal val="visible"/>
                                      </p:to>
                                    </p:set>
                                    <p:animEffect transition="in" filter="wipe(down)">
                                      <p:cBhvr>
                                        <p:cTn id="44" dur="580">
                                          <p:stCondLst>
                                            <p:cond delay="0"/>
                                          </p:stCondLst>
                                        </p:cTn>
                                        <p:tgtEl>
                                          <p:spTgt spid="13319"/>
                                        </p:tgtEl>
                                      </p:cBhvr>
                                    </p:animEffect>
                                    <p:anim calcmode="lin" valueType="num">
                                      <p:cBhvr>
                                        <p:cTn id="45" dur="1822">
                                          <p:stCondLst>
                                            <p:cond delay="0"/>
                                          </p:stCondLst>
                                        </p:cTn>
                                        <p:tgtEl>
                                          <p:spTgt spid="13319"/>
                                        </p:tgtEl>
                                        <p:attrNameLst>
                                          <p:attrName>ppt_x</p:attrName>
                                        </p:attrNameLst>
                                      </p:cBhvr>
                                      <p:tavLst>
                                        <p:tav tm="0">
                                          <p:val>
                                            <p:strVal val="#ppt_x-0.25"/>
                                          </p:val>
                                        </p:tav>
                                        <p:tav tm="100000">
                                          <p:val>
                                            <p:strVal val="#ppt_x"/>
                                          </p:val>
                                        </p:tav>
                                      </p:tavLst>
                                    </p:anim>
                                    <p:anim calcmode="lin" valueType="num">
                                      <p:cBhvr>
                                        <p:cTn id="46" dur="664">
                                          <p:stCondLst>
                                            <p:cond delay="0"/>
                                          </p:stCondLst>
                                        </p:cTn>
                                        <p:tgtEl>
                                          <p:spTgt spid="13319"/>
                                        </p:tgtEl>
                                        <p:attrNameLst>
                                          <p:attrName>ppt_y</p:attrName>
                                        </p:attrNameLst>
                                      </p:cBhvr>
                                      <p:tavLst>
                                        <p:tav tm="0" fmla="#ppt_y-sin(pi*$)/3">
                                          <p:val>
                                            <p:fltVal val="0.500000"/>
                                          </p:val>
                                        </p:tav>
                                        <p:tav tm="100000">
                                          <p:val>
                                            <p:fltVal val="1.000000"/>
                                          </p:val>
                                        </p:tav>
                                      </p:tavLst>
                                    </p:anim>
                                    <p:anim calcmode="lin" valueType="num">
                                      <p:cBhvr>
                                        <p:cTn id="47" dur="664">
                                          <p:stCondLst>
                                            <p:cond delay="664"/>
                                          </p:stCondLst>
                                        </p:cTn>
                                        <p:tgtEl>
                                          <p:spTgt spid="13319"/>
                                        </p:tgtEl>
                                        <p:attrNameLst>
                                          <p:attrName>ppt_y</p:attrName>
                                        </p:attrNameLst>
                                      </p:cBhvr>
                                      <p:tavLst>
                                        <p:tav tm="0" fmla="#ppt_y-sin(pi*$)/9">
                                          <p:val>
                                            <p:fltVal val="0.000000"/>
                                          </p:val>
                                        </p:tav>
                                        <p:tav tm="100000">
                                          <p:val>
                                            <p:fltVal val="1.000000"/>
                                          </p:val>
                                        </p:tav>
                                      </p:tavLst>
                                    </p:anim>
                                    <p:anim calcmode="lin" valueType="num">
                                      <p:cBhvr>
                                        <p:cTn id="48" dur="332">
                                          <p:stCondLst>
                                            <p:cond delay="1324"/>
                                          </p:stCondLst>
                                        </p:cTn>
                                        <p:tgtEl>
                                          <p:spTgt spid="13319"/>
                                        </p:tgtEl>
                                        <p:attrNameLst>
                                          <p:attrName>ppt_y</p:attrName>
                                        </p:attrNameLst>
                                      </p:cBhvr>
                                      <p:tavLst>
                                        <p:tav tm="0" fmla="#ppt_y-sin(pi*$)/27">
                                          <p:val>
                                            <p:fltVal val="0.000000"/>
                                          </p:val>
                                        </p:tav>
                                        <p:tav tm="100000">
                                          <p:val>
                                            <p:fltVal val="1.000000"/>
                                          </p:val>
                                        </p:tav>
                                      </p:tavLst>
                                    </p:anim>
                                    <p:anim calcmode="lin" valueType="num">
                                      <p:cBhvr>
                                        <p:cTn id="49" dur="164">
                                          <p:stCondLst>
                                            <p:cond delay="1656"/>
                                          </p:stCondLst>
                                        </p:cTn>
                                        <p:tgtEl>
                                          <p:spTgt spid="13319"/>
                                        </p:tgtEl>
                                        <p:attrNameLst>
                                          <p:attrName>ppt_y</p:attrName>
                                        </p:attrNameLst>
                                      </p:cBhvr>
                                      <p:tavLst>
                                        <p:tav tm="0" fmla="#ppt_y-sin(pi*$)/81">
                                          <p:val>
                                            <p:fltVal val="0.000000"/>
                                          </p:val>
                                        </p:tav>
                                        <p:tav tm="100000">
                                          <p:val>
                                            <p:fltVal val="1.000000"/>
                                          </p:val>
                                        </p:tav>
                                      </p:tavLst>
                                    </p:anim>
                                    <p:animScale>
                                      <p:cBhvr>
                                        <p:cTn id="50" dur="26">
                                          <p:stCondLst>
                                            <p:cond delay="650"/>
                                          </p:stCondLst>
                                        </p:cTn>
                                        <p:tgtEl>
                                          <p:spTgt spid="13319"/>
                                        </p:tgtEl>
                                      </p:cBhvr>
                                      <p:to x="100000" y="60000"/>
                                    </p:animScale>
                                    <p:animScale>
                                      <p:cBhvr>
                                        <p:cTn id="51" dur="166" decel="50000">
                                          <p:stCondLst>
                                            <p:cond delay="676"/>
                                          </p:stCondLst>
                                        </p:cTn>
                                        <p:tgtEl>
                                          <p:spTgt spid="13319"/>
                                        </p:tgtEl>
                                      </p:cBhvr>
                                      <p:to x="100000" y="100000"/>
                                    </p:animScale>
                                    <p:animScale>
                                      <p:cBhvr>
                                        <p:cTn id="52" dur="26">
                                          <p:stCondLst>
                                            <p:cond delay="1312"/>
                                          </p:stCondLst>
                                        </p:cTn>
                                        <p:tgtEl>
                                          <p:spTgt spid="13319"/>
                                        </p:tgtEl>
                                      </p:cBhvr>
                                      <p:to x="100000" y="80000"/>
                                    </p:animScale>
                                    <p:animScale>
                                      <p:cBhvr>
                                        <p:cTn id="53" dur="166" decel="50000">
                                          <p:stCondLst>
                                            <p:cond delay="1338"/>
                                          </p:stCondLst>
                                        </p:cTn>
                                        <p:tgtEl>
                                          <p:spTgt spid="13319"/>
                                        </p:tgtEl>
                                      </p:cBhvr>
                                      <p:to x="100000" y="100000"/>
                                    </p:animScale>
                                    <p:animScale>
                                      <p:cBhvr>
                                        <p:cTn id="54" dur="26">
                                          <p:stCondLst>
                                            <p:cond delay="1642"/>
                                          </p:stCondLst>
                                        </p:cTn>
                                        <p:tgtEl>
                                          <p:spTgt spid="13319"/>
                                        </p:tgtEl>
                                      </p:cBhvr>
                                      <p:to x="100000" y="90000"/>
                                    </p:animScale>
                                    <p:animScale>
                                      <p:cBhvr>
                                        <p:cTn id="55" dur="166" decel="50000">
                                          <p:stCondLst>
                                            <p:cond delay="1668"/>
                                          </p:stCondLst>
                                        </p:cTn>
                                        <p:tgtEl>
                                          <p:spTgt spid="13319"/>
                                        </p:tgtEl>
                                      </p:cBhvr>
                                      <p:to x="100000" y="100000"/>
                                    </p:animScale>
                                    <p:animScale>
                                      <p:cBhvr>
                                        <p:cTn id="56" dur="26">
                                          <p:stCondLst>
                                            <p:cond delay="1808"/>
                                          </p:stCondLst>
                                        </p:cTn>
                                        <p:tgtEl>
                                          <p:spTgt spid="13319"/>
                                        </p:tgtEl>
                                      </p:cBhvr>
                                      <p:to x="100000" y="95000"/>
                                    </p:animScale>
                                    <p:animScale>
                                      <p:cBhvr>
                                        <p:cTn id="57" dur="166" decel="50000">
                                          <p:stCondLst>
                                            <p:cond delay="1834"/>
                                          </p:stCondLst>
                                        </p:cTn>
                                        <p:tgtEl>
                                          <p:spTgt spid="13319"/>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3320"/>
                                        </p:tgtEl>
                                        <p:attrNameLst>
                                          <p:attrName>style.visibility</p:attrName>
                                        </p:attrNameLst>
                                      </p:cBhvr>
                                      <p:to>
                                        <p:strVal val="visible"/>
                                      </p:to>
                                    </p:set>
                                    <p:animEffect transition="in" filter="fade">
                                      <p:cBhvr>
                                        <p:cTn id="62" dur="1000"/>
                                        <p:tgtEl>
                                          <p:spTgt spid="13320"/>
                                        </p:tgtEl>
                                      </p:cBhvr>
                                    </p:animEffect>
                                    <p:anim calcmode="lin" valueType="num">
                                      <p:cBhvr>
                                        <p:cTn id="63" dur="1000" fill="hold"/>
                                        <p:tgtEl>
                                          <p:spTgt spid="13320"/>
                                        </p:tgtEl>
                                        <p:attrNameLst>
                                          <p:attrName>ppt_x</p:attrName>
                                        </p:attrNameLst>
                                      </p:cBhvr>
                                      <p:tavLst>
                                        <p:tav tm="0">
                                          <p:val>
                                            <p:strVal val="#ppt_x"/>
                                          </p:val>
                                        </p:tav>
                                        <p:tav tm="100000">
                                          <p:val>
                                            <p:strVal val="#ppt_x"/>
                                          </p:val>
                                        </p:tav>
                                      </p:tavLst>
                                    </p:anim>
                                    <p:anim calcmode="lin" valueType="num">
                                      <p:cBhvr>
                                        <p:cTn id="64" dur="1000" fill="hold"/>
                                        <p:tgtEl>
                                          <p:spTgt spid="13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ldLvl="0" animBg="1"/>
      <p:bldP spid="13321" grpId="0" bldLvl="0" animBg="1"/>
      <p:bldP spid="13322"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3077" name="Picture 3"/>
          <p:cNvPicPr>
            <a:picLocks noChangeAspect="1"/>
          </p:cNvPicPr>
          <p:nvPr>
            <p:ph sz="quarter" idx="2"/>
          </p:nvPr>
        </p:nvPicPr>
        <p:blipFill>
          <a:blip r:embed="rId1"/>
          <a:srcRect/>
          <a:stretch>
            <a:fillRect/>
          </a:stretch>
        </p:blipFill>
        <p:spPr>
          <a:xfrm>
            <a:off x="2422525" y="3213100"/>
            <a:ext cx="4178300" cy="3455988"/>
          </a:xfrm>
        </p:spPr>
      </p:pic>
      <p:sp>
        <p:nvSpPr>
          <p:cNvPr id="14340" name="Rectangle 4"/>
          <p:cNvSpPr>
            <a:spLocks noGrp="1"/>
          </p:cNvSpPr>
          <p:nvPr>
            <p:ph type="body" sz="half" idx="1"/>
          </p:nvPr>
        </p:nvSpPr>
        <p:spPr>
          <a:xfrm>
            <a:off x="1981200" y="1174750"/>
            <a:ext cx="8291513" cy="5684838"/>
          </a:xfrm>
        </p:spPr>
        <p:txBody>
          <a:bodyPr vert="horz" wrap="square" lIns="91440" tIns="45720" rIns="91440" bIns="45720" anchor="t"/>
          <a:p>
            <a:pPr eaLnBrk="1" hangingPunct="1">
              <a:lnSpc>
                <a:spcPct val="80000"/>
              </a:lnSpc>
            </a:pPr>
            <a:r>
              <a:rPr lang="zh-CN" altLang="en-US" dirty="0"/>
              <a:t>句子：我,喜欢,观看,巴西,</a:t>
            </a:r>
            <a:r>
              <a:rPr lang="zh-CN" altLang="en-US" dirty="0">
                <a:solidFill>
                  <a:schemeClr val="hlink"/>
                </a:solidFill>
              </a:rPr>
              <a:t>足球</a:t>
            </a:r>
            <a:r>
              <a:rPr lang="zh-CN" altLang="en-US" dirty="0"/>
              <a:t>,世界杯</a:t>
            </a:r>
            <a:endParaRPr lang="zh-CN" altLang="en-US" dirty="0"/>
          </a:p>
          <a:p>
            <a:pPr eaLnBrk="1" hangingPunct="1">
              <a:lnSpc>
                <a:spcPct val="80000"/>
              </a:lnSpc>
            </a:pPr>
            <a:r>
              <a:rPr lang="zh-CN" altLang="en-US" dirty="0"/>
              <a:t>w=足球</a:t>
            </a:r>
            <a:endParaRPr lang="zh-CN" altLang="en-US" dirty="0"/>
          </a:p>
          <a:p>
            <a:pPr eaLnBrk="1" hangingPunct="1">
              <a:lnSpc>
                <a:spcPct val="80000"/>
              </a:lnSpc>
            </a:pPr>
            <a:endParaRPr lang="zh-CN" altLang="en-US" dirty="0"/>
          </a:p>
        </p:txBody>
      </p:sp>
      <p:graphicFrame>
        <p:nvGraphicFramePr>
          <p:cNvPr id="14341" name="Object 5"/>
          <p:cNvGraphicFramePr/>
          <p:nvPr/>
        </p:nvGraphicFramePr>
        <p:xfrm>
          <a:off x="2495550" y="2133600"/>
          <a:ext cx="2066925" cy="942975"/>
        </p:xfrm>
        <a:graphic>
          <a:graphicData uri="http://schemas.openxmlformats.org/presentationml/2006/ole">
            <mc:AlternateContent xmlns:mc="http://schemas.openxmlformats.org/markup-compatibility/2006">
              <mc:Choice xmlns:v="urn:schemas-microsoft-com:vml" Requires="v">
                <p:oleObj spid="_x0000_s3089" name="" r:id="rId2" imgW="2781300" imgH="1270000" progId="Visio.Drawing.11">
                  <p:embed/>
                </p:oleObj>
              </mc:Choice>
              <mc:Fallback>
                <p:oleObj name="" r:id="rId2" imgW="2781300" imgH="1270000" progId="Visio.Drawing.11">
                  <p:embed/>
                  <p:pic>
                    <p:nvPicPr>
                      <p:cNvPr id="0" name="图片 3088"/>
                      <p:cNvPicPr/>
                      <p:nvPr/>
                    </p:nvPicPr>
                    <p:blipFill>
                      <a:blip r:embed="rId3"/>
                      <a:stretch>
                        <a:fillRect/>
                      </a:stretch>
                    </p:blipFill>
                    <p:spPr>
                      <a:xfrm>
                        <a:off x="2495550" y="2133600"/>
                        <a:ext cx="2066925" cy="942975"/>
                      </a:xfrm>
                      <a:prstGeom prst="rect">
                        <a:avLst/>
                      </a:prstGeom>
                      <a:noFill/>
                      <a:ln w="38100">
                        <a:noFill/>
                        <a:miter/>
                      </a:ln>
                    </p:spPr>
                  </p:pic>
                </p:oleObj>
              </mc:Fallback>
            </mc:AlternateContent>
          </a:graphicData>
        </a:graphic>
      </p:graphicFrame>
      <p:graphicFrame>
        <p:nvGraphicFramePr>
          <p:cNvPr id="14342" name="Object 6"/>
          <p:cNvGraphicFramePr/>
          <p:nvPr/>
        </p:nvGraphicFramePr>
        <p:xfrm>
          <a:off x="4727575" y="2060575"/>
          <a:ext cx="4105275" cy="914400"/>
        </p:xfrm>
        <a:graphic>
          <a:graphicData uri="http://schemas.openxmlformats.org/presentationml/2006/ole">
            <mc:AlternateContent xmlns:mc="http://schemas.openxmlformats.org/markup-compatibility/2006">
              <mc:Choice xmlns:v="urn:schemas-microsoft-com:vml" Requires="v">
                <p:oleObj spid="_x0000_s3090" name="" r:id="rId4" imgW="5486400" imgH="1231900" progId="Visio.Drawing.11">
                  <p:embed/>
                </p:oleObj>
              </mc:Choice>
              <mc:Fallback>
                <p:oleObj name="" r:id="rId4" imgW="5486400" imgH="1231900" progId="Visio.Drawing.11">
                  <p:embed/>
                  <p:pic>
                    <p:nvPicPr>
                      <p:cNvPr id="0" name="图片 3089"/>
                      <p:cNvPicPr/>
                      <p:nvPr/>
                    </p:nvPicPr>
                    <p:blipFill>
                      <a:blip r:embed="rId5"/>
                      <a:stretch>
                        <a:fillRect/>
                      </a:stretch>
                    </p:blipFill>
                    <p:spPr>
                      <a:xfrm>
                        <a:off x="4727575" y="2060575"/>
                        <a:ext cx="4105275" cy="914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0">
                                            <p:txEl>
                                              <p:charRg st="0" end="21"/>
                                            </p:txEl>
                                          </p:spTgt>
                                        </p:tgtEl>
                                        <p:attrNameLst>
                                          <p:attrName>style.visibility</p:attrName>
                                        </p:attrNameLst>
                                      </p:cBhvr>
                                      <p:to>
                                        <p:strVal val="visible"/>
                                      </p:to>
                                    </p:set>
                                    <p:animEffect transition="in" filter="fade">
                                      <p:cBhvr>
                                        <p:cTn id="7" dur="500"/>
                                        <p:tgtEl>
                                          <p:spTgt spid="14340">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0">
                                            <p:txEl>
                                              <p:charRg st="21" end="26"/>
                                            </p:txEl>
                                          </p:spTgt>
                                        </p:tgtEl>
                                        <p:attrNameLst>
                                          <p:attrName>style.visibility</p:attrName>
                                        </p:attrNameLst>
                                      </p:cBhvr>
                                      <p:to>
                                        <p:strVal val="visible"/>
                                      </p:to>
                                    </p:set>
                                    <p:animEffect transition="in" filter="fade">
                                      <p:cBhvr>
                                        <p:cTn id="12" dur="500"/>
                                        <p:tgtEl>
                                          <p:spTgt spid="14340">
                                            <p:txEl>
                                              <p:charRg st="21"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fade">
                                      <p:cBhvr>
                                        <p:cTn id="17" dur="20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fade">
                                      <p:cBhvr>
                                        <p:cTn id="22" dur="10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normAutofit fontScale="90000"/>
          </a:bodyPr>
          <a:p>
            <a:pPr>
              <a:lnSpc>
                <a:spcPct val="240000"/>
              </a:lnSpc>
            </a:pPr>
            <a:r>
              <a:rPr lang="zh-CN" altLang="en-US" sz="3200">
                <a:solidFill>
                  <a:schemeClr val="tx1"/>
                </a:solidFill>
                <a:effectLst>
                  <a:outerShdw blurRad="38100" dist="19050" dir="2700000" algn="tl" rotWithShape="0">
                    <a:schemeClr val="dk1">
                      <a:alpha val="40000"/>
                    </a:schemeClr>
                  </a:outerShdw>
                </a:effectLst>
              </a:rPr>
              <a:t>什么是语言模型</a:t>
            </a:r>
            <a:endParaRPr lang="zh-CN" altLang="en-US" sz="3200">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t>	</a:t>
            </a:r>
            <a:r>
              <a:rPr lang="zh-CN" altLang="en-US"/>
              <a:t>语言模型是针对某种语言所建立的概率模型，目的是建立一个能够描述给定词序列在语言中出现的</a:t>
            </a:r>
            <a:r>
              <a:rPr lang="zh-CN" altLang="en-US" b="1">
                <a:solidFill>
                  <a:srgbClr val="FF0000"/>
                </a:solidFill>
              </a:rPr>
              <a:t>概率分布</a:t>
            </a:r>
            <a:r>
              <a:rPr lang="zh-CN" altLang="en-US"/>
              <a:t>。即</a:t>
            </a:r>
            <a:endParaRPr lang="en-US" altLang="zh-CN"/>
          </a:p>
          <a:p>
            <a:pPr marL="0" indent="0">
              <a:lnSpc>
                <a:spcPct val="210000"/>
              </a:lnSpc>
              <a:buNone/>
            </a:pPr>
            <a:r>
              <a:rPr lang="en-US" altLang="zh-CN"/>
              <a:t>      </a:t>
            </a:r>
            <a:endParaRPr lang="zh-CN" altLang="en-US"/>
          </a:p>
        </p:txBody>
      </p:sp>
      <p:graphicFrame>
        <p:nvGraphicFramePr>
          <p:cNvPr id="4" name="对象 3">
            <a:hlinkClick r:id="" action="ppaction://ole?verb="/>
          </p:cNvPr>
          <p:cNvGraphicFramePr>
            <a:graphicFrameLocks noChangeAspect="1"/>
          </p:cNvGraphicFramePr>
          <p:nvPr/>
        </p:nvGraphicFramePr>
        <p:xfrm>
          <a:off x="5632450" y="3314700"/>
          <a:ext cx="927100" cy="228600"/>
        </p:xfrm>
        <a:graphic>
          <a:graphicData uri="http://schemas.openxmlformats.org/presentationml/2006/ole">
            <mc:AlternateContent xmlns:mc="http://schemas.openxmlformats.org/markup-compatibility/2006">
              <mc:Choice xmlns:v="urn:schemas-microsoft-com:vml" Requires="v">
                <p:oleObj spid="_x0000_s1025" name="" r:id="rId1" imgW="927100" imgH="228600" progId="Equation.KSEE3">
                  <p:embed/>
                </p:oleObj>
              </mc:Choice>
              <mc:Fallback>
                <p:oleObj name="" r:id="rId1" imgW="927100" imgH="228600" progId="Equation.KSEE3">
                  <p:embed/>
                  <p:pic>
                    <p:nvPicPr>
                      <p:cNvPr id="0" name="图片 1024"/>
                      <p:cNvPicPr/>
                      <p:nvPr/>
                    </p:nvPicPr>
                    <p:blipFill>
                      <a:blip r:embed="rId2"/>
                      <a:stretch>
                        <a:fillRect/>
                      </a:stretch>
                    </p:blipFill>
                    <p:spPr>
                      <a:xfrm>
                        <a:off x="5632450" y="3314700"/>
                        <a:ext cx="927100" cy="2286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467735" y="4967605"/>
          <a:ext cx="3977640" cy="1022985"/>
        </p:xfrm>
        <a:graphic>
          <a:graphicData uri="http://schemas.openxmlformats.org/presentationml/2006/ole">
            <mc:AlternateContent xmlns:mc="http://schemas.openxmlformats.org/markup-compatibility/2006">
              <mc:Choice xmlns:v="urn:schemas-microsoft-com:vml" Requires="v">
                <p:oleObj spid="_x0000_s1026" name="" r:id="rId3" imgW="889000" imgH="228600" progId="Equation.KSEE3">
                  <p:embed/>
                </p:oleObj>
              </mc:Choice>
              <mc:Fallback>
                <p:oleObj name="" r:id="rId3" imgW="889000" imgH="228600" progId="Equation.KSEE3">
                  <p:embed/>
                  <p:pic>
                    <p:nvPicPr>
                      <p:cNvPr id="0" name="图片 1025"/>
                      <p:cNvPicPr/>
                      <p:nvPr/>
                    </p:nvPicPr>
                    <p:blipFill>
                      <a:blip r:embed="rId4"/>
                      <a:stretch>
                        <a:fillRect/>
                      </a:stretch>
                    </p:blipFill>
                    <p:spPr>
                      <a:xfrm>
                        <a:off x="3467735" y="4967605"/>
                        <a:ext cx="3977640" cy="1022985"/>
                      </a:xfrm>
                      <a:prstGeom prst="rect">
                        <a:avLst/>
                      </a:prstGeom>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sp>
        <p:nvSpPr>
          <p:cNvPr id="15363" name="Rectangle 3"/>
          <p:cNvSpPr>
            <a:spLocks noGrp="1"/>
          </p:cNvSpPr>
          <p:nvPr>
            <p:ph type="body" sz="half" idx="1"/>
          </p:nvPr>
        </p:nvSpPr>
        <p:spPr>
          <a:xfrm>
            <a:off x="1981200" y="981075"/>
            <a:ext cx="7859713" cy="5473700"/>
          </a:xfrm>
        </p:spPr>
        <p:txBody>
          <a:bodyPr vert="horz" wrap="square" lIns="91440" tIns="45720" rIns="91440" bIns="45720" anchor="t"/>
          <a:p>
            <a:pPr eaLnBrk="1" hangingPunct="1"/>
            <a:r>
              <a:rPr lang="zh-CN" altLang="en-US" sz="2800" dirty="0"/>
              <a:t>正类概率:</a:t>
            </a:r>
            <a:endParaRPr lang="zh-CN" altLang="en-US" sz="2800" dirty="0"/>
          </a:p>
          <a:p>
            <a:pPr eaLnBrk="1" hangingPunct="1"/>
            <a:r>
              <a:rPr lang="zh-CN" altLang="en-US" sz="2800" dirty="0"/>
              <a:t>负类概率:</a:t>
            </a:r>
            <a:endParaRPr lang="zh-CN" altLang="en-US" sz="2800" dirty="0"/>
          </a:p>
          <a:p>
            <a:pPr eaLnBrk="1" hangingPunct="1"/>
            <a:r>
              <a:rPr lang="zh-CN" altLang="en-US" sz="2800" dirty="0"/>
              <a:t>"足球" 叶子节点经过4次二分类，每次分类结果对应的概率为</a:t>
            </a:r>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由Context("足球")预测"足球"出现的概率</a:t>
            </a:r>
            <a:endParaRPr lang="zh-CN" altLang="en-US" sz="2800" dirty="0"/>
          </a:p>
        </p:txBody>
      </p:sp>
      <p:pic>
        <p:nvPicPr>
          <p:cNvPr id="15364" name="Picture 4"/>
          <p:cNvPicPr>
            <a:picLocks noChangeAspect="1"/>
          </p:cNvPicPr>
          <p:nvPr>
            <p:ph sz="quarter" idx="3"/>
          </p:nvPr>
        </p:nvPicPr>
        <p:blipFill>
          <a:blip r:embed="rId1"/>
          <a:srcRect/>
          <a:stretch>
            <a:fillRect/>
          </a:stretch>
        </p:blipFill>
        <p:spPr>
          <a:xfrm>
            <a:off x="4006850" y="1557338"/>
            <a:ext cx="1325563" cy="458787"/>
          </a:xfrm>
        </p:spPr>
      </p:pic>
      <p:pic>
        <p:nvPicPr>
          <p:cNvPr id="15365" name="Picture 5"/>
          <p:cNvPicPr>
            <a:picLocks noChangeAspect="1"/>
          </p:cNvPicPr>
          <p:nvPr/>
        </p:nvPicPr>
        <p:blipFill>
          <a:blip r:embed="rId2"/>
          <a:stretch>
            <a:fillRect/>
          </a:stretch>
        </p:blipFill>
        <p:spPr>
          <a:xfrm>
            <a:off x="4008438" y="981075"/>
            <a:ext cx="2057400" cy="542925"/>
          </a:xfrm>
          <a:prstGeom prst="rect">
            <a:avLst/>
          </a:prstGeom>
          <a:noFill/>
          <a:ln w="9525">
            <a:noFill/>
          </a:ln>
        </p:spPr>
      </p:pic>
      <p:pic>
        <p:nvPicPr>
          <p:cNvPr id="15366" name="Picture 6"/>
          <p:cNvPicPr>
            <a:picLocks noChangeAspect="1"/>
          </p:cNvPicPr>
          <p:nvPr/>
        </p:nvPicPr>
        <p:blipFill>
          <a:blip r:embed="rId3"/>
          <a:stretch>
            <a:fillRect/>
          </a:stretch>
        </p:blipFill>
        <p:spPr>
          <a:xfrm>
            <a:off x="2136775" y="2998788"/>
            <a:ext cx="4116388" cy="2057400"/>
          </a:xfrm>
          <a:prstGeom prst="rect">
            <a:avLst/>
          </a:prstGeom>
          <a:noFill/>
          <a:ln w="9525">
            <a:noFill/>
          </a:ln>
        </p:spPr>
      </p:pic>
      <p:pic>
        <p:nvPicPr>
          <p:cNvPr id="18439" name="Picture 7"/>
          <p:cNvPicPr>
            <a:picLocks noChangeAspect="1"/>
          </p:cNvPicPr>
          <p:nvPr/>
        </p:nvPicPr>
        <p:blipFill>
          <a:blip r:embed="rId4"/>
          <a:stretch>
            <a:fillRect/>
          </a:stretch>
        </p:blipFill>
        <p:spPr>
          <a:xfrm>
            <a:off x="6456363" y="2493963"/>
            <a:ext cx="3308350" cy="2735262"/>
          </a:xfrm>
          <a:prstGeom prst="rect">
            <a:avLst/>
          </a:prstGeom>
          <a:noFill/>
          <a:ln w="9525">
            <a:noFill/>
          </a:ln>
        </p:spPr>
      </p:pic>
      <p:pic>
        <p:nvPicPr>
          <p:cNvPr id="15368" name="Picture 8"/>
          <p:cNvPicPr>
            <a:picLocks noChangeAspect="1"/>
          </p:cNvPicPr>
          <p:nvPr/>
        </p:nvPicPr>
        <p:blipFill>
          <a:blip r:embed="rId5"/>
          <a:stretch>
            <a:fillRect/>
          </a:stretch>
        </p:blipFill>
        <p:spPr>
          <a:xfrm>
            <a:off x="2495550" y="6021388"/>
            <a:ext cx="4210050" cy="714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charRg st="0" end="6"/>
                                            </p:txEl>
                                          </p:spTgt>
                                        </p:tgtEl>
                                        <p:attrNameLst>
                                          <p:attrName>style.visibility</p:attrName>
                                        </p:attrNameLst>
                                      </p:cBhvr>
                                      <p:to>
                                        <p:strVal val="visible"/>
                                      </p:to>
                                    </p:set>
                                    <p:animEffect transition="in" filter="fade">
                                      <p:cBhvr>
                                        <p:cTn id="7" dur="500"/>
                                        <p:tgtEl>
                                          <p:spTgt spid="1536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fade">
                                      <p:cBhvr>
                                        <p:cTn id="12" dur="5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xEl>
                                              <p:charRg st="6" end="12"/>
                                            </p:txEl>
                                          </p:spTgt>
                                        </p:tgtEl>
                                        <p:attrNameLst>
                                          <p:attrName>style.visibility</p:attrName>
                                        </p:attrNameLst>
                                      </p:cBhvr>
                                      <p:to>
                                        <p:strVal val="visible"/>
                                      </p:to>
                                    </p:set>
                                    <p:animEffect transition="in" filter="fade">
                                      <p:cBhvr>
                                        <p:cTn id="17" dur="500"/>
                                        <p:tgtEl>
                                          <p:spTgt spid="15363">
                                            <p:txEl>
                                              <p:charRg st="6"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500"/>
                                        <p:tgtEl>
                                          <p:spTgt spid="153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63">
                                            <p:txEl>
                                              <p:charRg st="12" end="42"/>
                                            </p:txEl>
                                          </p:spTgt>
                                        </p:tgtEl>
                                        <p:attrNameLst>
                                          <p:attrName>style.visibility</p:attrName>
                                        </p:attrNameLst>
                                      </p:cBhvr>
                                      <p:to>
                                        <p:strVal val="visible"/>
                                      </p:to>
                                    </p:set>
                                    <p:animEffect transition="in" filter="fade">
                                      <p:cBhvr>
                                        <p:cTn id="27" dur="500"/>
                                        <p:tgtEl>
                                          <p:spTgt spid="15363">
                                            <p:txEl>
                                              <p:charRg st="12" end="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366"/>
                                        </p:tgtEl>
                                        <p:attrNameLst>
                                          <p:attrName>style.visibility</p:attrName>
                                        </p:attrNameLst>
                                      </p:cBhvr>
                                      <p:to>
                                        <p:strVal val="visible"/>
                                      </p:to>
                                    </p:set>
                                    <p:animEffect transition="in" filter="fade">
                                      <p:cBhvr>
                                        <p:cTn id="32" dur="500"/>
                                        <p:tgtEl>
                                          <p:spTgt spid="153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363">
                                            <p:txEl>
                                              <p:charRg st="47" end="73"/>
                                            </p:txEl>
                                          </p:spTgt>
                                        </p:tgtEl>
                                        <p:attrNameLst>
                                          <p:attrName>style.visibility</p:attrName>
                                        </p:attrNameLst>
                                      </p:cBhvr>
                                      <p:to>
                                        <p:strVal val="visible"/>
                                      </p:to>
                                    </p:set>
                                    <p:animEffect transition="in" filter="fade">
                                      <p:cBhvr>
                                        <p:cTn id="37" dur="500"/>
                                        <p:tgtEl>
                                          <p:spTgt spid="15363">
                                            <p:txEl>
                                              <p:charRg st="47" end="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68"/>
                                        </p:tgtEl>
                                        <p:attrNameLst>
                                          <p:attrName>style.visibility</p:attrName>
                                        </p:attrNameLst>
                                      </p:cBhvr>
                                      <p:to>
                                        <p:strVal val="visible"/>
                                      </p:to>
                                    </p:set>
                                    <p:animEffect transition="in" filter="fade">
                                      <p:cBhvr>
                                        <p:cTn id="42"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9"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graphicFrame>
        <p:nvGraphicFramePr>
          <p:cNvPr id="17411" name="Object 3"/>
          <p:cNvGraphicFramePr>
            <a:graphicFrameLocks noChangeAspect="1"/>
          </p:cNvGraphicFramePr>
          <p:nvPr>
            <p:ph sz="quarter" idx="2"/>
          </p:nvPr>
        </p:nvGraphicFramePr>
        <p:xfrm>
          <a:off x="3143250" y="1701800"/>
          <a:ext cx="6440488" cy="431800"/>
        </p:xfrm>
        <a:graphic>
          <a:graphicData uri="http://schemas.openxmlformats.org/presentationml/2006/ole">
            <mc:AlternateContent xmlns:mc="http://schemas.openxmlformats.org/markup-compatibility/2006">
              <mc:Choice xmlns:v="urn:schemas-microsoft-com:vml" Requires="v">
                <p:oleObj spid="_x0000_s3083" name="" r:id="rId1" imgW="3784600" imgH="254000" progId="Equation.3">
                  <p:embed/>
                </p:oleObj>
              </mc:Choice>
              <mc:Fallback>
                <p:oleObj name="" r:id="rId1" imgW="3784600" imgH="254000" progId="Equation.3">
                  <p:embed/>
                  <p:pic>
                    <p:nvPicPr>
                      <p:cNvPr id="0" name="图片 3082"/>
                      <p:cNvPicPr/>
                      <p:nvPr/>
                    </p:nvPicPr>
                    <p:blipFill>
                      <a:blip r:embed="rId2"/>
                      <a:stretch>
                        <a:fillRect/>
                      </a:stretch>
                    </p:blipFill>
                    <p:spPr>
                      <a:xfrm>
                        <a:off x="3143250" y="1701800"/>
                        <a:ext cx="6440488" cy="431800"/>
                      </a:xfrm>
                      <a:prstGeom prst="rect">
                        <a:avLst/>
                      </a:prstGeom>
                      <a:noFill/>
                      <a:ln w="38100">
                        <a:miter/>
                      </a:ln>
                    </p:spPr>
                  </p:pic>
                </p:oleObj>
              </mc:Fallback>
            </mc:AlternateContent>
          </a:graphicData>
        </a:graphic>
      </p:graphicFrame>
      <p:graphicFrame>
        <p:nvGraphicFramePr>
          <p:cNvPr id="17412" name="Object 4"/>
          <p:cNvGraphicFramePr>
            <a:graphicFrameLocks noChangeAspect="1"/>
          </p:cNvGraphicFramePr>
          <p:nvPr>
            <p:ph sz="quarter" idx="3"/>
          </p:nvPr>
        </p:nvGraphicFramePr>
        <p:xfrm>
          <a:off x="4102100" y="2155825"/>
          <a:ext cx="481013" cy="481013"/>
        </p:xfrm>
        <a:graphic>
          <a:graphicData uri="http://schemas.openxmlformats.org/presentationml/2006/ole">
            <mc:AlternateContent xmlns:mc="http://schemas.openxmlformats.org/markup-compatibility/2006">
              <mc:Choice xmlns:v="urn:schemas-microsoft-com:vml" Requires="v">
                <p:oleObj spid="_x0000_s3076" name="" r:id="rId3" imgW="254635" imgH="254635" progId="Equation.3">
                  <p:embed/>
                </p:oleObj>
              </mc:Choice>
              <mc:Fallback>
                <p:oleObj name="" r:id="rId3" imgW="254635" imgH="254635" progId="Equation.3">
                  <p:embed/>
                  <p:pic>
                    <p:nvPicPr>
                      <p:cNvPr id="0" name="图片 3075"/>
                      <p:cNvPicPr/>
                      <p:nvPr/>
                    </p:nvPicPr>
                    <p:blipFill>
                      <a:blip r:embed="rId4"/>
                      <a:stretch>
                        <a:fillRect/>
                      </a:stretch>
                    </p:blipFill>
                    <p:spPr>
                      <a:xfrm>
                        <a:off x="4102100" y="2155825"/>
                        <a:ext cx="481013" cy="481013"/>
                      </a:xfrm>
                      <a:prstGeom prst="rect">
                        <a:avLst/>
                      </a:prstGeom>
                      <a:noFill/>
                      <a:ln w="38100">
                        <a:miter/>
                      </a:ln>
                    </p:spPr>
                  </p:pic>
                </p:oleObj>
              </mc:Fallback>
            </mc:AlternateContent>
          </a:graphicData>
        </a:graphic>
      </p:graphicFrame>
      <p:sp>
        <p:nvSpPr>
          <p:cNvPr id="17413" name="Rectangle 5"/>
          <p:cNvSpPr>
            <a:spLocks noGrp="1"/>
          </p:cNvSpPr>
          <p:nvPr>
            <p:ph type="body" sz="half" idx="1"/>
          </p:nvPr>
        </p:nvSpPr>
        <p:spPr>
          <a:xfrm>
            <a:off x="1984375" y="1177925"/>
            <a:ext cx="7785100" cy="5135563"/>
          </a:xfrm>
        </p:spPr>
        <p:txBody>
          <a:bodyPr vert="horz" wrap="square" lIns="91440" tIns="45720" rIns="91440" bIns="45720" anchor="t"/>
          <a:p>
            <a:pPr eaLnBrk="1" hangingPunct="1"/>
            <a:r>
              <a:rPr lang="zh-CN" altLang="en-US" sz="2800" dirty="0"/>
              <a:t>梯度下降法进行求解</a:t>
            </a:r>
            <a:endParaRPr lang="zh-CN" altLang="en-US" sz="2800" dirty="0"/>
          </a:p>
          <a:p>
            <a:pPr lvl="1" eaLnBrk="1" hangingPunct="1"/>
            <a:r>
              <a:rPr lang="zh-CN" altLang="en-US" sz="2400" dirty="0"/>
              <a:t>令</a:t>
            </a:r>
            <a:endParaRPr lang="zh-CN" altLang="en-US" sz="2400" dirty="0"/>
          </a:p>
          <a:p>
            <a:pPr lvl="1" eaLnBrk="1" hangingPunct="1"/>
            <a:r>
              <a:rPr lang="zh-CN" altLang="en-US" sz="2400" dirty="0"/>
              <a:t>f(w,j)关于      和     的梯度分别为</a:t>
            </a:r>
            <a:endParaRPr lang="zh-CN" altLang="en-US" sz="2400" dirty="0"/>
          </a:p>
          <a:p>
            <a:pPr eaLnBrk="1" hangingPunct="1"/>
            <a:endParaRPr lang="zh-CN" altLang="en-US" sz="2800" dirty="0"/>
          </a:p>
          <a:p>
            <a:pPr eaLnBrk="1" hangingPunct="1"/>
            <a:endParaRPr lang="zh-CN" altLang="en-US" sz="2800" dirty="0"/>
          </a:p>
          <a:p>
            <a:pPr eaLnBrk="1" hangingPunct="1"/>
            <a:endParaRPr lang="zh-CN" altLang="en-US" sz="2800" dirty="0"/>
          </a:p>
          <a:p>
            <a:pPr lvl="1" eaLnBrk="1" hangingPunct="1"/>
            <a:r>
              <a:rPr lang="zh-CN" altLang="en-US" sz="2400" dirty="0"/>
              <a:t>更新公式</a:t>
            </a:r>
            <a:endParaRPr lang="zh-CN" altLang="en-US" sz="2400" dirty="0"/>
          </a:p>
          <a:p>
            <a:pPr eaLnBrk="1" hangingPunct="1"/>
            <a:endParaRPr lang="zh-CN" altLang="en-US" sz="2800" dirty="0"/>
          </a:p>
        </p:txBody>
      </p:sp>
      <p:graphicFrame>
        <p:nvGraphicFramePr>
          <p:cNvPr id="17414" name="Object 6"/>
          <p:cNvGraphicFramePr>
            <a:graphicFrameLocks noChangeAspect="1"/>
          </p:cNvGraphicFramePr>
          <p:nvPr/>
        </p:nvGraphicFramePr>
        <p:xfrm>
          <a:off x="4872038" y="2133600"/>
          <a:ext cx="396875" cy="396875"/>
        </p:xfrm>
        <a:graphic>
          <a:graphicData uri="http://schemas.openxmlformats.org/presentationml/2006/ole">
            <mc:AlternateContent xmlns:mc="http://schemas.openxmlformats.org/markup-compatibility/2006">
              <mc:Choice xmlns:v="urn:schemas-microsoft-com:vml" Requires="v">
                <p:oleObj spid="_x0000_s3077" name="" r:id="rId5" imgW="229870" imgH="229870" progId="Equation.3">
                  <p:embed/>
                </p:oleObj>
              </mc:Choice>
              <mc:Fallback>
                <p:oleObj name="" r:id="rId5" imgW="229870" imgH="229870" progId="Equation.3">
                  <p:embed/>
                  <p:pic>
                    <p:nvPicPr>
                      <p:cNvPr id="0" name="图片 3076"/>
                      <p:cNvPicPr/>
                      <p:nvPr/>
                    </p:nvPicPr>
                    <p:blipFill>
                      <a:blip r:embed="rId6"/>
                      <a:stretch>
                        <a:fillRect/>
                      </a:stretch>
                    </p:blipFill>
                    <p:spPr>
                      <a:xfrm>
                        <a:off x="4872038" y="2133600"/>
                        <a:ext cx="396875" cy="396875"/>
                      </a:xfrm>
                      <a:prstGeom prst="rect">
                        <a:avLst/>
                      </a:prstGeom>
                      <a:noFill/>
                      <a:ln w="38100">
                        <a:noFill/>
                        <a:miter/>
                      </a:ln>
                    </p:spPr>
                  </p:pic>
                </p:oleObj>
              </mc:Fallback>
            </mc:AlternateContent>
          </a:graphicData>
        </a:graphic>
      </p:graphicFrame>
      <p:graphicFrame>
        <p:nvGraphicFramePr>
          <p:cNvPr id="17415" name="Object 7"/>
          <p:cNvGraphicFramePr>
            <a:graphicFrameLocks noChangeAspect="1"/>
          </p:cNvGraphicFramePr>
          <p:nvPr/>
        </p:nvGraphicFramePr>
        <p:xfrm>
          <a:off x="2784475" y="2709863"/>
          <a:ext cx="3448050" cy="647700"/>
        </p:xfrm>
        <a:graphic>
          <a:graphicData uri="http://schemas.openxmlformats.org/presentationml/2006/ole">
            <mc:AlternateContent xmlns:mc="http://schemas.openxmlformats.org/markup-compatibility/2006">
              <mc:Choice xmlns:v="urn:schemas-microsoft-com:vml" Requires="v">
                <p:oleObj spid="_x0000_s3080" name="" r:id="rId7" imgW="2362200" imgH="444500" progId="Equation.3">
                  <p:embed/>
                </p:oleObj>
              </mc:Choice>
              <mc:Fallback>
                <p:oleObj name="" r:id="rId7" imgW="2362200" imgH="444500" progId="Equation.3">
                  <p:embed/>
                  <p:pic>
                    <p:nvPicPr>
                      <p:cNvPr id="0" name="图片 3079"/>
                      <p:cNvPicPr/>
                      <p:nvPr/>
                    </p:nvPicPr>
                    <p:blipFill>
                      <a:blip r:embed="rId8"/>
                      <a:stretch>
                        <a:fillRect/>
                      </a:stretch>
                    </p:blipFill>
                    <p:spPr>
                      <a:xfrm>
                        <a:off x="2784475" y="2709863"/>
                        <a:ext cx="3448050" cy="647700"/>
                      </a:xfrm>
                      <a:prstGeom prst="rect">
                        <a:avLst/>
                      </a:prstGeom>
                      <a:noFill/>
                      <a:ln w="38100">
                        <a:noFill/>
                        <a:miter/>
                      </a:ln>
                    </p:spPr>
                  </p:pic>
                </p:oleObj>
              </mc:Fallback>
            </mc:AlternateContent>
          </a:graphicData>
        </a:graphic>
      </p:graphicFrame>
      <p:graphicFrame>
        <p:nvGraphicFramePr>
          <p:cNvPr id="17416" name="Object 8"/>
          <p:cNvGraphicFramePr>
            <a:graphicFrameLocks noChangeAspect="1"/>
          </p:cNvGraphicFramePr>
          <p:nvPr/>
        </p:nvGraphicFramePr>
        <p:xfrm>
          <a:off x="2711450" y="3429000"/>
          <a:ext cx="3589338" cy="649288"/>
        </p:xfrm>
        <a:graphic>
          <a:graphicData uri="http://schemas.openxmlformats.org/presentationml/2006/ole">
            <mc:AlternateContent xmlns:mc="http://schemas.openxmlformats.org/markup-compatibility/2006">
              <mc:Choice xmlns:v="urn:schemas-microsoft-com:vml" Requires="v">
                <p:oleObj spid="_x0000_s3084" name="" r:id="rId9" imgW="2387600" imgH="431800" progId="Equation.3">
                  <p:embed/>
                </p:oleObj>
              </mc:Choice>
              <mc:Fallback>
                <p:oleObj name="" r:id="rId9" imgW="2387600" imgH="431800" progId="Equation.3">
                  <p:embed/>
                  <p:pic>
                    <p:nvPicPr>
                      <p:cNvPr id="0" name="图片 3083"/>
                      <p:cNvPicPr/>
                      <p:nvPr/>
                    </p:nvPicPr>
                    <p:blipFill>
                      <a:blip r:embed="rId10"/>
                      <a:stretch>
                        <a:fillRect/>
                      </a:stretch>
                    </p:blipFill>
                    <p:spPr>
                      <a:xfrm>
                        <a:off x="2711450" y="3429000"/>
                        <a:ext cx="3589338" cy="649288"/>
                      </a:xfrm>
                      <a:prstGeom prst="rect">
                        <a:avLst/>
                      </a:prstGeom>
                      <a:noFill/>
                      <a:ln w="38100">
                        <a:noFill/>
                        <a:miter/>
                      </a:ln>
                    </p:spPr>
                  </p:pic>
                </p:oleObj>
              </mc:Fallback>
            </mc:AlternateContent>
          </a:graphicData>
        </a:graphic>
      </p:graphicFrame>
      <p:graphicFrame>
        <p:nvGraphicFramePr>
          <p:cNvPr id="17417" name="Object 9"/>
          <p:cNvGraphicFramePr>
            <a:graphicFrameLocks noChangeAspect="1"/>
          </p:cNvGraphicFramePr>
          <p:nvPr/>
        </p:nvGraphicFramePr>
        <p:xfrm>
          <a:off x="2784475" y="4654550"/>
          <a:ext cx="2409825" cy="719138"/>
        </p:xfrm>
        <a:graphic>
          <a:graphicData uri="http://schemas.openxmlformats.org/presentationml/2006/ole">
            <mc:AlternateContent xmlns:mc="http://schemas.openxmlformats.org/markup-compatibility/2006">
              <mc:Choice xmlns:v="urn:schemas-microsoft-com:vml" Requires="v">
                <p:oleObj spid="_x0000_s3086" name="" r:id="rId11" imgW="1487170" imgH="444500" progId="Equation.3">
                  <p:embed/>
                </p:oleObj>
              </mc:Choice>
              <mc:Fallback>
                <p:oleObj name="" r:id="rId11" imgW="1487170" imgH="444500" progId="Equation.3">
                  <p:embed/>
                  <p:pic>
                    <p:nvPicPr>
                      <p:cNvPr id="0" name="图片 3085"/>
                      <p:cNvPicPr/>
                      <p:nvPr/>
                    </p:nvPicPr>
                    <p:blipFill>
                      <a:blip r:embed="rId12"/>
                      <a:stretch>
                        <a:fillRect/>
                      </a:stretch>
                    </p:blipFill>
                    <p:spPr>
                      <a:xfrm>
                        <a:off x="2784475" y="4654550"/>
                        <a:ext cx="2409825" cy="719138"/>
                      </a:xfrm>
                      <a:prstGeom prst="rect">
                        <a:avLst/>
                      </a:prstGeom>
                      <a:noFill/>
                      <a:ln w="38100">
                        <a:noFill/>
                        <a:miter/>
                      </a:ln>
                    </p:spPr>
                  </p:pic>
                </p:oleObj>
              </mc:Fallback>
            </mc:AlternateContent>
          </a:graphicData>
        </a:graphic>
      </p:graphicFrame>
      <p:graphicFrame>
        <p:nvGraphicFramePr>
          <p:cNvPr id="17418" name="Object 10"/>
          <p:cNvGraphicFramePr>
            <a:graphicFrameLocks noChangeAspect="1"/>
          </p:cNvGraphicFramePr>
          <p:nvPr/>
        </p:nvGraphicFramePr>
        <p:xfrm>
          <a:off x="2784475" y="5518150"/>
          <a:ext cx="4381500" cy="719138"/>
        </p:xfrm>
        <a:graphic>
          <a:graphicData uri="http://schemas.openxmlformats.org/presentationml/2006/ole">
            <mc:AlternateContent xmlns:mc="http://schemas.openxmlformats.org/markup-compatibility/2006">
              <mc:Choice xmlns:v="urn:schemas-microsoft-com:vml" Requires="v">
                <p:oleObj spid="_x0000_s3087" name="" r:id="rId13" imgW="2857500" imgH="469900" progId="Equation.3">
                  <p:embed/>
                </p:oleObj>
              </mc:Choice>
              <mc:Fallback>
                <p:oleObj name="" r:id="rId13" imgW="2857500" imgH="469900" progId="Equation.3">
                  <p:embed/>
                  <p:pic>
                    <p:nvPicPr>
                      <p:cNvPr id="0" name="图片 3086"/>
                      <p:cNvPicPr/>
                      <p:nvPr/>
                    </p:nvPicPr>
                    <p:blipFill>
                      <a:blip r:embed="rId14"/>
                      <a:stretch>
                        <a:fillRect/>
                      </a:stretch>
                    </p:blipFill>
                    <p:spPr>
                      <a:xfrm>
                        <a:off x="2784475" y="5518150"/>
                        <a:ext cx="4381500" cy="7191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3">
                                            <p:txEl>
                                              <p:charRg st="0" end="10"/>
                                            </p:txEl>
                                          </p:spTgt>
                                        </p:tgtEl>
                                        <p:attrNameLst>
                                          <p:attrName>style.visibility</p:attrName>
                                        </p:attrNameLst>
                                      </p:cBhvr>
                                      <p:to>
                                        <p:strVal val="visible"/>
                                      </p:to>
                                    </p:set>
                                    <p:animEffect transition="in" filter="fade">
                                      <p:cBhvr>
                                        <p:cTn id="7" dur="500"/>
                                        <p:tgtEl>
                                          <p:spTgt spid="1741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3">
                                            <p:txEl>
                                              <p:charRg st="10" end="12"/>
                                            </p:txEl>
                                          </p:spTgt>
                                        </p:tgtEl>
                                        <p:attrNameLst>
                                          <p:attrName>style.visibility</p:attrName>
                                        </p:attrNameLst>
                                      </p:cBhvr>
                                      <p:to>
                                        <p:strVal val="visible"/>
                                      </p:to>
                                    </p:set>
                                    <p:animEffect transition="in" filter="fade">
                                      <p:cBhvr>
                                        <p:cTn id="12" dur="500"/>
                                        <p:tgtEl>
                                          <p:spTgt spid="17413">
                                            <p:txEl>
                                              <p:charRg st="1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fade">
                                      <p:cBhvr>
                                        <p:cTn id="17" dur="500"/>
                                        <p:tgtEl>
                                          <p:spTgt spid="174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3">
                                            <p:txEl>
                                              <p:charRg st="12" end="39"/>
                                            </p:txEl>
                                          </p:spTgt>
                                        </p:tgtEl>
                                        <p:attrNameLst>
                                          <p:attrName>style.visibility</p:attrName>
                                        </p:attrNameLst>
                                      </p:cBhvr>
                                      <p:to>
                                        <p:strVal val="visible"/>
                                      </p:to>
                                    </p:set>
                                    <p:animEffect transition="in" filter="fade">
                                      <p:cBhvr>
                                        <p:cTn id="22" dur="500"/>
                                        <p:tgtEl>
                                          <p:spTgt spid="17413">
                                            <p:txEl>
                                              <p:charRg st="12" end="3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fade">
                                      <p:cBhvr>
                                        <p:cTn id="27" dur="500"/>
                                        <p:tgtEl>
                                          <p:spTgt spid="17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4"/>
                                        </p:tgtEl>
                                        <p:attrNameLst>
                                          <p:attrName>style.visibility</p:attrName>
                                        </p:attrNameLst>
                                      </p:cBhvr>
                                      <p:to>
                                        <p:strVal val="visible"/>
                                      </p:to>
                                    </p:set>
                                    <p:animEffect transition="in" filter="fade">
                                      <p:cBhvr>
                                        <p:cTn id="32" dur="500"/>
                                        <p:tgtEl>
                                          <p:spTgt spid="174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fade">
                                      <p:cBhvr>
                                        <p:cTn id="37" dur="500"/>
                                        <p:tgtEl>
                                          <p:spTgt spid="174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416"/>
                                        </p:tgtEl>
                                        <p:attrNameLst>
                                          <p:attrName>style.visibility</p:attrName>
                                        </p:attrNameLst>
                                      </p:cBhvr>
                                      <p:to>
                                        <p:strVal val="visible"/>
                                      </p:to>
                                    </p:set>
                                    <p:animEffect transition="in" filter="fade">
                                      <p:cBhvr>
                                        <p:cTn id="42" dur="500"/>
                                        <p:tgtEl>
                                          <p:spTgt spid="174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413">
                                            <p:txEl>
                                              <p:charRg st="42" end="47"/>
                                            </p:txEl>
                                          </p:spTgt>
                                        </p:tgtEl>
                                        <p:attrNameLst>
                                          <p:attrName>style.visibility</p:attrName>
                                        </p:attrNameLst>
                                      </p:cBhvr>
                                      <p:to>
                                        <p:strVal val="visible"/>
                                      </p:to>
                                    </p:set>
                                    <p:animEffect transition="in" filter="fade">
                                      <p:cBhvr>
                                        <p:cTn id="47" dur="500"/>
                                        <p:tgtEl>
                                          <p:spTgt spid="17413">
                                            <p:txEl>
                                              <p:charRg st="42"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417"/>
                                        </p:tgtEl>
                                        <p:attrNameLst>
                                          <p:attrName>style.visibility</p:attrName>
                                        </p:attrNameLst>
                                      </p:cBhvr>
                                      <p:to>
                                        <p:strVal val="visible"/>
                                      </p:to>
                                    </p:set>
                                    <p:animEffect transition="in" filter="fade">
                                      <p:cBhvr>
                                        <p:cTn id="52" dur="500"/>
                                        <p:tgtEl>
                                          <p:spTgt spid="174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18"/>
                                        </p:tgtEl>
                                        <p:attrNameLst>
                                          <p:attrName>style.visibility</p:attrName>
                                        </p:attrNameLst>
                                      </p:cBhvr>
                                      <p:to>
                                        <p:strVal val="visible"/>
                                      </p:to>
                                    </p:set>
                                    <p:animEffect transition="in" filter="fade">
                                      <p:cBhvr>
                                        <p:cTn id="57"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120000"/>
              </a:lnSpc>
            </a:pPr>
            <a:r>
              <a:rPr lang="en-US" altLang="zh-CN"/>
              <a:t>Glove </a:t>
            </a:r>
            <a:endParaRPr lang="en-US" altLang="zh-CN"/>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120000"/>
              </a:lnSpc>
            </a:pPr>
            <a:r>
              <a:rPr lang="en-US" altLang="zh-CN"/>
              <a:t>FastText</a:t>
            </a:r>
            <a:endParaRPr lang="en-US" altLang="zh-CN"/>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120000"/>
              </a:lnSpc>
            </a:pPr>
            <a:r>
              <a:rPr lang="en-US" altLang="zh-CN"/>
              <a:t>ELMo</a:t>
            </a:r>
            <a:endParaRPr lang="en-US" altLang="zh-CN"/>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五、序列模型</a:t>
            </a:r>
            <a:endParaRPr lang="zh-CN" altLang="en-US"/>
          </a:p>
        </p:txBody>
      </p:sp>
      <p:sp>
        <p:nvSpPr>
          <p:cNvPr id="3" name="内容占位符 2"/>
          <p:cNvSpPr>
            <a:spLocks noGrp="1"/>
          </p:cNvSpPr>
          <p:nvPr>
            <p:ph idx="1"/>
          </p:nvPr>
        </p:nvSpPr>
        <p:spPr/>
        <p:txBody>
          <a:bodyPr/>
          <a:p>
            <a:pPr>
              <a:lnSpc>
                <a:spcPct val="120000"/>
              </a:lnSpc>
            </a:pPr>
            <a:r>
              <a:rPr lang="en-US" altLang="zh-CN"/>
              <a:t>Seq2Seq  </a:t>
            </a:r>
            <a:endParaRPr lang="en-US" altLang="zh-CN"/>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120000"/>
              </a:lnSpc>
            </a:pPr>
            <a:r>
              <a:rPr lang="en-US" altLang="zh-CN"/>
              <a:t>Attention</a:t>
            </a:r>
            <a:r>
              <a:rPr lang="zh-CN" altLang="en-US"/>
              <a:t>机制</a:t>
            </a:r>
            <a:r>
              <a:rPr lang="en-US" altLang="zh-CN"/>
              <a:t>  </a:t>
            </a:r>
            <a:endParaRPr lang="en-US" altLang="zh-CN"/>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normAutofit fontScale="50000"/>
          </a:bodyPr>
          <a:p>
            <a:pPr eaLnBrk="1" hangingPunct="1"/>
            <a:r>
              <a:rPr lang="zh-CN" altLang="en-US" dirty="0">
                <a:sym typeface="+mn-ea"/>
              </a:rPr>
              <a:t>[1] http://blog.csdn.net/mytestmy/article/details/26969149  深度学习word2vec笔记之算法篇 </a:t>
            </a:r>
            <a:endParaRPr lang="zh-CN" altLang="en-US" dirty="0"/>
          </a:p>
          <a:p>
            <a:pPr eaLnBrk="1" hangingPunct="1"/>
            <a:r>
              <a:rPr lang="zh-CN" altLang="en-US" dirty="0">
                <a:sym typeface="+mn-ea"/>
              </a:rPr>
              <a:t>[2] http://blog.csdn.net/itplus/article/details/37969979 word2vec 中的数学原理详解（四）基于 Hierarchical Softmax 的模型 </a:t>
            </a:r>
            <a:endParaRPr lang="zh-CN" altLang="en-US" dirty="0"/>
          </a:p>
          <a:p>
            <a:pPr eaLnBrk="1" hangingPunct="1"/>
            <a:r>
              <a:rPr lang="zh-CN" altLang="en-US" dirty="0">
                <a:sym typeface="+mn-ea"/>
              </a:rPr>
              <a:t>[3] http://www.zhihu.com/question/21661274/answer/19331979  @杨超在知乎上的问答《Word2Vec的一些理解》</a:t>
            </a:r>
            <a:endParaRPr lang="zh-CN" altLang="en-US" dirty="0"/>
          </a:p>
          <a:p>
            <a:pPr eaLnBrk="1" hangingPunct="1"/>
            <a:r>
              <a:rPr lang="zh-CN" altLang="en-US" dirty="0">
                <a:sym typeface="+mn-ea"/>
              </a:rPr>
              <a:t>[4] http://xiaoquanzi.net/?p=156  hisen博客的博文</a:t>
            </a:r>
            <a:endParaRPr lang="zh-CN" altLang="en-US" dirty="0"/>
          </a:p>
          <a:p>
            <a:pPr eaLnBrk="1" hangingPunct="1"/>
            <a:r>
              <a:rPr lang="zh-CN" altLang="en-US" dirty="0">
                <a:sym typeface="+mn-ea"/>
              </a:rPr>
              <a:t>[5] http://blog.csdn.net/mytestmy/article/details/38612907 深度学习word2vec笔记之应用篇 </a:t>
            </a:r>
            <a:endParaRPr lang="zh-CN" altLang="en-US" dirty="0"/>
          </a:p>
          <a:p>
            <a:pPr eaLnBrk="1" hangingPunct="1"/>
            <a:r>
              <a:rPr lang="zh-CN" altLang="en-US" dirty="0">
                <a:sym typeface="+mn-ea"/>
              </a:rPr>
              <a:t>[6] http://techblog.youdao.com/?p=915      Deep Learning实战之word2vec，网易有道的pdf</a:t>
            </a:r>
            <a:endParaRPr lang="zh-CN" altLang="en-US" dirty="0"/>
          </a:p>
          <a:p>
            <a:pPr eaLnBrk="1" hangingPunct="1"/>
            <a:r>
              <a:rPr lang="zh-CN" altLang="en-US" dirty="0">
                <a:sym typeface="+mn-ea"/>
              </a:rPr>
              <a:t>[7] http://blog.csdn.net/lingerlanlan/article/details/38232755 word2vec源码解析之word2vec.c </a:t>
            </a:r>
            <a:endParaRPr lang="zh-CN" altLang="en-US" dirty="0"/>
          </a:p>
          <a:p>
            <a:pPr eaLnBrk="1" hangingPunct="1"/>
            <a:r>
              <a:rPr lang="zh-CN" altLang="en-US" dirty="0">
                <a:sym typeface="+mn-ea"/>
              </a:rPr>
              <a:t>[8] Hierarchical probabilistic neural network language model. Frederic Morin and Yoshua Bengio.</a:t>
            </a:r>
            <a:endParaRPr lang="zh-CN" altLang="en-US" dirty="0"/>
          </a:p>
          <a:p>
            <a:pPr eaLnBrk="1" hangingPunct="1"/>
            <a:r>
              <a:rPr lang="zh-CN" altLang="en-US" dirty="0">
                <a:sym typeface="+mn-ea"/>
              </a:rPr>
              <a:t>[9] Distributed Representations of Words and Phrases and their Compositionality T. Mikolov, I. Sutskever, K. Chen, G. Corrado, and J. Dean.</a:t>
            </a:r>
            <a:endParaRPr lang="zh-CN" altLang="en-US" dirty="0"/>
          </a:p>
          <a:p>
            <a:pPr eaLnBrk="1" hangingPunct="1"/>
            <a:r>
              <a:rPr lang="zh-CN" altLang="en-US" dirty="0">
                <a:sym typeface="+mn-ea"/>
              </a:rPr>
              <a:t>[10] A neural probabilistic language model Y. Bengio, R. Ducharme, P. Vincent.</a:t>
            </a:r>
            <a:endParaRPr lang="zh-CN" altLang="en-US" dirty="0"/>
          </a:p>
          <a:p>
            <a:pPr eaLnBrk="1" hangingPunct="1"/>
            <a:r>
              <a:rPr lang="zh-CN" altLang="en-US" dirty="0">
                <a:sym typeface="+mn-ea"/>
              </a:rPr>
              <a:t>[11] Linguistic Regularities in Continuous Space Word Representations. Tomas Mikolov,Wen-tau Yih,Geoffrey Zweig.</a:t>
            </a:r>
            <a:endParaRPr lang="zh-CN" altLang="en-US" dirty="0"/>
          </a:p>
          <a:p>
            <a:pPr eaLnBrk="1" hangingPunct="1"/>
            <a:r>
              <a:rPr lang="zh-CN" altLang="en-US" dirty="0">
                <a:sym typeface="+mn-ea"/>
              </a:rPr>
              <a:t>[12] Efficient Estimation of Word Representations in Vector Space. Tomas Mikolov,Kai Chen,Greg Corrado,Jeffrey Dean.</a:t>
            </a:r>
            <a:endParaRPr lang="zh-CN" altLang="en-US" dirty="0"/>
          </a:p>
          <a:p>
            <a:pPr eaLnBrk="1" hangingPunct="1"/>
            <a:r>
              <a:rPr lang="zh-CN" altLang="en-US" dirty="0">
                <a:sym typeface="+mn-ea"/>
              </a:rPr>
              <a:t>[13]http://licstar.net/archives/328   Deep Learning in NLP （一）词向量和语言模型</a:t>
            </a:r>
            <a:endParaRPr lang="zh-CN" altLang="en-US" dirty="0"/>
          </a:p>
          <a:p>
            <a:pPr marL="0" indent="0">
              <a:buNone/>
            </a:pPr>
            <a:endParaRPr lang="zh-CN" altLang="en-US"/>
          </a:p>
          <a:p>
            <a:endParaRPr lang="zh-CN" altLang="en-US"/>
          </a:p>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r>
              <a:rPr lang="zh-CN" altLang="en-US">
                <a:sym typeface="+mn-ea"/>
              </a:rPr>
              <a:t>         </a:t>
            </a:r>
            <a:endParaRPr lang="zh-CN" altLang="en-US">
              <a:sym typeface="+mn-ea"/>
            </a:endParaRPr>
          </a:p>
          <a:p>
            <a:pPr marL="0" indent="0">
              <a:buNone/>
            </a:pPr>
            <a:r>
              <a:rPr lang="zh-CN" altLang="en-US">
                <a:sym typeface="+mn-ea"/>
              </a:rPr>
              <a:t>       </a:t>
            </a:r>
            <a:endParaRPr lang="zh-CN" altLang="en-US">
              <a:sym typeface="+mn-ea"/>
            </a:endParaRPr>
          </a:p>
          <a:p>
            <a:pPr marL="0" indent="0">
              <a:buNone/>
            </a:pPr>
            <a:endParaRPr lang="zh-CN" altLang="en-US"/>
          </a:p>
        </p:txBody>
      </p:sp>
      <p:graphicFrame>
        <p:nvGraphicFramePr>
          <p:cNvPr id="8" name="对象 7">
            <a:hlinkClick r:id="" action="ppaction://ole?verb="/>
          </p:cNvPr>
          <p:cNvGraphicFramePr>
            <a:graphicFrameLocks noChangeAspect="1"/>
          </p:cNvGraphicFramePr>
          <p:nvPr/>
        </p:nvGraphicFramePr>
        <p:xfrm>
          <a:off x="2305685" y="2454275"/>
          <a:ext cx="6289040" cy="1089025"/>
        </p:xfrm>
        <a:graphic>
          <a:graphicData uri="http://schemas.openxmlformats.org/presentationml/2006/ole">
            <mc:AlternateContent xmlns:mc="http://schemas.openxmlformats.org/markup-compatibility/2006">
              <mc:Choice xmlns:v="urn:schemas-microsoft-com:vml" Requires="v">
                <p:oleObj spid="_x0000_s2051" name="" r:id="rId1" imgW="1320165" imgH="228600" progId="Equation.KSEE3">
                  <p:embed/>
                </p:oleObj>
              </mc:Choice>
              <mc:Fallback>
                <p:oleObj name="" r:id="rId1" imgW="1320165" imgH="228600" progId="Equation.KSEE3">
                  <p:embed/>
                  <p:pic>
                    <p:nvPicPr>
                      <p:cNvPr id="0" name="图片 2050"/>
                      <p:cNvPicPr/>
                      <p:nvPr/>
                    </p:nvPicPr>
                    <p:blipFill>
                      <a:blip r:embed="rId2"/>
                      <a:stretch>
                        <a:fillRect/>
                      </a:stretch>
                    </p:blipFill>
                    <p:spPr>
                      <a:xfrm>
                        <a:off x="2305685" y="2454275"/>
                        <a:ext cx="6289040" cy="108902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305685" y="4260215"/>
          <a:ext cx="2489835" cy="1158875"/>
        </p:xfrm>
        <a:graphic>
          <a:graphicData uri="http://schemas.openxmlformats.org/presentationml/2006/ole">
            <mc:AlternateContent xmlns:mc="http://schemas.openxmlformats.org/markup-compatibility/2006">
              <mc:Choice xmlns:v="urn:schemas-microsoft-com:vml" Requires="v">
                <p:oleObj spid="_x0000_s2052" name="" r:id="rId3" imgW="736600" imgH="342900" progId="Equation.KSEE3">
                  <p:embed/>
                </p:oleObj>
              </mc:Choice>
              <mc:Fallback>
                <p:oleObj name="" r:id="rId3" imgW="736600" imgH="342900" progId="Equation.KSEE3">
                  <p:embed/>
                  <p:pic>
                    <p:nvPicPr>
                      <p:cNvPr id="0" name="图片 2051"/>
                      <p:cNvPicPr/>
                      <p:nvPr/>
                    </p:nvPicPr>
                    <p:blipFill>
                      <a:blip r:embed="rId4"/>
                      <a:stretch>
                        <a:fillRect/>
                      </a:stretch>
                    </p:blipFill>
                    <p:spPr>
                      <a:xfrm>
                        <a:off x="2305685" y="4260215"/>
                        <a:ext cx="2489835" cy="115887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normAutofit fontScale="90000"/>
          </a:bodyPr>
          <a:p>
            <a:pPr marL="0" indent="0">
              <a:lnSpc>
                <a:spcPct val="250000"/>
              </a:lnSpc>
              <a:buNone/>
            </a:pPr>
            <a:r>
              <a:rPr lang="zh-CN" altLang="en-US"/>
              <a:t>比如：</a:t>
            </a:r>
            <a:endParaRPr lang="zh-CN" altLang="en-US"/>
          </a:p>
          <a:p>
            <a:pPr marL="0" indent="0">
              <a:lnSpc>
                <a:spcPct val="250000"/>
              </a:lnSpc>
              <a:buNone/>
            </a:pPr>
            <a:r>
              <a:rPr lang="zh-CN" altLang="en-US"/>
              <a:t>    "定义机器人时代的大脑引擎，让生活更便捷、更有趣、更安全"。   </a:t>
            </a:r>
            <a:r>
              <a:rPr lang="zh-CN" altLang="en-US">
                <a:latin typeface="Arial" panose="020B0604020202020204" pitchFamily="34" charset="0"/>
                <a:cs typeface="Arial" panose="020B0604020202020204" pitchFamily="34" charset="0"/>
              </a:rPr>
              <a:t>√</a:t>
            </a:r>
            <a:endParaRPr lang="zh-CN" altLang="en-US"/>
          </a:p>
          <a:p>
            <a:pPr marL="0" indent="0">
              <a:lnSpc>
                <a:spcPct val="250000"/>
              </a:lnSpc>
              <a:buNone/>
            </a:pPr>
            <a:r>
              <a:rPr lang="zh-CN" altLang="en-US"/>
              <a:t>    "代时人机器定义引擎的大脑，生活让更便捷，有趣更，安更全"。</a:t>
            </a:r>
            <a:endParaRPr lang="zh-CN" altLang="en-US"/>
          </a:p>
          <a:p>
            <a:pPr marL="0"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a:t>
            </a:r>
            <a:r>
              <a:rPr lang="en-US" altLang="zh-CN">
                <a:sym typeface="+mn-ea"/>
              </a:rPr>
              <a:t>N-gram</a:t>
            </a:r>
            <a:r>
              <a:rPr lang="zh-CN" altLang="en-US">
                <a:sym typeface="+mn-ea"/>
              </a:rPr>
              <a:t>语言模型</a:t>
            </a:r>
            <a:endParaRPr lang="zh-CN" altLang="en-US"/>
          </a:p>
        </p:txBody>
      </p:sp>
      <p:sp>
        <p:nvSpPr>
          <p:cNvPr id="3" name="内容占位符 2"/>
          <p:cNvSpPr>
            <a:spLocks noGrp="1"/>
          </p:cNvSpPr>
          <p:nvPr>
            <p:ph idx="1"/>
          </p:nvPr>
        </p:nvSpPr>
        <p:spPr/>
        <p:txBody>
          <a:bodyPr/>
          <a:p>
            <a:pPr>
              <a:lnSpc>
                <a:spcPct val="260000"/>
              </a:lnSpc>
            </a:pPr>
            <a:r>
              <a:rPr lang="zh-CN" altLang="en-US"/>
              <a:t>简述</a:t>
            </a:r>
            <a:endParaRPr lang="zh-CN" altLang="en-US"/>
          </a:p>
          <a:p>
            <a:pPr marL="0" indent="0">
              <a:lnSpc>
                <a:spcPct val="260000"/>
              </a:lnSpc>
              <a:buNone/>
            </a:pPr>
            <a:r>
              <a:rPr lang="en-US" altLang="zh-CN"/>
              <a:t>	</a:t>
            </a:r>
            <a:r>
              <a:rPr lang="en-US" altLang="zh-CN">
                <a:sym typeface="+mn-ea"/>
              </a:rPr>
              <a:t>1</a:t>
            </a:r>
            <a:r>
              <a:rPr lang="zh-CN" altLang="en-US">
                <a:sym typeface="+mn-ea"/>
              </a:rPr>
              <a:t>、利用</a:t>
            </a:r>
            <a:r>
              <a:rPr lang="en-US" altLang="zh-CN">
                <a:sym typeface="+mn-ea"/>
              </a:rPr>
              <a:t>N-gram</a:t>
            </a:r>
            <a:r>
              <a:rPr lang="zh-CN" altLang="en-US">
                <a:sym typeface="+mn-ea"/>
              </a:rPr>
              <a:t>估计或评估一个句子是否合理。</a:t>
            </a:r>
            <a:endParaRPr lang="zh-CN" altLang="en-US"/>
          </a:p>
          <a:p>
            <a:pPr marL="0" indent="0">
              <a:lnSpc>
                <a:spcPct val="260000"/>
              </a:lnSpc>
              <a:buNone/>
            </a:pPr>
            <a:r>
              <a:rPr lang="en-US" altLang="zh-CN">
                <a:sym typeface="+mn-ea"/>
              </a:rPr>
              <a:t>	2</a:t>
            </a:r>
            <a:r>
              <a:rPr lang="zh-CN" altLang="en-US">
                <a:sym typeface="+mn-ea"/>
              </a:rPr>
              <a:t>、评估两个字符串之间的差异程度。</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p>
            <a:pPr>
              <a:lnSpc>
                <a:spcPct val="110000"/>
              </a:lnSpc>
            </a:pPr>
            <a:r>
              <a:rPr lang="zh-CN" altLang="en-US"/>
              <a:t>概念</a:t>
            </a:r>
            <a:endParaRPr lang="zh-CN" altLang="en-US"/>
          </a:p>
          <a:p>
            <a:pPr marL="0" indent="0">
              <a:lnSpc>
                <a:spcPct val="200000"/>
              </a:lnSpc>
              <a:buNone/>
            </a:pPr>
            <a:r>
              <a:rPr lang="en-US" altLang="zh-CN"/>
              <a:t>	</a:t>
            </a:r>
            <a:r>
              <a:rPr lang="zh-CN" altLang="en-US"/>
              <a:t>假定</a:t>
            </a:r>
            <a:r>
              <a:rPr lang="en-US" altLang="zh-CN"/>
              <a:t>S</a:t>
            </a:r>
            <a:r>
              <a:rPr lang="zh-CN" altLang="en-US"/>
              <a:t>表示某个有意义的句子，由一串特定顺序排列的词</a:t>
            </a:r>
            <a:endParaRPr lang="zh-CN" altLang="en-US"/>
          </a:p>
          <a:p>
            <a:pPr marL="0" indent="0">
              <a:lnSpc>
                <a:spcPct val="200000"/>
              </a:lnSpc>
              <a:buNone/>
            </a:pPr>
            <a:r>
              <a:rPr lang="zh-CN" altLang="en-US"/>
              <a:t>     </a:t>
            </a:r>
            <a:r>
              <a:rPr lang="en-US" altLang="zh-CN"/>
              <a:t>...      </a:t>
            </a:r>
            <a:r>
              <a:rPr lang="zh-CN" altLang="en-US"/>
              <a:t>组成，</a:t>
            </a:r>
            <a:r>
              <a:rPr lang="en-US" altLang="zh-CN"/>
              <a:t>n</a:t>
            </a:r>
            <a:r>
              <a:rPr lang="zh-CN" altLang="en-US"/>
              <a:t>是句子的长度。想知道</a:t>
            </a:r>
            <a:r>
              <a:rPr lang="en-US" altLang="zh-CN"/>
              <a:t>S</a:t>
            </a:r>
            <a:r>
              <a:rPr lang="zh-CN" altLang="en-US"/>
              <a:t>在文本中</a:t>
            </a:r>
            <a:r>
              <a:rPr lang="en-US" altLang="zh-CN"/>
              <a:t>(</a:t>
            </a:r>
            <a:r>
              <a:rPr lang="zh-CN" altLang="en-US"/>
              <a:t>语料库</a:t>
            </a:r>
            <a:r>
              <a:rPr lang="en-US" altLang="zh-CN"/>
              <a:t>)</a:t>
            </a:r>
            <a:r>
              <a:rPr lang="zh-CN" altLang="en-US"/>
              <a:t>出现的可能性，也就是所说的概率        </a:t>
            </a:r>
            <a:r>
              <a:rPr lang="en-US" altLang="zh-CN"/>
              <a:t>:</a:t>
            </a:r>
            <a:endParaRPr lang="en-US" altLang="zh-CN"/>
          </a:p>
        </p:txBody>
      </p:sp>
      <p:graphicFrame>
        <p:nvGraphicFramePr>
          <p:cNvPr id="5" name="对象 4"/>
          <p:cNvGraphicFramePr/>
          <p:nvPr/>
        </p:nvGraphicFramePr>
        <p:xfrm>
          <a:off x="10553065" y="2694940"/>
          <a:ext cx="571500" cy="630555"/>
        </p:xfrm>
        <a:graphic>
          <a:graphicData uri="http://schemas.openxmlformats.org/presentationml/2006/ole">
            <mc:AlternateContent xmlns:mc="http://schemas.openxmlformats.org/markup-compatibility/2006">
              <mc:Choice xmlns:v="urn:schemas-microsoft-com:vml" Requires="v">
                <p:oleObj spid="_x0000_s6" name="" r:id="rId1" imgW="393065" imgH="692150" progId="Equation.KSEE3">
                  <p:embed/>
                </p:oleObj>
              </mc:Choice>
              <mc:Fallback>
                <p:oleObj name="" r:id="rId1" imgW="393065" imgH="692150" progId="Equation.KSEE3">
                  <p:embed/>
                  <p:pic>
                    <p:nvPicPr>
                      <p:cNvPr id="0" name="图片 5"/>
                      <p:cNvPicPr/>
                      <p:nvPr/>
                    </p:nvPicPr>
                    <p:blipFill>
                      <a:blip r:embed="rId2"/>
                      <a:stretch>
                        <a:fillRect/>
                      </a:stretch>
                    </p:blipFill>
                    <p:spPr>
                      <a:xfrm>
                        <a:off x="10553065" y="2694940"/>
                        <a:ext cx="571500" cy="630555"/>
                      </a:xfrm>
                      <a:prstGeom prst="rect">
                        <a:avLst/>
                      </a:prstGeom>
                    </p:spPr>
                  </p:pic>
                </p:oleObj>
              </mc:Fallback>
            </mc:AlternateContent>
          </a:graphicData>
        </a:graphic>
      </p:graphicFrame>
      <p:graphicFrame>
        <p:nvGraphicFramePr>
          <p:cNvPr id="7" name="对象 6"/>
          <p:cNvGraphicFramePr/>
          <p:nvPr/>
        </p:nvGraphicFramePr>
        <p:xfrm>
          <a:off x="838200" y="3700780"/>
          <a:ext cx="419100" cy="601980"/>
        </p:xfrm>
        <a:graphic>
          <a:graphicData uri="http://schemas.openxmlformats.org/presentationml/2006/ole">
            <mc:AlternateContent xmlns:mc="http://schemas.openxmlformats.org/markup-compatibility/2006">
              <mc:Choice xmlns:v="urn:schemas-microsoft-com:vml" Requires="v">
                <p:oleObj spid="_x0000_s8" name="" r:id="rId3" imgW="487045" imgH="520700" progId="Equation.KSEE3">
                  <p:embed/>
                </p:oleObj>
              </mc:Choice>
              <mc:Fallback>
                <p:oleObj name="" r:id="rId3" imgW="487045" imgH="520700" progId="Equation.KSEE3">
                  <p:embed/>
                  <p:pic>
                    <p:nvPicPr>
                      <p:cNvPr id="0" name="图片 7"/>
                      <p:cNvPicPr/>
                      <p:nvPr/>
                    </p:nvPicPr>
                    <p:blipFill>
                      <a:blip r:embed="rId4"/>
                      <a:stretch>
                        <a:fillRect/>
                      </a:stretch>
                    </p:blipFill>
                    <p:spPr>
                      <a:xfrm>
                        <a:off x="838200" y="3700780"/>
                        <a:ext cx="419100" cy="601980"/>
                      </a:xfrm>
                      <a:prstGeom prst="rect">
                        <a:avLst/>
                      </a:prstGeom>
                    </p:spPr>
                  </p:pic>
                </p:oleObj>
              </mc:Fallback>
            </mc:AlternateContent>
          </a:graphicData>
        </a:graphic>
      </p:graphicFrame>
      <p:graphicFrame>
        <p:nvGraphicFramePr>
          <p:cNvPr id="10" name="对象 9"/>
          <p:cNvGraphicFramePr/>
          <p:nvPr/>
        </p:nvGraphicFramePr>
        <p:xfrm>
          <a:off x="1729105" y="3700145"/>
          <a:ext cx="424180" cy="601980"/>
        </p:xfrm>
        <a:graphic>
          <a:graphicData uri="http://schemas.openxmlformats.org/presentationml/2006/ole">
            <mc:AlternateContent xmlns:mc="http://schemas.openxmlformats.org/markup-compatibility/2006">
              <mc:Choice xmlns:v="urn:schemas-microsoft-com:vml" Requires="v">
                <p:oleObj spid="_x0000_s11" name="" r:id="rId5" imgW="513080" imgH="520700" progId="Equation.KSEE3">
                  <p:embed/>
                </p:oleObj>
              </mc:Choice>
              <mc:Fallback>
                <p:oleObj name="" r:id="rId5" imgW="513080" imgH="520700" progId="Equation.KSEE3">
                  <p:embed/>
                  <p:pic>
                    <p:nvPicPr>
                      <p:cNvPr id="0" name="图片 10"/>
                      <p:cNvPicPr/>
                      <p:nvPr/>
                    </p:nvPicPr>
                    <p:blipFill>
                      <a:blip r:embed="rId6"/>
                      <a:stretch>
                        <a:fillRect/>
                      </a:stretch>
                    </p:blipFill>
                    <p:spPr>
                      <a:xfrm>
                        <a:off x="1729105" y="3700145"/>
                        <a:ext cx="424180" cy="60198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5147310" y="4647565"/>
          <a:ext cx="786130" cy="484505"/>
        </p:xfrm>
        <a:graphic>
          <a:graphicData uri="http://schemas.openxmlformats.org/presentationml/2006/ole">
            <mc:AlternateContent xmlns:mc="http://schemas.openxmlformats.org/markup-compatibility/2006">
              <mc:Choice xmlns:v="urn:schemas-microsoft-com:vml" Requires="v">
                <p:oleObj spid="_x0000_s3075" name="" r:id="rId7" imgW="330200" imgH="203200" progId="Equation.KSEE3">
                  <p:embed/>
                </p:oleObj>
              </mc:Choice>
              <mc:Fallback>
                <p:oleObj name="" r:id="rId7" imgW="330200" imgH="203200" progId="Equation.KSEE3">
                  <p:embed/>
                  <p:pic>
                    <p:nvPicPr>
                      <p:cNvPr id="0" name="图片 3074"/>
                      <p:cNvPicPr/>
                      <p:nvPr/>
                    </p:nvPicPr>
                    <p:blipFill>
                      <a:blip r:embed="rId8"/>
                      <a:stretch>
                        <a:fillRect/>
                      </a:stretch>
                    </p:blipFill>
                    <p:spPr>
                      <a:xfrm>
                        <a:off x="5147310" y="4647565"/>
                        <a:ext cx="786130" cy="48450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5719</Words>
  <Application>WPS 演示</Application>
  <PresentationFormat>宽屏</PresentationFormat>
  <Paragraphs>423</Paragraphs>
  <Slides>58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49</vt:i4>
      </vt:variant>
      <vt:variant>
        <vt:lpstr>幻灯片标题</vt:lpstr>
      </vt:variant>
      <vt:variant>
        <vt:i4>58</vt:i4>
      </vt:variant>
    </vt:vector>
  </HeadingPairs>
  <TitlesOfParts>
    <vt:vector size="119" baseType="lpstr">
      <vt:lpstr>Arial</vt:lpstr>
      <vt:lpstr>宋体</vt:lpstr>
      <vt:lpstr>Wingdings</vt:lpstr>
      <vt:lpstr>微软雅黑</vt:lpstr>
      <vt:lpstr>Arial Unicode MS</vt:lpstr>
      <vt:lpstr>等线 Light</vt:lpstr>
      <vt:lpstr>等线</vt:lpstr>
      <vt:lpstr>Calibri</vt:lpstr>
      <vt:lpstr>Times New Roman</vt:lpstr>
      <vt:lpstr>隶书</vt:lpstr>
      <vt:lpstr>黑体</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Equation.3</vt:lpstr>
      <vt:lpstr>Visio.Drawing.11</vt:lpstr>
      <vt:lpstr>Visio.Drawing.11</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PowerPoint 演示文稿</vt:lpstr>
      <vt:lpstr>课程整体结构图</vt:lpstr>
      <vt:lpstr>语言模型</vt:lpstr>
      <vt:lpstr>语言模型</vt:lpstr>
      <vt:lpstr>一、语言模型概念</vt:lpstr>
      <vt:lpstr>一、语言模型概念</vt:lpstr>
      <vt:lpstr>一、语言模型概念</vt:lpstr>
      <vt:lpstr>二、N-gram语言模型</vt:lpstr>
      <vt:lpstr>二、统计语言模型</vt:lpstr>
      <vt:lpstr>二、统计语言模型</vt:lpstr>
      <vt:lpstr>二、统计语言模型</vt:lpstr>
      <vt:lpstr>二、统计语言模型</vt:lpstr>
      <vt:lpstr>二、统计语言模型</vt:lpstr>
      <vt:lpstr>二、统计语言模型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四、语言模型评价</vt:lpstr>
      <vt:lpstr>四、神经网络语言模型</vt:lpstr>
      <vt:lpstr>四、神经网络语言模型</vt:lpstr>
      <vt:lpstr>四、神经网络语言模型(NNLM)</vt:lpstr>
      <vt:lpstr>四、神经网络语言模型(NNLM)</vt:lpstr>
      <vt:lpstr>四、神经网络语言模型</vt:lpstr>
      <vt:lpstr>四、神经网络语言模型</vt:lpstr>
      <vt:lpstr>四、神经网络语言模型</vt:lpstr>
      <vt:lpstr>四、神经网络语言模型</vt:lpstr>
      <vt:lpstr>CBOW模型+Hierarchical Softmax方法</vt:lpstr>
      <vt:lpstr>CBOW模型+Hierarchical Softmax方法（续）</vt:lpstr>
      <vt:lpstr>CBOW模型+Hierarchical Softmax方法（续）</vt:lpstr>
      <vt:lpstr>CBOW模型+Hierarchical Softmax方法（续）</vt:lpstr>
      <vt:lpstr>CBOW模型+Hierarchical Softmax方法（续）</vt:lpstr>
      <vt:lpstr>CBOW模型+Hierarchical Softmax方法（续）</vt:lpstr>
      <vt:lpstr>四、神经网络语言模型</vt:lpstr>
      <vt:lpstr>四、神经网络语言模型</vt:lpstr>
      <vt:lpstr>四、神经网络语言模型</vt:lpstr>
      <vt:lpstr>四、神经网络语言模型</vt:lpstr>
      <vt:lpstr>四、神经网络语言模型</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31</cp:revision>
  <dcterms:created xsi:type="dcterms:W3CDTF">2018-09-14T03:53:00Z</dcterms:created>
  <dcterms:modified xsi:type="dcterms:W3CDTF">2018-12-15T07:47:35Z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