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335" r:id="rId4"/>
    <p:sldId id="271" r:id="rId5"/>
    <p:sldId id="272" r:id="rId6"/>
    <p:sldId id="336" r:id="rId7"/>
    <p:sldId id="275" r:id="rId8"/>
    <p:sldId id="338" r:id="rId9"/>
    <p:sldId id="339" r:id="rId10"/>
    <p:sldId id="340" r:id="rId11"/>
    <p:sldId id="341" r:id="rId12"/>
    <p:sldId id="370" r:id="rId13"/>
    <p:sldId id="371" r:id="rId14"/>
    <p:sldId id="372" r:id="rId15"/>
    <p:sldId id="346" r:id="rId16"/>
    <p:sldId id="373" r:id="rId17"/>
    <p:sldId id="374" r:id="rId18"/>
    <p:sldId id="376" r:id="rId19"/>
    <p:sldId id="375" r:id="rId20"/>
    <p:sldId id="377" r:id="rId21"/>
    <p:sldId id="378" r:id="rId22"/>
    <p:sldId id="379" r:id="rId23"/>
    <p:sldId id="359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284" r:id="rId33"/>
    <p:sldId id="26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容大职业PPT底图-1-0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762"/>
            <a:ext cx="12192000" cy="685371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32485" y="2005330"/>
            <a:ext cx="1058100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第四讲  语言模型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51697" y="3336784"/>
            <a:ext cx="2688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980180" y="3696970"/>
            <a:ext cx="47536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徐胜全</a:t>
            </a:r>
            <a:endParaRPr lang="zh-CN" alt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2018.11.25</a:t>
            </a:r>
            <a:endParaRPr lang="en-US" altLang="zh-CN" sz="2800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二、统计语言模型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210000"/>
              </a:lnSpc>
            </a:pPr>
            <a:r>
              <a:rPr lang="zh-CN" altLang="en-US"/>
              <a:t>缺点</a:t>
            </a:r>
            <a:endParaRPr lang="zh-CN" altLang="en-US"/>
          </a:p>
          <a:p>
            <a:pPr lvl="1">
              <a:lnSpc>
                <a:spcPct val="210000"/>
              </a:lnSpc>
            </a:pPr>
            <a:r>
              <a:rPr lang="zh-CN" altLang="en-US" sz="2400"/>
              <a:t>参数空间过大：条件概率                                   的可能性太多，无法估算。</a:t>
            </a:r>
            <a:endParaRPr lang="zh-CN" altLang="en-US" sz="2400"/>
          </a:p>
          <a:p>
            <a:pPr lvl="1">
              <a:lnSpc>
                <a:spcPct val="210000"/>
              </a:lnSpc>
            </a:pPr>
            <a:r>
              <a:rPr lang="zh-CN" altLang="en-US" sz="2400"/>
              <a:t>数据稀疏严重：对于非常多词对的组合，在语料库中都没有出现，根据最大似然估计得到的概率将会是</a:t>
            </a:r>
            <a:r>
              <a:rPr lang="en-US" altLang="zh-CN" sz="2400"/>
              <a:t>0</a:t>
            </a:r>
            <a:r>
              <a:rPr lang="zh-CN" altLang="en-US" sz="2400"/>
              <a:t>，最后的结果是我们的模型仅仅能算出几个句子，而大部分的句子求得的概率为</a:t>
            </a:r>
            <a:r>
              <a:rPr lang="en-US" altLang="zh-CN" sz="2400"/>
              <a:t>0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                                                          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4716780" y="2880360"/>
          <a:ext cx="258254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468880" imgH="382270" progId="Equation.KSEE3">
                  <p:embed/>
                </p:oleObj>
              </mc:Choice>
              <mc:Fallback>
                <p:oleObj name="" r:id="rId1" imgW="2468880" imgH="38227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6780" y="2880360"/>
                        <a:ext cx="2582545" cy="46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二、统计语言模型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zh-CN" altLang="en-US"/>
              <a:t>问题一的解决</a:t>
            </a: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/>
              <a:t>                                                              </a:t>
            </a:r>
            <a:endParaRPr lang="en-US" altLang="zh-CN"/>
          </a:p>
        </p:txBody>
      </p:sp>
      <p:pic>
        <p:nvPicPr>
          <p:cNvPr id="7" name="图片 6" descr=")0}$[NHEF8INJ[HDVIR[T9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940" y="2536825"/>
            <a:ext cx="9241790" cy="3640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二、统计语言模型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zh-CN" altLang="en-US"/>
              <a:t>问题一的解决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 马尔科夫过程</a:t>
            </a:r>
            <a:r>
              <a:rPr lang="en-US" altLang="zh-CN"/>
              <a:t>(Markov Process):</a:t>
            </a:r>
            <a:endParaRPr lang="en-US" altLang="zh-CN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        若随机过程                  满足马尔可夫性，则称为马尔可夫过程。                 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3468370" y="4138295"/>
          <a:ext cx="172529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614805" imgH="435610" progId="Equation.KSEE3">
                  <p:embed/>
                </p:oleObj>
              </mc:Choice>
              <mc:Fallback>
                <p:oleObj name="" r:id="rId1" imgW="1614805" imgH="43561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370" y="4138295"/>
                        <a:ext cx="172529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二、统计语言模型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200000"/>
              </a:lnSpc>
            </a:pPr>
            <a:r>
              <a:rPr lang="zh-CN" altLang="en-US"/>
              <a:t>问题一的解决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        一个马尔科夫过程就是指过程中的每个状态的转移只依赖于之前的 n个状态，这个过程被称为1个 n阶的模型，其中 n是影响转移状态的数目。最简单的马尔科夫过程就是一阶过程，每一个状态的转移只依赖于其之前的那一个状态。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N-gram</a:t>
            </a:r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90000"/>
              </a:lnSpc>
              <a:buNone/>
            </a:pPr>
            <a:r>
              <a:rPr lang="zh-CN" altLang="en-US"/>
              <a:t>马尔科夫假设任意一个单词     ，出现的概率只同它前面的词       有关，于是问题就变得简单了：</a:t>
            </a:r>
            <a:endParaRPr lang="zh-CN" altLang="en-US"/>
          </a:p>
          <a:p>
            <a:pPr marL="0" indent="0">
              <a:lnSpc>
                <a:spcPct val="190000"/>
              </a:lnSpc>
              <a:buNone/>
            </a:pP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233670" y="2088515"/>
          <a:ext cx="421005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91770" imgH="348615" progId="Equation.KSEE3">
                  <p:embed/>
                </p:oleObj>
              </mc:Choice>
              <mc:Fallback>
                <p:oleObj name="" r:id="rId1" imgW="191770" imgH="34861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3670" y="2088515"/>
                        <a:ext cx="421005" cy="53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81285" y="2088515"/>
          <a:ext cx="72453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66700" imgH="215900" progId="Equation.KSEE3">
                  <p:embed/>
                </p:oleObj>
              </mc:Choice>
              <mc:Fallback>
                <p:oleObj name="" r:id="rId3" imgW="2667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1285" y="2088515"/>
                        <a:ext cx="72453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3365" y="3966845"/>
          <a:ext cx="934148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311400" imgH="228600" progId="Equation.KSEE3">
                  <p:embed/>
                </p:oleObj>
              </mc:Choice>
              <mc:Fallback>
                <p:oleObj name="" r:id="rId5" imgW="23114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3365" y="3966845"/>
                        <a:ext cx="934148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N-gram</a:t>
            </a:r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80000"/>
              </a:lnSpc>
              <a:buNone/>
            </a:pPr>
            <a:r>
              <a:rPr lang="zh-CN" altLang="en-US"/>
              <a:t>这种只和前一个词有关</a:t>
            </a:r>
            <a:r>
              <a:rPr lang="en-US" altLang="zh-CN"/>
              <a:t>(</a:t>
            </a:r>
            <a:r>
              <a:rPr lang="zh-CN" altLang="en-US"/>
              <a:t>只涉及</a:t>
            </a:r>
            <a:r>
              <a:rPr lang="en-US" altLang="zh-CN"/>
              <a:t>2</a:t>
            </a:r>
            <a:r>
              <a:rPr lang="zh-CN" altLang="en-US"/>
              <a:t>个单词</a:t>
            </a:r>
            <a:r>
              <a:rPr lang="en-US" altLang="zh-CN"/>
              <a:t>)</a:t>
            </a:r>
            <a:r>
              <a:rPr lang="zh-CN" altLang="en-US"/>
              <a:t>的成为二元模型</a:t>
            </a:r>
            <a:endParaRPr lang="zh-CN" altLang="en-US"/>
          </a:p>
          <a:p>
            <a:pPr marL="0" indent="0">
              <a:lnSpc>
                <a:spcPct val="180000"/>
              </a:lnSpc>
              <a:buNone/>
            </a:pPr>
            <a:r>
              <a:rPr lang="zh-CN" altLang="en-US"/>
              <a:t>            </a:t>
            </a:r>
            <a:r>
              <a:rPr lang="en-US" altLang="zh-CN"/>
              <a:t>b</a:t>
            </a:r>
            <a:r>
              <a:rPr lang="en-US" altLang="zh-CN"/>
              <a:t>i-gram</a:t>
            </a:r>
            <a:endParaRPr lang="en-US" altLang="zh-CN"/>
          </a:p>
          <a:p>
            <a:pPr marL="0" indent="0">
              <a:lnSpc>
                <a:spcPct val="180000"/>
              </a:lnSpc>
              <a:buNone/>
            </a:pPr>
            <a:r>
              <a:rPr lang="zh-CN" altLang="en-US"/>
              <a:t>同理，依赖于前面两个词</a:t>
            </a:r>
            <a:r>
              <a:rPr lang="en-US" altLang="zh-CN"/>
              <a:t>(</a:t>
            </a:r>
            <a:r>
              <a:rPr lang="zh-CN" altLang="en-US"/>
              <a:t>涉及</a:t>
            </a:r>
            <a:r>
              <a:rPr lang="en-US" altLang="zh-CN"/>
              <a:t>3</a:t>
            </a:r>
            <a:r>
              <a:rPr lang="zh-CN" altLang="en-US"/>
              <a:t>个单词</a:t>
            </a:r>
            <a:r>
              <a:rPr lang="en-US" altLang="zh-CN"/>
              <a:t>)</a:t>
            </a:r>
            <a:r>
              <a:rPr lang="zh-CN" altLang="en-US"/>
              <a:t>的称为三元模型</a:t>
            </a:r>
            <a:endParaRPr lang="zh-CN" altLang="en-US"/>
          </a:p>
          <a:p>
            <a:pPr marL="0" indent="0">
              <a:lnSpc>
                <a:spcPct val="180000"/>
              </a:lnSpc>
              <a:buNone/>
            </a:pPr>
            <a:r>
              <a:rPr lang="zh-CN" altLang="en-US"/>
              <a:t>           </a:t>
            </a:r>
            <a:r>
              <a:rPr lang="en-US" altLang="zh-CN"/>
              <a:t>tri-gram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N-gram</a:t>
            </a:r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/>
              <a:t>第二个问题的解决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/>
              <a:t>                 </a:t>
            </a:r>
            <a:r>
              <a:rPr lang="zh-CN" altLang="en-US" sz="54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数据平滑</a:t>
            </a:r>
            <a:r>
              <a:rPr lang="en-US" altLang="zh-CN" sz="54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(Smoothing)</a:t>
            </a:r>
            <a:endParaRPr lang="en-US" altLang="zh-CN" sz="54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N-gram</a:t>
            </a:r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220000"/>
              </a:lnSpc>
            </a:pPr>
            <a:r>
              <a:rPr lang="zh-CN" altLang="en-US"/>
              <a:t>数据平滑</a:t>
            </a:r>
            <a:endParaRPr lang="zh-CN" altLang="en-US"/>
          </a:p>
          <a:p>
            <a:pPr marL="0" indent="0">
              <a:lnSpc>
                <a:spcPct val="220000"/>
              </a:lnSpc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对语言而言，由于数据稀疏的存在，极大似然法不是一种很好的参数估计办法。这时的解决办法，我们称之为“平滑技术”。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N-gram</a:t>
            </a:r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220000"/>
              </a:lnSpc>
            </a:pPr>
            <a:r>
              <a:rPr lang="zh-CN" altLang="en-US"/>
              <a:t>数据平滑的目的</a:t>
            </a:r>
            <a:endParaRPr lang="zh-CN" altLang="en-US"/>
          </a:p>
          <a:p>
            <a:pPr marL="0" indent="0">
              <a:lnSpc>
                <a:spcPct val="220000"/>
              </a:lnSpc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1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、使全部的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N-gram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概率之和为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2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、使全部的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N-gram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概率都不为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N-gram</a:t>
            </a:r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220000"/>
              </a:lnSpc>
            </a:pPr>
            <a:r>
              <a:rPr lang="zh-CN" altLang="en-US"/>
              <a:t>数据平滑的策略</a:t>
            </a:r>
            <a:endParaRPr lang="zh-CN" altLang="en-US"/>
          </a:p>
          <a:p>
            <a:pPr marL="0" indent="0">
              <a:lnSpc>
                <a:spcPct val="220000"/>
              </a:lnSpc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其主要策略是把在训练样本中出现过的事件的概率适当减小，然后把减小得到的概率密度分配给训练语料中没有出现过的事件。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课程整体结构图</a:t>
            </a:r>
            <a:endParaRPr lang="zh-CN" altLang="en-US"/>
          </a:p>
        </p:txBody>
      </p:sp>
      <p:pic>
        <p:nvPicPr>
          <p:cNvPr id="4" name="图片 2" descr="1540087877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4780" y="1603375"/>
            <a:ext cx="7990840" cy="4093210"/>
          </a:xfrm>
          <a:prstGeom prst="rect">
            <a:avLst/>
          </a:prstGeom>
        </p:spPr>
      </p:pic>
      <p:pic>
        <p:nvPicPr>
          <p:cNvPr id="3" name="图片 2" descr="A{ZKKY$HN89Z7$1G%V`P8Y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05" y="1426845"/>
            <a:ext cx="9322435" cy="42354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N-gram</a:t>
            </a:r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60000"/>
              </a:lnSpc>
            </a:pPr>
            <a:r>
              <a:rPr lang="zh-CN" altLang="en-US"/>
              <a:t>数据平滑的主要方法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Laplace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平滑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Good-Turing Smoothing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Backoff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Interpolation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Recursive Interpolation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N-gram</a:t>
            </a:r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60000"/>
              </a:lnSpc>
            </a:pPr>
            <a:r>
              <a:rPr lang="zh-CN" altLang="en-US"/>
              <a:t>数据平滑的主要方法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Laplace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平滑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Good-Turing Smoothing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Backoff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Interpolation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Recursive Interpolation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四、语言模型评价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10000"/>
              </a:lnSpc>
            </a:pPr>
            <a:r>
              <a:rPr lang="en-US" altLang="zh-CN"/>
              <a:t>Word2Vec                              </a:t>
            </a:r>
            <a:endParaRPr lang="en-US" altLang="zh-CN"/>
          </a:p>
          <a:p>
            <a:pPr>
              <a:lnSpc>
                <a:spcPct val="210000"/>
              </a:lnSpc>
            </a:pPr>
            <a:r>
              <a:rPr lang="en-US" altLang="zh-CN"/>
              <a:t>Glove                                    </a:t>
            </a:r>
            <a:endParaRPr lang="en-US" altLang="zh-CN"/>
          </a:p>
          <a:p>
            <a:pPr>
              <a:lnSpc>
                <a:spcPct val="210000"/>
              </a:lnSpc>
            </a:pPr>
            <a:r>
              <a:rPr lang="en-US" altLang="zh-CN"/>
              <a:t>FastText   </a:t>
            </a:r>
            <a:endParaRPr lang="en-US" altLang="zh-CN"/>
          </a:p>
          <a:p>
            <a:pPr>
              <a:lnSpc>
                <a:spcPct val="210000"/>
              </a:lnSpc>
            </a:pPr>
            <a:r>
              <a:rPr lang="en-US" altLang="zh-CN"/>
              <a:t>ELMo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~}KX[W`L}{4SNA9B(%F`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060" y="3559810"/>
            <a:ext cx="2271395" cy="774065"/>
          </a:xfrm>
          <a:prstGeom prst="rect">
            <a:avLst/>
          </a:prstGeom>
        </p:spPr>
      </p:pic>
      <p:pic>
        <p:nvPicPr>
          <p:cNvPr id="5" name="图片 4" descr="%A(6LG68EWD4BCS)0$~KIB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0" y="2375535"/>
            <a:ext cx="298767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Word2Vec 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Glove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FastText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ELMo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Seq2Seq 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zh-CN" altLang="en-US"/>
              <a:t>传统语言模型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 sz="2400"/>
              <a:t>统计语言模型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en-US" altLang="zh-CN" sz="2400"/>
              <a:t>N-gram</a:t>
            </a:r>
            <a:r>
              <a:rPr lang="zh-CN" altLang="en-US" sz="2400"/>
              <a:t>语言模型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语言模型评估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神经网络语言模型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en-US" altLang="zh-CN" sz="2400"/>
              <a:t>word2vec</a:t>
            </a:r>
            <a:r>
              <a:rPr lang="zh-CN" altLang="en-US" sz="2400"/>
              <a:t>、</a:t>
            </a:r>
            <a:r>
              <a:rPr lang="en-US" altLang="zh-CN" sz="2400"/>
              <a:t>Glove</a:t>
            </a:r>
            <a:r>
              <a:rPr lang="zh-CN" altLang="en-US" sz="2400"/>
              <a:t>、</a:t>
            </a:r>
            <a:r>
              <a:rPr lang="en-US" altLang="zh-CN" sz="2400"/>
              <a:t>FastText</a:t>
            </a:r>
            <a:r>
              <a:rPr lang="zh-CN" altLang="en-US" sz="2400"/>
              <a:t>、</a:t>
            </a:r>
            <a:r>
              <a:rPr lang="en-US" altLang="zh-CN" sz="2400"/>
              <a:t>ELMo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四、神经网络语言模型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Attention</a:t>
            </a:r>
            <a:r>
              <a:rPr lang="zh-CN" altLang="en-US"/>
              <a:t>机制</a:t>
            </a:r>
            <a:r>
              <a:rPr lang="en-US" altLang="zh-CN"/>
              <a:t> 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容大职业PPT底图-1-0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23" y="3861649"/>
            <a:ext cx="2457450" cy="2457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一、语言模型概念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240000"/>
              </a:lnSpc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什么是语言模型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24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语言模型是针对某种语言所建立的概率模型，目的是建立一个能够描述给定词序列在语言中出现的</a:t>
            </a:r>
            <a:r>
              <a:rPr lang="zh-CN" altLang="en-US" b="1">
                <a:solidFill>
                  <a:srgbClr val="FF0000"/>
                </a:solidFill>
              </a:rPr>
              <a:t>概率分布</a:t>
            </a:r>
            <a:r>
              <a:rPr lang="zh-CN" altLang="en-US"/>
              <a:t>。即</a:t>
            </a:r>
            <a:endParaRPr lang="en-US" altLang="zh-CN"/>
          </a:p>
          <a:p>
            <a:pPr marL="0" indent="0">
              <a:lnSpc>
                <a:spcPct val="210000"/>
              </a:lnSpc>
              <a:buNone/>
            </a:pPr>
            <a:r>
              <a:rPr lang="en-US" altLang="zh-CN"/>
              <a:t> 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2450" y="3314700"/>
          <a:ext cx="927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7100" imgH="228600" progId="Equation.KSEE3">
                  <p:embed/>
                </p:oleObj>
              </mc:Choice>
              <mc:Fallback>
                <p:oleObj name="" r:id="rId1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2450" y="3314700"/>
                        <a:ext cx="927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7735" y="4967605"/>
          <a:ext cx="3977640" cy="102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89000" imgH="228600" progId="Equation.KSEE3">
                  <p:embed/>
                </p:oleObj>
              </mc:Choice>
              <mc:Fallback>
                <p:oleObj name="" r:id="rId3" imgW="889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7735" y="4967605"/>
                        <a:ext cx="3977640" cy="102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一、语言模型概念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5685" y="2454275"/>
          <a:ext cx="628904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320165" imgH="228600" progId="Equation.KSEE3">
                  <p:embed/>
                </p:oleObj>
              </mc:Choice>
              <mc:Fallback>
                <p:oleObj name="" r:id="rId1" imgW="1320165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5685" y="2454275"/>
                        <a:ext cx="628904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5685" y="4260215"/>
          <a:ext cx="248983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3" imgW="736600" imgH="342900" progId="Equation.KSEE3">
                  <p:embed/>
                </p:oleObj>
              </mc:Choice>
              <mc:Fallback>
                <p:oleObj name="" r:id="rId3" imgW="736600" imgH="342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5685" y="4260215"/>
                        <a:ext cx="2489835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一、语言模型概念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lnSpc>
                <a:spcPct val="250000"/>
              </a:lnSpc>
              <a:buNone/>
            </a:pPr>
            <a:r>
              <a:rPr lang="zh-CN" altLang="en-US"/>
              <a:t>比如：</a:t>
            </a:r>
            <a:endParaRPr lang="zh-CN" altLang="en-US"/>
          </a:p>
          <a:p>
            <a:pPr marL="0" indent="0">
              <a:lnSpc>
                <a:spcPct val="250000"/>
              </a:lnSpc>
              <a:buNone/>
            </a:pPr>
            <a:r>
              <a:rPr lang="zh-CN" altLang="en-US"/>
              <a:t>    "定义机器人时代的大脑引擎，让生活更便捷、更有趣、更安全"。  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/>
          </a:p>
          <a:p>
            <a:pPr marL="0" indent="0">
              <a:lnSpc>
                <a:spcPct val="250000"/>
              </a:lnSpc>
              <a:buNone/>
            </a:pPr>
            <a:r>
              <a:rPr lang="zh-CN" altLang="en-US"/>
              <a:t>    "代时人机器定义引擎的大脑，生活让更便捷，有趣更，安更全"。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N-gram</a:t>
            </a:r>
            <a:r>
              <a:rPr lang="zh-CN" altLang="en-US">
                <a:sym typeface="+mn-ea"/>
              </a:rPr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60000"/>
              </a:lnSpc>
            </a:pPr>
            <a:r>
              <a:rPr lang="zh-CN" altLang="en-US"/>
              <a:t>简述</a:t>
            </a:r>
            <a:endParaRPr lang="zh-CN" altLang="en-US"/>
          </a:p>
          <a:p>
            <a:pPr marL="0" indent="0">
              <a:lnSpc>
                <a:spcPct val="26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、利用</a:t>
            </a:r>
            <a:r>
              <a:rPr lang="en-US" altLang="zh-CN">
                <a:sym typeface="+mn-ea"/>
              </a:rPr>
              <a:t>N-gram</a:t>
            </a:r>
            <a:r>
              <a:rPr lang="zh-CN" altLang="en-US">
                <a:sym typeface="+mn-ea"/>
              </a:rPr>
              <a:t>估计或评估一个句子是否合理。</a:t>
            </a:r>
            <a:endParaRPr lang="zh-CN" altLang="en-US"/>
          </a:p>
          <a:p>
            <a:pPr marL="0" indent="0">
              <a:lnSpc>
                <a:spcPct val="260000"/>
              </a:lnSpc>
              <a:buNone/>
            </a:pPr>
            <a:r>
              <a:rPr lang="en-US" altLang="zh-CN">
                <a:sym typeface="+mn-ea"/>
              </a:rPr>
              <a:t>	2</a:t>
            </a:r>
            <a:r>
              <a:rPr lang="zh-CN" altLang="en-US">
                <a:sym typeface="+mn-ea"/>
              </a:rPr>
              <a:t>、评估两个字符串之间的差异程度。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二、统计语言模型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概念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假定</a:t>
            </a:r>
            <a:r>
              <a:rPr lang="en-US" altLang="zh-CN"/>
              <a:t>S</a:t>
            </a:r>
            <a:r>
              <a:rPr lang="zh-CN" altLang="en-US"/>
              <a:t>表示某个有意义的句子，由一串特定顺序排列的词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     </a:t>
            </a:r>
            <a:r>
              <a:rPr lang="en-US" altLang="zh-CN"/>
              <a:t>...      </a:t>
            </a:r>
            <a:r>
              <a:rPr lang="zh-CN" altLang="en-US"/>
              <a:t>组成，</a:t>
            </a:r>
            <a:r>
              <a:rPr lang="en-US" altLang="zh-CN"/>
              <a:t>n</a:t>
            </a:r>
            <a:r>
              <a:rPr lang="zh-CN" altLang="en-US"/>
              <a:t>是句子的长度。想知道</a:t>
            </a:r>
            <a:r>
              <a:rPr lang="en-US" altLang="zh-CN"/>
              <a:t>S</a:t>
            </a:r>
            <a:r>
              <a:rPr lang="zh-CN" altLang="en-US"/>
              <a:t>在文本中</a:t>
            </a:r>
            <a:r>
              <a:rPr lang="en-US" altLang="zh-CN"/>
              <a:t>(</a:t>
            </a:r>
            <a:r>
              <a:rPr lang="zh-CN" altLang="en-US"/>
              <a:t>语料库</a:t>
            </a:r>
            <a:r>
              <a:rPr lang="en-US" altLang="zh-CN"/>
              <a:t>)</a:t>
            </a:r>
            <a:r>
              <a:rPr lang="zh-CN" altLang="en-US"/>
              <a:t>出现的可能性，也就是所说的概率        </a:t>
            </a:r>
            <a:r>
              <a:rPr lang="en-US" altLang="zh-CN"/>
              <a:t>: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10553065" y="2694940"/>
          <a:ext cx="57150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93065" imgH="692150" progId="Equation.KSEE3">
                  <p:embed/>
                </p:oleObj>
              </mc:Choice>
              <mc:Fallback>
                <p:oleObj name="" r:id="rId1" imgW="393065" imgH="69215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53065" y="2694940"/>
                        <a:ext cx="571500" cy="630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838200" y="3700780"/>
          <a:ext cx="41910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87045" imgH="520700" progId="Equation.KSEE3">
                  <p:embed/>
                </p:oleObj>
              </mc:Choice>
              <mc:Fallback>
                <p:oleObj name="" r:id="rId3" imgW="487045" imgH="5207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700780"/>
                        <a:ext cx="41910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729105" y="3700145"/>
          <a:ext cx="42418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13080" imgH="520700" progId="Equation.KSEE3">
                  <p:embed/>
                </p:oleObj>
              </mc:Choice>
              <mc:Fallback>
                <p:oleObj name="" r:id="rId5" imgW="513080" imgH="520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9105" y="3700145"/>
                        <a:ext cx="42418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7310" y="4647565"/>
          <a:ext cx="78613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7310" y="4647565"/>
                        <a:ext cx="78613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二、统计语言模型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概念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endParaRPr lang="en-US" altLang="zh-CN"/>
          </a:p>
          <a:p>
            <a:pPr marL="0" indent="0">
              <a:lnSpc>
                <a:spcPct val="200000"/>
              </a:lnSpc>
              <a:buNone/>
            </a:pPr>
            <a:endParaRPr lang="en-US" altLang="zh-CN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                   </a:t>
            </a:r>
            <a:r>
              <a:rPr lang="zh-CN" altLang="en-US">
                <a:solidFill>
                  <a:srgbClr val="FF0000"/>
                </a:solidFill>
              </a:rPr>
              <a:t>参数的计算？</a:t>
            </a:r>
            <a:r>
              <a:rPr lang="en-US" altLang="zh-CN"/>
              <a:t> 	</a:t>
            </a:r>
            <a:endParaRPr lang="en-US" altLang="zh-CN"/>
          </a:p>
        </p:txBody>
      </p:sp>
      <p:graphicFrame>
        <p:nvGraphicFramePr>
          <p:cNvPr id="9" name="对象 8"/>
          <p:cNvGraphicFramePr/>
          <p:nvPr/>
        </p:nvGraphicFramePr>
        <p:xfrm>
          <a:off x="1416685" y="2975610"/>
          <a:ext cx="9665970" cy="131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7444105" imgH="1743075" progId="Equation.KSEE3">
                  <p:embed/>
                </p:oleObj>
              </mc:Choice>
              <mc:Fallback>
                <p:oleObj name="" r:id="rId1" imgW="7444105" imgH="174307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6685" y="2975610"/>
                        <a:ext cx="9665970" cy="1311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2042</Words>
  <Application>WPS 演示</Application>
  <PresentationFormat>宽屏</PresentationFormat>
  <Paragraphs>193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32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课程整体结构图</vt:lpstr>
      <vt:lpstr>语言模型</vt:lpstr>
      <vt:lpstr>一、语言模型概念</vt:lpstr>
      <vt:lpstr>一、语言模型概念</vt:lpstr>
      <vt:lpstr>一、语言模型概念</vt:lpstr>
      <vt:lpstr>二、N-gram语言模型</vt:lpstr>
      <vt:lpstr>二、统计语言模型</vt:lpstr>
      <vt:lpstr>二、统计语言模型</vt:lpstr>
      <vt:lpstr>二、统计语言模型</vt:lpstr>
      <vt:lpstr>二、统计语言模型</vt:lpstr>
      <vt:lpstr>二、统计语言模型</vt:lpstr>
      <vt:lpstr>二、统计语言模型</vt:lpstr>
      <vt:lpstr>三、N-gram语言模型</vt:lpstr>
      <vt:lpstr>三、N-gram语言模型</vt:lpstr>
      <vt:lpstr>三、N-gram语言模型</vt:lpstr>
      <vt:lpstr>三、N-gram语言模型</vt:lpstr>
      <vt:lpstr>三、N-gram语言模型</vt:lpstr>
      <vt:lpstr>三、N-gram语言模型</vt:lpstr>
      <vt:lpstr>三、N-gram语言模型</vt:lpstr>
      <vt:lpstr>三、N-gram语言模型</vt:lpstr>
      <vt:lpstr>四、语言模型评价</vt:lpstr>
      <vt:lpstr>四、神经网络语言模型</vt:lpstr>
      <vt:lpstr>四、神经网络语言模型</vt:lpstr>
      <vt:lpstr>四、神经网络语言模型</vt:lpstr>
      <vt:lpstr>四、神经网络语言模型</vt:lpstr>
      <vt:lpstr>四、神经网络语言模型</vt:lpstr>
      <vt:lpstr>四、神经网络语言模型</vt:lpstr>
      <vt:lpstr>四、神经网络语言模型</vt:lpstr>
      <vt:lpstr>四、神经网络语言模型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湖心小笨酸</cp:lastModifiedBy>
  <cp:revision>27</cp:revision>
  <dcterms:created xsi:type="dcterms:W3CDTF">2018-09-14T03:53:00Z</dcterms:created>
  <dcterms:modified xsi:type="dcterms:W3CDTF">2018-12-01T07:54:44Z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