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6" r:id="rId3"/>
    <p:sldId id="271" r:id="rId5"/>
    <p:sldId id="270" r:id="rId6"/>
    <p:sldId id="289" r:id="rId7"/>
    <p:sldId id="290" r:id="rId8"/>
    <p:sldId id="291" r:id="rId9"/>
    <p:sldId id="292" r:id="rId10"/>
    <p:sldId id="294" r:id="rId11"/>
    <p:sldId id="295" r:id="rId12"/>
    <p:sldId id="296" r:id="rId13"/>
    <p:sldId id="287" r:id="rId14"/>
  </p:sldIdLst>
  <p:sldSz cx="12188825" cy="6858000"/>
  <p:notesSz cx="6858000" cy="9144000"/>
  <p:custDataLst>
    <p:tags r:id="rId19"/>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EC20E35-A176-4012-BC5E-935CFFF8708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1" autoAdjust="0"/>
    <p:restoredTop sz="77745" autoAdjust="0"/>
  </p:normalViewPr>
  <p:slideViewPr>
    <p:cSldViewPr>
      <p:cViewPr varScale="1">
        <p:scale>
          <a:sx n="90" d="100"/>
          <a:sy n="90" d="100"/>
        </p:scale>
        <p:origin x="1332" y="90"/>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如果你曾经用</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编过程序，你会发现</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能瞬间吸引你。由于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的语法与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是一样的，你就可以在很短时间内写出一个</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程序。你的第一个</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程序会完成的又快又轻松，同时花费很少的编程开销。</a:t>
            </a:r>
            <a:endPar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如果你曾经用</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编过程序，你会发现</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能瞬间吸引你。由于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的语法与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是一样的，你就可以在很短时间内写出一个</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程序。你的第一个</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程序会完成的又快又轻松，同时花费很少的编程开销。</a:t>
            </a:r>
            <a:endPar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是编程语言演变过程中一个很成功的语言。</a:t>
            </a:r>
            <a:endPar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具有与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一样熟悉和有用的特点，同时还移除了</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的复杂性，危险性和多余的因素，</a:t>
            </a:r>
            <a:endPar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因此</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成为了一种安全，简单，易于使用的编程语言。</a:t>
            </a:r>
            <a:endPar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如果你曾经用</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编过程序，你会发现</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能瞬间吸引你。由于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的语法与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是一样的，你就可以在很短时间内写出一个</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程序。你的第一个</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程序会完成的又快又轻松，同时花费很少的编程开销。</a:t>
            </a:r>
            <a:endPar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如果你曾经用</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编过程序，你会发现</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能瞬间吸引你。由于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的语法与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是一样的，你就可以在很短时间内写出一个</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程序。你的第一个</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程序会完成的又快又轻松，同时花费很少的编程开销。</a:t>
            </a:r>
            <a:endPar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如果你曾经用</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编过程序，你会发现</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能瞬间吸引你。由于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的语法与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是一样的，你就可以在很短时间内写出一个</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程序。你的第一个</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程序会完成的又快又轻松，同时花费很少的编程开销。</a:t>
            </a:r>
            <a:endPar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如果你曾经用</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编过程序，你会发现</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能瞬间吸引你。由于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的语法与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是一样的，你就可以在很短时间内写出一个</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程序。你的第一个</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程序会完成的又快又轻松，同时花费很少的编程开销。</a:t>
            </a:r>
            <a:endPar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如果你曾经用</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编过程序，你会发现</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能瞬间吸引你。由于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的语法与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是一样的，你就可以在很短时间内写出一个</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程序。你的第一个</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程序会完成的又快又轻松，同时花费很少的编程开销。</a:t>
            </a:r>
            <a:endPar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如果你曾经用</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编过程序，你会发现</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能瞬间吸引你。由于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的语法与</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C++</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是一样的，你就可以在很短时间内写出一个</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程序。你的第一个</a:t>
            </a:r>
            <a:r>
              <a:rPr lang="en-US"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Java</a:t>
            </a:r>
            <a:r>
              <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rPr>
              <a:t>程序会完成的又快又轻松，同时花费很少的编程开销。</a:t>
            </a:r>
            <a:endParaRPr lang="zh-CN" altLang="zh-CN" sz="1200" kern="1200" dirty="0" smtClean="0">
              <a:solidFill>
                <a:schemeClr val="tx1"/>
              </a:solidFill>
              <a:effectLst/>
              <a:latin typeface="Microsoft YaHei UI" panose="020B0503020204020204" pitchFamily="34" charset="-122"/>
              <a:ea typeface="Microsoft YaHei UI"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905000"/>
            <a:ext cx="9144000"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256" name="线条" descr="线条图形"/>
          <p:cNvGrpSpPr/>
          <p:nvPr/>
        </p:nvGrpSpPr>
        <p:grpSpPr bwMode="invGray">
          <a:xfrm>
            <a:off x="1584896" y="4724400"/>
            <a:ext cx="8631936" cy="64008"/>
            <a:chOff x="-4110038" y="2703513"/>
            <a:chExt cx="17394239" cy="160336"/>
          </a:xfrm>
          <a:solidFill>
            <a:schemeClr val="accent1"/>
          </a:solidFill>
        </p:grpSpPr>
        <p:sp>
          <p:nvSpPr>
            <p:cNvPr id="257" name="任意多边形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9" name="任意多边形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smtClean="0"/>
              <a:t>单击此处编辑母版副标题样式</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7" name="线条" descr="线条图形"/>
          <p:cNvGrpSpPr/>
          <p:nvPr/>
        </p:nvGrpSpPr>
        <p:grpSpPr bwMode="invGray">
          <a:xfrm>
            <a:off x="1522413" y="1514475"/>
            <a:ext cx="10569575" cy="64008"/>
            <a:chOff x="1522413" y="1514475"/>
            <a:chExt cx="10569575" cy="64008"/>
          </a:xfrm>
        </p:grpSpPr>
        <p:sp>
          <p:nvSpPr>
            <p:cNvPr id="8" name="任意多边形 7"/>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7070">
              <a:defRPr/>
            </a:lvl6pPr>
            <a:lvl7pPr marL="1957070">
              <a:defRPr/>
            </a:lvl7pPr>
            <a:lvl8pPr marL="1957070">
              <a:defRPr/>
            </a:lvl8pPr>
            <a:lvl9pPr marL="1957070">
              <a:defRPr/>
            </a:lvl9pPr>
          </a:lstStyle>
          <a:p>
            <a:pPr lvl="0" rtl="0"/>
            <a:r>
              <a:rPr lang="zh-CN" altLang="en-US" noProof="0" smtClean="0"/>
              <a:t>单击此处编辑母版文本样式</a:t>
            </a:r>
            <a:endParaRPr lang="zh-CN" altLang="en-US" noProof="0" smtClean="0"/>
          </a:p>
          <a:p>
            <a:pPr lvl="1" rtl="0"/>
            <a:r>
              <a:rPr lang="zh-CN" altLang="en-US" noProof="0" smtClean="0"/>
              <a:t>第二级</a:t>
            </a:r>
            <a:endParaRPr lang="zh-CN" altLang="en-US" noProof="0" smtClean="0"/>
          </a:p>
          <a:p>
            <a:pPr lvl="2" rtl="0"/>
            <a:r>
              <a:rPr lang="zh-CN" altLang="en-US" noProof="0" smtClean="0"/>
              <a:t>第三级</a:t>
            </a:r>
            <a:endParaRPr lang="zh-CN" altLang="en-US" noProof="0" smtClean="0"/>
          </a:p>
          <a:p>
            <a:pPr lvl="3" rtl="0"/>
            <a:r>
              <a:rPr lang="zh-CN" altLang="en-US" noProof="0" smtClean="0"/>
              <a:t>第四级</a:t>
            </a:r>
            <a:endParaRPr lang="zh-CN" altLang="en-US" noProof="0" smtClean="0"/>
          </a:p>
          <a:p>
            <a:pPr lvl="4" rtl="0"/>
            <a:r>
              <a:rPr lang="zh-CN" altLang="en-US" noProof="0" smtClean="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ACF6A5-CA30-4724-8A74-55B65EA2DB8E}"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1612" y="274639"/>
            <a:ext cx="1371600"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7" name="线条" descr="线条图形"/>
          <p:cNvGrpSpPr/>
          <p:nvPr/>
        </p:nvGrpSpPr>
        <p:grpSpPr bwMode="invGray">
          <a:xfrm rot="5400000">
            <a:off x="6864412" y="3472598"/>
            <a:ext cx="6492240" cy="64008"/>
            <a:chOff x="1522413" y="1514475"/>
            <a:chExt cx="10569575" cy="64008"/>
          </a:xfrm>
        </p:grpSpPr>
        <p:sp>
          <p:nvSpPr>
            <p:cNvPr id="8"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a:xfrm>
            <a:off x="608012" y="277813"/>
            <a:ext cx="9144001"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745" indent="0">
              <a:buNone/>
              <a:defRPr/>
            </a:lvl6pPr>
            <a:lvl7pPr>
              <a:defRPr/>
            </a:lvl7pPr>
            <a:lvl8pPr>
              <a:defRPr baseline="0"/>
            </a:lvl8pPr>
            <a:lvl9pPr>
              <a:defRPr baseline="0"/>
            </a:lvl9p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B0CA52-F532-4FDA-A3F9-4BF9C8E5C82E}"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67" name="线条" descr="线条图形"/>
          <p:cNvGrpSpPr/>
          <p:nvPr/>
        </p:nvGrpSpPr>
        <p:grpSpPr bwMode="invGray">
          <a:xfrm>
            <a:off x="1522413" y="1514475"/>
            <a:ext cx="10569575" cy="64008"/>
            <a:chOff x="1522413" y="1514475"/>
            <a:chExt cx="10569575" cy="64008"/>
          </a:xfrm>
        </p:grpSpPr>
        <p:sp>
          <p:nvSpPr>
            <p:cNvPr id="168"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p:nvPr>
        </p:nvSpPr>
        <p:spPr/>
        <p:txBody>
          <a:bodyPr rtlCol="0"/>
          <a:lstStyle>
            <a:lvl1pPr>
              <a:defRPr>
                <a:latin typeface="Microsoft YaHei UI" panose="020B0503020204020204" pitchFamily="34" charset="-122"/>
                <a:ea typeface="Microsoft YaHei UI" panose="020B0503020204020204" pitchFamily="34" charset="-122"/>
              </a:defRPr>
            </a:lvl1pPr>
            <a:lvl2pPr marL="548640">
              <a:defRPr>
                <a:latin typeface="Microsoft YaHei UI" panose="020B0503020204020204" pitchFamily="34" charset="-122"/>
                <a:ea typeface="Microsoft YaHei UI" panose="020B0503020204020204" pitchFamily="34" charset="-122"/>
              </a:defRPr>
            </a:lvl2pPr>
            <a:lvl3pPr marL="777240">
              <a:defRPr>
                <a:latin typeface="Microsoft YaHei UI" panose="020B0503020204020204" pitchFamily="34" charset="-122"/>
                <a:ea typeface="Microsoft YaHei UI" panose="020B0503020204020204" pitchFamily="34" charset="-122"/>
              </a:defRPr>
            </a:lvl3pPr>
            <a:lvl4pPr marL="1005840">
              <a:defRPr>
                <a:latin typeface="Microsoft YaHei UI" panose="020B0503020204020204" pitchFamily="34" charset="-122"/>
                <a:ea typeface="Microsoft YaHei UI" panose="020B0503020204020204" pitchFamily="34" charset="-122"/>
              </a:defRPr>
            </a:lvl4pPr>
            <a:lvl5pPr marL="1234440">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zh-CN" altLang="en-US" noProof="0" smtClean="0"/>
              <a:t>单击此处编辑母版文本样式</a:t>
            </a:r>
            <a:endParaRPr lang="zh-CN" altLang="en-US" noProof="0" smtClean="0"/>
          </a:p>
          <a:p>
            <a:pPr lvl="1" rtl="0"/>
            <a:r>
              <a:rPr lang="zh-CN" altLang="en-US" noProof="0" smtClean="0"/>
              <a:t>第二级</a:t>
            </a:r>
            <a:endParaRPr lang="zh-CN" altLang="en-US" noProof="0" smtClean="0"/>
          </a:p>
          <a:p>
            <a:pPr lvl="2" rtl="0"/>
            <a:r>
              <a:rPr lang="zh-CN" altLang="en-US" noProof="0" smtClean="0"/>
              <a:t>第三级</a:t>
            </a:r>
            <a:endParaRPr lang="zh-CN" altLang="en-US" noProof="0" smtClean="0"/>
          </a:p>
          <a:p>
            <a:pPr lvl="3" rtl="0"/>
            <a:r>
              <a:rPr lang="zh-CN" altLang="en-US" noProof="0" smtClean="0"/>
              <a:t>第四级</a:t>
            </a:r>
            <a:endParaRPr lang="zh-CN" altLang="en-US" noProof="0" smtClean="0"/>
          </a:p>
          <a:p>
            <a:pPr lvl="4" rtl="0"/>
            <a:r>
              <a:rPr lang="zh-CN" altLang="en-US" noProof="0" smtClean="0"/>
              <a:t>第五级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AAE51B8-C16C-4D58-B4E7-426249342FB6}"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255" name="线条" descr="线条图形"/>
          <p:cNvGrpSpPr/>
          <p:nvPr/>
        </p:nvGrpSpPr>
        <p:grpSpPr bwMode="invGray">
          <a:xfrm>
            <a:off x="1584896" y="4724400"/>
            <a:ext cx="8631936" cy="64008"/>
            <a:chOff x="-4110038" y="2703513"/>
            <a:chExt cx="17394239" cy="160336"/>
          </a:xfrm>
          <a:solidFill>
            <a:schemeClr val="accent1"/>
          </a:solidFill>
        </p:grpSpPr>
        <p:sp>
          <p:nvSpPr>
            <p:cNvPr id="256" name="任意多边形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7" name="任意多边形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smtClean="0"/>
              <a:t>单击此处编辑母版文本样式</a:t>
            </a:r>
            <a:endParaRPr lang="zh-CN" altLang="en-US" noProof="0" smtClean="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E642744-2BC1-482F-8D65-D67812FCF761}" type="datetime1">
              <a:rPr lang="zh-CN" altLang="en-US" smtClean="0"/>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58" name="线条" descr="线条图形"/>
          <p:cNvGrpSpPr/>
          <p:nvPr/>
        </p:nvGrpSpPr>
        <p:grpSpPr bwMode="invGray">
          <a:xfrm>
            <a:off x="1522413" y="1514475"/>
            <a:ext cx="10569575" cy="64008"/>
            <a:chOff x="1522413" y="1514475"/>
            <a:chExt cx="10569575" cy="64008"/>
          </a:xfrm>
        </p:grpSpPr>
        <p:sp>
          <p:nvSpPr>
            <p:cNvPr id="159"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p:nvPr>
        </p:nvSpPr>
        <p:spPr>
          <a:xfrm>
            <a:off x="1522413" y="1905000"/>
            <a:ext cx="441959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baseline="0"/>
            </a:lvl7pPr>
            <a:lvl8pPr marL="1957070">
              <a:defRPr sz="1600" baseline="0"/>
            </a:lvl8pPr>
            <a:lvl9pPr marL="1957070">
              <a:defRPr sz="1600" baseline="0"/>
            </a:lvl9pPr>
          </a:lstStyle>
          <a:p>
            <a:pPr lvl="0" rtl="0"/>
            <a:r>
              <a:rPr lang="zh-CN" altLang="en-US" noProof="0" smtClean="0"/>
              <a:t>单击此处编辑母版文本样式</a:t>
            </a:r>
            <a:endParaRPr lang="zh-CN" altLang="en-US" noProof="0" smtClean="0"/>
          </a:p>
          <a:p>
            <a:pPr lvl="1" rtl="0"/>
            <a:r>
              <a:rPr lang="zh-CN" altLang="en-US" noProof="0" smtClean="0"/>
              <a:t>第二级</a:t>
            </a:r>
            <a:endParaRPr lang="zh-CN" altLang="en-US" noProof="0" smtClean="0"/>
          </a:p>
          <a:p>
            <a:pPr lvl="2" rtl="0"/>
            <a:r>
              <a:rPr lang="zh-CN" altLang="en-US" noProof="0" smtClean="0"/>
              <a:t>第三级</a:t>
            </a:r>
            <a:endParaRPr lang="zh-CN" altLang="en-US" noProof="0" smtClean="0"/>
          </a:p>
          <a:p>
            <a:pPr lvl="3" rtl="0"/>
            <a:r>
              <a:rPr lang="zh-CN" altLang="en-US" noProof="0" smtClean="0"/>
              <a:t>第四级</a:t>
            </a:r>
            <a:endParaRPr lang="zh-CN" altLang="en-US" noProof="0" smtClean="0"/>
          </a:p>
          <a:p>
            <a:pPr lvl="4" rtl="0"/>
            <a:r>
              <a:rPr lang="zh-CN" altLang="en-US" noProof="0" smtClean="0"/>
              <a:t>第五级</a:t>
            </a:r>
            <a:endParaRPr lang="zh-CN" altLang="en-US" noProof="0" dirty="0"/>
          </a:p>
        </p:txBody>
      </p:sp>
      <p:sp>
        <p:nvSpPr>
          <p:cNvPr id="4" name="内容占位符 3"/>
          <p:cNvSpPr>
            <a:spLocks noGrp="1"/>
          </p:cNvSpPr>
          <p:nvPr>
            <p:ph sz="half" idx="2"/>
          </p:nvPr>
        </p:nvSpPr>
        <p:spPr>
          <a:xfrm>
            <a:off x="6246815" y="1905000"/>
            <a:ext cx="4419598"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a:lvl7pPr>
            <a:lvl8pPr marL="1957070">
              <a:defRPr sz="1600" baseline="0"/>
            </a:lvl8pPr>
            <a:lvl9pPr marL="1957070">
              <a:defRPr sz="1600" baseline="0"/>
            </a:lvl9pPr>
          </a:lstStyle>
          <a:p>
            <a:pPr lvl="0" rtl="0"/>
            <a:r>
              <a:rPr lang="zh-CN" altLang="en-US" noProof="0" smtClean="0"/>
              <a:t>单击此处编辑母版文本样式</a:t>
            </a:r>
            <a:endParaRPr lang="zh-CN" altLang="en-US" noProof="0" smtClean="0"/>
          </a:p>
          <a:p>
            <a:pPr lvl="1" rtl="0"/>
            <a:r>
              <a:rPr lang="zh-CN" altLang="en-US" noProof="0" smtClean="0"/>
              <a:t>第二级</a:t>
            </a:r>
            <a:endParaRPr lang="zh-CN" altLang="en-US" noProof="0" smtClean="0"/>
          </a:p>
          <a:p>
            <a:pPr lvl="2" rtl="0"/>
            <a:r>
              <a:rPr lang="zh-CN" altLang="en-US" noProof="0" smtClean="0"/>
              <a:t>第三级</a:t>
            </a:r>
            <a:endParaRPr lang="zh-CN" altLang="en-US" noProof="0" smtClean="0"/>
          </a:p>
          <a:p>
            <a:pPr lvl="3" rtl="0"/>
            <a:r>
              <a:rPr lang="zh-CN" altLang="en-US" noProof="0" smtClean="0"/>
              <a:t>第四级</a:t>
            </a:r>
            <a:endParaRPr lang="zh-CN" altLang="en-US" noProof="0" smtClean="0"/>
          </a:p>
          <a:p>
            <a:pPr lvl="4" rtl="0"/>
            <a:r>
              <a:rPr lang="zh-CN" altLang="en-US" noProof="0" smtClean="0"/>
              <a:t>第五级</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57C6E4D-621D-4515-8831-14D98E9F728C}"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60" name="线条" descr="线条图形"/>
          <p:cNvGrpSpPr/>
          <p:nvPr/>
        </p:nvGrpSpPr>
        <p:grpSpPr bwMode="invGray">
          <a:xfrm>
            <a:off x="1522413" y="1514475"/>
            <a:ext cx="10569575" cy="64008"/>
            <a:chOff x="1522413" y="1514475"/>
            <a:chExt cx="10569575" cy="64008"/>
          </a:xfrm>
        </p:grpSpPr>
        <p:sp>
          <p:nvSpPr>
            <p:cNvPr id="161" name="任意多边形 16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smtClean="0"/>
              <a:t>单击此处编辑母版文本样式</a:t>
            </a:r>
            <a:endParaRPr lang="zh-CN" altLang="en-US" noProof="0" smtClean="0"/>
          </a:p>
        </p:txBody>
      </p:sp>
      <p:sp>
        <p:nvSpPr>
          <p:cNvPr id="4" name="内容占位符 3"/>
          <p:cNvSpPr>
            <a:spLocks noGrp="1"/>
          </p:cNvSpPr>
          <p:nvPr>
            <p:ph sz="half" idx="2"/>
          </p:nvPr>
        </p:nvSpPr>
        <p:spPr>
          <a:xfrm>
            <a:off x="1522413"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baseline="0"/>
            </a:lvl7pPr>
            <a:lvl8pPr marL="1957070">
              <a:defRPr sz="1600" baseline="0"/>
            </a:lvl8pPr>
            <a:lvl9pPr marL="1957070">
              <a:defRPr sz="1600" baseline="0"/>
            </a:lvl9pPr>
          </a:lstStyle>
          <a:p>
            <a:pPr lvl="0" rtl="0"/>
            <a:r>
              <a:rPr lang="zh-CN" altLang="en-US" noProof="0" smtClean="0"/>
              <a:t>单击此处编辑母版文本样式</a:t>
            </a:r>
            <a:endParaRPr lang="zh-CN" altLang="en-US" noProof="0" smtClean="0"/>
          </a:p>
          <a:p>
            <a:pPr lvl="1" rtl="0"/>
            <a:r>
              <a:rPr lang="zh-CN" altLang="en-US" noProof="0" smtClean="0"/>
              <a:t>第二级</a:t>
            </a:r>
            <a:endParaRPr lang="zh-CN" altLang="en-US" noProof="0" smtClean="0"/>
          </a:p>
          <a:p>
            <a:pPr lvl="2" rtl="0"/>
            <a:r>
              <a:rPr lang="zh-CN" altLang="en-US" noProof="0" smtClean="0"/>
              <a:t>第三级</a:t>
            </a:r>
            <a:endParaRPr lang="zh-CN" altLang="en-US" noProof="0" smtClean="0"/>
          </a:p>
          <a:p>
            <a:pPr lvl="3" rtl="0"/>
            <a:r>
              <a:rPr lang="zh-CN" altLang="en-US" noProof="0" smtClean="0"/>
              <a:t>第四级</a:t>
            </a:r>
            <a:endParaRPr lang="zh-CN" altLang="en-US" noProof="0" smtClean="0"/>
          </a:p>
          <a:p>
            <a:pPr lvl="4" rtl="0"/>
            <a:r>
              <a:rPr lang="zh-CN" altLang="en-US" noProof="0" smtClean="0"/>
              <a:t>第五级</a:t>
            </a:r>
            <a:endParaRPr lang="zh-CN" altLang="en-US" noProof="0" dirty="0"/>
          </a:p>
        </p:txBody>
      </p:sp>
      <p:sp>
        <p:nvSpPr>
          <p:cNvPr id="5" name="文本占位符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smtClean="0"/>
              <a:t>单击此处编辑母版文本样式</a:t>
            </a:r>
            <a:endParaRPr lang="zh-CN" altLang="en-US" noProof="0" smtClean="0"/>
          </a:p>
        </p:txBody>
      </p:sp>
      <p:sp>
        <p:nvSpPr>
          <p:cNvPr id="6" name="内容占位符 5"/>
          <p:cNvSpPr>
            <a:spLocks noGrp="1"/>
          </p:cNvSpPr>
          <p:nvPr>
            <p:ph sz="quarter" idx="4"/>
          </p:nvPr>
        </p:nvSpPr>
        <p:spPr>
          <a:xfrm>
            <a:off x="6249860"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50">
              <a:defRPr sz="1600">
                <a:latin typeface="Microsoft YaHei UI" panose="020B0503020204020204" pitchFamily="34" charset="-122"/>
                <a:ea typeface="Microsoft YaHei UI" panose="020B0503020204020204" pitchFamily="34" charset="-122"/>
              </a:defRPr>
            </a:lvl5pPr>
            <a:lvl6pPr marL="1957070">
              <a:defRPr sz="1600"/>
            </a:lvl6pPr>
            <a:lvl7pPr marL="1957070">
              <a:defRPr sz="1600"/>
            </a:lvl7pPr>
            <a:lvl8pPr marL="1957070">
              <a:defRPr sz="1600"/>
            </a:lvl8pPr>
            <a:lvl9pPr marL="1957070">
              <a:defRPr sz="1600"/>
            </a:lvl9pPr>
          </a:lstStyle>
          <a:p>
            <a:pPr lvl="0" rtl="0"/>
            <a:r>
              <a:rPr lang="zh-CN" altLang="en-US" noProof="0" smtClean="0"/>
              <a:t>单击此处编辑母版文本样式</a:t>
            </a:r>
            <a:endParaRPr lang="zh-CN" altLang="en-US" noProof="0" smtClean="0"/>
          </a:p>
          <a:p>
            <a:pPr lvl="1" rtl="0"/>
            <a:r>
              <a:rPr lang="zh-CN" altLang="en-US" noProof="0" smtClean="0"/>
              <a:t>第二级</a:t>
            </a:r>
            <a:endParaRPr lang="zh-CN" altLang="en-US" noProof="0" smtClean="0"/>
          </a:p>
          <a:p>
            <a:pPr lvl="2" rtl="0"/>
            <a:r>
              <a:rPr lang="zh-CN" altLang="en-US" noProof="0" smtClean="0"/>
              <a:t>第三级</a:t>
            </a:r>
            <a:endParaRPr lang="zh-CN" altLang="en-US" noProof="0" smtClean="0"/>
          </a:p>
          <a:p>
            <a:pPr lvl="3" rtl="0"/>
            <a:r>
              <a:rPr lang="zh-CN" altLang="en-US" noProof="0" smtClean="0"/>
              <a:t>第四级</a:t>
            </a:r>
            <a:endParaRPr lang="zh-CN" altLang="en-US" noProof="0" smtClean="0"/>
          </a:p>
          <a:p>
            <a:pPr lvl="4" rtl="0"/>
            <a:r>
              <a:rPr lang="zh-CN" altLang="en-US" noProof="0" smtClean="0"/>
              <a:t>第五级</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157F41-EA24-4D6C-B76B-51104A4FF3D3}" type="datetime1">
              <a:rPr lang="zh-CN" altLang="en-US" smtClean="0"/>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grpSp>
        <p:nvGrpSpPr>
          <p:cNvPr id="156" name="线条" descr="线条图形"/>
          <p:cNvGrpSpPr/>
          <p:nvPr/>
        </p:nvGrpSpPr>
        <p:grpSpPr bwMode="invGray">
          <a:xfrm>
            <a:off x="1522413" y="1514475"/>
            <a:ext cx="10569575" cy="64008"/>
            <a:chOff x="1522413" y="1514475"/>
            <a:chExt cx="10569575" cy="64008"/>
          </a:xfrm>
        </p:grpSpPr>
        <p:sp>
          <p:nvSpPr>
            <p:cNvPr id="157" name="任意多边形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8" name="任意多边形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9" name="任意多边形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0"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1"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2"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3"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4"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5"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6"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7"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8"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9"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0"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1"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2"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3"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4"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5"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6"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7"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8"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9"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0"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1"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2"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3"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4"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5"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6"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7"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8"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9"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0"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1"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2"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3"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4"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5"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6"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7"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8"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9"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0"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1"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2"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3"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4"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5"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6"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8"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9"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0"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1"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2"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3"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4"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5"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6"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7"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8"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9"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0"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1"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2"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3"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4"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5"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6"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7"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8"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9"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30"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41E27CD-26C5-4927-9077-9E87DDF8ECF7}" type="datetime1">
              <a:rPr lang="zh-CN" altLang="en-US" smtClean="0"/>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1"/>
          <p:cNvSpPr>
            <a:spLocks noGrp="1"/>
          </p:cNvSpPr>
          <p:nvPr>
            <p:ph type="dt" sz="half" idx="10"/>
          </p:nvPr>
        </p:nvSpPr>
        <p:spPr/>
        <p:txBody>
          <a:bodyPr rtlCol="0"/>
          <a:lstStyle/>
          <a:p>
            <a:pPr rtl="0"/>
            <a:fld id="{6DE0B1C2-D5D7-4DF1-B631-6247EDFA3201}" type="datetime1">
              <a:rPr lang="zh-CN" altLang="en-US" noProof="0" smtClean="0"/>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smtClean="0"/>
              <a:t>单击此处编辑母版标题样式</a:t>
            </a:r>
            <a:endParaRPr lang="zh-CN" altLang="en-US" noProof="0" dirty="0"/>
          </a:p>
        </p:txBody>
      </p:sp>
      <p:sp>
        <p:nvSpPr>
          <p:cNvPr id="4" name="文本占位符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smtClean="0"/>
              <a:t>单击此处编辑母版文本样式</a:t>
            </a:r>
            <a:endParaRPr lang="zh-CN" altLang="en-US" noProof="0" smtClean="0"/>
          </a:p>
        </p:txBody>
      </p:sp>
      <p:sp>
        <p:nvSpPr>
          <p:cNvPr id="3" name="内容占位符 2"/>
          <p:cNvSpPr>
            <a:spLocks noGrp="1"/>
          </p:cNvSpPr>
          <p:nvPr>
            <p:ph idx="1"/>
          </p:nvPr>
        </p:nvSpPr>
        <p:spPr>
          <a:xfrm>
            <a:off x="4710022" y="1905000"/>
            <a:ext cx="5669280"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noProof="0" smtClean="0"/>
              <a:t>单击此处编辑母版文本样式</a:t>
            </a:r>
            <a:endParaRPr lang="zh-CN" altLang="en-US" noProof="0" smtClean="0"/>
          </a:p>
          <a:p>
            <a:pPr lvl="1" rtl="0"/>
            <a:r>
              <a:rPr lang="zh-CN" altLang="en-US" noProof="0" smtClean="0"/>
              <a:t>第二级</a:t>
            </a:r>
            <a:endParaRPr lang="zh-CN" altLang="en-US" noProof="0" smtClean="0"/>
          </a:p>
          <a:p>
            <a:pPr lvl="2" rtl="0"/>
            <a:r>
              <a:rPr lang="zh-CN" altLang="en-US" noProof="0" smtClean="0"/>
              <a:t>第三级</a:t>
            </a:r>
            <a:endParaRPr lang="zh-CN" altLang="en-US" noProof="0" smtClean="0"/>
          </a:p>
          <a:p>
            <a:pPr lvl="3" rtl="0"/>
            <a:r>
              <a:rPr lang="zh-CN" altLang="en-US" noProof="0" smtClean="0"/>
              <a:t>第四级</a:t>
            </a:r>
            <a:endParaRPr lang="zh-CN" altLang="en-US" noProof="0" smtClean="0"/>
          </a:p>
          <a:p>
            <a:pPr lvl="4" rtl="0"/>
            <a:r>
              <a:rPr lang="zh-CN" altLang="en-US" noProof="0" smtClean="0"/>
              <a:t>第五级</a:t>
            </a:r>
            <a:endParaRPr lang="zh-CN" altLang="en-US" noProof="0" dirty="0"/>
          </a:p>
        </p:txBody>
      </p:sp>
      <p:grpSp>
        <p:nvGrpSpPr>
          <p:cNvPr id="615" name="框架" descr="方框图形"/>
          <p:cNvGrpSpPr/>
          <p:nvPr/>
        </p:nvGrpSpPr>
        <p:grpSpPr bwMode="invGray">
          <a:xfrm>
            <a:off x="4417839" y="1630821"/>
            <a:ext cx="6291028"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6D0992-68C0-47A5-BA2C-3DDCADB492E0}"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1" smtClean="0"/>
              <a:t>单击此处编辑母版标题样式</a:t>
            </a:r>
            <a:endParaRPr lang="zh-CN" altLang="en-US" noProof="1"/>
          </a:p>
        </p:txBody>
      </p:sp>
      <p:sp>
        <p:nvSpPr>
          <p:cNvPr id="3" name="图片占位符 2" descr="为添加图像预留的空占位符。单击占位符，选择要添加的图像。"/>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smtClean="0"/>
              <a:t>单击图标添加图片</a:t>
            </a:r>
            <a:endParaRPr lang="zh-CN" altLang="en-US" noProof="0" dirty="0"/>
          </a:p>
        </p:txBody>
      </p:sp>
      <p:grpSp>
        <p:nvGrpSpPr>
          <p:cNvPr id="614" name="框架" descr="方框图形"/>
          <p:cNvGrpSpPr/>
          <p:nvPr/>
        </p:nvGrpSpPr>
        <p:grpSpPr bwMode="invGray">
          <a:xfrm flipH="1">
            <a:off x="1447500" y="1630821"/>
            <a:ext cx="6291028"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4" name="任意多边形 84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5" name="任意多边形 84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6"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7"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8"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9"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0"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1"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2"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3"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4"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5"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6"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7"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8"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9"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0"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1"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2"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3"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4"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5"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6"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7"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8"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9"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0"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1"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2"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3"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4"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5"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6"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7"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8"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9"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0"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1"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2"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3"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4"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5"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6"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7"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8"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9"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0"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1"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2"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4"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5"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6"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7"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8"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9"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0"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1"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2"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3"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4"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5"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6"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7"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8"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9"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0"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1"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2"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3"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4"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5"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6"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0" name="任意多边形 76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1" name="任意多边形 77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2"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3"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4"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5"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6"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7"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8"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9"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0"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1"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2"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3"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4"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5"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6"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7"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8"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9"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0"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1"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2"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3"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4"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5"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6"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7"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8"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9"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0"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1"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2"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3"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4"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5"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6"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7"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8"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9"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0"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1"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2"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3"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4"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5"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6"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7"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8"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0"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1"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2"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3"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4"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5"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6"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7"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8"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9"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0"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1"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2"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3"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4"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5"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6"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7"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8"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9"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0"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1"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2"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4" name="任意多边形 69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5" name="任意多边形 69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6" name="任意多边形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7" name="任意多边形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8" name="任意多边形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9" name="任意多边形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0" name="任意多边形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1" name="任意多边形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2" name="任意多边形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3" name="任意多边形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4" name="任意多边形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5" name="任意多边形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6" name="任意多边形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7" name="任意多边形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8" name="任意多边形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9" name="任意多边形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0" name="任意多边形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1" name="任意多边形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2" name="任意多边形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3" name="任意多边形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4" name="任意多边形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5" name="任意多边形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6" name="任意多边形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7" name="任意多边形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8" name="任意多边形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9" name="任意多边形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0" name="任意多边形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1" name="任意多边形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2" name="任意多边形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3" name="任意多边形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4" name="任意多边形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5" name="任意多边形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6" name="任意多边形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7" name="任意多边形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8" name="任意多边形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9" name="任意多边形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0" name="任意多边形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1" name="任意多边形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2" name="任意多边形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3" name="任意多边形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4" name="任意多边形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5" name="任意多边形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6" name="任意多边形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7" name="任意多边形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8" name="任意多边形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9" name="任意多边形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0" name="任意多边形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1" name="任意多边形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2" name="任意多边形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4" name="任意多边形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5" name="任意多边形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6" name="任意多边形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7" name="任意多边形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8" name="任意多边形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9" name="任意多边形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0" name="任意多边形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1" name="任意多边形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2" name="任意多边形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3" name="任意多边形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4" name="任意多边形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5" name="任意多边形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6" name="任意多边形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7" name="任意多边形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8" name="任意多边形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9" name="任意多边形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0" name="任意多边形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1" name="任意多边形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2" name="任意多边形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3" name="任意多边形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4" name="任意多边形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5" name="任意多边形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6" name="任意多边形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0" name="任意多边形 61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1" name="任意多边形 62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2" name="任意多边形 621"/>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3" name="任意多边形 622"/>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4" name="任意多边形 623"/>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5" name="任意多边形 624"/>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6" name="任意多边形 625"/>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7" name="任意多边形 626"/>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8" name="任意多边形 627"/>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9" name="任意多边形 628"/>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0" name="任意多边形 629"/>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1" name="任意多边形 630"/>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2" name="任意多边形 631"/>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3" name="任意多边形 632"/>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4" name="任意多边形 633"/>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5" name="任意多边形 634"/>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6" name="任意多边形 635"/>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7" name="任意多边形 636"/>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8" name="任意多边形 637"/>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9" name="任意多边形 638"/>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0" name="任意多边形 639"/>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1" name="任意多边形 640"/>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2" name="任意多边形 641"/>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3" name="任意多边形 642"/>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4" name="任意多边形 643"/>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5" name="任意多边形 644"/>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6" name="任意多边形 645"/>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7" name="任意多边形 646"/>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8" name="任意多边形 647"/>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9" name="任意多边形 648"/>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0" name="任意多边形 649"/>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1" name="任意多边形 650"/>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2" name="任意多边形 651"/>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3" name="任意多边形 652"/>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4" name="任意多边形 653"/>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5" name="任意多边形 654"/>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6" name="任意多边形 655"/>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7" name="任意多边形 656"/>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8" name="任意多边形 657"/>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9" name="任意多边形 658"/>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0" name="任意多边形 659"/>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1" name="任意多边形 660"/>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2" name="任意多边形 661"/>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3" name="任意多边形 662"/>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4" name="任意多边形 663"/>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5" name="任意多边形 664"/>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6" name="任意多边形 665"/>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7" name="任意多边形 666"/>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8" name="任意多边形 667"/>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0" name="任意多边形 669"/>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1" name="任意多边形 670"/>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2" name="任意多边形 671"/>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3" name="任意多边形 672"/>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4" name="任意多边形 673"/>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5" name="任意多边形 674"/>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6" name="任意多边形 675"/>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7" name="任意多边形 676"/>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8" name="任意多边形 677"/>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9" name="任意多边形 678"/>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0" name="任意多边形 679"/>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1" name="任意多边形 680"/>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2" name="任意多边形 681"/>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3" name="任意多边形 682"/>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4" name="任意多边形 683"/>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5" name="任意多边形 684"/>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6" name="任意多边形 685"/>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7" name="任意多边形 686"/>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8" name="任意多边形 687"/>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9" name="任意多边形 688"/>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0" name="任意多边形 689"/>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1" name="任意多边形 690"/>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2" name="任意多边形 691"/>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1" smtClean="0"/>
              <a:t>单击此处编辑母版文本样式</a:t>
            </a:r>
            <a:endParaRPr lang="zh-CN" altLang="en-US" noProof="1" smtClean="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9FDE26-7774-42D9-B09F-897A3804FF77}" type="datetime1">
              <a:rPr lang="zh-CN" altLang="en-US" smtClean="0"/>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5" name="页脚占位符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3"/>
          <p:cNvSpPr>
            <a:spLocks noGrp="1"/>
          </p:cNvSpPr>
          <p:nvPr>
            <p:ph type="dt" sz="half" idx="2"/>
          </p:nvPr>
        </p:nvSpPr>
        <p:spPr>
          <a:xfrm>
            <a:off x="7923212" y="6400801"/>
            <a:ext cx="1396259"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F03606D-7858-4AA2-9E18-693315C12F6C}" type="datetime1">
              <a:rPr lang="zh-CN" altLang="en-US" noProof="0" smtClean="0"/>
            </a:fld>
            <a:endParaRPr lang="zh-CN" altLang="en-US" noProof="0" dirty="0"/>
          </a:p>
        </p:txBody>
      </p:sp>
      <p:sp>
        <p:nvSpPr>
          <p:cNvPr id="6" name="幻灯片编号占位符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fld>
            <a:endParaRPr lang="zh-CN" alt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5945" indent="-274320" algn="l" defTabSz="914400" rtl="0" eaLnBrk="1" latinLnBrk="0" hangingPunct="1">
        <a:lnSpc>
          <a:spcPct val="90000"/>
        </a:lnSpc>
        <a:spcBef>
          <a:spcPts val="600"/>
        </a:spcBef>
        <a:buSzPct val="100000"/>
        <a:buFont typeface="Consolas" panose="020B0609020204030204"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545" indent="-228600" algn="l" defTabSz="914400" rtl="0" eaLnBrk="1" latinLnBrk="0" hangingPunct="1">
        <a:lnSpc>
          <a:spcPct val="90000"/>
        </a:lnSpc>
        <a:spcBef>
          <a:spcPts val="600"/>
        </a:spcBef>
        <a:buSzPct val="100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1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7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3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6pPr>
      <a:lvl7pPr marL="17189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7pPr>
      <a:lvl8pPr marL="19475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8pPr>
      <a:lvl9pPr marL="21761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事件抽取</a:t>
            </a:r>
            <a:endParaRPr lang="zh-CN" altLang="en-US"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rtlCol="0"/>
          <a:lstStyle/>
          <a:p>
            <a:pPr rtl="0"/>
            <a:r>
              <a:rPr lang="en-US" altLang="zh-CN" dirty="0" smtClean="0"/>
              <a:t>                     </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latin typeface="+mj-lt"/>
              </a:rPr>
              <a:t>6.</a:t>
            </a:r>
            <a:r>
              <a:rPr lang="zh-CN" altLang="en-US" dirty="0" smtClean="0">
                <a:latin typeface="+mj-lt"/>
              </a:rPr>
              <a:t>研究趋势</a:t>
            </a:r>
            <a:endParaRPr lang="zh-CN" altLang="en-US" dirty="0" smtClean="0">
              <a:latin typeface="+mj-lt"/>
            </a:endParaRPr>
          </a:p>
        </p:txBody>
      </p:sp>
      <p:sp>
        <p:nvSpPr>
          <p:cNvPr id="3" name="文本框 2"/>
          <p:cNvSpPr txBox="1"/>
          <p:nvPr/>
        </p:nvSpPr>
        <p:spPr>
          <a:xfrm>
            <a:off x="1043940" y="1552575"/>
            <a:ext cx="10563860" cy="5169535"/>
          </a:xfrm>
          <a:prstGeom prst="rect">
            <a:avLst/>
          </a:prstGeom>
          <a:noFill/>
        </p:spPr>
        <p:txBody>
          <a:bodyPr wrap="square" rtlCol="0">
            <a:spAutoFit/>
          </a:bodyPr>
          <a:lstStyle/>
          <a:p>
            <a:pPr>
              <a:lnSpc>
                <a:spcPct val="150000"/>
              </a:lnSpc>
            </a:pPr>
            <a:r>
              <a:rPr lang="en-US" sz="2800" dirty="0">
                <a:latin typeface="Century Schoolbook" panose="02040604050505020304" pitchFamily="18" charset="0"/>
              </a:rPr>
              <a:t>       1.</a:t>
            </a:r>
            <a:r>
              <a:rPr sz="2400" dirty="0">
                <a:latin typeface="Century Schoolbook" panose="02040604050505020304" pitchFamily="18" charset="0"/>
              </a:rPr>
              <a:t>跨文档、跨语言的事件抽取研究将更为广泛</a:t>
            </a:r>
            <a:r>
              <a:rPr lang="zh-CN" sz="2400" dirty="0">
                <a:latin typeface="Century Schoolbook" panose="02040604050505020304" pitchFamily="18" charset="0"/>
              </a:rPr>
              <a:t>。</a:t>
            </a:r>
            <a:endParaRPr sz="2400" dirty="0">
              <a:latin typeface="Century Schoolbook" panose="02040604050505020304" pitchFamily="18" charset="0"/>
            </a:endParaRPr>
          </a:p>
          <a:p>
            <a:pPr>
              <a:lnSpc>
                <a:spcPct val="150000"/>
              </a:lnSpc>
            </a:pPr>
            <a:endParaRPr lang="zh-CN" altLang="en-US" sz="2400" dirty="0">
              <a:latin typeface="Century Schoolbook" panose="02040604050505020304" pitchFamily="18" charset="0"/>
            </a:endParaRPr>
          </a:p>
          <a:p>
            <a:pPr>
              <a:lnSpc>
                <a:spcPct val="150000"/>
              </a:lnSpc>
            </a:pPr>
            <a:r>
              <a:rPr lang="zh-CN" altLang="en-US" sz="2400" dirty="0">
                <a:latin typeface="Century Schoolbook" panose="02040604050505020304" pitchFamily="18" charset="0"/>
              </a:rPr>
              <a:t>        </a:t>
            </a:r>
            <a:r>
              <a:rPr lang="en-US" altLang="zh-CN" sz="2400" dirty="0">
                <a:latin typeface="Century Schoolbook" panose="02040604050505020304" pitchFamily="18" charset="0"/>
              </a:rPr>
              <a:t>2.面向开放领域的事件抽取即将广受重视。事件抽取系统的领域可扩展性和可移植性仍将是研究的重点</a:t>
            </a:r>
            <a:r>
              <a:rPr lang="zh-CN" altLang="en-US" sz="2400" dirty="0">
                <a:latin typeface="Century Schoolbook" panose="02040604050505020304" pitchFamily="18" charset="0"/>
              </a:rPr>
              <a:t>。</a:t>
            </a:r>
            <a:endParaRPr lang="en-US" altLang="zh-CN" sz="2400" dirty="0">
              <a:latin typeface="Century Schoolbook" panose="02040604050505020304" pitchFamily="18" charset="0"/>
            </a:endParaRPr>
          </a:p>
          <a:p>
            <a:pPr>
              <a:lnSpc>
                <a:spcPct val="150000"/>
              </a:lnSpc>
            </a:pPr>
            <a:endParaRPr lang="en-US" altLang="zh-CN" sz="2400" dirty="0">
              <a:latin typeface="Century Schoolbook" panose="02040604050505020304" pitchFamily="18" charset="0"/>
            </a:endParaRPr>
          </a:p>
          <a:p>
            <a:pPr>
              <a:lnSpc>
                <a:spcPct val="150000"/>
              </a:lnSpc>
            </a:pPr>
            <a:r>
              <a:rPr lang="en-US" altLang="zh-CN" sz="2400" dirty="0">
                <a:latin typeface="Century Schoolbook" panose="02040604050505020304" pitchFamily="18" charset="0"/>
              </a:rPr>
              <a:t>        3.融合外部资源的神经网络方法当前集中于构建大规模数据集，已取得良好效果。由于事件抽取数据集的构建难度、现有数据集的局限和不同应用领域数据的差异，如何有效地借助外部资源进行事件抽取的方法也是一个亟待研究的发展方向</a:t>
            </a:r>
            <a:r>
              <a:rPr lang="zh-CN" altLang="en-US" sz="2400" dirty="0">
                <a:latin typeface="Century Schoolbook" panose="02040604050505020304" pitchFamily="18" charset="0"/>
              </a:rPr>
              <a:t>。</a:t>
            </a:r>
            <a:endParaRPr lang="zh-CN" altLang="en-US" sz="2400" dirty="0">
              <a:latin typeface="Century Schoolbook"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01924" y="1628800"/>
            <a:ext cx="9144000" cy="2667000"/>
          </a:xfrm>
        </p:spPr>
        <p:txBody>
          <a:bodyPr rtlCol="0"/>
          <a:lstStyle/>
          <a:p>
            <a:pPr rtl="0"/>
            <a:r>
              <a:rPr lang="en-US" dirty="0">
                <a:latin typeface="Microsoft YaHei UI" panose="020B0503020204020204" pitchFamily="34" charset="-122"/>
                <a:ea typeface="Microsoft YaHei UI" panose="020B0503020204020204" pitchFamily="34" charset="-122"/>
              </a:rPr>
              <a:t>                End!</a:t>
            </a:r>
            <a:endParaRPr lang="en-US"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522413" y="5120640"/>
            <a:ext cx="9143999" cy="1066800"/>
          </a:xfrm>
        </p:spPr>
        <p:txBody>
          <a:bodyPr rtlCol="0"/>
          <a:lstStyle/>
          <a:p>
            <a:pPr rtl="0"/>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latin typeface="+mj-lt"/>
              </a:rPr>
              <a:t>1.</a:t>
            </a:r>
            <a:r>
              <a:rPr lang="zh-CN" altLang="en-US" dirty="0" smtClean="0">
                <a:latin typeface="+mj-lt"/>
              </a:rPr>
              <a:t>事件概念</a:t>
            </a:r>
            <a:endParaRPr lang="zh-CN" altLang="en-US" dirty="0" smtClean="0">
              <a:latin typeface="+mj-lt"/>
            </a:endParaRPr>
          </a:p>
        </p:txBody>
      </p:sp>
      <p:sp>
        <p:nvSpPr>
          <p:cNvPr id="3" name="文本框 2"/>
          <p:cNvSpPr txBox="1"/>
          <p:nvPr/>
        </p:nvSpPr>
        <p:spPr>
          <a:xfrm>
            <a:off x="1522414" y="2276872"/>
            <a:ext cx="10116614" cy="3617595"/>
          </a:xfrm>
          <a:prstGeom prst="rect">
            <a:avLst/>
          </a:prstGeom>
          <a:noFill/>
        </p:spPr>
        <p:txBody>
          <a:bodyPr wrap="square" rtlCol="0">
            <a:spAutoFit/>
          </a:bodyPr>
          <a:lstStyle/>
          <a:p>
            <a:pPr>
              <a:lnSpc>
                <a:spcPct val="150000"/>
              </a:lnSpc>
            </a:pPr>
            <a:r>
              <a:rPr lang="en-US" sz="2800" dirty="0">
                <a:latin typeface="Century Schoolbook" panose="02040604050505020304" pitchFamily="18" charset="0"/>
              </a:rPr>
              <a:t>       </a:t>
            </a:r>
            <a:r>
              <a:rPr lang="zh-CN" altLang="en-US" sz="2800" dirty="0">
                <a:latin typeface="Century Schoolbook" panose="02040604050505020304" pitchFamily="18" charset="0"/>
              </a:rPr>
              <a:t>事件</a:t>
            </a:r>
            <a:r>
              <a:rPr sz="2800" dirty="0">
                <a:latin typeface="Century Schoolbook" panose="02040604050505020304" pitchFamily="18" charset="0"/>
              </a:rPr>
              <a:t>定义为特定的人、物在特定时间和特定地点相互作用的客观事实，一般来说是句子级的</a:t>
            </a:r>
            <a:r>
              <a:rPr lang="zh-CN" sz="2800" dirty="0">
                <a:latin typeface="Century Schoolbook" panose="02040604050505020304" pitchFamily="18" charset="0"/>
              </a:rPr>
              <a:t>。</a:t>
            </a:r>
            <a:endParaRPr lang="zh-CN" sz="2800" dirty="0">
              <a:latin typeface="Century Schoolbook" panose="02040604050505020304" pitchFamily="18" charset="0"/>
            </a:endParaRPr>
          </a:p>
          <a:p>
            <a:pPr>
              <a:lnSpc>
                <a:spcPct val="150000"/>
              </a:lnSpc>
            </a:pPr>
            <a:r>
              <a:rPr sz="2800" dirty="0">
                <a:latin typeface="Century Schoolbook" panose="02040604050505020304" pitchFamily="18" charset="0"/>
              </a:rPr>
              <a:t>       组成事件的各元素包括: </a:t>
            </a:r>
            <a:endParaRPr sz="2800" dirty="0">
              <a:latin typeface="Century Schoolbook" panose="02040604050505020304" pitchFamily="18" charset="0"/>
            </a:endParaRPr>
          </a:p>
          <a:p>
            <a:pPr>
              <a:lnSpc>
                <a:spcPct val="150000"/>
              </a:lnSpc>
            </a:pPr>
            <a:r>
              <a:rPr sz="2800" dirty="0">
                <a:latin typeface="Century Schoolbook" panose="02040604050505020304" pitchFamily="18" charset="0"/>
              </a:rPr>
              <a:t>       触发词、事件类型、论元及论元角色。</a:t>
            </a:r>
            <a:endParaRPr sz="2800" dirty="0">
              <a:latin typeface="Century Schoolbook" panose="02040604050505020304" pitchFamily="18" charset="0"/>
            </a:endParaRPr>
          </a:p>
          <a:p>
            <a:pPr>
              <a:lnSpc>
                <a:spcPct val="90000"/>
              </a:lnSpc>
            </a:pPr>
            <a:endParaRPr lang="en-US" altLang="zh-CN" sz="2400" dirty="0">
              <a:latin typeface="Century Schoolbook" panose="02040604050505020304" pitchFamily="18" charset="0"/>
            </a:endParaRPr>
          </a:p>
          <a:p>
            <a:pPr>
              <a:lnSpc>
                <a:spcPct val="90000"/>
              </a:lnSpc>
            </a:pPr>
            <a:endParaRPr lang="zh-CN" altLang="zh-CN" sz="2400" dirty="0">
              <a:latin typeface="Century Schoolbook" panose="02040604050505020304" pitchFamily="18" charset="0"/>
            </a:endParaRPr>
          </a:p>
          <a:p>
            <a:pPr>
              <a:lnSpc>
                <a:spcPct val="90000"/>
              </a:lnSpc>
            </a:pPr>
            <a:endParaRPr lang="zh-CN" altLang="en-US" sz="2000" dirty="0">
              <a:solidFill>
                <a:schemeClr val="accent3">
                  <a:lumMod val="60000"/>
                  <a:lumOff val="40000"/>
                </a:schemeClr>
              </a:solidFill>
              <a:latin typeface="Century Schoolbook"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descr="v2-0bf08854e78fd34dde8ece4d63bdf599_r"/>
          <p:cNvPicPr>
            <a:picLocks noChangeAspect="1"/>
          </p:cNvPicPr>
          <p:nvPr>
            <p:ph type="pic" idx="1"/>
          </p:nvPr>
        </p:nvPicPr>
        <p:blipFill>
          <a:blip r:embed="rId1"/>
          <a:stretch>
            <a:fillRect/>
          </a:stretch>
        </p:blipFill>
        <p:spPr>
          <a:xfrm>
            <a:off x="5859145" y="36830"/>
            <a:ext cx="6361430" cy="6784340"/>
          </a:xfrm>
          <a:prstGeom prst="rect">
            <a:avLst/>
          </a:prstGeom>
        </p:spPr>
      </p:pic>
      <p:sp>
        <p:nvSpPr>
          <p:cNvPr id="8" name="文本框 7"/>
          <p:cNvSpPr txBox="1"/>
          <p:nvPr/>
        </p:nvSpPr>
        <p:spPr>
          <a:xfrm>
            <a:off x="1600200" y="1800225"/>
            <a:ext cx="4258945" cy="1198880"/>
          </a:xfrm>
          <a:prstGeom prst="rect">
            <a:avLst/>
          </a:prstGeom>
          <a:noFill/>
        </p:spPr>
        <p:txBody>
          <a:bodyPr wrap="square" rtlCol="0">
            <a:spAutoFit/>
          </a:bodyPr>
          <a:p>
            <a:pPr>
              <a:lnSpc>
                <a:spcPct val="150000"/>
              </a:lnSpc>
            </a:pPr>
            <a:r>
              <a:rPr lang="zh-CN" altLang="en-US" sz="2400"/>
              <a:t>ACE</a:t>
            </a:r>
            <a:r>
              <a:rPr lang="en-US" altLang="zh-CN" sz="2400"/>
              <a:t>2005</a:t>
            </a:r>
            <a:r>
              <a:rPr lang="zh-CN" altLang="en-US" sz="2400"/>
              <a:t>定义了8种事件类别以及33种子类别，如图所示。</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latin typeface="+mj-lt"/>
              </a:rPr>
              <a:t>2.</a:t>
            </a:r>
            <a:r>
              <a:rPr lang="zh-CN" altLang="en-US" dirty="0" smtClean="0">
                <a:latin typeface="+mj-lt"/>
              </a:rPr>
              <a:t>事件抽取的概念</a:t>
            </a:r>
            <a:endParaRPr lang="zh-CN" altLang="en-US" dirty="0" smtClean="0">
              <a:latin typeface="+mj-lt"/>
            </a:endParaRPr>
          </a:p>
        </p:txBody>
      </p:sp>
      <p:sp>
        <p:nvSpPr>
          <p:cNvPr id="3" name="文本框 2"/>
          <p:cNvSpPr txBox="1"/>
          <p:nvPr/>
        </p:nvSpPr>
        <p:spPr>
          <a:xfrm>
            <a:off x="1522414" y="1921907"/>
            <a:ext cx="10116614" cy="4928235"/>
          </a:xfrm>
          <a:prstGeom prst="rect">
            <a:avLst/>
          </a:prstGeom>
          <a:noFill/>
        </p:spPr>
        <p:txBody>
          <a:bodyPr wrap="square" rtlCol="0">
            <a:spAutoFit/>
          </a:bodyPr>
          <a:lstStyle/>
          <a:p>
            <a:pPr>
              <a:lnSpc>
                <a:spcPct val="150000"/>
              </a:lnSpc>
            </a:pPr>
            <a:r>
              <a:rPr lang="en-US" sz="2800" dirty="0">
                <a:latin typeface="Century Schoolbook" panose="02040604050505020304" pitchFamily="18" charset="0"/>
              </a:rPr>
              <a:t>       </a:t>
            </a:r>
            <a:r>
              <a:rPr altLang="zh-CN" sz="2800" dirty="0">
                <a:latin typeface="Century Schoolbook" panose="02040604050505020304" pitchFamily="18" charset="0"/>
              </a:rPr>
              <a:t>事件抽取是把含有事件信息的非结构化文本以结构化的形式呈现出来，</a:t>
            </a:r>
            <a:r>
              <a:rPr lang="zh-CN" sz="2800" dirty="0">
                <a:latin typeface="Century Schoolbook" panose="02040604050505020304" pitchFamily="18" charset="0"/>
              </a:rPr>
              <a:t>它</a:t>
            </a:r>
            <a:r>
              <a:rPr altLang="zh-CN" sz="2800" dirty="0">
                <a:latin typeface="Century Schoolbook" panose="02040604050505020304" pitchFamily="18" charset="0"/>
              </a:rPr>
              <a:t>在自动文摘、自动问答、信息检索等领域有着广泛的应用。</a:t>
            </a:r>
            <a:endParaRPr altLang="zh-CN" sz="2800" dirty="0">
              <a:latin typeface="Century Schoolbook" panose="02040604050505020304" pitchFamily="18" charset="0"/>
            </a:endParaRPr>
          </a:p>
          <a:p>
            <a:pPr>
              <a:lnSpc>
                <a:spcPct val="150000"/>
              </a:lnSpc>
            </a:pPr>
            <a:r>
              <a:rPr altLang="zh-CN" sz="2800" dirty="0">
                <a:latin typeface="Century Schoolbook" panose="02040604050505020304" pitchFamily="18" charset="0"/>
              </a:rPr>
              <a:t>       事件抽取任务可分解为4个子任务: 触发词识别、事件类型分类、论元识别和角色分类任务</a:t>
            </a:r>
            <a:r>
              <a:rPr lang="zh-CN" sz="2800" dirty="0">
                <a:latin typeface="Century Schoolbook" panose="02040604050505020304" pitchFamily="18" charset="0"/>
              </a:rPr>
              <a:t>。</a:t>
            </a:r>
            <a:endParaRPr altLang="zh-CN" sz="2800" dirty="0">
              <a:latin typeface="Century Schoolbook" panose="02040604050505020304" pitchFamily="18" charset="0"/>
            </a:endParaRPr>
          </a:p>
          <a:p>
            <a:pPr>
              <a:lnSpc>
                <a:spcPct val="90000"/>
              </a:lnSpc>
            </a:pPr>
            <a:endParaRPr lang="en-US" altLang="zh-CN" sz="2400" dirty="0">
              <a:latin typeface="Century Schoolbook" panose="02040604050505020304" pitchFamily="18" charset="0"/>
            </a:endParaRPr>
          </a:p>
          <a:p>
            <a:pPr>
              <a:lnSpc>
                <a:spcPct val="90000"/>
              </a:lnSpc>
            </a:pPr>
            <a:endParaRPr lang="en-US" altLang="zh-CN" sz="2400" dirty="0" smtClean="0">
              <a:latin typeface="Century Schoolbook" panose="02040604050505020304" pitchFamily="18" charset="0"/>
            </a:endParaRPr>
          </a:p>
          <a:p>
            <a:pPr>
              <a:lnSpc>
                <a:spcPct val="90000"/>
              </a:lnSpc>
            </a:pPr>
            <a:endParaRPr lang="en-US" altLang="zh-CN" sz="2400" dirty="0">
              <a:latin typeface="Century Schoolbook" panose="02040604050505020304" pitchFamily="18" charset="0"/>
            </a:endParaRPr>
          </a:p>
          <a:p>
            <a:pPr>
              <a:lnSpc>
                <a:spcPct val="90000"/>
              </a:lnSpc>
            </a:pPr>
            <a:endParaRPr lang="zh-CN" altLang="zh-CN" sz="2400" dirty="0">
              <a:latin typeface="Century Schoolbook" panose="02040604050505020304" pitchFamily="18" charset="0"/>
            </a:endParaRPr>
          </a:p>
          <a:p>
            <a:pPr>
              <a:lnSpc>
                <a:spcPct val="90000"/>
              </a:lnSpc>
            </a:pPr>
            <a:endParaRPr lang="zh-CN" altLang="en-US" sz="2000" dirty="0">
              <a:solidFill>
                <a:schemeClr val="accent3">
                  <a:lumMod val="60000"/>
                  <a:lumOff val="40000"/>
                </a:schemeClr>
              </a:solidFill>
              <a:latin typeface="Century Schoolbook"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latin typeface="+mj-lt"/>
              </a:rPr>
              <a:t>3.</a:t>
            </a:r>
            <a:r>
              <a:rPr lang="zh-CN" altLang="en-US" dirty="0" smtClean="0">
                <a:latin typeface="+mj-lt"/>
              </a:rPr>
              <a:t>主流技术</a:t>
            </a:r>
            <a:endParaRPr lang="zh-CN" altLang="en-US" dirty="0" smtClean="0">
              <a:latin typeface="+mj-lt"/>
            </a:endParaRPr>
          </a:p>
        </p:txBody>
      </p:sp>
      <p:sp>
        <p:nvSpPr>
          <p:cNvPr id="3" name="文本框 2"/>
          <p:cNvSpPr txBox="1"/>
          <p:nvPr/>
        </p:nvSpPr>
        <p:spPr>
          <a:xfrm>
            <a:off x="1661479" y="1860312"/>
            <a:ext cx="10116614" cy="2030095"/>
          </a:xfrm>
          <a:prstGeom prst="rect">
            <a:avLst/>
          </a:prstGeom>
          <a:noFill/>
        </p:spPr>
        <p:txBody>
          <a:bodyPr wrap="square" rtlCol="0">
            <a:spAutoFit/>
          </a:bodyPr>
          <a:lstStyle/>
          <a:p>
            <a:pPr>
              <a:lnSpc>
                <a:spcPct val="150000"/>
              </a:lnSpc>
            </a:pPr>
            <a:r>
              <a:rPr lang="en-US" sz="2800" dirty="0">
                <a:latin typeface="Century Schoolbook" panose="02040604050505020304" pitchFamily="18" charset="0"/>
              </a:rPr>
              <a:t>元事件抽取的主要研究方法有</a:t>
            </a:r>
            <a:r>
              <a:rPr lang="en-US" sz="2800" dirty="0">
                <a:latin typeface="Century Schoolbook" panose="02040604050505020304" pitchFamily="18" charset="0"/>
                <a:sym typeface="+mn-ea"/>
              </a:rPr>
              <a:t>两大类</a:t>
            </a:r>
            <a:r>
              <a:rPr lang="zh-CN" altLang="en-US" sz="2800" dirty="0">
                <a:latin typeface="Century Schoolbook" panose="02040604050505020304" pitchFamily="18" charset="0"/>
                <a:sym typeface="+mn-ea"/>
              </a:rPr>
              <a:t>：</a:t>
            </a:r>
            <a:endParaRPr lang="zh-CN" altLang="en-US" sz="2800" dirty="0">
              <a:solidFill>
                <a:schemeClr val="accent3">
                  <a:lumMod val="60000"/>
                  <a:lumOff val="40000"/>
                </a:schemeClr>
              </a:solidFill>
              <a:latin typeface="Century Schoolbook" panose="02040604050505020304" pitchFamily="18" charset="0"/>
            </a:endParaRPr>
          </a:p>
          <a:p>
            <a:pPr>
              <a:lnSpc>
                <a:spcPct val="150000"/>
              </a:lnSpc>
            </a:pPr>
            <a:r>
              <a:rPr lang="en-US" sz="2800" dirty="0">
                <a:latin typeface="Century Schoolbook" panose="02040604050505020304" pitchFamily="18" charset="0"/>
              </a:rPr>
              <a:t>    模式匹配</a:t>
            </a:r>
            <a:endParaRPr lang="en-US" sz="2800" dirty="0">
              <a:latin typeface="Century Schoolbook" panose="02040604050505020304" pitchFamily="18" charset="0"/>
            </a:endParaRPr>
          </a:p>
          <a:p>
            <a:pPr>
              <a:lnSpc>
                <a:spcPct val="150000"/>
              </a:lnSpc>
            </a:pPr>
            <a:r>
              <a:rPr lang="en-US" sz="2800" dirty="0">
                <a:latin typeface="Century Schoolbook" panose="02040604050505020304" pitchFamily="18" charset="0"/>
              </a:rPr>
              <a:t>    机器学习</a:t>
            </a:r>
            <a:endParaRPr lang="zh-CN" altLang="en-US" sz="2800" dirty="0">
              <a:solidFill>
                <a:schemeClr val="accent3">
                  <a:lumMod val="60000"/>
                  <a:lumOff val="40000"/>
                </a:schemeClr>
              </a:solidFill>
              <a:latin typeface="Century Schoolbook"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latin typeface="+mj-lt"/>
              </a:rPr>
              <a:t>3.1</a:t>
            </a:r>
            <a:r>
              <a:rPr lang="zh-CN" altLang="en-US" dirty="0" smtClean="0">
                <a:latin typeface="+mj-lt"/>
              </a:rPr>
              <a:t>基于机器学习的元事件抽取</a:t>
            </a:r>
            <a:endParaRPr lang="zh-CN" altLang="en-US" dirty="0" smtClean="0">
              <a:latin typeface="+mj-lt"/>
            </a:endParaRPr>
          </a:p>
        </p:txBody>
      </p:sp>
      <p:sp>
        <p:nvSpPr>
          <p:cNvPr id="3" name="文本框 2"/>
          <p:cNvSpPr txBox="1"/>
          <p:nvPr/>
        </p:nvSpPr>
        <p:spPr>
          <a:xfrm>
            <a:off x="1661479" y="1860312"/>
            <a:ext cx="10116614" cy="4615815"/>
          </a:xfrm>
          <a:prstGeom prst="rect">
            <a:avLst/>
          </a:prstGeom>
          <a:noFill/>
        </p:spPr>
        <p:txBody>
          <a:bodyPr wrap="square" rtlCol="0">
            <a:spAutoFit/>
          </a:bodyPr>
          <a:lstStyle/>
          <a:p>
            <a:pPr>
              <a:lnSpc>
                <a:spcPct val="150000"/>
              </a:lnSpc>
            </a:pPr>
            <a:r>
              <a:rPr lang="en-US" sz="2800" dirty="0">
                <a:latin typeface="Century Schoolbook" panose="02040604050505020304" pitchFamily="18" charset="0"/>
              </a:rPr>
              <a:t>       </a:t>
            </a:r>
            <a:r>
              <a:rPr sz="2800" dirty="0">
                <a:latin typeface="Century Schoolbook" panose="02040604050505020304" pitchFamily="18" charset="0"/>
              </a:rPr>
              <a:t>采用机器学习的方法识别事件，就是借鉴文本分类的思想，将事件类别及事件元素的识别转化成为分类问题，其核心在于分类器的构造和特征的选择。</a:t>
            </a:r>
            <a:endParaRPr sz="2800" dirty="0">
              <a:latin typeface="Century Schoolbook" panose="02040604050505020304" pitchFamily="18" charset="0"/>
            </a:endParaRPr>
          </a:p>
          <a:p>
            <a:pPr>
              <a:lnSpc>
                <a:spcPct val="150000"/>
              </a:lnSpc>
            </a:pPr>
            <a:r>
              <a:rPr sz="2800" dirty="0">
                <a:latin typeface="Century Schoolbook" panose="02040604050505020304" pitchFamily="18" charset="0"/>
              </a:rPr>
              <a:t>        </a:t>
            </a:r>
            <a:r>
              <a:rPr lang="zh-CN" sz="2800" dirty="0">
                <a:latin typeface="Century Schoolbook" panose="02040604050505020304" pitchFamily="18" charset="0"/>
              </a:rPr>
              <a:t>从一些已有的研究论文来看，基于机器学习的方法虽然不依赖于语料的内容与格式，但需要大规模的标准语料，否则会出现较为严重的数据稀疏问题，于是也有学者进行半监督和无监督学习的研究。</a:t>
            </a:r>
            <a:endParaRPr lang="zh-CN" sz="2800" dirty="0">
              <a:latin typeface="Century Schoolbook"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latin typeface="+mj-lt"/>
              </a:rPr>
              <a:t>3.2</a:t>
            </a:r>
            <a:r>
              <a:rPr lang="zh-CN" altLang="en-US" dirty="0" smtClean="0">
                <a:latin typeface="+mj-lt"/>
              </a:rPr>
              <a:t>基于机器学习的元事件抽取分类</a:t>
            </a:r>
            <a:endParaRPr lang="zh-CN" altLang="en-US" dirty="0" smtClean="0">
              <a:latin typeface="+mj-lt"/>
            </a:endParaRPr>
          </a:p>
        </p:txBody>
      </p:sp>
      <p:sp>
        <p:nvSpPr>
          <p:cNvPr id="3" name="文本框 2"/>
          <p:cNvSpPr txBox="1"/>
          <p:nvPr/>
        </p:nvSpPr>
        <p:spPr>
          <a:xfrm>
            <a:off x="1661479" y="1860312"/>
            <a:ext cx="10116614" cy="3969385"/>
          </a:xfrm>
          <a:prstGeom prst="rect">
            <a:avLst/>
          </a:prstGeom>
          <a:noFill/>
        </p:spPr>
        <p:txBody>
          <a:bodyPr wrap="square" rtlCol="0">
            <a:spAutoFit/>
          </a:bodyPr>
          <a:lstStyle/>
          <a:p>
            <a:pPr>
              <a:lnSpc>
                <a:spcPct val="150000"/>
              </a:lnSpc>
            </a:pPr>
            <a:r>
              <a:rPr lang="en-US" sz="2800" dirty="0">
                <a:latin typeface="Century Schoolbook" panose="02040604050505020304" pitchFamily="18" charset="0"/>
              </a:rPr>
              <a:t>       根据所使用特征的范围，事件抽取方法可以分为句子级的事件抽取方法和篇章级的事件抽取方法</a:t>
            </a:r>
            <a:r>
              <a:rPr lang="zh-CN" altLang="en-US" sz="2800" dirty="0">
                <a:latin typeface="Century Schoolbook" panose="02040604050505020304" pitchFamily="18" charset="0"/>
              </a:rPr>
              <a:t>。</a:t>
            </a:r>
            <a:endParaRPr lang="zh-CN" altLang="en-US" sz="2800" dirty="0">
              <a:latin typeface="Century Schoolbook" panose="02040604050505020304" pitchFamily="18" charset="0"/>
            </a:endParaRPr>
          </a:p>
          <a:p>
            <a:pPr>
              <a:lnSpc>
                <a:spcPct val="150000"/>
              </a:lnSpc>
            </a:pPr>
            <a:r>
              <a:rPr lang="zh-CN" altLang="en-US" sz="2800" dirty="0">
                <a:latin typeface="Century Schoolbook" panose="02040604050505020304" pitchFamily="18" charset="0"/>
              </a:rPr>
              <a:t>       根据学习方式不同，可以分为基于流水线模型的事件抽取方法和基于联合模型的事件抽取方法 。</a:t>
            </a:r>
            <a:endParaRPr lang="zh-CN" altLang="en-US" sz="2800" dirty="0">
              <a:latin typeface="Century Schoolbook" panose="02040604050505020304" pitchFamily="18" charset="0"/>
            </a:endParaRPr>
          </a:p>
          <a:p>
            <a:pPr>
              <a:lnSpc>
                <a:spcPct val="150000"/>
              </a:lnSpc>
            </a:pPr>
            <a:r>
              <a:rPr lang="zh-CN" altLang="en-US" sz="2800" dirty="0">
                <a:latin typeface="Century Schoolbook" panose="02040604050505020304" pitchFamily="18" charset="0"/>
              </a:rPr>
              <a:t>       根据是否使用外部资源，可以分为基于同源数据( 即 ACE 数据) 的事件抽取方法和融合外部资源的事件抽取方法。    </a:t>
            </a:r>
            <a:endParaRPr lang="zh-CN" altLang="en-US" sz="2800" dirty="0">
              <a:latin typeface="Century Schoolbook"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latin typeface="+mj-lt"/>
              </a:rPr>
              <a:t>4.</a:t>
            </a:r>
            <a:r>
              <a:rPr lang="zh-CN" altLang="en-US" dirty="0" smtClean="0">
                <a:latin typeface="+mj-lt"/>
              </a:rPr>
              <a:t>前沿的联合模型组合</a:t>
            </a:r>
            <a:endParaRPr lang="zh-CN" altLang="en-US" dirty="0" smtClean="0">
              <a:latin typeface="+mj-lt"/>
            </a:endParaRPr>
          </a:p>
        </p:txBody>
      </p:sp>
      <p:sp>
        <p:nvSpPr>
          <p:cNvPr id="3" name="文本框 2"/>
          <p:cNvSpPr txBox="1"/>
          <p:nvPr/>
        </p:nvSpPr>
        <p:spPr>
          <a:xfrm>
            <a:off x="1075055" y="1722120"/>
            <a:ext cx="10563860" cy="4615815"/>
          </a:xfrm>
          <a:prstGeom prst="rect">
            <a:avLst/>
          </a:prstGeom>
          <a:noFill/>
        </p:spPr>
        <p:txBody>
          <a:bodyPr wrap="square" rtlCol="0">
            <a:spAutoFit/>
          </a:bodyPr>
          <a:lstStyle/>
          <a:p>
            <a:pPr>
              <a:lnSpc>
                <a:spcPct val="150000"/>
              </a:lnSpc>
            </a:pPr>
            <a:r>
              <a:rPr lang="en-US" sz="2800" dirty="0">
                <a:latin typeface="Century Schoolbook" panose="02040604050505020304" pitchFamily="18" charset="0"/>
              </a:rPr>
              <a:t>       1. </a:t>
            </a:r>
            <a:r>
              <a:rPr lang="zh-CN" altLang="en-US" sz="2800" dirty="0">
                <a:latin typeface="Century Schoolbook" panose="02040604050505020304" pitchFamily="18" charset="0"/>
              </a:rPr>
              <a:t>   模式识别+SVM</a:t>
            </a:r>
            <a:endParaRPr lang="zh-CN" altLang="en-US" sz="2800" dirty="0">
              <a:latin typeface="Century Schoolbook" panose="02040604050505020304" pitchFamily="18" charset="0"/>
            </a:endParaRPr>
          </a:p>
          <a:p>
            <a:pPr>
              <a:lnSpc>
                <a:spcPct val="150000"/>
              </a:lnSpc>
            </a:pPr>
            <a:r>
              <a:rPr lang="zh-CN" altLang="en-US" sz="2800" dirty="0">
                <a:latin typeface="Century Schoolbook" panose="02040604050505020304" pitchFamily="18" charset="0"/>
              </a:rPr>
              <a:t>       </a:t>
            </a:r>
            <a:r>
              <a:rPr lang="en-US" altLang="zh-CN" sz="2800" dirty="0">
                <a:latin typeface="Century Schoolbook" panose="02040604050505020304" pitchFamily="18" charset="0"/>
              </a:rPr>
              <a:t>2.    机器学习+词嵌入</a:t>
            </a:r>
            <a:endParaRPr lang="en-US" altLang="zh-CN" sz="2800" dirty="0">
              <a:latin typeface="Century Schoolbook" panose="02040604050505020304" pitchFamily="18" charset="0"/>
            </a:endParaRPr>
          </a:p>
          <a:p>
            <a:pPr>
              <a:lnSpc>
                <a:spcPct val="150000"/>
              </a:lnSpc>
            </a:pPr>
            <a:r>
              <a:rPr lang="en-US" altLang="zh-CN" sz="2800" dirty="0">
                <a:latin typeface="Century Schoolbook" panose="02040604050505020304" pitchFamily="18" charset="0"/>
              </a:rPr>
              <a:t>       3.    深度学习+词嵌入</a:t>
            </a:r>
            <a:endParaRPr lang="en-US" altLang="zh-CN" sz="2800" dirty="0">
              <a:latin typeface="Century Schoolbook" panose="02040604050505020304" pitchFamily="18" charset="0"/>
            </a:endParaRPr>
          </a:p>
          <a:p>
            <a:pPr>
              <a:lnSpc>
                <a:spcPct val="150000"/>
              </a:lnSpc>
            </a:pPr>
            <a:r>
              <a:rPr lang="en-US" altLang="zh-CN" sz="2800" dirty="0">
                <a:latin typeface="Century Schoolbook" panose="02040604050505020304" pitchFamily="18" charset="0"/>
              </a:rPr>
              <a:t>       4.    递归神经网络</a:t>
            </a:r>
            <a:endParaRPr lang="en-US" altLang="zh-CN" sz="2800" dirty="0">
              <a:latin typeface="Century Schoolbook" panose="02040604050505020304" pitchFamily="18" charset="0"/>
            </a:endParaRPr>
          </a:p>
          <a:p>
            <a:pPr>
              <a:lnSpc>
                <a:spcPct val="150000"/>
              </a:lnSpc>
            </a:pPr>
            <a:r>
              <a:rPr lang="en-US" altLang="zh-CN" sz="2800" dirty="0">
                <a:latin typeface="Century Schoolbook" panose="02040604050505020304" pitchFamily="18" charset="0"/>
              </a:rPr>
              <a:t>       5.    触发词扩展+分类法</a:t>
            </a:r>
            <a:endParaRPr lang="en-US" altLang="zh-CN" sz="2800" dirty="0">
              <a:latin typeface="Century Schoolbook" panose="02040604050505020304" pitchFamily="18" charset="0"/>
            </a:endParaRPr>
          </a:p>
          <a:p>
            <a:pPr>
              <a:lnSpc>
                <a:spcPct val="150000"/>
              </a:lnSpc>
            </a:pPr>
            <a:r>
              <a:rPr lang="en-US" altLang="zh-CN" sz="2800" dirty="0">
                <a:latin typeface="Century Schoolbook" panose="02040604050505020304" pitchFamily="18" charset="0"/>
              </a:rPr>
              <a:t>       6.    触发词扩展+机器学习</a:t>
            </a:r>
            <a:endParaRPr lang="en-US" altLang="zh-CN" sz="2800" dirty="0">
              <a:latin typeface="Century Schoolbook" panose="02040604050505020304" pitchFamily="18" charset="0"/>
            </a:endParaRPr>
          </a:p>
          <a:p>
            <a:pPr>
              <a:lnSpc>
                <a:spcPct val="150000"/>
              </a:lnSpc>
            </a:pPr>
            <a:r>
              <a:rPr lang="en-US" altLang="zh-CN" sz="2800" dirty="0">
                <a:latin typeface="Century Schoolbook" panose="02040604050505020304" pitchFamily="18" charset="0"/>
              </a:rPr>
              <a:t>              ......</a:t>
            </a:r>
            <a:endParaRPr lang="zh-CN" altLang="en-US" sz="2800" dirty="0">
              <a:latin typeface="Century Schoolbook"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latin typeface="+mj-lt"/>
              </a:rPr>
              <a:t>5.</a:t>
            </a:r>
            <a:r>
              <a:rPr lang="zh-CN" altLang="en-US" dirty="0" smtClean="0">
                <a:latin typeface="+mj-lt"/>
              </a:rPr>
              <a:t>目前存在的问题</a:t>
            </a:r>
            <a:endParaRPr lang="zh-CN" altLang="en-US" dirty="0" smtClean="0">
              <a:latin typeface="+mj-lt"/>
            </a:endParaRPr>
          </a:p>
        </p:txBody>
      </p:sp>
      <p:sp>
        <p:nvSpPr>
          <p:cNvPr id="3" name="文本框 2"/>
          <p:cNvSpPr txBox="1"/>
          <p:nvPr/>
        </p:nvSpPr>
        <p:spPr>
          <a:xfrm>
            <a:off x="1075055" y="1722120"/>
            <a:ext cx="10563860" cy="4061460"/>
          </a:xfrm>
          <a:prstGeom prst="rect">
            <a:avLst/>
          </a:prstGeom>
          <a:noFill/>
        </p:spPr>
        <p:txBody>
          <a:bodyPr wrap="square" rtlCol="0">
            <a:spAutoFit/>
          </a:bodyPr>
          <a:lstStyle/>
          <a:p>
            <a:pPr>
              <a:lnSpc>
                <a:spcPct val="150000"/>
              </a:lnSpc>
            </a:pPr>
            <a:r>
              <a:rPr lang="en-US" sz="2800" dirty="0">
                <a:latin typeface="Century Schoolbook" panose="02040604050505020304" pitchFamily="18" charset="0"/>
              </a:rPr>
              <a:t>       1.</a:t>
            </a:r>
            <a:r>
              <a:rPr sz="2400" dirty="0">
                <a:latin typeface="Century Schoolbook" panose="02040604050505020304" pitchFamily="18" charset="0"/>
              </a:rPr>
              <a:t>事件抽取系统的领域可扩展性和可移植性不够理想。</a:t>
            </a:r>
            <a:endParaRPr sz="2400" dirty="0">
              <a:latin typeface="Century Schoolbook" panose="02040604050505020304" pitchFamily="18" charset="0"/>
            </a:endParaRPr>
          </a:p>
          <a:p>
            <a:pPr>
              <a:lnSpc>
                <a:spcPct val="150000"/>
              </a:lnSpc>
            </a:pPr>
            <a:endParaRPr lang="zh-CN" altLang="en-US" sz="2400" dirty="0">
              <a:latin typeface="Century Schoolbook" panose="02040604050505020304" pitchFamily="18" charset="0"/>
            </a:endParaRPr>
          </a:p>
          <a:p>
            <a:pPr>
              <a:lnSpc>
                <a:spcPct val="150000"/>
              </a:lnSpc>
            </a:pPr>
            <a:r>
              <a:rPr lang="zh-CN" altLang="en-US" sz="2400" dirty="0">
                <a:latin typeface="Century Schoolbook" panose="02040604050505020304" pitchFamily="18" charset="0"/>
              </a:rPr>
              <a:t>        </a:t>
            </a:r>
            <a:r>
              <a:rPr lang="en-US" altLang="zh-CN" sz="2400" dirty="0">
                <a:latin typeface="Century Schoolbook" panose="02040604050505020304" pitchFamily="18" charset="0"/>
              </a:rPr>
              <a:t>2.语料有待进一步完善。机器学习方法的引入提高了事件抽取系统的可移 植性，但由于缺乏大规模的成熟语料库和标准语料，目前该类系统的效果不够理想，由此可见语料的完善是一个亟待解决的问题</a:t>
            </a:r>
            <a:r>
              <a:rPr lang="zh-CN" altLang="en-US" sz="2400" dirty="0">
                <a:latin typeface="Century Schoolbook" panose="02040604050505020304" pitchFamily="18" charset="0"/>
              </a:rPr>
              <a:t>。</a:t>
            </a:r>
            <a:endParaRPr lang="en-US" altLang="zh-CN" sz="2400" dirty="0">
              <a:latin typeface="Century Schoolbook" panose="02040604050505020304" pitchFamily="18" charset="0"/>
            </a:endParaRPr>
          </a:p>
          <a:p>
            <a:pPr>
              <a:lnSpc>
                <a:spcPct val="150000"/>
              </a:lnSpc>
            </a:pPr>
            <a:endParaRPr lang="en-US" altLang="zh-CN" sz="2400" dirty="0">
              <a:latin typeface="Century Schoolbook" panose="02040604050505020304" pitchFamily="18" charset="0"/>
            </a:endParaRPr>
          </a:p>
          <a:p>
            <a:pPr>
              <a:lnSpc>
                <a:spcPct val="150000"/>
              </a:lnSpc>
            </a:pPr>
            <a:r>
              <a:rPr lang="en-US" altLang="zh-CN" sz="2400" dirty="0">
                <a:latin typeface="Century Schoolbook" panose="02040604050505020304" pitchFamily="18" charset="0"/>
              </a:rPr>
              <a:t>        3.如何设计神经网络模型以实现多任务联合是一大难点。</a:t>
            </a:r>
            <a:endParaRPr lang="en-US" altLang="zh-CN" sz="2400" dirty="0">
              <a:latin typeface="Century Schoolbook" panose="020406040505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DOC_GUID" val="{d85b122d-5e36-4a7c-9405-b19b760e8dd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黑板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fillRect/>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黑板教育演示文稿（宽屏）</Template>
  <TotalTime>0</TotalTime>
  <Words>1237</Words>
  <Application>WPS 演示</Application>
  <PresentationFormat>自定义</PresentationFormat>
  <Paragraphs>70</Paragraphs>
  <Slides>11</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Microsoft YaHei UI</vt:lpstr>
      <vt:lpstr>Consolas</vt:lpstr>
      <vt:lpstr>Century Schoolbook</vt:lpstr>
      <vt:lpstr>Century</vt:lpstr>
      <vt:lpstr>微软雅黑</vt:lpstr>
      <vt:lpstr>Arial Unicode MS</vt:lpstr>
      <vt:lpstr>Corbel</vt:lpstr>
      <vt:lpstr>黑板 16 x 9</vt:lpstr>
      <vt:lpstr>Unit 3   Section  B</vt:lpstr>
      <vt:lpstr>1.Java Is Familiar and Simple</vt:lpstr>
      <vt:lpstr>The Java Language</vt:lpstr>
      <vt:lpstr>1.事件抽取的概念</vt:lpstr>
      <vt:lpstr>1.事件抽取的概念</vt:lpstr>
      <vt:lpstr>3.主流技术</vt:lpstr>
      <vt:lpstr>3.基于机器学习的元事件抽取</vt:lpstr>
      <vt:lpstr>4.中文事件抽取算法</vt:lpstr>
      <vt:lpstr>4.前沿的联合模型组合</vt:lpstr>
      <vt:lpstr>5.目前存在的问题</vt:lpstr>
      <vt:lpstr>That’s all ,  thanks!</vt:lpstr>
    </vt:vector>
  </TitlesOfParts>
  <Company>WORKGROUP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admin</dc:creator>
  <cp:lastModifiedBy>qzuser</cp:lastModifiedBy>
  <cp:revision>50</cp:revision>
  <dcterms:created xsi:type="dcterms:W3CDTF">2019-03-12T02:32:00Z</dcterms:created>
  <dcterms:modified xsi:type="dcterms:W3CDTF">2019-03-31T10:47:51Z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