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sldIdLst>
    <p:sldId id="256" r:id="rId5"/>
    <p:sldId id="257" r:id="rId7"/>
    <p:sldId id="258" r:id="rId8"/>
    <p:sldId id="259" r:id="rId9"/>
    <p:sldId id="260" r:id="rId10"/>
    <p:sldId id="274" r:id="rId11"/>
    <p:sldId id="275" r:id="rId12"/>
    <p:sldId id="261" r:id="rId13"/>
    <p:sldId id="287" r:id="rId14"/>
    <p:sldId id="288" r:id="rId15"/>
    <p:sldId id="299" r:id="rId16"/>
    <p:sldId id="300" r:id="rId17"/>
    <p:sldId id="301" r:id="rId18"/>
    <p:sldId id="262" r:id="rId19"/>
    <p:sldId id="302" r:id="rId20"/>
    <p:sldId id="303" r:id="rId21"/>
    <p:sldId id="304" r:id="rId22"/>
    <p:sldId id="263" r:id="rId23"/>
    <p:sldId id="264" r:id="rId24"/>
    <p:sldId id="265" r:id="rId25"/>
    <p:sldId id="266" r:id="rId26"/>
    <p:sldId id="267" r:id="rId27"/>
    <p:sldId id="268" r:id="rId28"/>
    <p:sldId id="269" r:id="rId29"/>
    <p:sldId id="270" r:id="rId30"/>
    <p:sldId id="271" r:id="rId31"/>
  </p:sldIdLst>
  <p:sldSz cx="9144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023d592-b6ac-4193-a416-9578ea639b4d}">
          <p14:sldIdLst>
            <p14:sldId id="256"/>
            <p14:sldId id="257"/>
            <p14:sldId id="258"/>
            <p14:sldId id="259"/>
          </p14:sldIdLst>
        </p14:section>
        <p14:section name="无标题节" id="{8b94f4a5-1877-4424-8e23-b9d3e5255fb5}">
          <p14:sldIdLst>
            <p14:sldId id="260"/>
            <p14:sldId id="274"/>
            <p14:sldId id="264"/>
            <p14:sldId id="265"/>
            <p14:sldId id="266"/>
            <p14:sldId id="267"/>
            <p14:sldId id="268"/>
            <p14:sldId id="269"/>
            <p14:sldId id="270"/>
            <p14:sldId id="271"/>
            <p14:sldId id="288"/>
            <p14:sldId id="287"/>
            <p14:sldId id="300"/>
            <p14:sldId id="299"/>
            <p14:sldId id="275"/>
            <p14:sldId id="261"/>
            <p14:sldId id="301"/>
            <p14:sldId id="263"/>
            <p14:sldId id="302"/>
            <p14:sldId id="304"/>
            <p14:sldId id="303"/>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李航航" initials="李"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6-11T15:95:49.576" idx="1">
    <p:pos x="0" y="0"/>
    <p:text>知识：可通过人工标注、已有知识库、特定语句结构</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6-11T15:95:49.576" idx="2">
    <p:pos x="0" y="0"/>
    <p:text>知识：可通过人工标注、已有知识库、特定语句结构</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6-11T15:95:49.576" idx="3">
    <p:pos x="0" y="0"/>
    <p:text>知识：可通过人工标注、已有知识库、特定语句结构</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单击编辑备注格式</a:t>
            </a:r>
            <a:endParaRPr lang="en-US" sz="2000" b="0" strike="noStrike" spc="-1">
              <a:solidFill>
                <a:srgbClr val="000000"/>
              </a:solidFill>
              <a:uFill>
                <a:solidFill>
                  <a:srgbClr val="FFFFFF"/>
                </a:solidFill>
              </a:uFill>
              <a:latin typeface="Arial" panose="020B0604020202020204"/>
            </a:endParaRPr>
          </a:p>
        </p:txBody>
      </p:sp>
      <p:sp>
        <p:nvSpPr>
          <p:cNvPr id="8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8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8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86" name="PlaceHolder 5"/>
          <p:cNvSpPr>
            <a:spLocks noGrp="1"/>
          </p:cNvSpPr>
          <p:nvPr>
            <p:ph type="sldNum"/>
          </p:nvPr>
        </p:nvSpPr>
        <p:spPr>
          <a:xfrm>
            <a:off x="4278960" y="10157400"/>
            <a:ext cx="3280680" cy="534240"/>
          </a:xfrm>
          <a:prstGeom prst="rect">
            <a:avLst/>
          </a:prstGeom>
        </p:spPr>
        <p:txBody>
          <a:bodyPr lIns="0" tIns="0" rIns="0" bIns="0" anchor="b"/>
          <a:p>
            <a:pPr algn="r"/>
            <a:fld id="{44509EEE-C5DA-407B-9B3C-ABAE3F349EAA}"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04" name="CustomShape 2"/>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
        <p:nvSpPr>
          <p:cNvPr id="205" name="CustomShape 3"/>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p:nvPr>
        </p:nvSpPr>
        <p:spPr/>
        <p:txBody>
          <a:bodyPr/>
          <a:p>
            <a:r>
              <a:rPr lang="zh-CN" altLang="en-US"/>
              <a:t>概念层的更新是指新增数据后获得了新的概念，需要自动将新的概念添加到知识库的概念层中。</a:t>
            </a:r>
            <a:endParaRPr lang="zh-CN" altLang="en-US"/>
          </a:p>
          <a:p>
            <a:r>
              <a:rPr lang="zh-CN" altLang="en-US"/>
              <a:t>数据层的更新主要是新增或更新实体、关系、属性值，对数据层进行更新需要考虑数据源的可靠性、数据的一致性（是否存在矛盾或冗杂等问题）等可靠数据源，并选择在各数据源中出现频率高的事实和属性加入知识库。</a:t>
            </a:r>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p:nvPr>
        </p:nvSpPr>
        <p:spPr/>
        <p:txBody>
          <a:bodyPr/>
          <a:p>
            <a:r>
              <a:rPr lang="zh-CN" altLang="en-US"/>
              <a:t>https://echarts.baidu.com/examples/</a:t>
            </a:r>
            <a:endParaRPr lang="zh-CN" altLang="en-US"/>
          </a:p>
          <a:p>
            <a:r>
              <a:rPr lang="zh-CN" altLang="en-US"/>
              <a:t>http://js.cytoscape.org/#introduction/about</a:t>
            </a:r>
            <a:endParaRPr lang="zh-CN" altLang="en-US"/>
          </a:p>
          <a:p>
            <a:r>
              <a:rPr lang="zh-CN" altLang="en-US"/>
              <a:t>https://d3js.org/</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p:nvPr>
        </p:nvSpPr>
        <p:spPr/>
        <p:txBody>
          <a:bodyPr/>
          <a:p>
            <a:r>
              <a:rPr lang="zh-CN" altLang="en-US"/>
              <a:t>https://echarts.baidu.com/examples/</a:t>
            </a:r>
            <a:endParaRPr lang="zh-CN" altLang="en-US"/>
          </a:p>
          <a:p>
            <a:r>
              <a:rPr lang="zh-CN" altLang="en-US"/>
              <a:t>http://js.cytoscape.org/#introduction/about</a:t>
            </a:r>
            <a:endParaRPr lang="zh-CN" altLang="en-US"/>
          </a:p>
          <a:p>
            <a:r>
              <a:rPr lang="zh-CN" altLang="en-US"/>
              <a:t>https://d3js.org/</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16"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7"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16"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7"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16"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7"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16"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7"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343400"/>
            <a:ext cx="5484600" cy="4113000"/>
          </a:xfrm>
          <a:prstGeom prst="rect">
            <a:avLst/>
          </a:prstGeom>
        </p:spPr>
        <p:txBody>
          <a:bodyPr lIns="0" tIns="0" rIns="0" bIns="0"/>
          <a:p>
            <a:r>
              <a:rPr lang="en-US" sz="1200" b="0" strike="noStrike" spc="-1">
                <a:solidFill>
                  <a:srgbClr val="000000"/>
                </a:solidFill>
                <a:uFill>
                  <a:solidFill>
                    <a:srgbClr val="FFFFFF"/>
                  </a:solidFill>
                </a:uFill>
                <a:latin typeface="+mn-lt"/>
                <a:ea typeface="+mn-ea"/>
              </a:rPr>
              <a:t>召回率(</a:t>
            </a:r>
            <a:r>
              <a:rPr lang="en-US" sz="1200" b="1" strike="noStrike" spc="-1">
                <a:solidFill>
                  <a:srgbClr val="000000"/>
                </a:solidFill>
                <a:uFill>
                  <a:solidFill>
                    <a:srgbClr val="FFFFFF"/>
                  </a:solidFill>
                </a:uFill>
                <a:latin typeface="+mn-lt"/>
                <a:ea typeface="+mn-ea"/>
              </a:rPr>
              <a:t>R</a:t>
            </a:r>
            <a:r>
              <a:rPr lang="en-US" sz="1200" b="0" strike="noStrike" spc="-1">
                <a:solidFill>
                  <a:srgbClr val="000000"/>
                </a:solidFill>
                <a:uFill>
                  <a:solidFill>
                    <a:srgbClr val="FFFFFF"/>
                  </a:solidFill>
                </a:uFill>
                <a:latin typeface="+mn-lt"/>
                <a:ea typeface="+mn-ea"/>
              </a:rPr>
              <a:t>ecall)      =  系统检索到的相关文件 / 系统所有相关的文件总数</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准确率(</a:t>
            </a:r>
            <a:r>
              <a:rPr lang="en-US" sz="1200" b="1" strike="noStrike" spc="-1">
                <a:solidFill>
                  <a:srgbClr val="000000"/>
                </a:solidFill>
                <a:uFill>
                  <a:solidFill>
                    <a:srgbClr val="FFFFFF"/>
                  </a:solidFill>
                </a:uFill>
                <a:latin typeface="+mn-lt"/>
                <a:ea typeface="+mn-ea"/>
              </a:rPr>
              <a:t>P</a:t>
            </a:r>
            <a:r>
              <a:rPr lang="en-US" sz="1200" b="0" strike="noStrike" spc="-1">
                <a:solidFill>
                  <a:srgbClr val="000000"/>
                </a:solidFill>
                <a:uFill>
                  <a:solidFill>
                    <a:srgbClr val="FFFFFF"/>
                  </a:solidFill>
                </a:uFill>
                <a:latin typeface="+mn-lt"/>
                <a:ea typeface="+mn-ea"/>
              </a:rPr>
              <a:t>recision) =  系统检索到的相关文件 / 系统所有检索到的文件总数</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人名PER</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组织名ORG</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地名LOC</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其他MISC</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19"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20"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4600" cy="4113000"/>
          </a:xfrm>
          <a:prstGeom prst="rect">
            <a:avLst/>
          </a:prstGeom>
        </p:spPr>
        <p:txBody>
          <a:bodyPr lIns="0" tIns="0" rIns="0" bIns="0"/>
          <a:p>
            <a:r>
              <a:rPr lang="en-US" sz="1200" b="0" strike="noStrike" spc="-1">
                <a:solidFill>
                  <a:srgbClr val="000000"/>
                </a:solidFill>
                <a:uFill>
                  <a:solidFill>
                    <a:srgbClr val="FFFFFF"/>
                  </a:solidFill>
                </a:uFill>
                <a:latin typeface="+mn-lt"/>
                <a:ea typeface="+mn-ea"/>
              </a:rPr>
              <a:t>远程监督（Distant Supervision）， the wrong label problem问题</a:t>
            </a:r>
            <a:endParaRPr lang="en-US" sz="2000" b="0" strike="noStrike" spc="-1">
              <a:solidFill>
                <a:srgbClr val="000000"/>
              </a:solidFill>
              <a:uFill>
                <a:solidFill>
                  <a:srgbClr val="FFFFFF"/>
                </a:solidFill>
              </a:uFill>
              <a:latin typeface="Arial" panose="020B0604020202020204"/>
            </a:endParaRPr>
          </a:p>
        </p:txBody>
      </p:sp>
      <p:sp>
        <p:nvSpPr>
          <p:cNvPr id="222"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23"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25"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26"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p:nvPr>
        </p:nvSpPr>
        <p:spPr/>
        <p:txBody>
          <a:bodyPr/>
          <a:p>
            <a:r>
              <a:rPr lang="zh-CN" altLang="en-US"/>
              <a:t>本幻灯片，主要针对知识图谱的关键技术进行叙述以及典型应用之一对话系统进行研究。</a:t>
            </a:r>
            <a:endParaRPr lang="zh-CN" altLang="en-US"/>
          </a:p>
          <a:p>
            <a:r>
              <a:rPr lang="zh-CN" altLang="en-US"/>
              <a:t>不对知识图谱基本概念尽行阐述。</a:t>
            </a:r>
            <a:endParaRPr lang="zh-CN" altLang="en-US"/>
          </a:p>
          <a:p>
            <a:r>
              <a:rPr lang="zh-CN" altLang="en-US"/>
              <a:t>https://blog.csdn.net/fbsxghvudk/article/details/80719926</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28"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29"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31"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32"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685800" y="4343400"/>
            <a:ext cx="5484600" cy="411300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知识图谱：</a:t>
            </a:r>
            <a:endParaRPr lang="en-US" sz="2000" b="0" strike="noStrike" spc="-1">
              <a:solidFill>
                <a:srgbClr val="000000"/>
              </a:solidFill>
              <a:uFill>
                <a:solidFill>
                  <a:srgbClr val="FFFFFF"/>
                </a:solidFill>
              </a:uFill>
              <a:latin typeface="Arial" panose="020B0604020202020204"/>
            </a:endParaRPr>
          </a:p>
          <a:p>
            <a:r>
              <a:rPr lang="en-US" sz="1200" b="0" strike="noStrike">
                <a:solidFill>
                  <a:srgbClr val="A6A6A6"/>
                </a:solidFill>
                <a:uFill>
                  <a:solidFill>
                    <a:srgbClr val="FFFFFF"/>
                  </a:solidFill>
                </a:uFill>
                <a:latin typeface="微软雅黑"/>
                <a:ea typeface="微软雅黑"/>
                <a:sym typeface="+mn-ea"/>
              </a:rPr>
              <a:t>从AI的视角来看，知识图谱是一种理解人类语言的知识库，</a:t>
            </a:r>
            <a:endParaRPr lang="en-US" sz="1200" b="0" strike="noStrike">
              <a:solidFill>
                <a:srgbClr val="A6A6A6"/>
              </a:solidFill>
              <a:uFill>
                <a:solidFill>
                  <a:srgbClr val="FFFFFF"/>
                </a:solidFill>
              </a:uFill>
              <a:latin typeface="微软雅黑"/>
              <a:ea typeface="微软雅黑"/>
              <a:sym typeface="+mn-ea"/>
            </a:endParaRPr>
          </a:p>
          <a:p>
            <a:r>
              <a:rPr lang="en-US" sz="1200" b="0" strike="noStrike">
                <a:solidFill>
                  <a:srgbClr val="A6A6A6"/>
                </a:solidFill>
                <a:uFill>
                  <a:solidFill>
                    <a:srgbClr val="FFFFFF"/>
                  </a:solidFill>
                </a:uFill>
                <a:latin typeface="微软雅黑"/>
                <a:ea typeface="微软雅黑"/>
                <a:sym typeface="+mn-ea"/>
              </a:rPr>
              <a:t>从数据库视角来看，知识图谱是一种新型的知识存储结构；</a:t>
            </a:r>
            <a:endParaRPr lang="en-US" sz="1200" b="0" strike="noStrike">
              <a:solidFill>
                <a:srgbClr val="A6A6A6"/>
              </a:solidFill>
              <a:uFill>
                <a:solidFill>
                  <a:srgbClr val="FFFFFF"/>
                </a:solidFill>
              </a:uFill>
              <a:latin typeface="微软雅黑"/>
              <a:ea typeface="微软雅黑"/>
              <a:sym typeface="+mn-ea"/>
            </a:endParaRPr>
          </a:p>
          <a:p>
            <a:r>
              <a:rPr lang="en-US" sz="1200" b="0" strike="noStrike">
                <a:solidFill>
                  <a:srgbClr val="A6A6A6"/>
                </a:solidFill>
                <a:uFill>
                  <a:solidFill>
                    <a:srgbClr val="FFFFFF"/>
                  </a:solidFill>
                </a:uFill>
                <a:latin typeface="微软雅黑"/>
                <a:ea typeface="微软雅黑"/>
                <a:sym typeface="+mn-ea"/>
              </a:rPr>
              <a:t>从知识表示视角来看，知识图谱是计算机理解知识的一种方法；</a:t>
            </a:r>
            <a:endParaRPr lang="en-US" sz="1200" b="0" strike="noStrike">
              <a:solidFill>
                <a:srgbClr val="A6A6A6"/>
              </a:solidFill>
              <a:uFill>
                <a:solidFill>
                  <a:srgbClr val="FFFFFF"/>
                </a:solidFill>
              </a:uFill>
              <a:latin typeface="微软雅黑"/>
              <a:ea typeface="微软雅黑"/>
              <a:sym typeface="+mn-ea"/>
            </a:endParaRPr>
          </a:p>
          <a:p>
            <a:r>
              <a:rPr lang="en-US" sz="1200" b="0" strike="noStrike">
                <a:solidFill>
                  <a:srgbClr val="A6A6A6"/>
                </a:solidFill>
                <a:uFill>
                  <a:solidFill>
                    <a:srgbClr val="FFFFFF"/>
                  </a:solidFill>
                </a:uFill>
                <a:latin typeface="微软雅黑"/>
                <a:ea typeface="微软雅黑"/>
                <a:sym typeface="+mn-ea"/>
              </a:rPr>
              <a:t>从web视角来看，知识图谱是知识数据之间的一种语义互联</a:t>
            </a:r>
            <a:r>
              <a:rPr lang="zh-CN" altLang="en-US" sz="1200" b="0" strike="noStrike">
                <a:solidFill>
                  <a:srgbClr val="A6A6A6"/>
                </a:solidFill>
                <a:uFill>
                  <a:solidFill>
                    <a:srgbClr val="FFFFFF"/>
                  </a:solidFill>
                </a:uFill>
                <a:latin typeface="微软雅黑"/>
                <a:ea typeface="微软雅黑"/>
                <a:sym typeface="+mn-ea"/>
              </a:rPr>
              <a:t>。</a:t>
            </a:r>
            <a:endParaRPr lang="zh-CN" altLang="en-US" sz="1200" b="0" strike="noStrike" spc="-1">
              <a:solidFill>
                <a:srgbClr val="A6A6A6"/>
              </a:solidFill>
              <a:uFill>
                <a:solidFill>
                  <a:srgbClr val="FFFFFF"/>
                </a:solidFill>
              </a:uFill>
              <a:latin typeface="微软雅黑"/>
              <a:ea typeface="微软雅黑"/>
              <a:sym typeface="+mn-ea"/>
            </a:endParaRPr>
          </a:p>
          <a:p>
            <a:r>
              <a:rPr lang="zh-CN" altLang="en-US" sz="1200" b="0" strike="noStrike" spc="-1">
                <a:solidFill>
                  <a:srgbClr val="A6A6A6"/>
                </a:solidFill>
                <a:uFill>
                  <a:solidFill>
                    <a:srgbClr val="FFFFFF"/>
                  </a:solidFill>
                </a:uFill>
                <a:latin typeface="微软雅黑"/>
                <a:ea typeface="微软雅黑"/>
                <a:sym typeface="+mn-ea"/>
              </a:rPr>
              <a:t>命名实体识别：二分类问题，一般指对人名、地名、机构名的识别</a:t>
            </a:r>
            <a:endParaRPr lang="zh-CN" altLang="en-US" sz="1200" b="0" strike="noStrike" spc="-1">
              <a:solidFill>
                <a:srgbClr val="A6A6A6"/>
              </a:solidFill>
              <a:uFill>
                <a:solidFill>
                  <a:srgbClr val="FFFFFF"/>
                </a:solidFill>
              </a:uFill>
              <a:latin typeface="微软雅黑"/>
              <a:ea typeface="微软雅黑"/>
              <a:sym typeface="+mn-ea"/>
            </a:endParaRPr>
          </a:p>
        </p:txBody>
      </p:sp>
      <p:sp>
        <p:nvSpPr>
          <p:cNvPr id="207"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08"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10"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1"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4600" cy="4113000"/>
          </a:xfrm>
          <a:prstGeom prst="rect">
            <a:avLst/>
          </a:prstGeom>
        </p:spPr>
        <p:txBody>
          <a:bodyPr lIns="0" tIns="0" rIns="0" bIns="0"/>
          <a:p>
            <a:r>
              <a:rPr lang="zh-CN" altLang="en-US" sz="2000" b="0" strike="noStrike" spc="-1">
                <a:solidFill>
                  <a:srgbClr val="000000"/>
                </a:solidFill>
                <a:uFill>
                  <a:solidFill>
                    <a:srgbClr val="FFFFFF"/>
                  </a:solidFill>
                </a:uFill>
                <a:latin typeface="Arial" panose="020B0604020202020204"/>
                <a:ea typeface="宋体" charset="0"/>
              </a:rPr>
              <a:t>区分：</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关系抽取: 从一个句子中判断两个entity是否有关系，一般是一个二分类问题，指定某种关系</a:t>
            </a:r>
            <a:r>
              <a:rPr lang="zh-CN" altLang="en-US" sz="2000" b="0" strike="noStrike" spc="-1">
                <a:solidFill>
                  <a:srgbClr val="000000"/>
                </a:solidFill>
                <a:uFill>
                  <a:solidFill>
                    <a:srgbClr val="FFFFFF"/>
                  </a:solidFill>
                </a:uFill>
                <a:latin typeface="Arial" panose="020B0604020202020204"/>
                <a:ea typeface="宋体" charset="0"/>
              </a:rPr>
              <a:t>。</a:t>
            </a:r>
            <a:endParaRPr lang="zh-CN" altLang="en-US" sz="2000" b="0" strike="noStrike" spc="-1">
              <a:solidFill>
                <a:srgbClr val="000000"/>
              </a:solidFill>
              <a:uFill>
                <a:solidFill>
                  <a:srgbClr val="FFFFFF"/>
                </a:solidFill>
              </a:uFill>
              <a:latin typeface="Arial" panose="020B0604020202020204"/>
              <a:ea typeface="宋体" charset="0"/>
            </a:endParaRPr>
          </a:p>
          <a:p>
            <a:r>
              <a:rPr lang="zh-CN" altLang="en-US" sz="2000" b="0" strike="noStrike" spc="-1">
                <a:solidFill>
                  <a:srgbClr val="000000"/>
                </a:solidFill>
                <a:uFill>
                  <a:solidFill>
                    <a:srgbClr val="FFFFFF"/>
                  </a:solidFill>
                </a:uFill>
                <a:latin typeface="Arial" panose="020B0604020202020204"/>
                <a:ea typeface="宋体" charset="0"/>
              </a:rPr>
              <a:t>关系分类: 一般是判断一个句子中 两个entity是哪种关系，属于多分类问题。</a:t>
            </a:r>
            <a:endParaRPr lang="zh-CN" altLang="en-US" sz="2000" b="0" strike="noStrike" spc="-1">
              <a:solidFill>
                <a:srgbClr val="000000"/>
              </a:solidFill>
              <a:uFill>
                <a:solidFill>
                  <a:srgbClr val="FFFFFF"/>
                </a:solidFill>
              </a:uFill>
              <a:latin typeface="Arial" panose="020B0604020202020204"/>
              <a:ea typeface="宋体" charset="0"/>
            </a:endParaRPr>
          </a:p>
        </p:txBody>
      </p:sp>
      <p:sp>
        <p:nvSpPr>
          <p:cNvPr id="213"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4"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4600" cy="4113000"/>
          </a:xfrm>
          <a:prstGeom prst="rect">
            <a:avLst/>
          </a:prstGeom>
        </p:spPr>
        <p:txBody>
          <a:bodyPr lIns="0" tIns="0" rIns="0" bIns="0"/>
          <a:p>
            <a:r>
              <a:rPr lang="zh-CN" altLang="en-US" sz="2000" b="0" strike="noStrike" spc="-1">
                <a:solidFill>
                  <a:srgbClr val="000000"/>
                </a:solidFill>
                <a:uFill>
                  <a:solidFill>
                    <a:srgbClr val="FFFFFF"/>
                  </a:solidFill>
                </a:uFill>
                <a:latin typeface="Arial" panose="020B0604020202020204"/>
                <a:ea typeface="宋体" charset="0"/>
              </a:rPr>
              <a:t>现有的有监督学习关系抽取方法已经取得了较好的效果，但它们严重依赖词性标注、句法解析等自然语言处理标注提供分类特征。</a:t>
            </a:r>
            <a:endParaRPr lang="zh-CN" altLang="en-US" sz="2000" b="0" strike="noStrike" spc="-1">
              <a:solidFill>
                <a:srgbClr val="000000"/>
              </a:solidFill>
              <a:uFill>
                <a:solidFill>
                  <a:srgbClr val="FFFFFF"/>
                </a:solidFill>
              </a:uFill>
              <a:latin typeface="Arial" panose="020B0604020202020204"/>
              <a:ea typeface="宋体" charset="0"/>
            </a:endParaRPr>
          </a:p>
          <a:p>
            <a:r>
              <a:rPr lang="zh-CN" altLang="en-US" sz="2000" b="0" strike="noStrike" spc="-1">
                <a:solidFill>
                  <a:srgbClr val="000000"/>
                </a:solidFill>
                <a:uFill>
                  <a:solidFill>
                    <a:srgbClr val="FFFFFF"/>
                  </a:solidFill>
                </a:uFill>
                <a:latin typeface="Arial" panose="020B0604020202020204"/>
                <a:ea typeface="宋体" charset="0"/>
              </a:rPr>
              <a:t>而自然语言处理标注工具往往存在大量错误，这些错误将会在关系抽取系统中不断传播放大，最终影响关系抽取的效果。</a:t>
            </a:r>
            <a:endParaRPr lang="zh-CN" altLang="en-US" sz="2000" b="0" strike="noStrike" spc="-1">
              <a:solidFill>
                <a:srgbClr val="000000"/>
              </a:solidFill>
              <a:uFill>
                <a:solidFill>
                  <a:srgbClr val="FFFFFF"/>
                </a:solidFill>
              </a:uFill>
              <a:latin typeface="Arial" panose="020B0604020202020204"/>
              <a:ea typeface="宋体" charset="0"/>
            </a:endParaRPr>
          </a:p>
          <a:p>
            <a:endParaRPr lang="en-US" altLang="zh-CN" sz="2000" b="0" strike="noStrike" spc="-1">
              <a:solidFill>
                <a:srgbClr val="000000"/>
              </a:solidFill>
              <a:uFill>
                <a:solidFill>
                  <a:srgbClr val="FFFFFF"/>
                </a:solidFill>
              </a:uFill>
              <a:latin typeface="Arial" panose="020B0604020202020204"/>
              <a:ea typeface="宋体" charset="0"/>
            </a:endParaRPr>
          </a:p>
        </p:txBody>
      </p:sp>
      <p:sp>
        <p:nvSpPr>
          <p:cNvPr id="213"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4"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4600" cy="4113000"/>
          </a:xfrm>
          <a:prstGeom prst="rect">
            <a:avLst/>
          </a:prstGeom>
        </p:spPr>
        <p:txBody>
          <a:bodyPr lIns="0" tIns="0" rIns="0" bIns="0"/>
          <a:p>
            <a:r>
              <a:rPr lang="zh-CN" altLang="en-US" sz="2000" b="0" strike="noStrike" spc="-1">
                <a:solidFill>
                  <a:srgbClr val="000000"/>
                </a:solidFill>
                <a:uFill>
                  <a:solidFill>
                    <a:srgbClr val="FFFFFF"/>
                  </a:solidFill>
                </a:uFill>
                <a:latin typeface="Arial" panose="020B0604020202020204"/>
                <a:ea typeface="宋体" charset="0"/>
              </a:rPr>
              <a:t>现有的有监督学习关系抽取方法已经取得了较好的效果，但它们严重依赖词性标注、句法解析等自然语言处理标注提供分类特征。</a:t>
            </a:r>
            <a:endParaRPr lang="zh-CN" altLang="en-US" sz="2000" b="0" strike="noStrike" spc="-1">
              <a:solidFill>
                <a:srgbClr val="000000"/>
              </a:solidFill>
              <a:uFill>
                <a:solidFill>
                  <a:srgbClr val="FFFFFF"/>
                </a:solidFill>
              </a:uFill>
              <a:latin typeface="Arial" panose="020B0604020202020204"/>
              <a:ea typeface="宋体" charset="0"/>
            </a:endParaRPr>
          </a:p>
          <a:p>
            <a:r>
              <a:rPr lang="zh-CN" altLang="en-US" sz="2000" b="0" strike="noStrike" spc="-1">
                <a:solidFill>
                  <a:srgbClr val="000000"/>
                </a:solidFill>
                <a:uFill>
                  <a:solidFill>
                    <a:srgbClr val="FFFFFF"/>
                  </a:solidFill>
                </a:uFill>
                <a:latin typeface="Arial" panose="020B0604020202020204"/>
                <a:ea typeface="宋体" charset="0"/>
              </a:rPr>
              <a:t>而自然语言处理标注工具往往存在大量错误，这些错误将会在关系抽取系统中不断传播放大，最终影响关系抽取的效果。</a:t>
            </a:r>
            <a:endParaRPr lang="zh-CN" altLang="en-US" sz="2000" b="0" strike="noStrike" spc="-1">
              <a:solidFill>
                <a:srgbClr val="000000"/>
              </a:solidFill>
              <a:uFill>
                <a:solidFill>
                  <a:srgbClr val="FFFFFF"/>
                </a:solidFill>
              </a:uFill>
              <a:latin typeface="Arial" panose="020B0604020202020204"/>
              <a:ea typeface="宋体" charset="0"/>
            </a:endParaRPr>
          </a:p>
          <a:p>
            <a:endParaRPr lang="en-US" altLang="zh-CN" sz="2000" b="0" strike="noStrike" spc="-1">
              <a:solidFill>
                <a:srgbClr val="000000"/>
              </a:solidFill>
              <a:uFill>
                <a:solidFill>
                  <a:srgbClr val="FFFFFF"/>
                </a:solidFill>
              </a:uFill>
              <a:latin typeface="Arial" panose="020B0604020202020204"/>
              <a:ea typeface="宋体" charset="0"/>
            </a:endParaRPr>
          </a:p>
        </p:txBody>
      </p:sp>
      <p:sp>
        <p:nvSpPr>
          <p:cNvPr id="213"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4"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p:nvPr>
        </p:nvSpPr>
        <p:spPr/>
        <p:txBody>
          <a:bodyPr/>
          <a:p>
            <a:r>
              <a:rPr lang="zh-CN" altLang="en-US"/>
              <a:t>实体消歧是专门用于解决同名实体产生歧义问题的技术，通过实体消歧，就可以根据当前的语境，准确建立实体链接，实体消歧主要采用聚类法。其实也可以看做基于上下文的分类问题，类似于词性消歧和词义消歧。</a:t>
            </a:r>
            <a:endParaRPr lang="zh-CN" altLang="en-US"/>
          </a:p>
          <a:p>
            <a:endParaRPr lang="zh-CN" altLang="en-US"/>
          </a:p>
          <a:p>
            <a:r>
              <a:rPr lang="zh-CN" altLang="en-US"/>
              <a:t>共指消解技术主要用于解决多个指称对应同一实体对象的问题。在一次会话中，多个指称可能指向的是同一实体对象。利用共指消解技术，可以将这些指称项关联（合并）到正确的实体对象，</a:t>
            </a:r>
            <a:endParaRPr lang="zh-CN" altLang="en-US"/>
          </a:p>
          <a:p>
            <a:r>
              <a:rPr lang="zh-CN" altLang="en-US"/>
              <a:t>由于该问题在信息检索和自然语言处理等领域具有特殊的重要性，吸引了大量的研究努力。共指消解还有一些其他的名字，比如对象对齐、实体匹配和实体同义。</a:t>
            </a:r>
            <a:endParaRPr lang="zh-CN" altLang="en-US"/>
          </a:p>
          <a:p>
            <a:endParaRPr lang="zh-CN" altLang="en-US"/>
          </a:p>
          <a:p>
            <a:r>
              <a:rPr lang="zh-CN" altLang="en-US"/>
              <a:t>https://zhuanlan.zhihu.com/p/38891715</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p:nvPr>
        </p:nvSpPr>
        <p:spPr/>
        <p:txBody>
          <a:bodyPr/>
          <a:p>
            <a:r>
              <a:rPr lang="zh-CN" altLang="en-US"/>
              <a:t>概念层的更新是指新增数据后获得了新的概念，需要自动将新的概念添加到知识库的概念层中。</a:t>
            </a:r>
            <a:endParaRPr lang="zh-CN" altLang="en-US"/>
          </a:p>
          <a:p>
            <a:r>
              <a:rPr lang="zh-CN" altLang="en-US"/>
              <a:t>数据层的更新主要是新增或更新实体、关系、属性值，对数据层进行更新需要考虑数据源的可靠性、数据的一致性（是否存在矛盾或冗杂等问题）等可靠数据源，并选择在各数据源中出现频率高的事实和属性加入知识库。</a:t>
            </a:r>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7" name="PlaceHolder 5"/>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0" name="PlaceHolder 3"/>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41" name="图片 40"/>
          <p:cNvPicPr/>
          <p:nvPr/>
        </p:nvPicPr>
        <p:blipFill>
          <a:blip r:embed="rId2"/>
          <a:stretch>
            <a:fillRect/>
          </a:stretch>
        </p:blipFill>
        <p:spPr>
          <a:xfrm>
            <a:off x="2079000" y="1604520"/>
            <a:ext cx="4984920" cy="3977280"/>
          </a:xfrm>
          <a:prstGeom prst="rect">
            <a:avLst/>
          </a:prstGeom>
          <a:ln>
            <a:noFill/>
          </a:ln>
        </p:spPr>
      </p:pic>
      <p:pic>
        <p:nvPicPr>
          <p:cNvPr id="42" name="图片 41"/>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9" name="PlaceHolder 3"/>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0" name="PlaceHolder 4"/>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5"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6" name="PlaceHolder 5"/>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8"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9" name="PlaceHolder 3"/>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80" name="图片 79"/>
          <p:cNvPicPr/>
          <p:nvPr/>
        </p:nvPicPr>
        <p:blipFill>
          <a:blip r:embed="rId2"/>
          <a:stretch>
            <a:fillRect/>
          </a:stretch>
        </p:blipFill>
        <p:spPr>
          <a:xfrm>
            <a:off x="2079000" y="1604520"/>
            <a:ext cx="4984920" cy="3977280"/>
          </a:xfrm>
          <a:prstGeom prst="rect">
            <a:avLst/>
          </a:prstGeom>
          <a:ln>
            <a:noFill/>
          </a:ln>
        </p:spPr>
      </p:pic>
      <p:pic>
        <p:nvPicPr>
          <p:cNvPr id="81" name="图片 8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9" name="PlaceHolder 3"/>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0" name="PlaceHolder 4"/>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5"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6" name="PlaceHolder 5"/>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8"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9" name="PlaceHolder 3"/>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80" name="图片 79"/>
          <p:cNvPicPr/>
          <p:nvPr/>
        </p:nvPicPr>
        <p:blipFill>
          <a:blip r:embed="rId2"/>
          <a:stretch>
            <a:fillRect/>
          </a:stretch>
        </p:blipFill>
        <p:spPr>
          <a:xfrm>
            <a:off x="2079000" y="1604520"/>
            <a:ext cx="4984920" cy="3977280"/>
          </a:xfrm>
          <a:prstGeom prst="rect">
            <a:avLst/>
          </a:prstGeom>
          <a:ln>
            <a:noFill/>
          </a:ln>
        </p:spPr>
      </p:pic>
      <p:pic>
        <p:nvPicPr>
          <p:cNvPr id="81" name="图片 8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0" name="PlaceHolder 3"/>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4"/>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Line 1"/>
          <p:cNvSpPr/>
          <p:nvPr/>
        </p:nvSpPr>
        <p:spPr>
          <a:xfrm>
            <a:off x="457200" y="635292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2" name="Line 2"/>
          <p:cNvSpPr/>
          <p:nvPr/>
        </p:nvSpPr>
        <p:spPr>
          <a:xfrm>
            <a:off x="457200" y="114300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3" name="CustomShape 3" hidden="1"/>
          <p:cNvSpPr/>
          <p:nvPr/>
        </p:nvSpPr>
        <p:spPr>
          <a:xfrm rot="5400000">
            <a:off x="420840" y="6467400"/>
            <a:ext cx="189000" cy="11844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4" name="CustomShape 4"/>
          <p:cNvSpPr/>
          <p:nvPr/>
        </p:nvSpPr>
        <p:spPr>
          <a:xfrm>
            <a:off x="905040" y="3648240"/>
            <a:ext cx="7313400" cy="1278360"/>
          </a:xfrm>
          <a:prstGeom prst="rect">
            <a:avLst/>
          </a:prstGeom>
          <a:noFill/>
          <a:ln w="6480">
            <a:solidFill>
              <a:srgbClr val="4F81BD"/>
            </a:solidFill>
            <a:round/>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5" name="CustomShape 5"/>
          <p:cNvSpPr/>
          <p:nvPr/>
        </p:nvSpPr>
        <p:spPr>
          <a:xfrm>
            <a:off x="914400" y="5048280"/>
            <a:ext cx="7313400" cy="684000"/>
          </a:xfrm>
          <a:prstGeom prst="rect">
            <a:avLst/>
          </a:prstGeom>
          <a:noFill/>
          <a:ln w="6480">
            <a:solidFill>
              <a:srgbClr val="C0504D"/>
            </a:solidFill>
            <a:round/>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6" name="CustomShape 6"/>
          <p:cNvSpPr/>
          <p:nvPr/>
        </p:nvSpPr>
        <p:spPr>
          <a:xfrm>
            <a:off x="905040" y="3648240"/>
            <a:ext cx="226800" cy="1278360"/>
          </a:xfrm>
          <a:prstGeom prst="rect">
            <a:avLst/>
          </a:prstGeom>
          <a:solidFill>
            <a:srgbClr val="4F81BD"/>
          </a:solidFill>
          <a:ln w="648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7" name="CustomShape 7"/>
          <p:cNvSpPr/>
          <p:nvPr/>
        </p:nvSpPr>
        <p:spPr>
          <a:xfrm>
            <a:off x="914400" y="5048280"/>
            <a:ext cx="226800" cy="684000"/>
          </a:xfrm>
          <a:prstGeom prst="rect">
            <a:avLst/>
          </a:prstGeom>
          <a:solidFill>
            <a:srgbClr val="C0504D"/>
          </a:solidFill>
          <a:ln w="648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8" name="PlaceHolder 8"/>
          <p:cNvSpPr>
            <a:spLocks noGrp="1"/>
          </p:cNvSpPr>
          <p:nvPr>
            <p:ph type="title"/>
          </p:nvPr>
        </p:nvSpPr>
        <p:spPr>
          <a:xfrm>
            <a:off x="457200" y="273600"/>
            <a:ext cx="8228880" cy="114444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9" name="PlaceHolder 9"/>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单击鼠标编辑大纲文字格式</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第二个大纲级</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第三大纲级别</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第四大纲级别</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1"/>
          <p:cNvSpPr/>
          <p:nvPr/>
        </p:nvSpPr>
        <p:spPr>
          <a:xfrm>
            <a:off x="457200" y="635292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44" name="Line 2"/>
          <p:cNvSpPr/>
          <p:nvPr/>
        </p:nvSpPr>
        <p:spPr>
          <a:xfrm>
            <a:off x="457200" y="114300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45" name="CustomShape 3"/>
          <p:cNvSpPr/>
          <p:nvPr/>
        </p:nvSpPr>
        <p:spPr>
          <a:xfrm rot="5400000">
            <a:off x="420840" y="6467400"/>
            <a:ext cx="189000" cy="11844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46" name="PlaceHolder 4"/>
          <p:cNvSpPr>
            <a:spLocks noGrp="1"/>
          </p:cNvSpPr>
          <p:nvPr>
            <p:ph type="title"/>
          </p:nvPr>
        </p:nvSpPr>
        <p:spPr>
          <a:xfrm>
            <a:off x="457200" y="273600"/>
            <a:ext cx="8229240" cy="11448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单击鼠标编辑标题文字格式</a:t>
            </a:r>
            <a:endParaRPr lang="en-US" sz="4400" b="0" strike="noStrike" spc="-1">
              <a:solidFill>
                <a:srgbClr val="000000"/>
              </a:solidFill>
              <a:uFill>
                <a:solidFill>
                  <a:srgbClr val="FFFFFF"/>
                </a:solidFill>
              </a:uFill>
              <a:latin typeface="Arial" panose="020B0604020202020204"/>
            </a:endParaRPr>
          </a:p>
        </p:txBody>
      </p:sp>
      <p:sp>
        <p:nvSpPr>
          <p:cNvPr id="47" name="PlaceHolder 5"/>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单击鼠标编辑大纲文字格式</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第二个大纲级</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第三大纲级别</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第四大纲级别</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1"/>
          <p:cNvSpPr/>
          <p:nvPr/>
        </p:nvSpPr>
        <p:spPr>
          <a:xfrm>
            <a:off x="457200" y="635292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44" name="Line 2"/>
          <p:cNvSpPr/>
          <p:nvPr/>
        </p:nvSpPr>
        <p:spPr>
          <a:xfrm>
            <a:off x="457200" y="114300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45" name="CustomShape 3"/>
          <p:cNvSpPr/>
          <p:nvPr/>
        </p:nvSpPr>
        <p:spPr>
          <a:xfrm rot="5400000">
            <a:off x="420840" y="6467400"/>
            <a:ext cx="189000" cy="11844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46" name="PlaceHolder 4"/>
          <p:cNvSpPr>
            <a:spLocks noGrp="1"/>
          </p:cNvSpPr>
          <p:nvPr>
            <p:ph type="title"/>
          </p:nvPr>
        </p:nvSpPr>
        <p:spPr>
          <a:xfrm>
            <a:off x="457200" y="273600"/>
            <a:ext cx="8229240" cy="11448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单击鼠标编辑标题文字格式</a:t>
            </a:r>
            <a:endParaRPr lang="en-US" sz="4400" b="0" strike="noStrike" spc="-1">
              <a:solidFill>
                <a:srgbClr val="000000"/>
              </a:solidFill>
              <a:uFill>
                <a:solidFill>
                  <a:srgbClr val="FFFFFF"/>
                </a:solidFill>
              </a:uFill>
              <a:latin typeface="Arial" panose="020B0604020202020204"/>
            </a:endParaRPr>
          </a:p>
        </p:txBody>
      </p:sp>
      <p:sp>
        <p:nvSpPr>
          <p:cNvPr id="47" name="PlaceHolder 5"/>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单击鼠标编辑大纲文字格式</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第二个大纲级</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第三大纲级别</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第四大纲级别</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hyperlink" Target="https://github.com/liuhuanyong/ComplexEventExtrac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2195830" y="3986530"/>
            <a:ext cx="4588510" cy="5899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r>
              <a:rPr lang="en-US" sz="2600" b="1" strike="noStrike" spc="-1">
                <a:solidFill>
                  <a:srgbClr val="000000"/>
                </a:solidFill>
                <a:uFill>
                  <a:solidFill>
                    <a:srgbClr val="FFFFFF"/>
                  </a:solidFill>
                </a:uFill>
                <a:latin typeface="Arial" panose="020B0604020202020204"/>
                <a:ea typeface="DejaVu Sans" panose="020B0603030804020204"/>
              </a:rPr>
              <a:t>知识图谱关键技术与对话系统</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88" name="CustomShape 2"/>
          <p:cNvSpPr/>
          <p:nvPr/>
        </p:nvSpPr>
        <p:spPr>
          <a:xfrm>
            <a:off x="3789680" y="5005705"/>
            <a:ext cx="1400810" cy="70294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0" strike="noStrike" spc="-1">
                <a:solidFill>
                  <a:srgbClr val="464653"/>
                </a:solidFill>
                <a:uFill>
                  <a:solidFill>
                    <a:srgbClr val="FFFFFF"/>
                  </a:solidFill>
                </a:uFill>
                <a:latin typeface="AR PL UKai CN" panose="02000503000000000000" charset="-122"/>
                <a:ea typeface="AR PL UKai CN" panose="02000503000000000000" charset="-122"/>
              </a:rPr>
              <a:t>李航航</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200" b="0" strike="noStrike" spc="-1">
                <a:solidFill>
                  <a:srgbClr val="464653"/>
                </a:solidFill>
                <a:uFill>
                  <a:solidFill>
                    <a:srgbClr val="FFFFFF"/>
                  </a:solidFill>
                </a:uFill>
                <a:latin typeface="Arial" panose="020B0604020202020204"/>
                <a:ea typeface="AR PL UKai CN" panose="02000503000000000000" charset="-122"/>
              </a:rPr>
              <a:t> </a:t>
            </a:r>
            <a:endParaRPr lang="en-US" sz="1200" b="0" strike="noStrike" spc="-1">
              <a:solidFill>
                <a:srgbClr val="464653"/>
              </a:solidFill>
              <a:uFill>
                <a:solidFill>
                  <a:srgbClr val="FFFFFF"/>
                </a:solidFill>
              </a:uFill>
              <a:latin typeface="Arial" panose="020B0604020202020204"/>
              <a:ea typeface="AR PL UKai CN" panose="02000503000000000000" charset="-122"/>
            </a:endParaRPr>
          </a:p>
          <a:p>
            <a:pPr algn="ctr">
              <a:lnSpc>
                <a:spcPct val="100000"/>
              </a:lnSpc>
            </a:pPr>
            <a:r>
              <a:rPr lang="en-US" sz="1200" spc="-1">
                <a:solidFill>
                  <a:srgbClr val="464653"/>
                </a:solidFill>
                <a:uFill>
                  <a:solidFill>
                    <a:srgbClr val="FFFFFF"/>
                  </a:solidFill>
                </a:uFill>
                <a:latin typeface="Arial" panose="020B0604020202020204"/>
                <a:ea typeface="AR PL UKai CN" panose="02000503000000000000" charset="-122"/>
                <a:sym typeface="+mn-ea"/>
              </a:rPr>
              <a:t>2019年3月</a:t>
            </a:r>
            <a:endParaRPr lang="en-US" sz="1200" b="0" strike="noStrike" spc="-1">
              <a:solidFill>
                <a:srgbClr val="000000"/>
              </a:solidFill>
              <a:uFill>
                <a:solidFill>
                  <a:srgbClr val="FFFFFF"/>
                </a:solidFill>
              </a:uFill>
              <a:latin typeface="Arial" panose="020B0604020202020204"/>
            </a:endParaRPr>
          </a:p>
          <a:p>
            <a:pPr algn="ctr">
              <a:lnSpc>
                <a:spcPct val="100000"/>
              </a:lnSpc>
            </a:pPr>
            <a:endParaRPr lang="en-US" sz="1200" b="0" strike="noStrike" spc="-1">
              <a:solidFill>
                <a:srgbClr val="464653"/>
              </a:solidFill>
              <a:uFill>
                <a:solidFill>
                  <a:srgbClr val="FFFFFF"/>
                </a:solidFill>
              </a:uFill>
              <a:latin typeface="Arial" panose="020B0604020202020204"/>
              <a:ea typeface="AR PL UKai CN" panose="02000503000000000000" charset="-122"/>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89" name="Picture 4"/>
          <p:cNvPicPr/>
          <p:nvPr/>
        </p:nvPicPr>
        <p:blipFill>
          <a:blip r:embed="rId1"/>
          <a:stretch>
            <a:fillRect/>
          </a:stretch>
        </p:blipFill>
        <p:spPr>
          <a:xfrm>
            <a:off x="0" y="260640"/>
            <a:ext cx="3646440" cy="779400"/>
          </a:xfrm>
          <a:prstGeom prst="rect">
            <a:avLst/>
          </a:prstGeom>
          <a:ln w="9360">
            <a:noFill/>
          </a:ln>
        </p:spPr>
      </p:pic>
      <p:pic>
        <p:nvPicPr>
          <p:cNvPr id="90" name="图片 3"/>
          <p:cNvPicPr/>
          <p:nvPr/>
        </p:nvPicPr>
        <p:blipFill>
          <a:blip r:embed="rId2"/>
          <a:srcRect r="4058"/>
          <a:stretch>
            <a:fillRect/>
          </a:stretch>
        </p:blipFill>
        <p:spPr>
          <a:xfrm>
            <a:off x="3888000" y="1233720"/>
            <a:ext cx="3742200" cy="2048400"/>
          </a:xfrm>
          <a:prstGeom prst="rect">
            <a:avLst/>
          </a:prstGeom>
          <a:ln>
            <a:noFill/>
          </a:ln>
        </p:spPr>
      </p:pic>
      <p:pic>
        <p:nvPicPr>
          <p:cNvPr id="91" name="图片 90"/>
          <p:cNvPicPr/>
          <p:nvPr/>
        </p:nvPicPr>
        <p:blipFill>
          <a:blip r:embed="rId3"/>
          <a:stretch>
            <a:fillRect/>
          </a:stretch>
        </p:blipFill>
        <p:spPr>
          <a:xfrm>
            <a:off x="1872000" y="1233720"/>
            <a:ext cx="3310560" cy="2076840"/>
          </a:xfrm>
          <a:prstGeom prst="rect">
            <a:avLst/>
          </a:prstGeom>
          <a:ln>
            <a:solidFill>
              <a:srgbClr val="FFFFFF"/>
            </a:solidFill>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知识图谱关键技术--</a:t>
            </a:r>
            <a:r>
              <a:rPr lang="zh-CN" alt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知识加工</a:t>
            </a:r>
            <a:endParaRPr lang="en-US" altLang="zh-CN" sz="3600" b="0" strike="noStrike"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106"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7"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3" name="文本框 2"/>
          <p:cNvSpPr txBox="1"/>
          <p:nvPr/>
        </p:nvSpPr>
        <p:spPr>
          <a:xfrm>
            <a:off x="458470" y="1290320"/>
            <a:ext cx="8531860" cy="5077460"/>
          </a:xfrm>
          <a:prstGeom prst="rect">
            <a:avLst/>
          </a:prstGeom>
          <a:noFill/>
        </p:spPr>
        <p:txBody>
          <a:bodyPr wrap="square" rtlCol="0" anchor="t">
            <a:spAutoFit/>
          </a:bodyPr>
          <a:p>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质量评估</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对知识的可信度进行量化，通过舍弃置信度较低的知识来保障知识库的质量。</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知识更新</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从逻辑上看，知识库的更新包括</a:t>
            </a:r>
            <a:r>
              <a:rPr lang="zh-CN" altLang="en-US" sz="2000" spc="-1">
                <a:solidFill>
                  <a:srgbClr val="FF0000"/>
                </a:solidFill>
                <a:uFill>
                  <a:solidFill>
                    <a:srgbClr val="FFFFFF"/>
                  </a:solidFill>
                </a:uFill>
                <a:latin typeface="AR PL UKai CN" panose="02000503000000000000" charset="-122"/>
                <a:ea typeface="AR PL UKai CN" panose="02000503000000000000" charset="-122"/>
                <a:sym typeface="+mn-ea"/>
              </a:rPr>
              <a:t>概念层</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的更新和</a:t>
            </a:r>
            <a:r>
              <a:rPr lang="zh-CN" altLang="en-US" sz="2000" spc="-1">
                <a:solidFill>
                  <a:srgbClr val="FF0000"/>
                </a:solidFill>
                <a:uFill>
                  <a:solidFill>
                    <a:srgbClr val="FFFFFF"/>
                  </a:solidFill>
                </a:uFill>
                <a:latin typeface="AR PL UKai CN" panose="02000503000000000000" charset="-122"/>
                <a:ea typeface="AR PL UKai CN" panose="02000503000000000000" charset="-122"/>
                <a:sym typeface="+mn-ea"/>
              </a:rPr>
              <a:t>数据层</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的更新。</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更新方式：</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全面更新</a:t>
            </a: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    指以更新后的全部数据为输入，从零开始构建知识图谱。这种方法比较简单，但资源消耗大，而且需要耗费大量人力资源进行系统维护。</a:t>
            </a: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增量更新</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    以当前新增数据为输入，向现有知识图谱中添加新增知识。这种方式资源消耗小，但目前仍需要大量人工干预（定义规则等），因此实施起来十分困难。</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知识图谱关键技术</a:t>
            </a:r>
            <a:endParaRPr lang="en-US" altLang="zh-CN" sz="3600" b="0" strike="noStrike"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106"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7"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3" name="文本框 2"/>
          <p:cNvSpPr txBox="1"/>
          <p:nvPr/>
        </p:nvSpPr>
        <p:spPr>
          <a:xfrm>
            <a:off x="458470" y="1290320"/>
            <a:ext cx="8531860" cy="4831080"/>
          </a:xfrm>
          <a:prstGeom prst="rect">
            <a:avLst/>
          </a:prstGeom>
          <a:noFill/>
        </p:spPr>
        <p:txBody>
          <a:bodyPr wrap="square" rtlCol="0" anchor="t">
            <a:spAutoFit/>
          </a:bodyPr>
          <a:p>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知识存储</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基于</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RDF</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存储：如</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Virtuoso</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基于图数据库存储：查询较高效，如</a:t>
            </a:r>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neo4j</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pic>
        <p:nvPicPr>
          <p:cNvPr id="6" name="图片 5"/>
          <p:cNvPicPr>
            <a:picLocks noChangeAspect="1"/>
          </p:cNvPicPr>
          <p:nvPr/>
        </p:nvPicPr>
        <p:blipFill>
          <a:blip r:embed="rId1"/>
          <a:stretch>
            <a:fillRect/>
          </a:stretch>
        </p:blipFill>
        <p:spPr>
          <a:xfrm>
            <a:off x="681355" y="1981200"/>
            <a:ext cx="5009515" cy="1801495"/>
          </a:xfrm>
          <a:prstGeom prst="rect">
            <a:avLst/>
          </a:prstGeom>
        </p:spPr>
      </p:pic>
      <p:pic>
        <p:nvPicPr>
          <p:cNvPr id="7" name="图片 6"/>
          <p:cNvPicPr>
            <a:picLocks noChangeAspect="1"/>
          </p:cNvPicPr>
          <p:nvPr/>
        </p:nvPicPr>
        <p:blipFill>
          <a:blip r:embed="rId2"/>
          <a:stretch>
            <a:fillRect/>
          </a:stretch>
        </p:blipFill>
        <p:spPr>
          <a:xfrm>
            <a:off x="824865" y="4236720"/>
            <a:ext cx="4610100" cy="18726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知识图谱关键技术</a:t>
            </a:r>
            <a:endParaRPr lang="en-US" altLang="zh-CN" sz="3600" b="0" strike="noStrike"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106"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7"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3" name="文本框 2"/>
          <p:cNvSpPr txBox="1"/>
          <p:nvPr/>
        </p:nvSpPr>
        <p:spPr>
          <a:xfrm>
            <a:off x="402590" y="1252220"/>
            <a:ext cx="8531860" cy="4061460"/>
          </a:xfrm>
          <a:prstGeom prst="rect">
            <a:avLst/>
          </a:prstGeom>
          <a:noFill/>
        </p:spPr>
        <p:txBody>
          <a:bodyPr wrap="square" rtlCol="0" anchor="t">
            <a:spAutoFit/>
          </a:bodyPr>
          <a:p>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知识图谱可视化常用工具</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2400" spc="-1">
                <a:solidFill>
                  <a:srgbClr val="FF0000"/>
                </a:solidFill>
                <a:uFill>
                  <a:solidFill>
                    <a:srgbClr val="FFFFFF"/>
                  </a:solidFill>
                </a:uFill>
                <a:latin typeface="AR PL UKai CN" panose="02000503000000000000" charset="-122"/>
                <a:ea typeface="AR PL UKai CN" panose="02000503000000000000" charset="-122"/>
                <a:sym typeface="+mn-ea"/>
              </a:rPr>
              <a:t>ECharts</a:t>
            </a: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Arial" panose="020B0604020202020204" pitchFamily="34" charset="0"/>
              <a:buNone/>
            </a:pPr>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百度开源工具，</a:t>
            </a:r>
            <a:r>
              <a:rPr lang="en-US" altLang="zh-CN" spc="-1">
                <a:solidFill>
                  <a:srgbClr val="000000"/>
                </a:solidFill>
                <a:uFill>
                  <a:solidFill>
                    <a:srgbClr val="FFFFFF"/>
                  </a:solidFill>
                </a:uFill>
                <a:latin typeface="AR PL UKai CN" panose="02000503000000000000" charset="-122"/>
                <a:ea typeface="AR PL UKai CN" panose="02000503000000000000" charset="-122"/>
                <a:sym typeface="+mn-ea"/>
              </a:rPr>
              <a:t>API</a:t>
            </a:r>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封装完善，简单好用，易上手，但不支持事件处理。</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Arial" panose="020B0604020202020204" pitchFamily="34" charset="0"/>
              <a:buNone/>
            </a:pP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2400" spc="-1">
                <a:solidFill>
                  <a:srgbClr val="FF0000"/>
                </a:solidFill>
                <a:uFill>
                  <a:solidFill>
                    <a:srgbClr val="FFFFFF"/>
                  </a:solidFill>
                </a:uFill>
                <a:latin typeface="AR PL UKai CN" panose="02000503000000000000" charset="-122"/>
                <a:ea typeface="AR PL UKai CN" panose="02000503000000000000" charset="-122"/>
                <a:sym typeface="+mn-ea"/>
              </a:rPr>
              <a:t>Cytoscape.js</a:t>
            </a:r>
            <a:endParaRPr lang="zh-CN" altLang="en-US" sz="2400" spc="-1">
              <a:solidFill>
                <a:srgbClr val="FF0000"/>
              </a:solidFill>
              <a:uFill>
                <a:solidFill>
                  <a:srgbClr val="FFFFFF"/>
                </a:solidFill>
              </a:uFill>
              <a:latin typeface="AR PL UKai CN" panose="02000503000000000000" charset="-122"/>
              <a:ea typeface="AR PL UKai CN" panose="02000503000000000000" charset="-122"/>
              <a:sym typeface="+mn-ea"/>
            </a:endParaRPr>
          </a:p>
          <a:p>
            <a:pPr indent="0">
              <a:buFont typeface="Arial" panose="020B0604020202020204" pitchFamily="34" charset="0"/>
              <a:buNone/>
            </a:pPr>
            <a:r>
              <a:rPr lang="en-US" altLang="zh-CN" sz="1800" spc="-1">
                <a:solidFill>
                  <a:srgbClr val="000000"/>
                </a:solidFill>
                <a:uFill>
                  <a:solidFill>
                    <a:srgbClr val="FFFFFF"/>
                  </a:solidFill>
                </a:uFill>
                <a:latin typeface="AR PL UKai CN" panose="02000503000000000000" charset="-122"/>
                <a:ea typeface="AR PL UKai CN" panose="02000503000000000000" charset="-122"/>
                <a:sym typeface="+mn-ea"/>
              </a:rPr>
              <a:t>针对图形和网络，事件交互性的支持不错，同样易上手。</a:t>
            </a:r>
            <a:endParaRPr lang="en-US" altLang="zh-CN"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Arial" panose="020B0604020202020204" pitchFamily="34" charset="0"/>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D3.js</a:t>
            </a: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Arial" panose="020B0604020202020204" pitchFamily="34" charset="0"/>
              <a:buNone/>
            </a:pPr>
            <a:r>
              <a:rPr lang="en-US" altLang="zh-CN" sz="1800" spc="-1">
                <a:solidFill>
                  <a:srgbClr val="000000"/>
                </a:solidFill>
                <a:uFill>
                  <a:solidFill>
                    <a:srgbClr val="FFFFFF"/>
                  </a:solidFill>
                </a:uFill>
                <a:latin typeface="AR PL UKai CN" panose="02000503000000000000" charset="-122"/>
                <a:ea typeface="AR PL UKai CN" panose="02000503000000000000" charset="-122"/>
                <a:sym typeface="+mn-ea"/>
              </a:rPr>
              <a:t>使用门槛较高，但支持事件处理器</a:t>
            </a: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，D3的开销极小，支持大型数据集和交互动画的动态行为，支持图形丰富。</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知识图谱关键技术</a:t>
            </a:r>
            <a:r>
              <a:rPr lang="zh-CN" altLang="en-US" sz="3600" spc="-1">
                <a:solidFill>
                  <a:srgbClr val="000000"/>
                </a:solidFill>
                <a:uFill>
                  <a:solidFill>
                    <a:srgbClr val="FFFFFF"/>
                  </a:solidFill>
                </a:uFill>
                <a:latin typeface="AR PL UKai CN" panose="02000503000000000000" charset="-122"/>
                <a:ea typeface="AR PL UKai CN" panose="02000503000000000000" charset="-122"/>
                <a:sym typeface="+mn-ea"/>
              </a:rPr>
              <a:t>总结</a:t>
            </a:r>
            <a:endPar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106"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7"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3" name="文本框 2"/>
          <p:cNvSpPr txBox="1"/>
          <p:nvPr/>
        </p:nvSpPr>
        <p:spPr>
          <a:xfrm>
            <a:off x="384175" y="1169670"/>
            <a:ext cx="8531860" cy="1753235"/>
          </a:xfrm>
          <a:prstGeom prst="rect">
            <a:avLst/>
          </a:prstGeom>
          <a:noFill/>
        </p:spPr>
        <p:txBody>
          <a:bodyPr wrap="square" rtlCol="0" anchor="t">
            <a:spAutoFit/>
          </a:bodyPr>
          <a:p>
            <a:pPr marL="342900" indent="-342900">
              <a:buFont typeface="Arial" panose="020B0604020202020204" pitchFamily="34" charset="0"/>
              <a:buChar char="•"/>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知识抽取</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知识融合</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知识加工</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知识推理</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知识存储</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知识可视化</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事理图谱</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12"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13"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115" name="CustomShape 4"/>
          <p:cNvSpPr/>
          <p:nvPr/>
        </p:nvSpPr>
        <p:spPr>
          <a:xfrm>
            <a:off x="179705" y="1270635"/>
            <a:ext cx="8739505" cy="9417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42570" lvl="1" indent="0">
              <a:lnSpc>
                <a:spcPct val="100000"/>
              </a:lnSpc>
              <a:buClr>
                <a:srgbClr val="000000"/>
              </a:buClr>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ndParaRPr>
          </a:p>
        </p:txBody>
      </p:sp>
      <p:sp>
        <p:nvSpPr>
          <p:cNvPr id="2" name="文本框 1"/>
          <p:cNvSpPr txBox="1"/>
          <p:nvPr/>
        </p:nvSpPr>
        <p:spPr>
          <a:xfrm>
            <a:off x="485775" y="1270635"/>
            <a:ext cx="8173085" cy="4399915"/>
          </a:xfrm>
          <a:prstGeom prst="rect">
            <a:avLst/>
          </a:prstGeom>
          <a:noFill/>
        </p:spPr>
        <p:txBody>
          <a:bodyPr wrap="square" rtlCol="0" anchor="t">
            <a:spAutoFit/>
          </a:bodyPr>
          <a:p>
            <a:pPr indent="0">
              <a:buFont typeface="+mj-ea"/>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定义：</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事理图谱（</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Event Evolutionary Graph</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EEG</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中的事件用抽象、泛化、语义完备的谓词短语来表示，其中含有事件触发词，以及其他必需的成分来保持该事件的语义完备性。</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事理图谱与知识图谱的对比</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graphicFrame>
        <p:nvGraphicFramePr>
          <p:cNvPr id="4" name="表格 3"/>
          <p:cNvGraphicFramePr/>
          <p:nvPr/>
        </p:nvGraphicFramePr>
        <p:xfrm>
          <a:off x="1043940" y="3197860"/>
          <a:ext cx="7103745" cy="2423160"/>
        </p:xfrm>
        <a:graphic>
          <a:graphicData uri="http://schemas.openxmlformats.org/drawingml/2006/table">
            <a:tbl>
              <a:tblPr firstRow="1" bandRow="1">
                <a:tableStyleId>{5C22544A-7EE6-4342-B048-85BDC9FD1C3A}</a:tableStyleId>
              </a:tblPr>
              <a:tblGrid>
                <a:gridCol w="2367915"/>
                <a:gridCol w="2367915"/>
                <a:gridCol w="2367915"/>
              </a:tblGrid>
              <a:tr h="381000">
                <a:tc>
                  <a:txBody>
                    <a:bodyPr/>
                    <a:p>
                      <a:pPr algn="ctr">
                        <a:buNone/>
                      </a:pPr>
                      <a:endParaRPr lang="zh-CN" altLang="en-US"/>
                    </a:p>
                  </a:txBody>
                  <a:tcPr/>
                </a:tc>
                <a:tc>
                  <a:txBody>
                    <a:bodyPr/>
                    <a:p>
                      <a:pPr algn="ctr">
                        <a:buNone/>
                      </a:pPr>
                      <a:r>
                        <a:rPr lang="zh-CN" altLang="en-US"/>
                        <a:t>事理图谱</a:t>
                      </a:r>
                      <a:endParaRPr lang="zh-CN" altLang="en-US"/>
                    </a:p>
                  </a:txBody>
                  <a:tcPr/>
                </a:tc>
                <a:tc>
                  <a:txBody>
                    <a:bodyPr/>
                    <a:p>
                      <a:pPr algn="ctr">
                        <a:buNone/>
                      </a:pPr>
                      <a:r>
                        <a:rPr lang="zh-CN" altLang="en-US"/>
                        <a:t>知识图谱</a:t>
                      </a:r>
                      <a:endParaRPr lang="zh-CN" altLang="en-US"/>
                    </a:p>
                  </a:txBody>
                  <a:tcPr/>
                </a:tc>
              </a:tr>
              <a:tr h="381000">
                <a:tc>
                  <a:txBody>
                    <a:bodyPr/>
                    <a:p>
                      <a:pPr>
                        <a:lnSpc>
                          <a:spcPct val="140000"/>
                        </a:lnSpc>
                        <a:buNone/>
                      </a:pPr>
                      <a:r>
                        <a:rPr lang="zh-CN" altLang="en-US" sz="1600" b="0">
                          <a:latin typeface="AR PL UMing CN" panose="020B0309010101010101" charset="-122"/>
                          <a:ea typeface="AR PL UMing CN" panose="020B0309010101010101" charset="-122"/>
                        </a:rPr>
                        <a:t>研究对象</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1">
                          <a:solidFill>
                            <a:srgbClr val="FF0000"/>
                          </a:solidFill>
                          <a:latin typeface="AR PL UMing CN" panose="020B0309010101010101" charset="-122"/>
                          <a:ea typeface="AR PL UMing CN" panose="020B0309010101010101" charset="-122"/>
                        </a:rPr>
                        <a:t>事件</a:t>
                      </a:r>
                      <a:r>
                        <a:rPr lang="zh-CN" altLang="en-US" sz="1600" b="0">
                          <a:latin typeface="AR PL UMing CN" panose="020B0309010101010101" charset="-122"/>
                          <a:ea typeface="AR PL UMing CN" panose="020B0309010101010101" charset="-122"/>
                        </a:rPr>
                        <a:t>及其关系</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1">
                          <a:solidFill>
                            <a:srgbClr val="FF0000"/>
                          </a:solidFill>
                          <a:latin typeface="AR PL UMing CN" panose="020B0309010101010101" charset="-122"/>
                          <a:ea typeface="AR PL UMing CN" panose="020B0309010101010101" charset="-122"/>
                        </a:rPr>
                        <a:t>实体</a:t>
                      </a:r>
                      <a:r>
                        <a:rPr lang="zh-CN" altLang="en-US" sz="1600" b="0">
                          <a:latin typeface="AR PL UMing CN" panose="020B0309010101010101" charset="-122"/>
                          <a:ea typeface="AR PL UMing CN" panose="020B0309010101010101" charset="-122"/>
                        </a:rPr>
                        <a:t>及其关系</a:t>
                      </a:r>
                      <a:endParaRPr lang="zh-CN" altLang="en-US" sz="1600" b="0">
                        <a:latin typeface="AR PL UMing CN" panose="020B0309010101010101" charset="-122"/>
                        <a:ea typeface="AR PL UMing CN" panose="020B0309010101010101" charset="-122"/>
                      </a:endParaRPr>
                    </a:p>
                  </a:txBody>
                  <a:tcPr/>
                </a:tc>
              </a:tr>
              <a:tr h="381000">
                <a:tc>
                  <a:txBody>
                    <a:bodyPr/>
                    <a:p>
                      <a:pPr>
                        <a:lnSpc>
                          <a:spcPct val="140000"/>
                        </a:lnSpc>
                        <a:buNone/>
                      </a:pPr>
                      <a:r>
                        <a:rPr lang="zh-CN" altLang="en-US" sz="1600" b="0">
                          <a:latin typeface="AR PL UMing CN" panose="020B0309010101010101" charset="-122"/>
                          <a:ea typeface="AR PL UMing CN" panose="020B0309010101010101" charset="-122"/>
                        </a:rPr>
                        <a:t>组织形式</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0">
                          <a:latin typeface="AR PL UMing CN" panose="020B0309010101010101" charset="-122"/>
                          <a:ea typeface="AR PL UMing CN" panose="020B0309010101010101" charset="-122"/>
                        </a:rPr>
                        <a:t>有向图</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0">
                          <a:latin typeface="AR PL UMing CN" panose="020B0309010101010101" charset="-122"/>
                          <a:ea typeface="AR PL UMing CN" panose="020B0309010101010101" charset="-122"/>
                        </a:rPr>
                        <a:t>有向图</a:t>
                      </a:r>
                      <a:endParaRPr lang="zh-CN" altLang="en-US" sz="1600" b="0">
                        <a:latin typeface="AR PL UMing CN" panose="020B0309010101010101" charset="-122"/>
                        <a:ea typeface="AR PL UMing CN" panose="020B0309010101010101" charset="-122"/>
                      </a:endParaRPr>
                    </a:p>
                  </a:txBody>
                  <a:tcPr/>
                </a:tc>
              </a:tr>
              <a:tr h="381000">
                <a:tc>
                  <a:txBody>
                    <a:bodyPr/>
                    <a:p>
                      <a:pPr>
                        <a:lnSpc>
                          <a:spcPct val="140000"/>
                        </a:lnSpc>
                        <a:buNone/>
                      </a:pPr>
                      <a:r>
                        <a:rPr lang="zh-CN" altLang="en-US" sz="1600" b="0">
                          <a:latin typeface="AR PL UMing CN" panose="020B0309010101010101" charset="-122"/>
                          <a:ea typeface="AR PL UMing CN" panose="020B0309010101010101" charset="-122"/>
                        </a:rPr>
                        <a:t>主要知识内容</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0">
                          <a:latin typeface="AR PL UMing CN" panose="020B0309010101010101" charset="-122"/>
                          <a:ea typeface="AR PL UMing CN" panose="020B0309010101010101" charset="-122"/>
                        </a:rPr>
                        <a:t>事件间存在</a:t>
                      </a:r>
                      <a:r>
                        <a:rPr lang="zh-CN" altLang="en-US" sz="1600" b="1">
                          <a:solidFill>
                            <a:schemeClr val="accent3">
                              <a:lumMod val="75000"/>
                            </a:schemeClr>
                          </a:solidFill>
                          <a:latin typeface="AR PL UMing CN" panose="020B0309010101010101" charset="-122"/>
                          <a:ea typeface="AR PL UMing CN" panose="020B0309010101010101" charset="-122"/>
                        </a:rPr>
                        <a:t>顺承、因果、转移概率</a:t>
                      </a:r>
                      <a:r>
                        <a:rPr lang="zh-CN" altLang="en-US" sz="1600" b="0">
                          <a:latin typeface="AR PL UMing CN" panose="020B0309010101010101" charset="-122"/>
                          <a:ea typeface="AR PL UMing CN" panose="020B0309010101010101" charset="-122"/>
                        </a:rPr>
                        <a:t>信息</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0">
                          <a:latin typeface="AR PL UMing CN" panose="020B0309010101010101" charset="-122"/>
                          <a:ea typeface="AR PL UMing CN" panose="020B0309010101010101" charset="-122"/>
                        </a:rPr>
                        <a:t>实体属性和关系、实体上下位信息等</a:t>
                      </a:r>
                      <a:endParaRPr lang="zh-CN" altLang="en-US" sz="1600" b="0">
                        <a:latin typeface="AR PL UMing CN" panose="020B0309010101010101" charset="-122"/>
                        <a:ea typeface="AR PL UMing CN" panose="020B0309010101010101" charset="-122"/>
                      </a:endParaRPr>
                    </a:p>
                  </a:txBody>
                  <a:tcPr/>
                </a:tc>
              </a:tr>
              <a:tr h="381000">
                <a:tc>
                  <a:txBody>
                    <a:bodyPr/>
                    <a:p>
                      <a:pPr>
                        <a:lnSpc>
                          <a:spcPct val="140000"/>
                        </a:lnSpc>
                        <a:buNone/>
                      </a:pPr>
                      <a:r>
                        <a:rPr lang="zh-CN" altLang="en-US" sz="1600" b="0">
                          <a:latin typeface="AR PL UMing CN" panose="020B0309010101010101" charset="-122"/>
                          <a:ea typeface="AR PL UMing CN" panose="020B0309010101010101" charset="-122"/>
                        </a:rPr>
                        <a:t>知识特点</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0">
                          <a:latin typeface="AR PL UMing CN" panose="020B0309010101010101" charset="-122"/>
                          <a:ea typeface="AR PL UMing CN" panose="020B0309010101010101" charset="-122"/>
                        </a:rPr>
                        <a:t>事件间演化规律的可能性度量</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0">
                          <a:latin typeface="AR PL UMing CN" panose="020B0309010101010101" charset="-122"/>
                          <a:ea typeface="AR PL UMing CN" panose="020B0309010101010101" charset="-122"/>
                        </a:rPr>
                        <a:t>追求客观真实性</a:t>
                      </a:r>
                      <a:endParaRPr lang="zh-CN" altLang="en-US" sz="1600" b="0">
                        <a:latin typeface="AR PL UMing CN" panose="020B0309010101010101" charset="-122"/>
                        <a:ea typeface="AR PL UMing CN" panose="020B0309010101010101" charset="-122"/>
                      </a:endParaRP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事理图谱</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12"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13"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115" name="CustomShape 4"/>
          <p:cNvSpPr/>
          <p:nvPr/>
        </p:nvSpPr>
        <p:spPr>
          <a:xfrm>
            <a:off x="179705" y="1270635"/>
            <a:ext cx="8739505" cy="9417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42570" lvl="1" indent="0">
              <a:lnSpc>
                <a:spcPct val="100000"/>
              </a:lnSpc>
              <a:buClr>
                <a:srgbClr val="000000"/>
              </a:buClr>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ndParaRPr>
          </a:p>
        </p:txBody>
      </p:sp>
      <p:sp>
        <p:nvSpPr>
          <p:cNvPr id="2" name="文本框 1"/>
          <p:cNvSpPr txBox="1"/>
          <p:nvPr/>
        </p:nvSpPr>
        <p:spPr>
          <a:xfrm>
            <a:off x="302260" y="1270635"/>
            <a:ext cx="8173085" cy="3907790"/>
          </a:xfrm>
          <a:prstGeom prst="rect">
            <a:avLst/>
          </a:prstGeom>
          <a:noFill/>
        </p:spPr>
        <p:txBody>
          <a:bodyPr wrap="square" rtlCol="0" anchor="t">
            <a:spAutoFit/>
          </a:bodyPr>
          <a:p>
            <a:pPr indent="0" algn="l">
              <a:buFont typeface="+mj-ea"/>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事理图谱的基本类型</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graphicFrame>
        <p:nvGraphicFramePr>
          <p:cNvPr id="3" name="表格 2"/>
          <p:cNvGraphicFramePr/>
          <p:nvPr/>
        </p:nvGraphicFramePr>
        <p:xfrm>
          <a:off x="342265" y="2115820"/>
          <a:ext cx="8435340" cy="3365500"/>
        </p:xfrm>
        <a:graphic>
          <a:graphicData uri="http://schemas.openxmlformats.org/drawingml/2006/table">
            <a:tbl>
              <a:tblPr firstRow="1" bandRow="1">
                <a:tableStyleId>{5C22544A-7EE6-4342-B048-85BDC9FD1C3A}</a:tableStyleId>
              </a:tblPr>
              <a:tblGrid>
                <a:gridCol w="820420"/>
                <a:gridCol w="2056765"/>
                <a:gridCol w="1136015"/>
                <a:gridCol w="1266190"/>
                <a:gridCol w="1564640"/>
                <a:gridCol w="1591310"/>
              </a:tblGrid>
              <a:tr h="647700">
                <a:tc>
                  <a:txBody>
                    <a:bodyPr/>
                    <a:p>
                      <a:pPr algn="ctr">
                        <a:buNone/>
                      </a:pPr>
                      <a:r>
                        <a:rPr lang="zh-CN" altLang="en-US"/>
                        <a:t>事件</a:t>
                      </a:r>
                      <a:endParaRPr lang="zh-CN" altLang="en-US"/>
                    </a:p>
                  </a:txBody>
                  <a:tcPr/>
                </a:tc>
                <a:tc>
                  <a:txBody>
                    <a:bodyPr/>
                    <a:p>
                      <a:pPr algn="ctr">
                        <a:buNone/>
                      </a:pPr>
                      <a:r>
                        <a:rPr lang="zh-CN" altLang="en-US"/>
                        <a:t>含义</a:t>
                      </a:r>
                      <a:endParaRPr lang="zh-CN" altLang="en-US"/>
                    </a:p>
                  </a:txBody>
                  <a:tcPr/>
                </a:tc>
                <a:tc>
                  <a:txBody>
                    <a:bodyPr/>
                    <a:p>
                      <a:pPr algn="ctr">
                        <a:buNone/>
                      </a:pPr>
                      <a:r>
                        <a:rPr lang="zh-CN" altLang="en-US"/>
                        <a:t>形式化</a:t>
                      </a:r>
                      <a:endParaRPr lang="zh-CN" altLang="en-US"/>
                    </a:p>
                  </a:txBody>
                  <a:tcPr/>
                </a:tc>
                <a:tc>
                  <a:txBody>
                    <a:bodyPr/>
                    <a:p>
                      <a:pPr algn="ctr">
                        <a:buNone/>
                      </a:pPr>
                      <a:r>
                        <a:rPr lang="zh-CN" altLang="en-US"/>
                        <a:t>事件应用</a:t>
                      </a:r>
                      <a:endParaRPr lang="zh-CN" altLang="en-US"/>
                    </a:p>
                  </a:txBody>
                  <a:tcPr/>
                </a:tc>
                <a:tc>
                  <a:txBody>
                    <a:bodyPr/>
                    <a:p>
                      <a:pPr algn="ctr">
                        <a:buNone/>
                      </a:pPr>
                      <a:r>
                        <a:rPr lang="zh-CN" altLang="en-US"/>
                        <a:t>图谱场景</a:t>
                      </a:r>
                      <a:endParaRPr lang="zh-CN" altLang="en-US"/>
                    </a:p>
                  </a:txBody>
                  <a:tcPr/>
                </a:tc>
                <a:tc>
                  <a:txBody>
                    <a:bodyPr/>
                    <a:p>
                      <a:pPr algn="ctr">
                        <a:buNone/>
                      </a:pPr>
                      <a:r>
                        <a:rPr lang="zh-CN" altLang="en-US"/>
                        <a:t>举例</a:t>
                      </a:r>
                      <a:endParaRPr lang="zh-CN" altLang="en-US"/>
                    </a:p>
                  </a:txBody>
                  <a:tcPr/>
                </a:tc>
              </a:tr>
              <a:tr h="646430">
                <a:tc>
                  <a:txBody>
                    <a:bodyPr/>
                    <a:p>
                      <a:pPr algn="ctr">
                        <a:buNone/>
                      </a:pPr>
                      <a:r>
                        <a:rPr lang="zh-CN" altLang="en-US" sz="1200"/>
                        <a:t>因果事件</a:t>
                      </a:r>
                      <a:endParaRPr lang="zh-CN" altLang="en-US" sz="1200"/>
                    </a:p>
                  </a:txBody>
                  <a:tcPr/>
                </a:tc>
                <a:tc>
                  <a:txBody>
                    <a:bodyPr/>
                    <a:p>
                      <a:pPr algn="ctr">
                        <a:buNone/>
                      </a:pPr>
                      <a:r>
                        <a:rPr lang="zh-CN" altLang="en-US" sz="1200"/>
                        <a:t>某一事件导致某一事件发生</a:t>
                      </a:r>
                      <a:endParaRPr lang="zh-CN" altLang="en-US" sz="1200"/>
                    </a:p>
                  </a:txBody>
                  <a:tcPr/>
                </a:tc>
                <a:tc>
                  <a:txBody>
                    <a:bodyPr/>
                    <a:p>
                      <a:pPr algn="ctr">
                        <a:buNone/>
                      </a:pPr>
                      <a:r>
                        <a:rPr lang="en-US" altLang="zh-CN" sz="1200"/>
                        <a:t>A</a:t>
                      </a:r>
                      <a:r>
                        <a:rPr lang="zh-CN" altLang="en-US" sz="1200">
                          <a:ea typeface="宋体" charset="0"/>
                        </a:rPr>
                        <a:t>导致</a:t>
                      </a:r>
                      <a:r>
                        <a:rPr lang="en-US" altLang="zh-CN" sz="1200">
                          <a:ea typeface="宋体" charset="0"/>
                        </a:rPr>
                        <a:t>B</a:t>
                      </a:r>
                      <a:endParaRPr lang="en-US" altLang="zh-CN" sz="1200">
                        <a:ea typeface="宋体" charset="0"/>
                      </a:endParaRPr>
                    </a:p>
                  </a:txBody>
                  <a:tcPr/>
                </a:tc>
                <a:tc>
                  <a:txBody>
                    <a:bodyPr/>
                    <a:p>
                      <a:pPr algn="ctr">
                        <a:buNone/>
                      </a:pPr>
                      <a:r>
                        <a:rPr lang="zh-CN" altLang="en-US" sz="1200"/>
                        <a:t>事件预警、分析</a:t>
                      </a:r>
                      <a:endParaRPr lang="zh-CN" altLang="en-US" sz="1200"/>
                    </a:p>
                  </a:txBody>
                  <a:tcPr/>
                </a:tc>
                <a:tc>
                  <a:txBody>
                    <a:bodyPr/>
                    <a:p>
                      <a:pPr algn="ctr">
                        <a:buNone/>
                      </a:pPr>
                      <a:r>
                        <a:rPr lang="zh-CN" altLang="en-US" sz="1200"/>
                        <a:t>执果索因，执因索果</a:t>
                      </a:r>
                      <a:endParaRPr lang="zh-CN" altLang="en-US" sz="1200"/>
                    </a:p>
                  </a:txBody>
                  <a:tcPr/>
                </a:tc>
                <a:tc>
                  <a:txBody>
                    <a:bodyPr/>
                    <a:p>
                      <a:pPr algn="ctr">
                        <a:buNone/>
                      </a:pPr>
                      <a:r>
                        <a:rPr lang="en-US" altLang="zh-CN" sz="1200"/>
                        <a:t>&lt;</a:t>
                      </a:r>
                      <a:r>
                        <a:rPr lang="zh-CN" altLang="en-US" sz="1200">
                          <a:ea typeface="宋体" charset="0"/>
                        </a:rPr>
                        <a:t>地震，房屋倒塌</a:t>
                      </a:r>
                      <a:r>
                        <a:rPr lang="en-US" altLang="zh-CN" sz="1200">
                          <a:ea typeface="宋体" charset="0"/>
                        </a:rPr>
                        <a:t>&gt;</a:t>
                      </a:r>
                      <a:endParaRPr lang="en-US" altLang="zh-CN" sz="1200">
                        <a:ea typeface="宋体" charset="0"/>
                      </a:endParaRPr>
                    </a:p>
                  </a:txBody>
                  <a:tcPr/>
                </a:tc>
              </a:tr>
              <a:tr h="777240">
                <a:tc>
                  <a:txBody>
                    <a:bodyPr/>
                    <a:p>
                      <a:pPr algn="ctr">
                        <a:buNone/>
                      </a:pPr>
                      <a:r>
                        <a:rPr lang="zh-CN" altLang="en-US" sz="1200"/>
                        <a:t>条件事件</a:t>
                      </a:r>
                      <a:endParaRPr lang="zh-CN" altLang="en-US" sz="1200"/>
                    </a:p>
                  </a:txBody>
                  <a:tcPr/>
                </a:tc>
                <a:tc>
                  <a:txBody>
                    <a:bodyPr/>
                    <a:p>
                      <a:pPr algn="ctr">
                        <a:buNone/>
                      </a:pPr>
                      <a:r>
                        <a:rPr lang="zh-CN" altLang="en-US" sz="1200"/>
                        <a:t>某事件条件下另一事件发生</a:t>
                      </a:r>
                      <a:endParaRPr lang="zh-CN" altLang="en-US" sz="1200"/>
                    </a:p>
                  </a:txBody>
                  <a:tcPr/>
                </a:tc>
                <a:tc>
                  <a:txBody>
                    <a:bodyPr/>
                    <a:p>
                      <a:pPr algn="ctr">
                        <a:buNone/>
                      </a:pPr>
                      <a:r>
                        <a:rPr lang="zh-CN" altLang="en-US" sz="1200"/>
                        <a:t>如果</a:t>
                      </a:r>
                      <a:r>
                        <a:rPr lang="en-US" altLang="zh-CN" sz="1200"/>
                        <a:t>A</a:t>
                      </a:r>
                      <a:r>
                        <a:rPr lang="zh-CN" altLang="en-US" sz="1200">
                          <a:ea typeface="宋体" charset="0"/>
                        </a:rPr>
                        <a:t>那么</a:t>
                      </a:r>
                      <a:r>
                        <a:rPr lang="en-US" altLang="zh-CN" sz="1200">
                          <a:ea typeface="宋体" charset="0"/>
                        </a:rPr>
                        <a:t>B</a:t>
                      </a:r>
                      <a:endParaRPr lang="en-US" altLang="zh-CN" sz="1200">
                        <a:ea typeface="宋体" charset="0"/>
                      </a:endParaRPr>
                    </a:p>
                  </a:txBody>
                  <a:tcPr/>
                </a:tc>
                <a:tc>
                  <a:txBody>
                    <a:bodyPr/>
                    <a:p>
                      <a:pPr algn="ctr">
                        <a:buNone/>
                      </a:pPr>
                      <a:r>
                        <a:rPr lang="zh-CN" altLang="en-US" sz="1200"/>
                        <a:t>事件预警、分析</a:t>
                      </a:r>
                      <a:endParaRPr lang="zh-CN" altLang="en-US" sz="1200"/>
                    </a:p>
                  </a:txBody>
                  <a:tcPr/>
                </a:tc>
                <a:tc>
                  <a:txBody>
                    <a:bodyPr/>
                    <a:p>
                      <a:pPr algn="ctr">
                        <a:buNone/>
                      </a:pPr>
                      <a:r>
                        <a:rPr lang="zh-CN" altLang="en-US" sz="1200">
                          <a:ea typeface="宋体" charset="0"/>
                        </a:rPr>
                        <a:t>时机判定</a:t>
                      </a:r>
                      <a:endParaRPr lang="zh-CN" altLang="en-US" sz="1200">
                        <a:ea typeface="宋体" charset="0"/>
                      </a:endParaRPr>
                    </a:p>
                  </a:txBody>
                  <a:tcPr/>
                </a:tc>
                <a:tc>
                  <a:txBody>
                    <a:bodyPr/>
                    <a:p>
                      <a:pPr algn="ctr">
                        <a:buNone/>
                      </a:pPr>
                      <a:r>
                        <a:rPr lang="en-US" altLang="zh-CN" sz="1200"/>
                        <a:t>&lt;</a:t>
                      </a:r>
                      <a:r>
                        <a:rPr lang="zh-CN" altLang="en-US" sz="1200">
                          <a:ea typeface="宋体" charset="0"/>
                        </a:rPr>
                        <a:t>物美价廉，顾客多</a:t>
                      </a:r>
                      <a:r>
                        <a:rPr lang="en-US" altLang="zh-CN" sz="1200">
                          <a:ea typeface="宋体" charset="0"/>
                        </a:rPr>
                        <a:t>&gt;</a:t>
                      </a:r>
                      <a:endParaRPr lang="en-US" altLang="zh-CN" sz="1200">
                        <a:ea typeface="宋体" charset="0"/>
                      </a:endParaRPr>
                    </a:p>
                  </a:txBody>
                  <a:tcPr/>
                </a:tc>
              </a:tr>
              <a:tr h="647700">
                <a:tc>
                  <a:txBody>
                    <a:bodyPr/>
                    <a:p>
                      <a:pPr algn="ctr">
                        <a:buNone/>
                      </a:pPr>
                      <a:r>
                        <a:rPr lang="zh-CN" altLang="en-US" sz="1200"/>
                        <a:t>反转事件</a:t>
                      </a:r>
                      <a:endParaRPr lang="zh-CN" altLang="en-US" sz="1200"/>
                    </a:p>
                  </a:txBody>
                  <a:tcPr/>
                </a:tc>
                <a:tc>
                  <a:txBody>
                    <a:bodyPr/>
                    <a:p>
                      <a:pPr algn="ctr">
                        <a:buNone/>
                      </a:pPr>
                      <a:r>
                        <a:rPr lang="zh-CN" altLang="en-US" sz="1200"/>
                        <a:t>某事件与另一事件形成对立</a:t>
                      </a:r>
                      <a:endParaRPr lang="zh-CN" altLang="en-US" sz="1200"/>
                    </a:p>
                  </a:txBody>
                  <a:tcPr/>
                </a:tc>
                <a:tc>
                  <a:txBody>
                    <a:bodyPr/>
                    <a:p>
                      <a:pPr algn="ctr">
                        <a:buNone/>
                      </a:pPr>
                      <a:r>
                        <a:rPr lang="zh-CN" altLang="en-US" sz="1200"/>
                        <a:t>虽然</a:t>
                      </a:r>
                      <a:r>
                        <a:rPr lang="en-US" altLang="zh-CN" sz="1200"/>
                        <a:t>A</a:t>
                      </a:r>
                      <a:r>
                        <a:rPr lang="zh-CN" altLang="en-US" sz="1200">
                          <a:ea typeface="宋体" charset="0"/>
                        </a:rPr>
                        <a:t>但是</a:t>
                      </a:r>
                      <a:r>
                        <a:rPr lang="en-US" altLang="zh-CN" sz="1200">
                          <a:ea typeface="宋体" charset="0"/>
                        </a:rPr>
                        <a:t>B</a:t>
                      </a:r>
                      <a:endParaRPr lang="en-US" altLang="zh-CN" sz="1200">
                        <a:ea typeface="宋体" charset="0"/>
                      </a:endParaRPr>
                    </a:p>
                  </a:txBody>
                  <a:tcPr/>
                </a:tc>
                <a:tc>
                  <a:txBody>
                    <a:bodyPr/>
                    <a:p>
                      <a:pPr algn="ctr">
                        <a:buNone/>
                      </a:pPr>
                      <a:r>
                        <a:rPr lang="zh-CN" altLang="en-US" sz="1200"/>
                        <a:t>预测不测</a:t>
                      </a:r>
                      <a:endParaRPr lang="zh-CN" altLang="en-US" sz="1200"/>
                    </a:p>
                  </a:txBody>
                  <a:tcPr/>
                </a:tc>
                <a:tc>
                  <a:txBody>
                    <a:bodyPr/>
                    <a:p>
                      <a:pPr algn="ctr">
                        <a:buNone/>
                      </a:pPr>
                      <a:r>
                        <a:rPr lang="zh-CN" altLang="en-US" sz="1200"/>
                        <a:t>反面教材</a:t>
                      </a:r>
                      <a:endParaRPr lang="zh-CN" altLang="en-US" sz="1200"/>
                    </a:p>
                  </a:txBody>
                  <a:tcPr/>
                </a:tc>
                <a:tc>
                  <a:txBody>
                    <a:bodyPr/>
                    <a:p>
                      <a:pPr algn="ctr">
                        <a:buNone/>
                      </a:pPr>
                      <a:r>
                        <a:rPr lang="zh-CN" altLang="en-US" sz="1200"/>
                        <a:t>&lt;起步晚,发展快&gt;</a:t>
                      </a:r>
                      <a:endParaRPr lang="zh-CN" altLang="en-US" sz="1200"/>
                    </a:p>
                  </a:txBody>
                  <a:tcPr/>
                </a:tc>
              </a:tr>
              <a:tr h="646430">
                <a:tc>
                  <a:txBody>
                    <a:bodyPr/>
                    <a:p>
                      <a:pPr algn="ctr">
                        <a:buNone/>
                      </a:pPr>
                      <a:r>
                        <a:rPr lang="zh-CN" altLang="en-US" sz="1200"/>
                        <a:t>顺承事件</a:t>
                      </a:r>
                      <a:endParaRPr lang="zh-CN" altLang="en-US" sz="1200"/>
                    </a:p>
                  </a:txBody>
                  <a:tcPr/>
                </a:tc>
                <a:tc>
                  <a:txBody>
                    <a:bodyPr/>
                    <a:p>
                      <a:pPr algn="ctr">
                        <a:buNone/>
                      </a:pPr>
                      <a:r>
                        <a:rPr lang="zh-CN" altLang="en-US" sz="1200"/>
                        <a:t>某事件紧接着另一事件发生</a:t>
                      </a:r>
                      <a:endParaRPr lang="zh-CN" altLang="en-US" sz="1200"/>
                    </a:p>
                  </a:txBody>
                  <a:tcPr/>
                </a:tc>
                <a:tc>
                  <a:txBody>
                    <a:bodyPr/>
                    <a:p>
                      <a:pPr algn="ctr">
                        <a:buNone/>
                      </a:pPr>
                      <a:r>
                        <a:rPr lang="en-US" altLang="zh-CN" sz="1200"/>
                        <a:t>A</a:t>
                      </a:r>
                      <a:r>
                        <a:rPr lang="zh-CN" altLang="en-US" sz="1200">
                          <a:ea typeface="宋体" charset="0"/>
                        </a:rPr>
                        <a:t>接着</a:t>
                      </a:r>
                      <a:r>
                        <a:rPr lang="en-US" altLang="zh-CN" sz="1200">
                          <a:ea typeface="宋体" charset="0"/>
                        </a:rPr>
                        <a:t>B</a:t>
                      </a:r>
                      <a:endParaRPr lang="en-US" altLang="zh-CN" sz="1200">
                        <a:ea typeface="宋体" charset="0"/>
                      </a:endParaRPr>
                    </a:p>
                  </a:txBody>
                  <a:tcPr/>
                </a:tc>
                <a:tc>
                  <a:txBody>
                    <a:bodyPr/>
                    <a:p>
                      <a:pPr algn="ctr">
                        <a:buNone/>
                      </a:pPr>
                      <a:r>
                        <a:rPr lang="zh-CN" altLang="en-US" sz="1200"/>
                        <a:t>事件演化</a:t>
                      </a:r>
                      <a:endParaRPr lang="zh-CN" altLang="en-US" sz="1200"/>
                    </a:p>
                  </a:txBody>
                  <a:tcPr/>
                </a:tc>
                <a:tc>
                  <a:txBody>
                    <a:bodyPr/>
                    <a:p>
                      <a:pPr algn="ctr">
                        <a:buNone/>
                      </a:pPr>
                      <a:r>
                        <a:rPr lang="zh-CN" altLang="en-US" sz="1200"/>
                        <a:t>未来事件推理</a:t>
                      </a:r>
                      <a:endParaRPr lang="zh-CN" altLang="en-US" sz="1200"/>
                    </a:p>
                  </a:txBody>
                  <a:tcPr/>
                </a:tc>
                <a:tc>
                  <a:txBody>
                    <a:bodyPr/>
                    <a:p>
                      <a:pPr algn="ctr">
                        <a:buNone/>
                      </a:pPr>
                      <a:r>
                        <a:rPr lang="zh-CN" altLang="en-US" sz="1200"/>
                        <a:t>&lt;去旅游,买火车票&gt;</a:t>
                      </a:r>
                      <a:endParaRPr lang="zh-CN" altLang="en-US" sz="1200"/>
                    </a:p>
                  </a:txBody>
                  <a:tcPr/>
                </a:tc>
              </a:tr>
            </a:tbl>
          </a:graphicData>
        </a:graphic>
      </p:graphicFrame>
      <p:sp>
        <p:nvSpPr>
          <p:cNvPr id="6" name="文本框 5"/>
          <p:cNvSpPr txBox="1"/>
          <p:nvPr/>
        </p:nvSpPr>
        <p:spPr>
          <a:xfrm>
            <a:off x="5162550" y="6375400"/>
            <a:ext cx="3700780" cy="229870"/>
          </a:xfrm>
          <a:prstGeom prst="rect">
            <a:avLst/>
          </a:prstGeom>
          <a:noFill/>
        </p:spPr>
        <p:txBody>
          <a:bodyPr wrap="none" rtlCol="0" anchor="t">
            <a:spAutoFit/>
          </a:bodyPr>
          <a:p>
            <a:pPr algn="l">
              <a:buNone/>
            </a:pPr>
            <a:r>
              <a:rPr lang="zh-CN" altLang="en-US" sz="900">
                <a:sym typeface="+mn-ea"/>
              </a:rPr>
              <a:t>【学习资源】</a:t>
            </a:r>
            <a:r>
              <a:rPr lang="zh-CN" altLang="en-US" sz="900">
                <a:sym typeface="+mn-ea"/>
                <a:hlinkClick r:id="rId1" action="ppaction://hlinkfile"/>
              </a:rPr>
              <a:t>https://github.com/liuhuanyong/ComplexEventExtraction</a:t>
            </a:r>
            <a:endParaRPr lang="zh-CN" altLang="en-US" sz="900" b="1" spc="-1">
              <a:solidFill>
                <a:srgbClr val="000000"/>
              </a:solidFill>
              <a:uFill>
                <a:solidFill>
                  <a:srgbClr val="FFFFFF"/>
                </a:solidFill>
              </a:uFill>
              <a:latin typeface="AR PL UKai CN" panose="02000503000000000000" charset="-122"/>
              <a:ea typeface="AR PL UKai CN" panose="02000503000000000000" charset="-122"/>
              <a:sym typeface="+mn-ea"/>
              <a:hlinkClick r:id="rId1" action="ppaction://hlinkfile"/>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事理图谱</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12"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13"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115" name="CustomShape 4"/>
          <p:cNvSpPr/>
          <p:nvPr/>
        </p:nvSpPr>
        <p:spPr>
          <a:xfrm>
            <a:off x="179705" y="1270635"/>
            <a:ext cx="8739505" cy="9417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42570" lvl="1" indent="0">
              <a:lnSpc>
                <a:spcPct val="100000"/>
              </a:lnSpc>
              <a:buClr>
                <a:srgbClr val="000000"/>
              </a:buClr>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ndParaRPr>
          </a:p>
        </p:txBody>
      </p:sp>
      <p:sp>
        <p:nvSpPr>
          <p:cNvPr id="2" name="文本框 1"/>
          <p:cNvSpPr txBox="1"/>
          <p:nvPr/>
        </p:nvSpPr>
        <p:spPr>
          <a:xfrm>
            <a:off x="302260" y="1270635"/>
            <a:ext cx="8173085" cy="3599815"/>
          </a:xfrm>
          <a:prstGeom prst="rect">
            <a:avLst/>
          </a:prstGeom>
          <a:noFill/>
        </p:spPr>
        <p:txBody>
          <a:bodyPr wrap="square" rtlCol="0" anchor="t">
            <a:spAutoFit/>
          </a:bodyPr>
          <a:p>
            <a:pPr indent="0" algn="l">
              <a:buFont typeface="+mj-ea"/>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事理图谱的构建流程</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事理图谱</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12"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13"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115" name="CustomShape 4"/>
          <p:cNvSpPr/>
          <p:nvPr/>
        </p:nvSpPr>
        <p:spPr>
          <a:xfrm>
            <a:off x="179705" y="1270635"/>
            <a:ext cx="8739505" cy="9417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42570" lvl="1" indent="0">
              <a:lnSpc>
                <a:spcPct val="100000"/>
              </a:lnSpc>
              <a:buClr>
                <a:srgbClr val="000000"/>
              </a:buClr>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ndParaRPr>
          </a:p>
        </p:txBody>
      </p:sp>
      <p:sp>
        <p:nvSpPr>
          <p:cNvPr id="2" name="文本框 1"/>
          <p:cNvSpPr txBox="1"/>
          <p:nvPr/>
        </p:nvSpPr>
        <p:spPr>
          <a:xfrm>
            <a:off x="302260" y="1270635"/>
            <a:ext cx="8173085" cy="4584700"/>
          </a:xfrm>
          <a:prstGeom prst="rect">
            <a:avLst/>
          </a:prstGeom>
          <a:noFill/>
        </p:spPr>
        <p:txBody>
          <a:bodyPr wrap="square" rtlCol="0" anchor="t">
            <a:spAutoFit/>
          </a:bodyPr>
          <a:p>
            <a:pPr indent="0" algn="l">
              <a:buFont typeface="+mj-ea"/>
              <a:buNone/>
            </a:pPr>
            <a:r>
              <a:rPr lang="zh-CN" altLang="en-US" sz="2800" b="1" spc="-1">
                <a:solidFill>
                  <a:srgbClr val="000000"/>
                </a:solidFill>
                <a:uFill>
                  <a:solidFill>
                    <a:srgbClr val="FFFFFF"/>
                  </a:solidFill>
                </a:uFill>
                <a:latin typeface="AR PL UMing CN" panose="020B0309010101010101" charset="-122"/>
                <a:ea typeface="AR PL UMing CN" panose="020B0309010101010101" charset="-122"/>
                <a:sym typeface="+mn-ea"/>
              </a:rPr>
              <a:t>事理图谱的主要研究方向</a:t>
            </a:r>
            <a:endParaRPr lang="zh-CN" altLang="en-US" sz="2800" b="1" spc="-1">
              <a:solidFill>
                <a:srgbClr val="000000"/>
              </a:solidFill>
              <a:uFill>
                <a:solidFill>
                  <a:srgbClr val="FFFFFF"/>
                </a:solidFill>
              </a:uFill>
              <a:latin typeface="AR PL UMing CN" panose="020B0309010101010101" charset="-122"/>
              <a:ea typeface="AR PL UMing CN" panose="020B0309010101010101" charset="-122"/>
              <a:sym typeface="+mn-ea"/>
            </a:endParaRPr>
          </a:p>
          <a:p>
            <a:pPr indent="0" algn="l">
              <a:buFont typeface="Arial" panose="020B0604020202020204" pitchFamily="34" charset="0"/>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lgn="l">
              <a:buFont typeface="Arial" panose="020B0604020202020204" pitchFamily="34" charset="0"/>
              <a:buChar char="•"/>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事件的抽取</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lgn="l">
              <a:buFont typeface="Arial" panose="020B0604020202020204" pitchFamily="34" charset="0"/>
              <a:buChar char="•"/>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事件关系抽取</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464653"/>
                </a:solidFill>
                <a:uFill>
                  <a:solidFill>
                    <a:srgbClr val="FFFFFF"/>
                  </a:solidFill>
                </a:uFill>
                <a:latin typeface="Arial" panose="020B0604020202020204"/>
                <a:ea typeface="DejaVu Sans" panose="020B0603030804020204"/>
              </a:rPr>
              <a:t>二、实体识别</a:t>
            </a:r>
            <a:endParaRPr lang="en-US" sz="1800" b="0" strike="noStrike" spc="-1">
              <a:solidFill>
                <a:srgbClr val="000000"/>
              </a:solidFill>
              <a:uFill>
                <a:solidFill>
                  <a:srgbClr val="FFFFFF"/>
                </a:solidFill>
              </a:uFill>
              <a:latin typeface="Arial" panose="020B0604020202020204"/>
            </a:endParaRPr>
          </a:p>
        </p:txBody>
      </p:sp>
      <p:sp>
        <p:nvSpPr>
          <p:cNvPr id="118" name="CustomShape 2"/>
          <p:cNvSpPr/>
          <p:nvPr/>
        </p:nvSpPr>
        <p:spPr>
          <a:xfrm>
            <a:off x="612720" y="635652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19" name="CustomShape 3"/>
          <p:cNvSpPr/>
          <p:nvPr/>
        </p:nvSpPr>
        <p:spPr>
          <a:xfrm>
            <a:off x="457200" y="1124640"/>
            <a:ext cx="8227800" cy="493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3" charset="2"/>
              <a:buChar char=""/>
            </a:pPr>
            <a:r>
              <a:rPr lang="en-US" sz="2600" b="0" strike="noStrike" spc="-1">
                <a:solidFill>
                  <a:srgbClr val="0070C0"/>
                </a:solidFill>
                <a:uFill>
                  <a:solidFill>
                    <a:srgbClr val="FFFFFF"/>
                  </a:solidFill>
                </a:uFill>
                <a:latin typeface="Gill Sans MT"/>
                <a:ea typeface="DejaVu Sans" panose="020B0603030804020204"/>
              </a:rPr>
              <a:t>今晚的维也纳，犹如一周之前的英国利物浦，再次见</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70C0"/>
                </a:solidFill>
                <a:uFill>
                  <a:solidFill>
                    <a:srgbClr val="FFFFFF"/>
                  </a:solidFill>
                </a:uFill>
                <a:latin typeface="Gill Sans MT"/>
                <a:ea typeface="DejaVu Sans" panose="020B0603030804020204"/>
              </a:rPr>
              <a:t>证了内马尔的超级发挥！</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3200" b="0" strike="noStrike" spc="-1">
                <a:solidFill>
                  <a:srgbClr val="000000"/>
                </a:solidFill>
                <a:uFill>
                  <a:solidFill>
                    <a:srgbClr val="FFFFFF"/>
                  </a:solidFill>
                </a:uFill>
                <a:latin typeface="Gill Sans MT"/>
                <a:ea typeface="DejaVu Sans" panose="020B0603030804020204"/>
              </a:rPr>
              <a:t>技术框架---</a:t>
            </a:r>
            <a:r>
              <a:rPr lang="en-US" sz="2600" b="0" strike="noStrike" spc="-1">
                <a:solidFill>
                  <a:srgbClr val="000000"/>
                </a:solidFill>
                <a:uFill>
                  <a:solidFill>
                    <a:srgbClr val="FFFFFF"/>
                  </a:solidFill>
                </a:uFill>
                <a:latin typeface="Gill Sans MT"/>
                <a:ea typeface="DejaVu Sans" panose="020B0603030804020204"/>
              </a:rPr>
              <a:t>基于特征向量的学习算法</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20" name="CustomShape 4"/>
          <p:cNvSpPr/>
          <p:nvPr/>
        </p:nvSpPr>
        <p:spPr>
          <a:xfrm>
            <a:off x="1204920" y="2607120"/>
            <a:ext cx="1006200" cy="386280"/>
          </a:xfrm>
          <a:prstGeom prst="rect">
            <a:avLst/>
          </a:prstGeom>
          <a:noFill/>
          <a:ln w="25560">
            <a:solidFill>
              <a:srgbClr val="D31203"/>
            </a:solidFill>
            <a:round/>
          </a:ln>
        </p:spPr>
        <p:style>
          <a:lnRef idx="0">
            <a:srgbClr val="FFFFFF"/>
          </a:lnRef>
          <a:fillRef idx="0">
            <a:srgbClr val="FFFFFF"/>
          </a:fillRef>
          <a:effectRef idx="0">
            <a:srgbClr val="FFFFFF"/>
          </a:effectRef>
          <a:fontRef idx="minor"/>
        </p:style>
      </p:sp>
      <p:sp>
        <p:nvSpPr>
          <p:cNvPr id="121" name="CustomShape 5"/>
          <p:cNvSpPr/>
          <p:nvPr/>
        </p:nvSpPr>
        <p:spPr>
          <a:xfrm>
            <a:off x="5508000" y="1219320"/>
            <a:ext cx="1654560" cy="407880"/>
          </a:xfrm>
          <a:prstGeom prst="rect">
            <a:avLst/>
          </a:prstGeom>
          <a:noFill/>
          <a:ln w="25560">
            <a:solidFill>
              <a:srgbClr val="00B050"/>
            </a:solidFill>
            <a:round/>
          </a:ln>
        </p:spPr>
        <p:style>
          <a:lnRef idx="0">
            <a:srgbClr val="FFFFFF"/>
          </a:lnRef>
          <a:fillRef idx="0">
            <a:srgbClr val="FFFFFF"/>
          </a:fillRef>
          <a:effectRef idx="0">
            <a:srgbClr val="FFFFFF"/>
          </a:effectRef>
          <a:fontRef idx="minor"/>
        </p:style>
      </p:sp>
      <p:sp>
        <p:nvSpPr>
          <p:cNvPr id="122" name="CustomShape 6"/>
          <p:cNvSpPr/>
          <p:nvPr/>
        </p:nvSpPr>
        <p:spPr>
          <a:xfrm>
            <a:off x="1835640" y="1196640"/>
            <a:ext cx="1006200" cy="386280"/>
          </a:xfrm>
          <a:prstGeom prst="rect">
            <a:avLst/>
          </a:prstGeom>
          <a:noFill/>
          <a:ln w="25560">
            <a:solidFill>
              <a:srgbClr val="00B050"/>
            </a:solidFill>
            <a:round/>
          </a:ln>
        </p:spPr>
        <p:style>
          <a:lnRef idx="0">
            <a:srgbClr val="FFFFFF"/>
          </a:lnRef>
          <a:fillRef idx="0">
            <a:srgbClr val="FFFFFF"/>
          </a:fillRef>
          <a:effectRef idx="0">
            <a:srgbClr val="FFFFFF"/>
          </a:effectRef>
          <a:fontRef idx="minor"/>
        </p:style>
      </p:sp>
      <p:sp>
        <p:nvSpPr>
          <p:cNvPr id="123" name="CustomShape 7"/>
          <p:cNvSpPr/>
          <p:nvPr/>
        </p:nvSpPr>
        <p:spPr>
          <a:xfrm>
            <a:off x="1722600" y="2984040"/>
            <a:ext cx="360" cy="43560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0">
            <a:srgbClr val="FFFFFF"/>
          </a:lnRef>
          <a:fillRef idx="0">
            <a:srgbClr val="FFFFFF"/>
          </a:fillRef>
          <a:effectRef idx="0">
            <a:srgbClr val="FFFFFF"/>
          </a:effectRef>
          <a:fontRef idx="minor"/>
        </p:style>
      </p:sp>
      <p:sp>
        <p:nvSpPr>
          <p:cNvPr id="124" name="CustomShape 8"/>
          <p:cNvSpPr/>
          <p:nvPr/>
        </p:nvSpPr>
        <p:spPr>
          <a:xfrm>
            <a:off x="1187640" y="3421440"/>
            <a:ext cx="1107000" cy="367560"/>
          </a:xfrm>
          <a:prstGeom prst="rect">
            <a:avLst/>
          </a:prstGeom>
          <a:noFill/>
          <a:ln w="25560">
            <a:solidFill>
              <a:srgbClr val="D31203"/>
            </a:solidFill>
            <a:round/>
          </a:ln>
        </p:spPr>
        <p:style>
          <a:lnRef idx="0">
            <a:srgbClr val="FFFFFF"/>
          </a:lnRef>
          <a:fillRef idx="0">
            <a:srgbClr val="FFFFFF"/>
          </a:fillRef>
          <a:effectRef idx="0">
            <a:srgbClr val="FFFFFF"/>
          </a:effectRef>
          <a:fontRef idx="minor"/>
        </p:style>
      </p:sp>
      <p:sp>
        <p:nvSpPr>
          <p:cNvPr id="125" name="CustomShape 9"/>
          <p:cNvSpPr/>
          <p:nvPr/>
        </p:nvSpPr>
        <p:spPr>
          <a:xfrm>
            <a:off x="1382040" y="3421440"/>
            <a:ext cx="718200" cy="363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000000"/>
                </a:solidFill>
                <a:uFill>
                  <a:solidFill>
                    <a:srgbClr val="FFFFFF"/>
                  </a:solidFill>
                </a:uFill>
                <a:latin typeface="Arial" panose="020B0604020202020204"/>
                <a:ea typeface="宋体"/>
              </a:rPr>
              <a:t>PER</a:t>
            </a:r>
            <a:endParaRPr lang="en-US" sz="1800" b="0" strike="noStrike" spc="-1">
              <a:solidFill>
                <a:srgbClr val="000000"/>
              </a:solidFill>
              <a:uFill>
                <a:solidFill>
                  <a:srgbClr val="FFFFFF"/>
                </a:solidFill>
              </a:uFill>
              <a:latin typeface="Arial" panose="020B0604020202020204"/>
            </a:endParaRPr>
          </a:p>
        </p:txBody>
      </p:sp>
      <p:sp>
        <p:nvSpPr>
          <p:cNvPr id="126" name="CustomShape 10"/>
          <p:cNvSpPr/>
          <p:nvPr/>
        </p:nvSpPr>
        <p:spPr>
          <a:xfrm>
            <a:off x="2194200" y="1584720"/>
            <a:ext cx="289800" cy="407880"/>
          </a:xfrm>
          <a:prstGeom prst="downArrow">
            <a:avLst>
              <a:gd name="adj1" fmla="val 50000"/>
              <a:gd name="adj2" fmla="val 50000"/>
            </a:avLst>
          </a:prstGeom>
          <a:solidFill>
            <a:srgbClr val="00B050"/>
          </a:solidFill>
          <a:ln w="25560">
            <a:solidFill>
              <a:srgbClr val="D9F5FF"/>
            </a:solidFill>
            <a:round/>
          </a:ln>
        </p:spPr>
        <p:style>
          <a:lnRef idx="0">
            <a:srgbClr val="FFFFFF"/>
          </a:lnRef>
          <a:fillRef idx="0">
            <a:srgbClr val="FFFFFF"/>
          </a:fillRef>
          <a:effectRef idx="0">
            <a:srgbClr val="FFFFFF"/>
          </a:effectRef>
          <a:fontRef idx="minor"/>
        </p:style>
      </p:sp>
      <p:sp>
        <p:nvSpPr>
          <p:cNvPr id="127" name="CustomShape 11"/>
          <p:cNvSpPr/>
          <p:nvPr/>
        </p:nvSpPr>
        <p:spPr>
          <a:xfrm>
            <a:off x="6190560" y="1628640"/>
            <a:ext cx="289800" cy="386280"/>
          </a:xfrm>
          <a:prstGeom prst="downArrow">
            <a:avLst>
              <a:gd name="adj1" fmla="val 50000"/>
              <a:gd name="adj2" fmla="val 50000"/>
            </a:avLst>
          </a:prstGeom>
          <a:solidFill>
            <a:srgbClr val="00B050"/>
          </a:solidFill>
          <a:ln w="25560">
            <a:solidFill>
              <a:srgbClr val="D9F5FF"/>
            </a:solidFill>
            <a:round/>
          </a:ln>
        </p:spPr>
        <p:style>
          <a:lnRef idx="0">
            <a:srgbClr val="FFFFFF"/>
          </a:lnRef>
          <a:fillRef idx="0">
            <a:srgbClr val="FFFFFF"/>
          </a:fillRef>
          <a:effectRef idx="0">
            <a:srgbClr val="FFFFFF"/>
          </a:effectRef>
          <a:fontRef idx="minor"/>
        </p:style>
      </p:sp>
      <p:sp>
        <p:nvSpPr>
          <p:cNvPr id="128" name="CustomShape 12"/>
          <p:cNvSpPr/>
          <p:nvPr/>
        </p:nvSpPr>
        <p:spPr>
          <a:xfrm>
            <a:off x="1835640" y="1972800"/>
            <a:ext cx="1107000" cy="386280"/>
          </a:xfrm>
          <a:prstGeom prst="rect">
            <a:avLst/>
          </a:prstGeom>
          <a:noFill/>
          <a:ln w="25560">
            <a:solidFill>
              <a:srgbClr val="00B050"/>
            </a:solidFill>
            <a:round/>
          </a:ln>
        </p:spPr>
        <p:style>
          <a:lnRef idx="0">
            <a:srgbClr val="FFFFFF"/>
          </a:lnRef>
          <a:fillRef idx="0">
            <a:srgbClr val="FFFFFF"/>
          </a:fillRef>
          <a:effectRef idx="0">
            <a:srgbClr val="FFFFFF"/>
          </a:effectRef>
          <a:fontRef idx="minor"/>
        </p:style>
      </p:sp>
      <p:sp>
        <p:nvSpPr>
          <p:cNvPr id="129" name="CustomShape 13"/>
          <p:cNvSpPr/>
          <p:nvPr/>
        </p:nvSpPr>
        <p:spPr>
          <a:xfrm>
            <a:off x="2071440" y="1978200"/>
            <a:ext cx="662760" cy="363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000000"/>
                </a:solidFill>
                <a:uFill>
                  <a:solidFill>
                    <a:srgbClr val="FFFFFF"/>
                  </a:solidFill>
                </a:uFill>
                <a:latin typeface="Arial" panose="020B0604020202020204"/>
                <a:ea typeface="宋体"/>
              </a:rPr>
              <a:t>LOC</a:t>
            </a:r>
            <a:endParaRPr lang="en-US" sz="1800" b="0" strike="noStrike" spc="-1">
              <a:solidFill>
                <a:srgbClr val="000000"/>
              </a:solidFill>
              <a:uFill>
                <a:solidFill>
                  <a:srgbClr val="FFFFFF"/>
                </a:solidFill>
              </a:uFill>
              <a:latin typeface="Arial" panose="020B0604020202020204"/>
            </a:endParaRPr>
          </a:p>
        </p:txBody>
      </p:sp>
      <p:sp>
        <p:nvSpPr>
          <p:cNvPr id="130" name="CustomShape 14"/>
          <p:cNvSpPr/>
          <p:nvPr/>
        </p:nvSpPr>
        <p:spPr>
          <a:xfrm>
            <a:off x="5781960" y="1978200"/>
            <a:ext cx="1107000" cy="386280"/>
          </a:xfrm>
          <a:prstGeom prst="rect">
            <a:avLst/>
          </a:prstGeom>
          <a:noFill/>
          <a:ln w="25560">
            <a:solidFill>
              <a:srgbClr val="00B050"/>
            </a:solidFill>
            <a:round/>
          </a:ln>
        </p:spPr>
        <p:style>
          <a:lnRef idx="0">
            <a:srgbClr val="FFFFFF"/>
          </a:lnRef>
          <a:fillRef idx="0">
            <a:srgbClr val="FFFFFF"/>
          </a:fillRef>
          <a:effectRef idx="0">
            <a:srgbClr val="FFFFFF"/>
          </a:effectRef>
          <a:fontRef idx="minor"/>
        </p:style>
      </p:sp>
      <p:sp>
        <p:nvSpPr>
          <p:cNvPr id="131" name="CustomShape 15"/>
          <p:cNvSpPr/>
          <p:nvPr/>
        </p:nvSpPr>
        <p:spPr>
          <a:xfrm>
            <a:off x="6087600" y="1998360"/>
            <a:ext cx="662760" cy="363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000000"/>
                </a:solidFill>
                <a:uFill>
                  <a:solidFill>
                    <a:srgbClr val="FFFFFF"/>
                  </a:solidFill>
                </a:uFill>
                <a:latin typeface="Arial" panose="020B0604020202020204"/>
                <a:ea typeface="宋体"/>
              </a:rPr>
              <a:t>LOC</a:t>
            </a:r>
            <a:endParaRPr lang="en-US" sz="1800" b="0" strike="noStrike" spc="-1">
              <a:solidFill>
                <a:srgbClr val="000000"/>
              </a:solidFill>
              <a:uFill>
                <a:solidFill>
                  <a:srgbClr val="FFFFFF"/>
                </a:solidFill>
              </a:uFill>
              <a:latin typeface="Arial" panose="020B0604020202020204"/>
            </a:endParaRPr>
          </a:p>
        </p:txBody>
      </p:sp>
      <p:sp>
        <p:nvSpPr>
          <p:cNvPr id="132" name="CustomShape 16"/>
          <p:cNvSpPr/>
          <p:nvPr/>
        </p:nvSpPr>
        <p:spPr>
          <a:xfrm>
            <a:off x="1072800" y="4762800"/>
            <a:ext cx="599760" cy="1051560"/>
          </a:xfrm>
          <a:prstGeom prst="can">
            <a:avLst>
              <a:gd name="adj" fmla="val 25000"/>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45000" tIns="90000" rIns="45000" bIns="90000" anchor="ctr"/>
          <a:p>
            <a:pPr algn="ctr">
              <a:lnSpc>
                <a:spcPct val="100000"/>
              </a:lnSpc>
            </a:pPr>
            <a:r>
              <a:rPr lang="en-US" sz="1800" b="1" strike="noStrike" spc="-1">
                <a:solidFill>
                  <a:srgbClr val="000000"/>
                </a:solidFill>
                <a:uFill>
                  <a:solidFill>
                    <a:srgbClr val="FFFFFF"/>
                  </a:solidFill>
                </a:uFill>
                <a:latin typeface="Gill Sans MT"/>
                <a:ea typeface="宋体"/>
              </a:rPr>
              <a:t>语料库</a:t>
            </a:r>
            <a:endParaRPr lang="en-US" sz="1800" b="0" strike="noStrike" spc="-1">
              <a:solidFill>
                <a:srgbClr val="000000"/>
              </a:solidFill>
              <a:uFill>
                <a:solidFill>
                  <a:srgbClr val="FFFFFF"/>
                </a:solidFill>
              </a:uFill>
              <a:latin typeface="Arial" panose="020B0604020202020204"/>
            </a:endParaRPr>
          </a:p>
        </p:txBody>
      </p:sp>
      <p:sp>
        <p:nvSpPr>
          <p:cNvPr id="133" name="CustomShape 17"/>
          <p:cNvSpPr/>
          <p:nvPr/>
        </p:nvSpPr>
        <p:spPr>
          <a:xfrm>
            <a:off x="1685160" y="5104800"/>
            <a:ext cx="809280" cy="367560"/>
          </a:xfrm>
          <a:prstGeom prst="rightArrow">
            <a:avLst>
              <a:gd name="adj1" fmla="val 50000"/>
              <a:gd name="adj2" fmla="val 50000"/>
            </a:avLst>
          </a:prstGeom>
          <a:solidFill>
            <a:srgbClr val="D9F5FF"/>
          </a:solidFill>
          <a:ln w="25560">
            <a:solidFill>
              <a:srgbClr val="D9F5FF"/>
            </a:solidFill>
            <a:round/>
          </a:ln>
        </p:spPr>
        <p:style>
          <a:lnRef idx="0">
            <a:srgbClr val="FFFFFF"/>
          </a:lnRef>
          <a:fillRef idx="0">
            <a:srgbClr val="FFFFFF"/>
          </a:fillRef>
          <a:effectRef idx="0">
            <a:srgbClr val="FFFFFF"/>
          </a:effectRef>
          <a:fontRef idx="minor"/>
        </p:style>
      </p:sp>
      <p:sp>
        <p:nvSpPr>
          <p:cNvPr id="134" name="CustomShape 18"/>
          <p:cNvSpPr/>
          <p:nvPr/>
        </p:nvSpPr>
        <p:spPr>
          <a:xfrm>
            <a:off x="2496240" y="4781160"/>
            <a:ext cx="921600" cy="912600"/>
          </a:xfrm>
          <a:prstGeom prst="rect">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Gill Sans MT"/>
                <a:ea typeface="宋体"/>
              </a:rPr>
              <a:t>分词及词性标注</a:t>
            </a:r>
            <a:endParaRPr lang="en-US" sz="1800" b="0" strike="noStrike" spc="-1">
              <a:solidFill>
                <a:srgbClr val="000000"/>
              </a:solidFill>
              <a:uFill>
                <a:solidFill>
                  <a:srgbClr val="FFFFFF"/>
                </a:solidFill>
              </a:uFill>
              <a:latin typeface="Arial" panose="020B0604020202020204"/>
            </a:endParaRPr>
          </a:p>
        </p:txBody>
      </p:sp>
      <p:sp>
        <p:nvSpPr>
          <p:cNvPr id="135" name="CustomShape 19"/>
          <p:cNvSpPr/>
          <p:nvPr/>
        </p:nvSpPr>
        <p:spPr>
          <a:xfrm>
            <a:off x="4248000" y="4724280"/>
            <a:ext cx="1510200" cy="912600"/>
          </a:xfrm>
          <a:prstGeom prst="ellipse">
            <a:avLst/>
          </a:prstGeom>
          <a:solidFill>
            <a:srgbClr val="FFFFFF"/>
          </a:solidFill>
          <a:ln w="25560">
            <a:solidFill>
              <a:srgbClr val="FF0000"/>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600" b="1" strike="noStrike" spc="-1">
                <a:solidFill>
                  <a:srgbClr val="000000"/>
                </a:solidFill>
                <a:uFill>
                  <a:solidFill>
                    <a:srgbClr val="FFFFFF"/>
                  </a:solidFill>
                </a:uFill>
                <a:latin typeface="Gill Sans MT"/>
                <a:ea typeface="宋体"/>
              </a:rPr>
              <a:t>基于启发式规则筛选</a:t>
            </a:r>
            <a:endParaRPr lang="en-US" sz="1800" b="0" strike="noStrike" spc="-1">
              <a:solidFill>
                <a:srgbClr val="000000"/>
              </a:solidFill>
              <a:uFill>
                <a:solidFill>
                  <a:srgbClr val="FFFFFF"/>
                </a:solidFill>
              </a:uFill>
              <a:latin typeface="Arial" panose="020B0604020202020204"/>
            </a:endParaRPr>
          </a:p>
        </p:txBody>
      </p:sp>
      <p:sp>
        <p:nvSpPr>
          <p:cNvPr id="136" name="CustomShape 20"/>
          <p:cNvSpPr/>
          <p:nvPr/>
        </p:nvSpPr>
        <p:spPr>
          <a:xfrm>
            <a:off x="3430800" y="5053680"/>
            <a:ext cx="809280" cy="367560"/>
          </a:xfrm>
          <a:prstGeom prst="rightArrow">
            <a:avLst>
              <a:gd name="adj1" fmla="val 50000"/>
              <a:gd name="adj2" fmla="val 50000"/>
            </a:avLst>
          </a:prstGeom>
          <a:solidFill>
            <a:srgbClr val="D9F5FF"/>
          </a:solidFill>
          <a:ln w="25560">
            <a:solidFill>
              <a:srgbClr val="D9F5FF"/>
            </a:solidFill>
            <a:round/>
          </a:ln>
        </p:spPr>
        <p:style>
          <a:lnRef idx="0">
            <a:srgbClr val="FFFFFF"/>
          </a:lnRef>
          <a:fillRef idx="0">
            <a:srgbClr val="FFFFFF"/>
          </a:fillRef>
          <a:effectRef idx="0">
            <a:srgbClr val="FFFFFF"/>
          </a:effectRef>
          <a:fontRef idx="minor"/>
        </p:style>
      </p:sp>
      <p:sp>
        <p:nvSpPr>
          <p:cNvPr id="137" name="CustomShape 21"/>
          <p:cNvSpPr/>
          <p:nvPr/>
        </p:nvSpPr>
        <p:spPr>
          <a:xfrm>
            <a:off x="5784840" y="5004000"/>
            <a:ext cx="809280" cy="367560"/>
          </a:xfrm>
          <a:prstGeom prst="rightArrow">
            <a:avLst>
              <a:gd name="adj1" fmla="val 50000"/>
              <a:gd name="adj2" fmla="val 50000"/>
            </a:avLst>
          </a:prstGeom>
          <a:solidFill>
            <a:srgbClr val="D9F5FF"/>
          </a:solidFill>
          <a:ln w="25560">
            <a:solidFill>
              <a:srgbClr val="D9F5FF"/>
            </a:solidFill>
            <a:round/>
          </a:ln>
        </p:spPr>
        <p:style>
          <a:lnRef idx="0">
            <a:srgbClr val="FFFFFF"/>
          </a:lnRef>
          <a:fillRef idx="0">
            <a:srgbClr val="FFFFFF"/>
          </a:fillRef>
          <a:effectRef idx="0">
            <a:srgbClr val="FFFFFF"/>
          </a:effectRef>
          <a:fontRef idx="minor"/>
        </p:style>
      </p:sp>
      <p:sp>
        <p:nvSpPr>
          <p:cNvPr id="138" name="CustomShape 22"/>
          <p:cNvSpPr/>
          <p:nvPr/>
        </p:nvSpPr>
        <p:spPr>
          <a:xfrm>
            <a:off x="6612480" y="4860720"/>
            <a:ext cx="1418400" cy="776160"/>
          </a:xfrm>
          <a:prstGeom prst="rect">
            <a:avLst/>
          </a:prstGeom>
          <a:solidFill>
            <a:srgbClr val="FFFFFF"/>
          </a:solidFill>
          <a:ln w="25560">
            <a:solidFill>
              <a:srgbClr val="D31203"/>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400" b="1" strike="noStrike" spc="-1">
                <a:solidFill>
                  <a:srgbClr val="000000"/>
                </a:solidFill>
                <a:uFill>
                  <a:solidFill>
                    <a:srgbClr val="FFFFFF"/>
                  </a:solidFill>
                </a:uFill>
                <a:latin typeface="宋体"/>
                <a:ea typeface="宋体"/>
              </a:rPr>
              <a:t>基于KNN对实体筛选和分类</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23640" y="13500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Arial" panose="020B0604020202020204"/>
                <a:ea typeface="DejaVu Sans" panose="020B0603030804020204"/>
              </a:rPr>
              <a:t>三、关系提取</a:t>
            </a:r>
            <a:endParaRPr lang="en-US" sz="1800" b="0" strike="noStrike" spc="-1">
              <a:solidFill>
                <a:srgbClr val="000000"/>
              </a:solidFill>
              <a:uFill>
                <a:solidFill>
                  <a:srgbClr val="FFFFFF"/>
                </a:solidFill>
              </a:uFill>
              <a:latin typeface="Arial" panose="020B0604020202020204"/>
            </a:endParaRPr>
          </a:p>
        </p:txBody>
      </p:sp>
      <p:sp>
        <p:nvSpPr>
          <p:cNvPr id="140"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41" name="CustomShape 3"/>
          <p:cNvSpPr/>
          <p:nvPr/>
        </p:nvSpPr>
        <p:spPr>
          <a:xfrm>
            <a:off x="1284120" y="4753080"/>
            <a:ext cx="6886440" cy="698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rgbClr val="000000"/>
                </a:solidFill>
                <a:uFill>
                  <a:solidFill>
                    <a:srgbClr val="FFFFFF"/>
                  </a:solidFill>
                </a:uFill>
                <a:latin typeface="Arial" panose="020B0604020202020204"/>
                <a:ea typeface="DejaVu Sans" panose="020B0603030804020204"/>
              </a:rPr>
              <a:t>知识图谱由</a:t>
            </a:r>
            <a:r>
              <a:rPr lang="en-US" sz="2000" b="0" strike="noStrike" spc="-1">
                <a:solidFill>
                  <a:srgbClr val="FF0000"/>
                </a:solidFill>
                <a:uFill>
                  <a:solidFill>
                    <a:srgbClr val="FFFFFF"/>
                  </a:solidFill>
                </a:uFill>
                <a:latin typeface="Arial" panose="020B0604020202020204"/>
                <a:ea typeface="DejaVu Sans" panose="020B0603030804020204"/>
              </a:rPr>
              <a:t>结点</a:t>
            </a:r>
            <a:r>
              <a:rPr lang="en-US" sz="2000" b="0" strike="noStrike" spc="-1">
                <a:solidFill>
                  <a:srgbClr val="000000"/>
                </a:solidFill>
                <a:uFill>
                  <a:solidFill>
                    <a:srgbClr val="FFFFFF"/>
                  </a:solidFill>
                </a:uFill>
                <a:latin typeface="Arial" panose="020B0604020202020204"/>
                <a:ea typeface="DejaVu Sans" panose="020B0603030804020204"/>
              </a:rPr>
              <a:t>和</a:t>
            </a:r>
            <a:r>
              <a:rPr lang="en-US" sz="2000" b="0" strike="noStrike" spc="-1">
                <a:solidFill>
                  <a:srgbClr val="0070C0"/>
                </a:solidFill>
                <a:uFill>
                  <a:solidFill>
                    <a:srgbClr val="FFFFFF"/>
                  </a:solidFill>
                </a:uFill>
                <a:latin typeface="Arial" panose="020B0604020202020204"/>
                <a:ea typeface="DejaVu Sans" panose="020B0603030804020204"/>
              </a:rPr>
              <a:t>边</a:t>
            </a:r>
            <a:r>
              <a:rPr lang="en-US" sz="2000" b="0" strike="noStrike" spc="-1">
                <a:solidFill>
                  <a:srgbClr val="000000"/>
                </a:solidFill>
                <a:uFill>
                  <a:solidFill>
                    <a:srgbClr val="FFFFFF"/>
                  </a:solidFill>
                </a:uFill>
                <a:latin typeface="Arial" panose="020B0604020202020204"/>
                <a:ea typeface="DejaVu Sans" panose="020B0603030804020204"/>
              </a:rPr>
              <a:t>组成，其中结点对应</a:t>
            </a:r>
            <a:r>
              <a:rPr lang="en-US" sz="2000" b="0" strike="noStrike" spc="-1">
                <a:solidFill>
                  <a:srgbClr val="FF0000"/>
                </a:solidFill>
                <a:uFill>
                  <a:solidFill>
                    <a:srgbClr val="FFFFFF"/>
                  </a:solidFill>
                </a:uFill>
                <a:latin typeface="Arial" panose="020B0604020202020204"/>
                <a:ea typeface="DejaVu Sans" panose="020B0603030804020204"/>
              </a:rPr>
              <a:t>实体</a:t>
            </a:r>
            <a:r>
              <a:rPr lang="en-US" sz="2000" b="0" strike="noStrike" spc="-1">
                <a:solidFill>
                  <a:srgbClr val="000000"/>
                </a:solidFill>
                <a:uFill>
                  <a:solidFill>
                    <a:srgbClr val="FFFFFF"/>
                  </a:solidFill>
                </a:uFill>
                <a:latin typeface="Arial" panose="020B0604020202020204"/>
                <a:ea typeface="DejaVu Sans" panose="020B0603030804020204"/>
              </a:rPr>
              <a:t>，边对应</a:t>
            </a:r>
            <a:r>
              <a:rPr lang="en-US" sz="2000" b="0" strike="noStrike" spc="-1">
                <a:solidFill>
                  <a:srgbClr val="0070C0"/>
                </a:solidFill>
                <a:uFill>
                  <a:solidFill>
                    <a:srgbClr val="FFFFFF"/>
                  </a:solidFill>
                </a:uFill>
                <a:latin typeface="Arial" panose="020B0604020202020204"/>
                <a:ea typeface="DejaVu Sans" panose="020B0603030804020204"/>
              </a:rPr>
              <a:t>关系</a:t>
            </a:r>
            <a:r>
              <a:rPr lang="en-US" sz="2000" b="0" strike="noStrike" spc="-1">
                <a:solidFill>
                  <a:srgbClr val="000000"/>
                </a:solidFill>
                <a:uFill>
                  <a:solidFill>
                    <a:srgbClr val="FFFFFF"/>
                  </a:solidFill>
                </a:uFill>
                <a:latin typeface="Arial" panose="020B0604020202020204"/>
                <a:ea typeface="DejaVu Sans" panose="020B0603030804020204"/>
              </a:rPr>
              <a:t>。</a:t>
            </a:r>
            <a:endParaRPr lang="en-US" sz="1800" b="0" strike="noStrike" spc="-1">
              <a:solidFill>
                <a:srgbClr val="000000"/>
              </a:solidFill>
              <a:uFill>
                <a:solidFill>
                  <a:srgbClr val="FFFFFF"/>
                </a:solidFill>
              </a:uFill>
              <a:latin typeface="Arial" panose="020B0604020202020204"/>
            </a:endParaRPr>
          </a:p>
        </p:txBody>
      </p:sp>
      <p:pic>
        <p:nvPicPr>
          <p:cNvPr id="142" name="图片 6"/>
          <p:cNvPicPr/>
          <p:nvPr/>
        </p:nvPicPr>
        <p:blipFill>
          <a:blip r:embed="rId1"/>
          <a:stretch>
            <a:fillRect/>
          </a:stretch>
        </p:blipFill>
        <p:spPr>
          <a:xfrm>
            <a:off x="2339640" y="1473840"/>
            <a:ext cx="4678560" cy="2961360"/>
          </a:xfrm>
          <a:prstGeom prst="rect">
            <a:avLst/>
          </a:prstGeom>
          <a:ln>
            <a:noFill/>
          </a:ln>
        </p:spPr>
      </p:pic>
      <p:sp>
        <p:nvSpPr>
          <p:cNvPr id="143" name="CustomShape 4"/>
          <p:cNvSpPr/>
          <p:nvPr/>
        </p:nvSpPr>
        <p:spPr>
          <a:xfrm>
            <a:off x="2411640" y="1484280"/>
            <a:ext cx="3454560" cy="749520"/>
          </a:xfrm>
          <a:prstGeom prst="rect">
            <a:avLst/>
          </a:prstGeom>
          <a:noFill/>
          <a:ln w="25560">
            <a:solidFill>
              <a:srgbClr val="FF0000"/>
            </a:solidFill>
            <a:round/>
          </a:ln>
        </p:spPr>
        <p:style>
          <a:lnRef idx="0">
            <a:srgbClr val="FFFFFF"/>
          </a:lnRef>
          <a:fillRef idx="0">
            <a:srgbClr val="FFFFFF"/>
          </a:fillRef>
          <a:effectRef idx="0">
            <a:srgbClr val="FFFFFF"/>
          </a:effectRef>
          <a:fontRef idx="minor"/>
        </p:style>
      </p:sp>
      <p:sp>
        <p:nvSpPr>
          <p:cNvPr id="144" name="CustomShape 5"/>
          <p:cNvSpPr/>
          <p:nvPr/>
        </p:nvSpPr>
        <p:spPr>
          <a:xfrm>
            <a:off x="3132000" y="1700280"/>
            <a:ext cx="646200" cy="358200"/>
          </a:xfrm>
          <a:prstGeom prst="rect">
            <a:avLst/>
          </a:prstGeom>
          <a:noFill/>
          <a:ln w="25560">
            <a:solidFill>
              <a:srgbClr val="0066FF"/>
            </a:solidFill>
            <a:round/>
          </a:ln>
        </p:spPr>
        <p:style>
          <a:lnRef idx="0">
            <a:srgbClr val="FFFFFF"/>
          </a:lnRef>
          <a:fillRef idx="0">
            <a:srgbClr val="FFFFFF"/>
          </a:fillRef>
          <a:effectRef idx="0">
            <a:srgbClr val="FFFFFF"/>
          </a:effectRef>
          <a:fontRef idx="minor"/>
        </p:style>
      </p:sp>
      <p:sp>
        <p:nvSpPr>
          <p:cNvPr id="145" name="CustomShape 6"/>
          <p:cNvSpPr/>
          <p:nvPr/>
        </p:nvSpPr>
        <p:spPr>
          <a:xfrm>
            <a:off x="4416480" y="1679760"/>
            <a:ext cx="646200" cy="358200"/>
          </a:xfrm>
          <a:prstGeom prst="rect">
            <a:avLst/>
          </a:prstGeom>
          <a:noFill/>
          <a:ln w="25560">
            <a:solidFill>
              <a:srgbClr val="0066FF"/>
            </a:solidFill>
            <a:round/>
          </a:ln>
        </p:spPr>
        <p:style>
          <a:lnRef idx="0">
            <a:srgbClr val="FFFFFF"/>
          </a:lnRef>
          <a:fillRef idx="0">
            <a:srgbClr val="FFFFFF"/>
          </a:fillRef>
          <a:effectRef idx="0">
            <a:srgbClr val="FFFFFF"/>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提纲</a:t>
            </a:r>
            <a:endParaRPr lang="en-US" sz="1800" b="0" strike="noStrike" spc="-1">
              <a:solidFill>
                <a:srgbClr val="000000"/>
              </a:solidFill>
              <a:uFill>
                <a:solidFill>
                  <a:srgbClr val="FFFFFF"/>
                </a:solidFill>
              </a:uFill>
              <a:latin typeface="Arial" panose="020B0604020202020204"/>
            </a:endParaRPr>
          </a:p>
        </p:txBody>
      </p:sp>
      <p:sp>
        <p:nvSpPr>
          <p:cNvPr id="93" name="CustomShape 2"/>
          <p:cNvSpPr/>
          <p:nvPr/>
        </p:nvSpPr>
        <p:spPr>
          <a:xfrm>
            <a:off x="495360" y="1325520"/>
            <a:ext cx="8151480" cy="4851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3" charset="2"/>
              <a:buChar char=""/>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实体、关系识别与抽取</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知识融合</a:t>
            </a:r>
            <a:r>
              <a:rPr lang="zh-CN" altLang="en-US" sz="2600" b="0" strike="noStrike" spc="-1">
                <a:solidFill>
                  <a:srgbClr val="000000"/>
                </a:solidFill>
                <a:uFill>
                  <a:solidFill>
                    <a:srgbClr val="FFFFFF"/>
                  </a:solidFill>
                </a:uFill>
                <a:latin typeface="AR PL UKai CN" panose="02000503000000000000" charset="-122"/>
                <a:ea typeface="AR PL UKai CN" panose="02000503000000000000" charset="-122"/>
              </a:rPr>
              <a:t>（实体链接、知识合并、知识更新）</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知识推理</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知识图谱</a:t>
            </a:r>
            <a:r>
              <a:rPr lang="en-US" sz="2600" b="0" strike="noStrike" spc="-1">
                <a:solidFill>
                  <a:srgbClr val="FF0000"/>
                </a:solidFill>
                <a:uFill>
                  <a:solidFill>
                    <a:srgbClr val="FFFFFF"/>
                  </a:solidFill>
                </a:uFill>
                <a:latin typeface="AR PL UKai CN" panose="02000503000000000000" charset="-122"/>
                <a:ea typeface="AR PL UKai CN" panose="02000503000000000000" charset="-122"/>
              </a:rPr>
              <a:t>存储</a:t>
            </a:r>
            <a:r>
              <a:rPr lang="zh-CN" altLang="en-US" sz="2600" b="0" strike="noStrike" spc="-1">
                <a:solidFill>
                  <a:srgbClr val="000000"/>
                </a:solidFill>
                <a:uFill>
                  <a:solidFill>
                    <a:srgbClr val="FFFFFF"/>
                  </a:solidFill>
                </a:uFill>
                <a:latin typeface="AR PL UKai CN" panose="02000503000000000000" charset="-122"/>
                <a:ea typeface="AR PL UKai CN" panose="02000503000000000000" charset="-122"/>
              </a:rPr>
              <a:t>与</a:t>
            </a:r>
            <a:r>
              <a:rPr lang="zh-CN" altLang="en-US" sz="2600" b="0" strike="noStrike" spc="-1">
                <a:solidFill>
                  <a:schemeClr val="accent3"/>
                </a:solidFill>
                <a:uFill>
                  <a:solidFill>
                    <a:srgbClr val="FFFFFF"/>
                  </a:solidFill>
                </a:uFill>
                <a:latin typeface="AR PL UKai CN" panose="02000503000000000000" charset="-122"/>
                <a:ea typeface="AR PL UKai CN" panose="02000503000000000000" charset="-122"/>
              </a:rPr>
              <a:t>可视化</a:t>
            </a:r>
            <a:endParaRPr lang="en-US" altLang="zh-CN" sz="1200" b="0" strike="noStrike" spc="-1">
              <a:solidFill>
                <a:srgbClr val="000000"/>
              </a:solidFill>
              <a:uFill>
                <a:solidFill>
                  <a:srgbClr val="FFFFFF"/>
                </a:solidFill>
              </a:uFill>
              <a:latin typeface="AR PL UKai CN" panose="02000503000000000000" charset="-122"/>
              <a:ea typeface="AR PL UKai CN" panose="02000503000000000000" charset="-122"/>
            </a:endParaRPr>
          </a:p>
          <a:p>
            <a:pPr marL="274320" indent="-272415">
              <a:lnSpc>
                <a:spcPct val="100000"/>
              </a:lnSpc>
              <a:buClr>
                <a:srgbClr val="727CA3"/>
              </a:buClr>
              <a:buSzPct val="76000"/>
              <a:buFont typeface="Wingdings 3" charset="2"/>
              <a:buChar char=""/>
            </a:pPr>
            <a:r>
              <a:rPr lang="en-US" sz="3600" b="0" strike="noStrike" spc="-1">
                <a:solidFill>
                  <a:srgbClr val="0000FF"/>
                </a:solidFill>
                <a:uFill>
                  <a:solidFill>
                    <a:srgbClr val="FFFFFF"/>
                  </a:solidFill>
                </a:uFill>
                <a:latin typeface="AR PL UKai CN" panose="02000503000000000000" charset="-122"/>
                <a:ea typeface="AR PL UKai CN" panose="02000503000000000000" charset="-122"/>
              </a:rPr>
              <a:t>事理图谱</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应用：</a:t>
            </a: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对话系统</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问题理解</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对话管理</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答案生成</a:t>
            </a:r>
            <a:endParaRPr lang="en-US" sz="1800" b="0" strike="noStrike" spc="-1">
              <a:solidFill>
                <a:srgbClr val="000000"/>
              </a:solidFill>
              <a:uFill>
                <a:solidFill>
                  <a:srgbClr val="FFFFFF"/>
                </a:solidFill>
              </a:uFill>
              <a:latin typeface="Arial" panose="020B0604020202020204"/>
            </a:endParaRPr>
          </a:p>
        </p:txBody>
      </p:sp>
      <p:sp>
        <p:nvSpPr>
          <p:cNvPr id="94" name="CustomShape 3"/>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95" name="CustomShape 4"/>
          <p:cNvSpPr/>
          <p:nvPr/>
        </p:nvSpPr>
        <p:spPr>
          <a:xfrm>
            <a:off x="355680" y="4321080"/>
            <a:ext cx="180000" cy="428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283680" y="15984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Arial" panose="020B0604020202020204"/>
                <a:ea typeface="DejaVu Sans" panose="020B0603030804020204"/>
              </a:rPr>
              <a:t>关系提取</a:t>
            </a:r>
            <a:endParaRPr lang="en-US" sz="1800" b="0" strike="noStrike" spc="-1">
              <a:solidFill>
                <a:srgbClr val="000000"/>
              </a:solidFill>
              <a:uFill>
                <a:solidFill>
                  <a:srgbClr val="FFFFFF"/>
                </a:solidFill>
              </a:uFill>
              <a:latin typeface="Arial" panose="020B0604020202020204"/>
            </a:endParaRPr>
          </a:p>
        </p:txBody>
      </p:sp>
      <p:sp>
        <p:nvSpPr>
          <p:cNvPr id="147"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48" name="CustomShape 3"/>
          <p:cNvSpPr/>
          <p:nvPr/>
        </p:nvSpPr>
        <p:spPr>
          <a:xfrm>
            <a:off x="283865" y="1270800"/>
            <a:ext cx="7558920" cy="82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技术框架</a:t>
            </a:r>
            <a:r>
              <a:rPr lang="en-US" sz="2000" b="0" strike="noStrike" spc="-1">
                <a:solidFill>
                  <a:srgbClr val="000000"/>
                </a:solidFill>
                <a:uFill>
                  <a:solidFill>
                    <a:srgbClr val="FFFFFF"/>
                  </a:solidFill>
                </a:uFill>
                <a:latin typeface="华文新魏"/>
                <a:ea typeface="华文新魏"/>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华文新魏"/>
                <a:ea typeface="华文新魏"/>
              </a:rPr>
              <a:t>        </a:t>
            </a:r>
            <a:endParaRPr lang="en-US" sz="1800" b="0" strike="noStrike" spc="-1">
              <a:solidFill>
                <a:srgbClr val="000000"/>
              </a:solidFill>
              <a:uFill>
                <a:solidFill>
                  <a:srgbClr val="FFFFFF"/>
                </a:solidFill>
              </a:uFill>
              <a:latin typeface="Arial" panose="020B0604020202020204"/>
            </a:endParaRPr>
          </a:p>
        </p:txBody>
      </p:sp>
      <p:sp>
        <p:nvSpPr>
          <p:cNvPr id="149" name="CustomShape 4"/>
          <p:cNvSpPr/>
          <p:nvPr/>
        </p:nvSpPr>
        <p:spPr>
          <a:xfrm>
            <a:off x="1630800" y="3900960"/>
            <a:ext cx="1522080" cy="607680"/>
          </a:xfrm>
          <a:prstGeom prst="rect">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词法信息</a:t>
            </a:r>
            <a:endParaRPr lang="en-US" sz="1800" b="0" strike="noStrike" spc="-1">
              <a:solidFill>
                <a:srgbClr val="000000"/>
              </a:solidFill>
              <a:uFill>
                <a:solidFill>
                  <a:srgbClr val="FFFFFF"/>
                </a:solidFill>
              </a:uFill>
              <a:latin typeface="Arial" panose="020B0604020202020204"/>
            </a:endParaRPr>
          </a:p>
        </p:txBody>
      </p:sp>
      <p:sp>
        <p:nvSpPr>
          <p:cNvPr id="150" name="CustomShape 5"/>
          <p:cNvSpPr/>
          <p:nvPr/>
        </p:nvSpPr>
        <p:spPr>
          <a:xfrm>
            <a:off x="3445920" y="3924360"/>
            <a:ext cx="1522080" cy="607680"/>
          </a:xfrm>
          <a:prstGeom prst="rect">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句法信息</a:t>
            </a:r>
            <a:endParaRPr lang="en-US" sz="1800" b="0" strike="noStrike" spc="-1">
              <a:solidFill>
                <a:srgbClr val="000000"/>
              </a:solidFill>
              <a:uFill>
                <a:solidFill>
                  <a:srgbClr val="FFFFFF"/>
                </a:solidFill>
              </a:uFill>
              <a:latin typeface="Arial" panose="020B0604020202020204"/>
            </a:endParaRPr>
          </a:p>
        </p:txBody>
      </p:sp>
      <p:sp>
        <p:nvSpPr>
          <p:cNvPr id="151" name="CustomShape 6"/>
          <p:cNvSpPr/>
          <p:nvPr/>
        </p:nvSpPr>
        <p:spPr>
          <a:xfrm>
            <a:off x="5330520" y="3924360"/>
            <a:ext cx="1527120" cy="607680"/>
          </a:xfrm>
          <a:prstGeom prst="rect">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语义信息</a:t>
            </a:r>
            <a:endParaRPr lang="en-US" sz="1800" b="0" strike="noStrike" spc="-1">
              <a:solidFill>
                <a:srgbClr val="000000"/>
              </a:solidFill>
              <a:uFill>
                <a:solidFill>
                  <a:srgbClr val="FFFFFF"/>
                </a:solidFill>
              </a:uFill>
              <a:latin typeface="Arial" panose="020B0604020202020204"/>
            </a:endParaRPr>
          </a:p>
        </p:txBody>
      </p:sp>
      <p:sp>
        <p:nvSpPr>
          <p:cNvPr id="152" name="CustomShape 7"/>
          <p:cNvSpPr/>
          <p:nvPr/>
        </p:nvSpPr>
        <p:spPr>
          <a:xfrm>
            <a:off x="2771640" y="6030360"/>
            <a:ext cx="3063960" cy="324720"/>
          </a:xfrm>
          <a:prstGeom prst="rect">
            <a:avLst/>
          </a:prstGeom>
          <a:solidFill>
            <a:srgbClr val="FFFFFF"/>
          </a:solidFill>
          <a:ln w="25560">
            <a:solidFill>
              <a:srgbClr val="4F81B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语句</a:t>
            </a:r>
            <a:endParaRPr lang="en-US" sz="1800" b="0" strike="noStrike" spc="-1">
              <a:solidFill>
                <a:srgbClr val="000000"/>
              </a:solidFill>
              <a:uFill>
                <a:solidFill>
                  <a:srgbClr val="FFFFFF"/>
                </a:solidFill>
              </a:uFill>
              <a:latin typeface="Arial" panose="020B0604020202020204"/>
            </a:endParaRPr>
          </a:p>
        </p:txBody>
      </p:sp>
      <p:sp>
        <p:nvSpPr>
          <p:cNvPr id="153" name="CustomShape 8"/>
          <p:cNvSpPr/>
          <p:nvPr/>
        </p:nvSpPr>
        <p:spPr>
          <a:xfrm>
            <a:off x="3548160" y="4852080"/>
            <a:ext cx="1317600" cy="858600"/>
          </a:xfrm>
          <a:prstGeom prst="diamond">
            <a:avLst/>
          </a:prstGeom>
          <a:solidFill>
            <a:srgbClr val="FFFFFF"/>
          </a:solidFill>
          <a:ln w="25560">
            <a:solidFill>
              <a:srgbClr val="FF3300"/>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语句解析</a:t>
            </a:r>
            <a:endParaRPr lang="en-US" sz="1800" b="0" strike="noStrike" spc="-1">
              <a:solidFill>
                <a:srgbClr val="000000"/>
              </a:solidFill>
              <a:uFill>
                <a:solidFill>
                  <a:srgbClr val="FFFFFF"/>
                </a:solidFill>
              </a:uFill>
              <a:latin typeface="Arial" panose="020B0604020202020204"/>
            </a:endParaRPr>
          </a:p>
        </p:txBody>
      </p:sp>
      <p:sp>
        <p:nvSpPr>
          <p:cNvPr id="154" name="CustomShape 9"/>
          <p:cNvSpPr/>
          <p:nvPr/>
        </p:nvSpPr>
        <p:spPr>
          <a:xfrm flipV="1">
            <a:off x="4208040" y="5710320"/>
            <a:ext cx="15120" cy="31644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55" name="CustomShape 10"/>
          <p:cNvSpPr/>
          <p:nvPr/>
        </p:nvSpPr>
        <p:spPr>
          <a:xfrm flipH="1" flipV="1">
            <a:off x="2321280" y="4532040"/>
            <a:ext cx="1222920" cy="74628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56" name="CustomShape 11"/>
          <p:cNvSpPr/>
          <p:nvPr/>
        </p:nvSpPr>
        <p:spPr>
          <a:xfrm flipV="1">
            <a:off x="4208040" y="4531320"/>
            <a:ext cx="360" cy="30024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57" name="CustomShape 12"/>
          <p:cNvSpPr/>
          <p:nvPr/>
        </p:nvSpPr>
        <p:spPr>
          <a:xfrm flipV="1">
            <a:off x="4867560" y="4531320"/>
            <a:ext cx="1225440" cy="75744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58" name="CustomShape 13"/>
          <p:cNvSpPr/>
          <p:nvPr/>
        </p:nvSpPr>
        <p:spPr>
          <a:xfrm>
            <a:off x="3293640" y="2819520"/>
            <a:ext cx="1827000" cy="836280"/>
          </a:xfrm>
          <a:prstGeom prst="ellipse">
            <a:avLst/>
          </a:prstGeom>
          <a:solidFill>
            <a:srgbClr val="FFFFFF"/>
          </a:solidFill>
          <a:ln w="25560">
            <a:solidFill>
              <a:srgbClr val="C00000"/>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关系提取模型</a:t>
            </a:r>
            <a:endParaRPr lang="en-US" sz="1800" b="0" strike="noStrike" spc="-1">
              <a:solidFill>
                <a:srgbClr val="000000"/>
              </a:solidFill>
              <a:uFill>
                <a:solidFill>
                  <a:srgbClr val="FFFFFF"/>
                </a:solidFill>
              </a:uFill>
              <a:latin typeface="Arial" panose="020B0604020202020204"/>
            </a:endParaRPr>
          </a:p>
        </p:txBody>
      </p:sp>
      <p:sp>
        <p:nvSpPr>
          <p:cNvPr id="159" name="CustomShape 14"/>
          <p:cNvSpPr/>
          <p:nvPr/>
        </p:nvSpPr>
        <p:spPr>
          <a:xfrm flipV="1">
            <a:off x="4208040" y="3654720"/>
            <a:ext cx="360" cy="26496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60" name="CustomShape 15"/>
          <p:cNvSpPr/>
          <p:nvPr/>
        </p:nvSpPr>
        <p:spPr>
          <a:xfrm flipV="1">
            <a:off x="4208040" y="2586600"/>
            <a:ext cx="360" cy="22824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61" name="CustomShape 16"/>
          <p:cNvSpPr/>
          <p:nvPr/>
        </p:nvSpPr>
        <p:spPr>
          <a:xfrm>
            <a:off x="3721570" y="1702545"/>
            <a:ext cx="988920" cy="909720"/>
          </a:xfrm>
          <a:prstGeom prst="can">
            <a:avLst>
              <a:gd name="adj" fmla="val 25000"/>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关系提取结果</a:t>
            </a:r>
            <a:endParaRPr lang="en-US" sz="1800" b="0" strike="noStrike" spc="-1">
              <a:solidFill>
                <a:srgbClr val="000000"/>
              </a:solidFill>
              <a:uFill>
                <a:solidFill>
                  <a:srgbClr val="FFFFFF"/>
                </a:solidFill>
              </a:uFill>
              <a:latin typeface="Arial" panose="020B0604020202020204"/>
            </a:endParaRPr>
          </a:p>
        </p:txBody>
      </p:sp>
      <p:sp>
        <p:nvSpPr>
          <p:cNvPr id="162" name="CustomShape 17"/>
          <p:cNvSpPr/>
          <p:nvPr/>
        </p:nvSpPr>
        <p:spPr>
          <a:xfrm>
            <a:off x="6300360" y="2612520"/>
            <a:ext cx="1979280" cy="1022040"/>
          </a:xfrm>
          <a:prstGeom prst="cloud">
            <a:avLst/>
          </a:prstGeom>
          <a:solidFill>
            <a:srgbClr val="FFFFFF"/>
          </a:solidFill>
          <a:ln w="25560">
            <a:solidFill>
              <a:srgbClr val="FF3300"/>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远程监督</a:t>
            </a:r>
            <a:endParaRPr lang="en-US" sz="1800" b="0" strike="noStrike" spc="-1">
              <a:solidFill>
                <a:srgbClr val="000000"/>
              </a:solidFill>
              <a:uFill>
                <a:solidFill>
                  <a:srgbClr val="FFFFFF"/>
                </a:solidFill>
              </a:uFill>
              <a:latin typeface="Arial" panose="020B0604020202020204"/>
            </a:endParaRPr>
          </a:p>
        </p:txBody>
      </p:sp>
      <p:sp>
        <p:nvSpPr>
          <p:cNvPr id="163" name="CustomShape 18"/>
          <p:cNvSpPr/>
          <p:nvPr/>
        </p:nvSpPr>
        <p:spPr>
          <a:xfrm flipH="1">
            <a:off x="5120280" y="3238560"/>
            <a:ext cx="1222200" cy="360"/>
          </a:xfrm>
          <a:custGeom>
            <a:avLst/>
            <a:gdLst/>
            <a:ahLst/>
            <a:cxnLst/>
            <a:rect l="l" t="t" r="r" b="b"/>
            <a:pathLst>
              <a:path w="21600" h="21600">
                <a:moveTo>
                  <a:pt x="0" y="0"/>
                </a:moveTo>
                <a:lnTo>
                  <a:pt x="21600" y="21600"/>
                </a:lnTo>
              </a:path>
            </a:pathLst>
          </a:custGeom>
          <a:noFill/>
          <a:ln w="139680">
            <a:solidFill>
              <a:srgbClr val="31859C"/>
            </a:solidFill>
            <a:round/>
            <a:tailEnd type="triangle" w="med" len="med"/>
          </a:ln>
        </p:spPr>
        <p:style>
          <a:lnRef idx="0">
            <a:srgbClr val="FFFFFF"/>
          </a:lnRef>
          <a:fillRef idx="0">
            <a:srgbClr val="FFFFFF"/>
          </a:fillRef>
          <a:effectRef idx="0">
            <a:srgbClr val="FFFFFF"/>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70880" y="1428840"/>
            <a:ext cx="7558920" cy="1430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语句分析</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Wingdings" panose="05000000000000000000" pitchFamily="2" charset="2"/>
              <a:buChar char=""/>
            </a:pPr>
            <a:r>
              <a:rPr lang="en-US" sz="2000" b="1" strike="noStrike" spc="-1">
                <a:solidFill>
                  <a:srgbClr val="000000"/>
                </a:solidFill>
                <a:uFill>
                  <a:solidFill>
                    <a:srgbClr val="FFFFFF"/>
                  </a:solidFill>
                </a:uFill>
                <a:latin typeface="华文新魏"/>
                <a:ea typeface="华文新魏"/>
              </a:rPr>
              <a:t>通过生成语句的句法分析树，可以获得语句的词法信息和句法信息。</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Wingdings" panose="05000000000000000000" pitchFamily="2" charset="2"/>
              <a:buChar char=""/>
            </a:pPr>
            <a:r>
              <a:rPr lang="en-US" sz="2000" b="1" strike="noStrike" spc="-1">
                <a:solidFill>
                  <a:srgbClr val="000000"/>
                </a:solidFill>
                <a:uFill>
                  <a:solidFill>
                    <a:srgbClr val="FFFFFF"/>
                  </a:solidFill>
                </a:uFill>
                <a:latin typeface="华文新魏"/>
                <a:ea typeface="华文新魏"/>
              </a:rPr>
              <a:t>通过语句的特定结构可以获得语句的语义信息。</a:t>
            </a:r>
            <a:endParaRPr lang="en-US" sz="1800" b="0" strike="noStrike" spc="-1">
              <a:solidFill>
                <a:srgbClr val="000000"/>
              </a:solidFill>
              <a:uFill>
                <a:solidFill>
                  <a:srgbClr val="FFFFFF"/>
                </a:solidFill>
              </a:uFill>
              <a:latin typeface="Arial" panose="020B0604020202020204"/>
            </a:endParaRPr>
          </a:p>
        </p:txBody>
      </p:sp>
      <p:sp>
        <p:nvSpPr>
          <p:cNvPr id="165"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66" name="CustomShape 3"/>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关系提取</a:t>
            </a:r>
            <a:endParaRPr lang="en-US" sz="1800" b="0" strike="noStrike" spc="-1">
              <a:solidFill>
                <a:srgbClr val="000000"/>
              </a:solidFill>
              <a:uFill>
                <a:solidFill>
                  <a:srgbClr val="FFFFFF"/>
                </a:solidFill>
              </a:uFill>
              <a:latin typeface="Arial" panose="020B0604020202020204"/>
            </a:endParaRPr>
          </a:p>
        </p:txBody>
      </p:sp>
      <p:sp>
        <p:nvSpPr>
          <p:cNvPr id="167" name="CustomShape 4"/>
          <p:cNvSpPr/>
          <p:nvPr/>
        </p:nvSpPr>
        <p:spPr>
          <a:xfrm>
            <a:off x="457200" y="2842560"/>
            <a:ext cx="7829280" cy="3534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关系提取模型</a:t>
            </a:r>
            <a:r>
              <a:rPr lang="en-US" sz="2000" b="0" strike="noStrike" spc="-1">
                <a:solidFill>
                  <a:srgbClr val="000000"/>
                </a:solidFill>
                <a:uFill>
                  <a:solidFill>
                    <a:srgbClr val="FFFFFF"/>
                  </a:solidFill>
                </a:uFill>
                <a:latin typeface="华文新魏"/>
                <a:ea typeface="华文新魏"/>
              </a:rPr>
              <a:t>    </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Wingdings" panose="05000000000000000000" pitchFamily="2" charset="2"/>
              <a:buChar char=""/>
            </a:pPr>
            <a:r>
              <a:rPr lang="en-US" sz="1800" b="1" strike="noStrike" spc="-1">
                <a:solidFill>
                  <a:srgbClr val="000000"/>
                </a:solidFill>
                <a:uFill>
                  <a:solidFill>
                    <a:srgbClr val="FFFFFF"/>
                  </a:solidFill>
                </a:uFill>
                <a:latin typeface="华文新魏"/>
                <a:ea typeface="华文新魏"/>
              </a:rPr>
              <a:t>基于CNN模型实现关系预测</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ial" panose="020B0604020202020204"/>
                <a:ea typeface="宋体"/>
              </a:rPr>
              <a:t>       </a:t>
            </a:r>
            <a:r>
              <a:rPr lang="en-US" sz="1600" b="0" strike="noStrike" spc="-1">
                <a:solidFill>
                  <a:srgbClr val="000000"/>
                </a:solidFill>
                <a:uFill>
                  <a:solidFill>
                    <a:srgbClr val="FFFFFF"/>
                  </a:solidFill>
                </a:uFill>
                <a:latin typeface="Arial" panose="020B0604020202020204"/>
                <a:ea typeface="宋体"/>
              </a:rPr>
              <a:t>包含Pooling层，以及设计了Position Features</a:t>
            </a:r>
            <a:r>
              <a:rPr lang="en-US" sz="2000" b="0" strike="noStrike" spc="-1">
                <a:solidFill>
                  <a:srgbClr val="000000"/>
                </a:solidFill>
                <a:uFill>
                  <a:solidFill>
                    <a:srgbClr val="FFFFFF"/>
                  </a:solidFill>
                </a:uFill>
                <a:latin typeface="Arial" panose="020B0604020202020204"/>
                <a:ea typeface="宋体"/>
              </a:rPr>
              <a:t>。</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68" name="Picture 2"/>
          <p:cNvPicPr/>
          <p:nvPr/>
        </p:nvPicPr>
        <p:blipFill>
          <a:blip r:embed="rId1"/>
          <a:stretch>
            <a:fillRect/>
          </a:stretch>
        </p:blipFill>
        <p:spPr>
          <a:xfrm>
            <a:off x="1218960" y="4033080"/>
            <a:ext cx="2661480" cy="2142720"/>
          </a:xfrm>
          <a:prstGeom prst="rect">
            <a:avLst/>
          </a:prstGeom>
          <a:ln>
            <a:noFill/>
          </a:ln>
        </p:spPr>
      </p:pic>
      <p:pic>
        <p:nvPicPr>
          <p:cNvPr id="169" name="Picture 4"/>
          <p:cNvPicPr/>
          <p:nvPr/>
        </p:nvPicPr>
        <p:blipFill>
          <a:blip r:embed="rId2"/>
          <a:stretch>
            <a:fillRect/>
          </a:stretch>
        </p:blipFill>
        <p:spPr>
          <a:xfrm>
            <a:off x="4609800" y="4020480"/>
            <a:ext cx="2710440" cy="225144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71" name="CustomShape 2"/>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关系提取</a:t>
            </a:r>
            <a:endParaRPr lang="en-US" sz="1800" b="0" strike="noStrike" spc="-1">
              <a:solidFill>
                <a:srgbClr val="000000"/>
              </a:solidFill>
              <a:uFill>
                <a:solidFill>
                  <a:srgbClr val="FFFFFF"/>
                </a:solidFill>
              </a:uFill>
              <a:latin typeface="Arial" panose="020B0604020202020204"/>
            </a:endParaRPr>
          </a:p>
        </p:txBody>
      </p:sp>
      <p:sp>
        <p:nvSpPr>
          <p:cNvPr id="172" name="CustomShape 3"/>
          <p:cNvSpPr/>
          <p:nvPr/>
        </p:nvSpPr>
        <p:spPr>
          <a:xfrm>
            <a:off x="451800" y="1268640"/>
            <a:ext cx="8690400" cy="2314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关系提取模型</a:t>
            </a:r>
            <a:r>
              <a:rPr lang="en-US" sz="2000" b="0" strike="noStrike" spc="-1">
                <a:solidFill>
                  <a:srgbClr val="000000"/>
                </a:solidFill>
                <a:uFill>
                  <a:solidFill>
                    <a:srgbClr val="FFFFFF"/>
                  </a:solidFill>
                </a:uFill>
                <a:latin typeface="华文新魏"/>
                <a:ea typeface="华文新魏"/>
              </a:rPr>
              <a:t>    </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Wingdings" panose="05000000000000000000" pitchFamily="2" charset="2"/>
              <a:buChar char=""/>
            </a:pPr>
            <a:r>
              <a:rPr lang="en-US" sz="1800" b="1" strike="noStrike" spc="-1">
                <a:solidFill>
                  <a:srgbClr val="000000"/>
                </a:solidFill>
                <a:uFill>
                  <a:solidFill>
                    <a:srgbClr val="FFFFFF"/>
                  </a:solidFill>
                </a:uFill>
                <a:latin typeface="华文新魏"/>
                <a:ea typeface="华文新魏"/>
              </a:rPr>
              <a:t>基于PCNNs模型实现关系预测</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73" name="Picture 2"/>
          <p:cNvPicPr/>
          <p:nvPr/>
        </p:nvPicPr>
        <p:blipFill>
          <a:blip r:embed="rId1"/>
          <a:stretch>
            <a:fillRect/>
          </a:stretch>
        </p:blipFill>
        <p:spPr>
          <a:xfrm>
            <a:off x="1166760" y="2147760"/>
            <a:ext cx="6808680" cy="3231000"/>
          </a:xfrm>
          <a:prstGeom prst="rect">
            <a:avLst/>
          </a:prstGeom>
          <a:ln>
            <a:noFill/>
          </a:ln>
        </p:spPr>
      </p:pic>
      <p:sp>
        <p:nvSpPr>
          <p:cNvPr id="174" name="CustomShape 4"/>
          <p:cNvSpPr/>
          <p:nvPr/>
        </p:nvSpPr>
        <p:spPr>
          <a:xfrm>
            <a:off x="5220000" y="5014080"/>
            <a:ext cx="1510200" cy="365040"/>
          </a:xfrm>
          <a:prstGeom prst="rect">
            <a:avLst/>
          </a:prstGeom>
          <a:noFill/>
          <a:ln w="25560">
            <a:solidFill>
              <a:srgbClr val="7030A0"/>
            </a:solidFill>
            <a:round/>
          </a:ln>
        </p:spPr>
        <p:style>
          <a:lnRef idx="0">
            <a:srgbClr val="FFFFFF"/>
          </a:lnRef>
          <a:fillRef idx="0">
            <a:srgbClr val="FFFFFF"/>
          </a:fillRef>
          <a:effectRef idx="0">
            <a:srgbClr val="FFFFFF"/>
          </a:effectRef>
          <a:fontRef idx="minor"/>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76" name="CustomShape 2"/>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关系提取</a:t>
            </a:r>
            <a:endParaRPr lang="en-US" sz="1800" b="0" strike="noStrike" spc="-1">
              <a:solidFill>
                <a:srgbClr val="000000"/>
              </a:solidFill>
              <a:uFill>
                <a:solidFill>
                  <a:srgbClr val="FFFFFF"/>
                </a:solidFill>
              </a:uFill>
              <a:latin typeface="Arial" panose="020B0604020202020204"/>
            </a:endParaRPr>
          </a:p>
        </p:txBody>
      </p:sp>
      <p:sp>
        <p:nvSpPr>
          <p:cNvPr id="177" name="CustomShape 3"/>
          <p:cNvSpPr/>
          <p:nvPr/>
        </p:nvSpPr>
        <p:spPr>
          <a:xfrm>
            <a:off x="323640" y="1268640"/>
            <a:ext cx="7829280" cy="1430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远程监督</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StarSymbol"/>
              <a:buAutoNum type="arabicPeriod"/>
            </a:pPr>
            <a:r>
              <a:rPr lang="en-US" sz="2000" b="0" strike="noStrike" spc="-1">
                <a:solidFill>
                  <a:srgbClr val="000000"/>
                </a:solidFill>
                <a:uFill>
                  <a:solidFill>
                    <a:srgbClr val="FFFFFF"/>
                  </a:solidFill>
                </a:uFill>
                <a:latin typeface="华文新魏"/>
                <a:ea typeface="华文新魏"/>
              </a:rPr>
              <a:t>解决</a:t>
            </a:r>
            <a:r>
              <a:rPr lang="en-US" sz="2000" b="0" u="sng" strike="noStrike" spc="-1">
                <a:solidFill>
                  <a:srgbClr val="7030A0"/>
                </a:solidFill>
                <a:uFill>
                  <a:solidFill>
                    <a:srgbClr val="FFFFFF"/>
                  </a:solidFill>
                </a:uFill>
                <a:latin typeface="华文新魏"/>
                <a:ea typeface="华文新魏"/>
              </a:rPr>
              <a:t>有监督</a:t>
            </a:r>
            <a:r>
              <a:rPr lang="en-US" sz="2000" b="0" strike="noStrike" spc="-1">
                <a:solidFill>
                  <a:srgbClr val="000000"/>
                </a:solidFill>
                <a:uFill>
                  <a:solidFill>
                    <a:srgbClr val="FFFFFF"/>
                  </a:solidFill>
                </a:uFill>
                <a:latin typeface="华文新魏"/>
                <a:ea typeface="华文新魏"/>
              </a:rPr>
              <a:t>情况下大规模文本数据标注问题。</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StarSymbol"/>
              <a:buAutoNum type="arabicPeriod"/>
            </a:pPr>
            <a:r>
              <a:rPr lang="en-US" sz="2000" b="0" strike="noStrike" spc="-1">
                <a:solidFill>
                  <a:srgbClr val="000000"/>
                </a:solidFill>
                <a:uFill>
                  <a:solidFill>
                    <a:srgbClr val="FFFFFF"/>
                  </a:solidFill>
                </a:uFill>
                <a:latin typeface="华文新魏"/>
                <a:ea typeface="华文新魏"/>
              </a:rPr>
              <a:t>将</a:t>
            </a:r>
            <a:r>
              <a:rPr lang="en-US" sz="2000" b="0" u="sng" strike="noStrike" spc="-1">
                <a:solidFill>
                  <a:srgbClr val="7030A0"/>
                </a:solidFill>
                <a:uFill>
                  <a:solidFill>
                    <a:srgbClr val="FFFFFF"/>
                  </a:solidFill>
                </a:uFill>
                <a:latin typeface="华文新魏"/>
                <a:ea typeface="华文新魏"/>
              </a:rPr>
              <a:t>现有知识图谱</a:t>
            </a:r>
            <a:r>
              <a:rPr lang="en-US" sz="2000" b="0" strike="noStrike" spc="-1">
                <a:solidFill>
                  <a:srgbClr val="000000"/>
                </a:solidFill>
                <a:uFill>
                  <a:solidFill>
                    <a:srgbClr val="FFFFFF"/>
                  </a:solidFill>
                </a:uFill>
                <a:latin typeface="华文新魏"/>
                <a:ea typeface="华文新魏"/>
              </a:rPr>
              <a:t>三元组R（E1，E2）对齐到训练文本实体中，从而产生更多的训练样本。</a:t>
            </a:r>
            <a:endParaRPr lang="en-US" sz="1800" b="0" strike="noStrike" spc="-1">
              <a:solidFill>
                <a:srgbClr val="000000"/>
              </a:solidFill>
              <a:uFill>
                <a:solidFill>
                  <a:srgbClr val="FFFFFF"/>
                </a:solidFill>
              </a:uFill>
              <a:latin typeface="Arial" panose="020B0604020202020204"/>
            </a:endParaRPr>
          </a:p>
        </p:txBody>
      </p:sp>
      <p:pic>
        <p:nvPicPr>
          <p:cNvPr id="178" name="图片 3"/>
          <p:cNvPicPr/>
          <p:nvPr/>
        </p:nvPicPr>
        <p:blipFill>
          <a:blip r:embed="rId1"/>
          <a:stretch>
            <a:fillRect/>
          </a:stretch>
        </p:blipFill>
        <p:spPr>
          <a:xfrm>
            <a:off x="1459440" y="3069000"/>
            <a:ext cx="6223680" cy="1951200"/>
          </a:xfrm>
          <a:prstGeom prst="rect">
            <a:avLst/>
          </a:prstGeom>
          <a:ln>
            <a:noFill/>
          </a:ln>
          <a:effectLst>
            <a:outerShdw dist="139498" dir="2700000">
              <a:srgbClr val="333333">
                <a:alpha val="65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2051640" y="1917000"/>
            <a:ext cx="2396520" cy="72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微軟正黑體"/>
                <a:ea typeface="微軟正黑體"/>
              </a:rPr>
              <a:t>移动互联网</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800" b="1" strike="noStrike" spc="-1">
                <a:solidFill>
                  <a:srgbClr val="FFFFFF"/>
                </a:solidFill>
                <a:uFill>
                  <a:solidFill>
                    <a:srgbClr val="FFFFFF"/>
                  </a:solidFill>
                </a:uFill>
                <a:latin typeface="微軟正黑體"/>
                <a:ea typeface="微軟正黑體"/>
              </a:rPr>
              <a:t>Mobile Internet</a:t>
            </a:r>
            <a:endParaRPr lang="en-US" sz="1800" b="0" strike="noStrike" spc="-1">
              <a:solidFill>
                <a:srgbClr val="000000"/>
              </a:solidFill>
              <a:uFill>
                <a:solidFill>
                  <a:srgbClr val="FFFFFF"/>
                </a:solidFill>
              </a:uFill>
              <a:latin typeface="Arial" panose="020B0604020202020204"/>
            </a:endParaRPr>
          </a:p>
        </p:txBody>
      </p:sp>
      <p:sp>
        <p:nvSpPr>
          <p:cNvPr id="180"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81" name="CustomShape 3"/>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四、总结</a:t>
            </a:r>
            <a:endParaRPr lang="en-US" sz="1800" b="0" strike="noStrike" spc="-1">
              <a:solidFill>
                <a:srgbClr val="000000"/>
              </a:solidFill>
              <a:uFill>
                <a:solidFill>
                  <a:srgbClr val="FFFFFF"/>
                </a:solidFill>
              </a:uFill>
              <a:latin typeface="Arial" panose="020B0604020202020204"/>
            </a:endParaRPr>
          </a:p>
        </p:txBody>
      </p:sp>
      <p:sp>
        <p:nvSpPr>
          <p:cNvPr id="182" name="CustomShape 4"/>
          <p:cNvSpPr/>
          <p:nvPr/>
        </p:nvSpPr>
        <p:spPr>
          <a:xfrm>
            <a:off x="457200" y="1272960"/>
            <a:ext cx="8505360" cy="496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727CA3"/>
              </a:buClr>
              <a:buSzPct val="76000"/>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实体识别与关系提取</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400" b="0" strike="noStrike" spc="-1">
                <a:solidFill>
                  <a:srgbClr val="000000"/>
                </a:solidFill>
                <a:uFill>
                  <a:solidFill>
                    <a:srgbClr val="FFFFFF"/>
                  </a:solidFill>
                </a:uFill>
                <a:latin typeface="华文新魏"/>
                <a:ea typeface="华文新魏"/>
              </a:rPr>
              <a:t>实体识别与关系提取是构建知识图谱的重要步骤，实体识别是关系提取的前提。</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400" b="0" strike="noStrike" spc="-1">
                <a:solidFill>
                  <a:srgbClr val="000000"/>
                </a:solidFill>
                <a:uFill>
                  <a:solidFill>
                    <a:srgbClr val="FFFFFF"/>
                  </a:solidFill>
                </a:uFill>
                <a:latin typeface="华文新魏"/>
                <a:ea typeface="华文新魏"/>
              </a:rPr>
              <a:t>无结构化数据量大，如何转化为结构或半结构化数据，是有效利用其数据、拓宽知识图谱使用领域的关键。</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400" b="0" strike="noStrike" spc="-1">
                <a:solidFill>
                  <a:srgbClr val="000000"/>
                </a:solidFill>
                <a:uFill>
                  <a:solidFill>
                    <a:srgbClr val="FFFFFF"/>
                  </a:solidFill>
                </a:uFill>
                <a:latin typeface="华文新魏"/>
                <a:ea typeface="华文新魏"/>
              </a:rPr>
              <a:t>如何自动化进行实体识别、关系提取是增强可持续扩增能力的突破点。</a:t>
            </a:r>
            <a:endParaRPr lang="en-US" sz="1800" b="0" strike="noStrike" spc="-1">
              <a:solidFill>
                <a:srgbClr val="000000"/>
              </a:solidFill>
              <a:uFill>
                <a:solidFill>
                  <a:srgbClr val="FFFFFF"/>
                </a:solidFill>
              </a:uFill>
              <a:latin typeface="Arial" panose="020B0604020202020204"/>
            </a:endParaRPr>
          </a:p>
        </p:txBody>
      </p:sp>
      <p:sp>
        <p:nvSpPr>
          <p:cNvPr id="183" name="CustomShape 5"/>
          <p:cNvSpPr/>
          <p:nvPr/>
        </p:nvSpPr>
        <p:spPr>
          <a:xfrm>
            <a:off x="4419720" y="3276720"/>
            <a:ext cx="303120" cy="30312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2051640" y="1917000"/>
            <a:ext cx="2396520" cy="72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微軟正黑體"/>
                <a:ea typeface="微軟正黑體"/>
              </a:rPr>
              <a:t>移动互联网</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800" b="1" strike="noStrike" spc="-1">
                <a:solidFill>
                  <a:srgbClr val="FFFFFF"/>
                </a:solidFill>
                <a:uFill>
                  <a:solidFill>
                    <a:srgbClr val="FFFFFF"/>
                  </a:solidFill>
                </a:uFill>
                <a:latin typeface="微軟正黑體"/>
                <a:ea typeface="微軟正黑體"/>
              </a:rPr>
              <a:t>Mobile Internet</a:t>
            </a:r>
            <a:endParaRPr lang="en-US" sz="1800" b="0" strike="noStrike" spc="-1">
              <a:solidFill>
                <a:srgbClr val="000000"/>
              </a:solidFill>
              <a:uFill>
                <a:solidFill>
                  <a:srgbClr val="FFFFFF"/>
                </a:solidFill>
              </a:uFill>
              <a:latin typeface="Arial" panose="020B0604020202020204"/>
            </a:endParaRPr>
          </a:p>
        </p:txBody>
      </p:sp>
      <p:sp>
        <p:nvSpPr>
          <p:cNvPr id="185"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86" name="CustomShape 3"/>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总结</a:t>
            </a:r>
            <a:endParaRPr lang="en-US" sz="1800" b="0" strike="noStrike" spc="-1">
              <a:solidFill>
                <a:srgbClr val="000000"/>
              </a:solidFill>
              <a:uFill>
                <a:solidFill>
                  <a:srgbClr val="FFFFFF"/>
                </a:solidFill>
              </a:uFill>
              <a:latin typeface="Arial" panose="020B0604020202020204"/>
            </a:endParaRPr>
          </a:p>
        </p:txBody>
      </p:sp>
      <p:sp>
        <p:nvSpPr>
          <p:cNvPr id="187" name="CustomShape 4"/>
          <p:cNvSpPr/>
          <p:nvPr/>
        </p:nvSpPr>
        <p:spPr>
          <a:xfrm>
            <a:off x="457200" y="1272960"/>
            <a:ext cx="8505360" cy="496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3" charset="2"/>
              <a:buChar char=""/>
            </a:pPr>
            <a:r>
              <a:rPr lang="en-US" sz="2400" b="0" strike="noStrike" spc="-1">
                <a:solidFill>
                  <a:srgbClr val="000000"/>
                </a:solidFill>
                <a:uFill>
                  <a:solidFill>
                    <a:srgbClr val="FFFFFF"/>
                  </a:solidFill>
                </a:uFill>
                <a:latin typeface="Gill Sans MT"/>
                <a:ea typeface="DejaVu Sans" panose="020B0603030804020204"/>
              </a:rPr>
              <a:t>中文的命名实体识别与英文的相比，挑战更大。</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600" b="0" strike="noStrike" spc="-1">
                <a:solidFill>
                  <a:srgbClr val="000000"/>
                </a:solidFill>
                <a:uFill>
                  <a:solidFill>
                    <a:srgbClr val="FFFFFF"/>
                  </a:solidFill>
                </a:uFill>
                <a:latin typeface="Gill Sans MT"/>
                <a:ea typeface="DejaVu Sans" panose="020B0603030804020204"/>
              </a:rPr>
              <a:t>现代汉语日新月异的发展给命名实体识别也带来了新的困难。</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600" b="0" strike="noStrike" spc="-1">
                <a:solidFill>
                  <a:srgbClr val="000000"/>
                </a:solidFill>
                <a:uFill>
                  <a:solidFill>
                    <a:srgbClr val="FFFFFF"/>
                  </a:solidFill>
                </a:uFill>
                <a:latin typeface="Gill Sans MT"/>
                <a:ea typeface="DejaVu Sans" panose="020B0603030804020204"/>
              </a:rPr>
              <a:t>命名实体歧义严重，消歧困难。</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88" name="CustomShape 5"/>
          <p:cNvSpPr/>
          <p:nvPr/>
        </p:nvSpPr>
        <p:spPr>
          <a:xfrm>
            <a:off x="4419720" y="3276720"/>
            <a:ext cx="303120" cy="303120"/>
          </a:xfrm>
          <a:prstGeom prst="rect">
            <a:avLst/>
          </a:prstGeom>
          <a:noFill/>
          <a:ln>
            <a:noFill/>
          </a:ln>
        </p:spPr>
        <p:style>
          <a:lnRef idx="0">
            <a:srgbClr val="FFFFFF"/>
          </a:lnRef>
          <a:fillRef idx="0">
            <a:srgbClr val="FFFFFF"/>
          </a:fillRef>
          <a:effectRef idx="0">
            <a:srgbClr val="FFFFFF"/>
          </a:effectRef>
          <a:fontRef idx="minor"/>
        </p:style>
      </p:sp>
      <p:pic>
        <p:nvPicPr>
          <p:cNvPr id="189" name="图片 3"/>
          <p:cNvPicPr/>
          <p:nvPr/>
        </p:nvPicPr>
        <p:blipFill>
          <a:blip r:embed="rId1"/>
          <a:stretch>
            <a:fillRect/>
          </a:stretch>
        </p:blipFill>
        <p:spPr>
          <a:xfrm>
            <a:off x="3266280" y="3299400"/>
            <a:ext cx="3724920" cy="244116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051640" y="1917000"/>
            <a:ext cx="2396520" cy="72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微軟正黑體"/>
                <a:ea typeface="微軟正黑體"/>
              </a:rPr>
              <a:t>移动互联网</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800" b="1" strike="noStrike" spc="-1">
                <a:solidFill>
                  <a:srgbClr val="FFFFFF"/>
                </a:solidFill>
                <a:uFill>
                  <a:solidFill>
                    <a:srgbClr val="FFFFFF"/>
                  </a:solidFill>
                </a:uFill>
                <a:latin typeface="微軟正黑體"/>
                <a:ea typeface="微軟正黑體"/>
              </a:rPr>
              <a:t>Mobile Internet</a:t>
            </a:r>
            <a:endParaRPr lang="en-US" sz="1800" b="0" strike="noStrike" spc="-1">
              <a:solidFill>
                <a:srgbClr val="000000"/>
              </a:solidFill>
              <a:uFill>
                <a:solidFill>
                  <a:srgbClr val="FFFFFF"/>
                </a:solidFill>
              </a:uFill>
              <a:latin typeface="Arial" panose="020B0604020202020204"/>
            </a:endParaRPr>
          </a:p>
        </p:txBody>
      </p:sp>
      <p:sp>
        <p:nvSpPr>
          <p:cNvPr id="191"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92" name="CustomShape 3"/>
          <p:cNvSpPr/>
          <p:nvPr/>
        </p:nvSpPr>
        <p:spPr>
          <a:xfrm>
            <a:off x="457200" y="1272960"/>
            <a:ext cx="8505360" cy="496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93" name="CustomShape 4"/>
          <p:cNvSpPr/>
          <p:nvPr/>
        </p:nvSpPr>
        <p:spPr>
          <a:xfrm>
            <a:off x="4419720" y="3276720"/>
            <a:ext cx="303120" cy="303120"/>
          </a:xfrm>
          <a:prstGeom prst="rect">
            <a:avLst/>
          </a:prstGeom>
          <a:noFill/>
          <a:ln>
            <a:noFill/>
          </a:ln>
        </p:spPr>
        <p:style>
          <a:lnRef idx="0">
            <a:srgbClr val="FFFFFF"/>
          </a:lnRef>
          <a:fillRef idx="0">
            <a:srgbClr val="FFFFFF"/>
          </a:fillRef>
          <a:effectRef idx="0">
            <a:srgbClr val="FFFFFF"/>
          </a:effectRef>
          <a:fontRef idx="minor"/>
        </p:style>
      </p:sp>
      <p:pic>
        <p:nvPicPr>
          <p:cNvPr id="194" name="Picture 4"/>
          <p:cNvPicPr/>
          <p:nvPr/>
        </p:nvPicPr>
        <p:blipFill>
          <a:blip r:embed="rId1"/>
          <a:stretch>
            <a:fillRect/>
          </a:stretch>
        </p:blipFill>
        <p:spPr>
          <a:xfrm>
            <a:off x="227520" y="261360"/>
            <a:ext cx="3646440" cy="779400"/>
          </a:xfrm>
          <a:prstGeom prst="rect">
            <a:avLst/>
          </a:prstGeom>
          <a:ln w="9360">
            <a:noFill/>
          </a:ln>
        </p:spPr>
      </p:pic>
      <p:sp>
        <p:nvSpPr>
          <p:cNvPr id="195" name="CustomShape 5"/>
          <p:cNvSpPr/>
          <p:nvPr/>
        </p:nvSpPr>
        <p:spPr>
          <a:xfrm rot="5400000">
            <a:off x="1928880" y="3050280"/>
            <a:ext cx="1138320" cy="189540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196" name="CustomShape 6"/>
          <p:cNvSpPr/>
          <p:nvPr/>
        </p:nvSpPr>
        <p:spPr>
          <a:xfrm>
            <a:off x="1737000" y="3617640"/>
            <a:ext cx="1710720" cy="1499400"/>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7030A0"/>
                </a:solidFill>
                <a:uFill>
                  <a:solidFill>
                    <a:srgbClr val="FFFFFF"/>
                  </a:solidFill>
                </a:uFill>
                <a:latin typeface="Gill Sans MT"/>
                <a:ea typeface="宋体"/>
              </a:rPr>
              <a:t>What</a:t>
            </a:r>
            <a:endParaRPr lang="en-US" sz="1800" b="0" strike="noStrike" spc="-1">
              <a:solidFill>
                <a:srgbClr val="000000"/>
              </a:solidFill>
              <a:uFill>
                <a:solidFill>
                  <a:srgbClr val="FFFFFF"/>
                </a:solidFill>
              </a:uFill>
              <a:latin typeface="Arial" panose="020B0604020202020204"/>
            </a:endParaRPr>
          </a:p>
        </p:txBody>
      </p:sp>
      <p:sp>
        <p:nvSpPr>
          <p:cNvPr id="197" name="CustomShape 7"/>
          <p:cNvSpPr/>
          <p:nvPr/>
        </p:nvSpPr>
        <p:spPr>
          <a:xfrm>
            <a:off x="3126600" y="2910960"/>
            <a:ext cx="321480" cy="321480"/>
          </a:xfrm>
          <a:prstGeom prst="triangle">
            <a:avLst>
              <a:gd name="adj" fmla="val 10000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198" name="CustomShape 8"/>
          <p:cNvSpPr/>
          <p:nvPr/>
        </p:nvSpPr>
        <p:spPr>
          <a:xfrm rot="5400000">
            <a:off x="4025520" y="2531520"/>
            <a:ext cx="1138320" cy="189540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199" name="CustomShape 9"/>
          <p:cNvSpPr/>
          <p:nvPr/>
        </p:nvSpPr>
        <p:spPr>
          <a:xfrm>
            <a:off x="3833640" y="3098520"/>
            <a:ext cx="1710720" cy="1499400"/>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FF0000"/>
                </a:solidFill>
                <a:uFill>
                  <a:solidFill>
                    <a:srgbClr val="FFFFFF"/>
                  </a:solidFill>
                </a:uFill>
                <a:latin typeface="Gill Sans MT"/>
                <a:ea typeface="宋体"/>
              </a:rPr>
              <a:t>Why</a:t>
            </a:r>
            <a:endParaRPr lang="en-US" sz="1800" b="0" strike="noStrike" spc="-1">
              <a:solidFill>
                <a:srgbClr val="000000"/>
              </a:solidFill>
              <a:uFill>
                <a:solidFill>
                  <a:srgbClr val="FFFFFF"/>
                </a:solidFill>
              </a:uFill>
              <a:latin typeface="Arial" panose="020B0604020202020204"/>
            </a:endParaRPr>
          </a:p>
        </p:txBody>
      </p:sp>
      <p:sp>
        <p:nvSpPr>
          <p:cNvPr id="200" name="CustomShape 10"/>
          <p:cNvSpPr/>
          <p:nvPr/>
        </p:nvSpPr>
        <p:spPr>
          <a:xfrm>
            <a:off x="5223240" y="2392200"/>
            <a:ext cx="321480" cy="321480"/>
          </a:xfrm>
          <a:prstGeom prst="triangle">
            <a:avLst>
              <a:gd name="adj" fmla="val 10000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201" name="CustomShape 11"/>
          <p:cNvSpPr/>
          <p:nvPr/>
        </p:nvSpPr>
        <p:spPr>
          <a:xfrm rot="5400000">
            <a:off x="6122160" y="2012760"/>
            <a:ext cx="1138320" cy="189540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202" name="CustomShape 12"/>
          <p:cNvSpPr/>
          <p:nvPr/>
        </p:nvSpPr>
        <p:spPr>
          <a:xfrm>
            <a:off x="5930280" y="2579760"/>
            <a:ext cx="1710720" cy="1499400"/>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FF0000"/>
                </a:solidFill>
                <a:uFill>
                  <a:solidFill>
                    <a:srgbClr val="FFFFFF"/>
                  </a:solidFill>
                </a:uFill>
                <a:latin typeface="Gill Sans MT"/>
                <a:ea typeface="宋体"/>
              </a:rPr>
              <a:t>How</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知识抽取</a:t>
            </a:r>
            <a:endPar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endParaRPr>
          </a:p>
        </p:txBody>
      </p:sp>
      <p:sp>
        <p:nvSpPr>
          <p:cNvPr id="97"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98" name="CustomShape 3"/>
          <p:cNvSpPr/>
          <p:nvPr/>
        </p:nvSpPr>
        <p:spPr>
          <a:xfrm>
            <a:off x="457200" y="1219200"/>
            <a:ext cx="8227695" cy="51555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panose="05000000000000000000" pitchFamily="2" charset="2"/>
              <a:buChar char=""/>
            </a:pPr>
            <a:r>
              <a:rPr lang="en-US" sz="3200" strike="noStrike" spc="-1">
                <a:solidFill>
                  <a:srgbClr val="000000"/>
                </a:solidFill>
                <a:uFill>
                  <a:solidFill>
                    <a:srgbClr val="FFFFFF"/>
                  </a:solidFill>
                </a:uFill>
                <a:latin typeface="AR PL UKai CN" panose="02000503000000000000" charset="-122"/>
                <a:ea typeface="AR PL UKai CN" panose="02000503000000000000" charset="-122"/>
              </a:rPr>
              <a:t>命名实体识别</a:t>
            </a:r>
            <a:endParaRPr lang="en-US" sz="3200"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en-US" sz="2400" strike="noStrike" spc="-1">
                <a:solidFill>
                  <a:srgbClr val="000000"/>
                </a:solidFill>
                <a:uFill>
                  <a:solidFill>
                    <a:srgbClr val="FFFFFF"/>
                  </a:solidFill>
                </a:uFill>
                <a:latin typeface="AR PL UKai CN" panose="02000503000000000000" charset="-122"/>
                <a:ea typeface="AR PL UKai CN" panose="02000503000000000000" charset="-122"/>
              </a:rPr>
              <a:t>    命名实体识别（Named Entity Recognition，NER）是从一段自然语言文本中找出实体，并标注出其位置以及类型</a:t>
            </a:r>
            <a:r>
              <a:rPr lang="zh-CN" altLang="en-US" sz="2400" strike="noStrike" spc="-1">
                <a:solidFill>
                  <a:srgbClr val="000000"/>
                </a:solidFill>
                <a:uFill>
                  <a:solidFill>
                    <a:srgbClr val="FFFFFF"/>
                  </a:solidFill>
                </a:uFill>
                <a:latin typeface="AR PL UKai CN" panose="02000503000000000000" charset="-122"/>
                <a:ea typeface="AR PL UKai CN" panose="02000503000000000000" charset="-122"/>
              </a:rPr>
              <a:t>。</a:t>
            </a:r>
            <a:endParaRPr lang="zh-CN" altLang="en-US" sz="2400"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en-US" sz="2200" b="1" strike="noStrike" spc="-1">
                <a:solidFill>
                  <a:srgbClr val="000000"/>
                </a:solidFill>
                <a:uFill>
                  <a:solidFill>
                    <a:srgbClr val="FFFFFF"/>
                  </a:solidFill>
                </a:uFill>
                <a:latin typeface="AR PL UKai CN" panose="02000503000000000000" charset="-122"/>
                <a:ea typeface="AR PL UKai CN" panose="02000503000000000000" charset="-122"/>
              </a:rPr>
              <a:t>  序列标注模型</a:t>
            </a:r>
            <a:endParaRPr lang="en-US" sz="22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274320" indent="-272415">
              <a:lnSpc>
                <a:spcPct val="100000"/>
              </a:lnSpc>
              <a:buClr>
                <a:srgbClr val="727CA3"/>
              </a:buClr>
              <a:buSzPct val="76000"/>
              <a:buFont typeface="Wingdings" panose="05000000000000000000" pitchFamily="2" charset="2"/>
              <a:buChar char=""/>
            </a:pPr>
            <a:r>
              <a:rPr lang="zh-CN" altLang="en-US" sz="1800" b="0" strike="noStrike" spc="-1">
                <a:solidFill>
                  <a:srgbClr val="000000"/>
                </a:solidFill>
                <a:uFill>
                  <a:solidFill>
                    <a:srgbClr val="FFFFFF"/>
                  </a:solidFill>
                </a:uFill>
                <a:latin typeface="Arial" panose="020B0604020202020204"/>
                <a:ea typeface="宋体" charset="0"/>
              </a:rPr>
              <a:t>Hidden Markov Models (HMM)</a:t>
            </a: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endParaRPr lang="zh-CN" altLang="en-US" sz="1800" b="0" strike="noStrike" spc="-1">
              <a:solidFill>
                <a:srgbClr val="000000"/>
              </a:solidFill>
              <a:uFill>
                <a:solidFill>
                  <a:srgbClr val="FFFFFF"/>
                </a:solidFill>
              </a:uFill>
              <a:latin typeface="Arial" panose="020B0604020202020204"/>
              <a:ea typeface="宋体" charset="0"/>
            </a:endParaRPr>
          </a:p>
          <a:p>
            <a:pPr marL="1905" indent="0">
              <a:lnSpc>
                <a:spcPct val="100000"/>
              </a:lnSpc>
              <a:buClr>
                <a:srgbClr val="727CA3"/>
              </a:buClr>
              <a:buSzPct val="76000"/>
              <a:buFont typeface="Wingdings" panose="05000000000000000000" pitchFamily="2" charset="2"/>
              <a:buNone/>
            </a:pP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r>
              <a:rPr lang="zh-CN" altLang="en-US" sz="1800" b="0" strike="noStrike" spc="-1">
                <a:solidFill>
                  <a:srgbClr val="000000"/>
                </a:solidFill>
                <a:uFill>
                  <a:solidFill>
                    <a:srgbClr val="FFFFFF"/>
                  </a:solidFill>
                </a:uFill>
                <a:latin typeface="Arial" panose="020B0604020202020204"/>
                <a:ea typeface="宋体" charset="0"/>
              </a:rPr>
              <a:t>Maximum Entropy Markov Models (MEMM)</a:t>
            </a: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r>
              <a:rPr lang="zh-CN" altLang="en-US" sz="1800" b="0" strike="noStrike" spc="-1">
                <a:solidFill>
                  <a:srgbClr val="000000"/>
                </a:solidFill>
                <a:uFill>
                  <a:solidFill>
                    <a:srgbClr val="FFFFFF"/>
                  </a:solidFill>
                </a:uFill>
                <a:latin typeface="Arial" panose="020B0604020202020204"/>
                <a:ea typeface="宋体" charset="0"/>
              </a:rPr>
              <a:t>Conditional Random Fields</a:t>
            </a:r>
            <a:r>
              <a:rPr sz="1800" b="0" strike="noStrike" spc="-1">
                <a:solidFill>
                  <a:srgbClr val="000000"/>
                </a:solidFill>
                <a:uFill>
                  <a:solidFill>
                    <a:srgbClr val="FFFFFF"/>
                  </a:solidFill>
                </a:uFill>
                <a:latin typeface="Arial" panose="020B0604020202020204"/>
                <a:ea typeface="宋体" charset="0"/>
              </a:rPr>
              <a:t>s (CRF)</a:t>
            </a:r>
            <a:endParaRPr sz="1800" b="0" strike="noStrike" spc="-1">
              <a:solidFill>
                <a:srgbClr val="000000"/>
              </a:solidFill>
              <a:uFill>
                <a:solidFill>
                  <a:srgbClr val="FFFFFF"/>
                </a:solidFill>
              </a:uFill>
              <a:latin typeface="Arial" panose="020B0604020202020204"/>
              <a:ea typeface="宋体" charset="0"/>
            </a:endParaRPr>
          </a:p>
          <a:p>
            <a:pPr marL="1905" indent="0">
              <a:lnSpc>
                <a:spcPct val="100000"/>
              </a:lnSpc>
              <a:buClr>
                <a:srgbClr val="727CA3"/>
              </a:buClr>
              <a:buSzPct val="76000"/>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r>
              <a:rPr lang="en-US" sz="2200" b="1" strike="noStrike" spc="-1">
                <a:solidFill>
                  <a:srgbClr val="000000"/>
                </a:solidFill>
                <a:uFill>
                  <a:solidFill>
                    <a:srgbClr val="FFFFFF"/>
                  </a:solidFill>
                </a:uFill>
                <a:latin typeface="AR PL UKai CN" panose="02000503000000000000" charset="-122"/>
                <a:ea typeface="AR PL UKai CN" panose="02000503000000000000" charset="-122"/>
              </a:rPr>
              <a:t>结合</a:t>
            </a:r>
            <a:r>
              <a:rPr lang="zh-CN" altLang="en-US" sz="2200" b="1" strike="noStrike" spc="-1">
                <a:solidFill>
                  <a:srgbClr val="000000"/>
                </a:solidFill>
                <a:uFill>
                  <a:solidFill>
                    <a:srgbClr val="FFFFFF"/>
                  </a:solidFill>
                </a:uFill>
                <a:latin typeface="AR PL UKai CN" panose="02000503000000000000" charset="-122"/>
                <a:ea typeface="AR PL UKai CN" panose="02000503000000000000" charset="-122"/>
              </a:rPr>
              <a:t>神经网络的典型方法</a:t>
            </a:r>
            <a:endParaRPr lang="zh-CN" altLang="en-US" sz="22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274320" indent="-272415">
              <a:lnSpc>
                <a:spcPct val="100000"/>
              </a:lnSpc>
              <a:buClr>
                <a:srgbClr val="727CA3"/>
              </a:buClr>
              <a:buSzPct val="76000"/>
              <a:buFont typeface="Wingdings" panose="05000000000000000000" pitchFamily="2" charset="2"/>
              <a:buChar char=""/>
            </a:pPr>
            <a:r>
              <a:rPr lang="zh-CN" altLang="en-US" sz="1800" spc="-1">
                <a:solidFill>
                  <a:srgbClr val="000000"/>
                </a:solidFill>
                <a:uFill>
                  <a:solidFill>
                    <a:srgbClr val="FFFFFF"/>
                  </a:solidFill>
                </a:uFill>
                <a:latin typeface="Arial" panose="020B0604020202020204"/>
                <a:ea typeface="宋体" charset="0"/>
                <a:sym typeface="+mn-ea"/>
              </a:rPr>
              <a:t>CNN-CRF</a:t>
            </a:r>
            <a:endParaRPr lang="zh-CN" altLang="en-US" sz="22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274320" indent="-272415">
              <a:lnSpc>
                <a:spcPct val="100000"/>
              </a:lnSpc>
              <a:buClr>
                <a:srgbClr val="727CA3"/>
              </a:buClr>
              <a:buSzPct val="76000"/>
              <a:buFont typeface="Wingdings" panose="05000000000000000000" pitchFamily="2" charset="2"/>
              <a:buChar char=""/>
            </a:pPr>
            <a:r>
              <a:rPr lang="zh-CN" altLang="en-US" sz="1800" strike="noStrike" spc="-1">
                <a:solidFill>
                  <a:srgbClr val="000000"/>
                </a:solidFill>
                <a:uFill>
                  <a:solidFill>
                    <a:srgbClr val="FFFFFF"/>
                  </a:solidFill>
                </a:uFill>
                <a:latin typeface="Arial" panose="020B0604020202020204"/>
                <a:ea typeface="宋体" charset="0"/>
              </a:rPr>
              <a:t>BiLSTM-CRF</a:t>
            </a:r>
            <a:endParaRPr lang="en-US" sz="22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00"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1" name="CustomShape 3"/>
          <p:cNvSpPr/>
          <p:nvPr/>
        </p:nvSpPr>
        <p:spPr>
          <a:xfrm>
            <a:off x="457835" y="1230115"/>
            <a:ext cx="8227800" cy="493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panose="05000000000000000000" pitchFamily="2" charset="2"/>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评价指标</a:t>
            </a:r>
            <a:endParaRPr lang="zh-CN" altLang="en-US" sz="2200" spc="-1">
              <a:solidFill>
                <a:srgbClr val="000000"/>
              </a:solidFill>
              <a:uFill>
                <a:solidFill>
                  <a:srgbClr val="FFFFFF"/>
                </a:solidFill>
              </a:uFill>
              <a:latin typeface="Arial" panose="020B0604020202020204"/>
              <a:ea typeface="宋体" charset="0"/>
              <a:sym typeface="+mn-ea"/>
            </a:endParaRPr>
          </a:p>
          <a:p>
            <a:pPr marL="1905" indent="0">
              <a:lnSpc>
                <a:spcPct val="100000"/>
              </a:lnSpc>
              <a:buClr>
                <a:srgbClr val="727CA3"/>
              </a:buClr>
              <a:buSzPct val="76000"/>
              <a:buFont typeface="Wingdings" panose="05000000000000000000" pitchFamily="2" charset="2"/>
              <a:buNone/>
            </a:pPr>
            <a:r>
              <a:rPr lang="zh-CN" altLang="en-US" sz="2000" spc="-1">
                <a:solidFill>
                  <a:srgbClr val="000000"/>
                </a:solidFill>
                <a:uFill>
                  <a:solidFill>
                    <a:srgbClr val="FFFFFF"/>
                  </a:solidFill>
                </a:uFill>
                <a:latin typeface="Arial" panose="020B0604020202020204"/>
                <a:ea typeface="宋体" charset="0"/>
                <a:sym typeface="+mn-ea"/>
              </a:rPr>
              <a:t>精确率（Precision）</a:t>
            </a:r>
            <a:endParaRPr lang="en-US" sz="2000" b="0" strike="noStrike" spc="-1">
              <a:solidFill>
                <a:srgbClr val="000000"/>
              </a:solidFill>
              <a:uFill>
                <a:solidFill>
                  <a:srgbClr val="FFFFFF"/>
                </a:solidFill>
              </a:uFill>
              <a:latin typeface="Arial" panose="020B0604020202020204"/>
            </a:endParaRPr>
          </a:p>
          <a:p>
            <a:pPr marL="1905" indent="0">
              <a:lnSpc>
                <a:spcPct val="100000"/>
              </a:lnSpc>
              <a:buClr>
                <a:srgbClr val="727CA3"/>
              </a:buClr>
              <a:buSzPct val="76000"/>
              <a:buFont typeface="Wingdings" panose="05000000000000000000" pitchFamily="2" charset="2"/>
              <a:buNone/>
            </a:pPr>
            <a:endParaRPr lang="zh-CN" altLang="en-US" sz="2200" spc="-1">
              <a:solidFill>
                <a:srgbClr val="000000"/>
              </a:solidFill>
              <a:uFill>
                <a:solidFill>
                  <a:srgbClr val="FFFFFF"/>
                </a:solidFill>
              </a:uFill>
              <a:latin typeface="Arial" panose="020B0604020202020204"/>
              <a:ea typeface="宋体" charset="0"/>
              <a:sym typeface="+mn-ea"/>
            </a:endParaRPr>
          </a:p>
          <a:p>
            <a:pPr marL="1905" indent="0">
              <a:lnSpc>
                <a:spcPct val="100000"/>
              </a:lnSpc>
              <a:buClr>
                <a:srgbClr val="727CA3"/>
              </a:buClr>
              <a:buSzPct val="76000"/>
              <a:buFont typeface="Wingdings" panose="05000000000000000000" pitchFamily="2" charset="2"/>
              <a:buNone/>
            </a:pPr>
            <a:r>
              <a:rPr lang="en-US" altLang="zh-CN" sz="2000" spc="-1">
                <a:solidFill>
                  <a:srgbClr val="000000"/>
                </a:solidFill>
                <a:uFill>
                  <a:solidFill>
                    <a:srgbClr val="FFFFFF"/>
                  </a:solidFill>
                </a:uFill>
                <a:latin typeface="Arial" panose="020B0604020202020204"/>
                <a:ea typeface="宋体" charset="0"/>
                <a:sym typeface="+mn-ea"/>
              </a:rPr>
              <a:t>P </a:t>
            </a:r>
            <a:r>
              <a:rPr lang="zh-CN" altLang="en-US" sz="2000" spc="-1">
                <a:solidFill>
                  <a:srgbClr val="000000"/>
                </a:solidFill>
                <a:uFill>
                  <a:solidFill>
                    <a:srgbClr val="FFFFFF"/>
                  </a:solidFill>
                </a:uFill>
                <a:latin typeface="Arial" panose="020B0604020202020204"/>
                <a:ea typeface="宋体" charset="0"/>
                <a:sym typeface="+mn-ea"/>
              </a:rPr>
              <a:t>= TP </a:t>
            </a:r>
            <a:r>
              <a:rPr lang="en-US" altLang="zh-CN" sz="2000" spc="-1">
                <a:solidFill>
                  <a:srgbClr val="000000"/>
                </a:solidFill>
                <a:uFill>
                  <a:solidFill>
                    <a:srgbClr val="FFFFFF"/>
                  </a:solidFill>
                </a:uFill>
                <a:latin typeface="Arial" panose="020B0604020202020204"/>
                <a:ea typeface="宋体" charset="0"/>
                <a:sym typeface="+mn-ea"/>
              </a:rPr>
              <a:t>/</a:t>
            </a:r>
            <a:r>
              <a:rPr lang="zh-CN" altLang="en-US" sz="2000" spc="-1">
                <a:solidFill>
                  <a:srgbClr val="000000"/>
                </a:solidFill>
                <a:uFill>
                  <a:solidFill>
                    <a:srgbClr val="FFFFFF"/>
                  </a:solidFill>
                </a:uFill>
                <a:latin typeface="Arial" panose="020B0604020202020204"/>
                <a:ea typeface="宋体" charset="0"/>
                <a:sym typeface="+mn-ea"/>
              </a:rPr>
              <a:t>（TP+FP）</a:t>
            </a:r>
            <a:endParaRPr lang="zh-CN" altLang="en-US" sz="2200" spc="-1">
              <a:solidFill>
                <a:srgbClr val="000000"/>
              </a:solidFill>
              <a:uFill>
                <a:solidFill>
                  <a:srgbClr val="FFFFFF"/>
                </a:solidFill>
              </a:uFill>
              <a:latin typeface="Arial" panose="020B0604020202020204"/>
              <a:ea typeface="宋体" charset="0"/>
              <a:sym typeface="+mn-ea"/>
            </a:endParaRPr>
          </a:p>
          <a:p>
            <a:pPr marL="1905" indent="0">
              <a:lnSpc>
                <a:spcPct val="100000"/>
              </a:lnSpc>
              <a:buClr>
                <a:srgbClr val="727CA3"/>
              </a:buClr>
              <a:buSzPct val="76000"/>
              <a:buFont typeface="Wingdings" panose="05000000000000000000" pitchFamily="2" charset="2"/>
              <a:buNone/>
            </a:pPr>
            <a:endParaRPr lang="zh-CN" altLang="en-US" sz="2200" spc="-1">
              <a:solidFill>
                <a:srgbClr val="000000"/>
              </a:solidFill>
              <a:uFill>
                <a:solidFill>
                  <a:srgbClr val="FFFFFF"/>
                </a:solidFill>
              </a:uFill>
              <a:latin typeface="Arial" panose="020B0604020202020204"/>
              <a:ea typeface="宋体" charset="0"/>
              <a:sym typeface="+mn-ea"/>
            </a:endParaRPr>
          </a:p>
          <a:p>
            <a:pPr marL="274320" indent="-272415">
              <a:lnSpc>
                <a:spcPct val="100000"/>
              </a:lnSpc>
              <a:buClr>
                <a:srgbClr val="727CA3"/>
              </a:buClr>
              <a:buSzPct val="76000"/>
              <a:buFont typeface="Wingdings" panose="05000000000000000000" pitchFamily="2" charset="2"/>
              <a:buChar char=""/>
            </a:pPr>
            <a:r>
              <a:rPr lang="zh-CN" altLang="en-US" sz="2200" spc="-1">
                <a:solidFill>
                  <a:srgbClr val="000000"/>
                </a:solidFill>
                <a:uFill>
                  <a:solidFill>
                    <a:srgbClr val="FFFFFF"/>
                  </a:solidFill>
                </a:uFill>
                <a:latin typeface="Arial" panose="020B0604020202020204"/>
                <a:ea typeface="宋体" charset="0"/>
                <a:sym typeface="+mn-ea"/>
              </a:rPr>
              <a:t>召回率（</a:t>
            </a:r>
            <a:r>
              <a:rPr lang="en-US" altLang="zh-CN" sz="2200" spc="-1">
                <a:solidFill>
                  <a:srgbClr val="000000"/>
                </a:solidFill>
                <a:uFill>
                  <a:solidFill>
                    <a:srgbClr val="FFFFFF"/>
                  </a:solidFill>
                </a:uFill>
                <a:latin typeface="Arial" panose="020B0604020202020204"/>
                <a:ea typeface="宋体" charset="0"/>
                <a:sym typeface="+mn-ea"/>
              </a:rPr>
              <a:t>Recall</a:t>
            </a:r>
            <a:r>
              <a:rPr lang="zh-CN" altLang="en-US" sz="2200" spc="-1">
                <a:solidFill>
                  <a:srgbClr val="000000"/>
                </a:solidFill>
                <a:uFill>
                  <a:solidFill>
                    <a:srgbClr val="FFFFFF"/>
                  </a:solidFill>
                </a:uFill>
                <a:latin typeface="Arial" panose="020B0604020202020204"/>
                <a:ea typeface="宋体" charset="0"/>
                <a:sym typeface="+mn-ea"/>
              </a:rPr>
              <a:t>）</a:t>
            </a:r>
            <a:endParaRPr lang="zh-CN" altLang="en-US" sz="2200" spc="-1">
              <a:solidFill>
                <a:srgbClr val="000000"/>
              </a:solidFill>
              <a:uFill>
                <a:solidFill>
                  <a:srgbClr val="FFFFFF"/>
                </a:solidFill>
              </a:uFill>
              <a:latin typeface="Arial" panose="020B0604020202020204"/>
              <a:ea typeface="宋体" charset="0"/>
              <a:sym typeface="+mn-ea"/>
            </a:endParaRPr>
          </a:p>
          <a:p>
            <a:pPr marL="274320" indent="-272415">
              <a:lnSpc>
                <a:spcPct val="100000"/>
              </a:lnSpc>
              <a:buClr>
                <a:srgbClr val="727CA3"/>
              </a:buClr>
              <a:buSzPct val="76000"/>
              <a:buFont typeface="Wingdings" panose="05000000000000000000" pitchFamily="2" charset="2"/>
              <a:buChar char=""/>
            </a:pPr>
            <a:endParaRPr lang="zh-CN" altLang="en-US" sz="2200" spc="-1">
              <a:solidFill>
                <a:srgbClr val="000000"/>
              </a:solidFill>
              <a:uFill>
                <a:solidFill>
                  <a:srgbClr val="FFFFFF"/>
                </a:solidFill>
              </a:uFill>
              <a:latin typeface="Arial" panose="020B0604020202020204"/>
              <a:ea typeface="宋体" charset="0"/>
              <a:sym typeface="+mn-ea"/>
            </a:endParaRPr>
          </a:p>
          <a:p>
            <a:pPr marL="1905" indent="0">
              <a:lnSpc>
                <a:spcPct val="100000"/>
              </a:lnSpc>
              <a:buClr>
                <a:srgbClr val="727CA3"/>
              </a:buClr>
              <a:buSzPct val="76000"/>
              <a:buFont typeface="Wingdings" panose="05000000000000000000" pitchFamily="2" charset="2"/>
              <a:buNone/>
            </a:pPr>
            <a:r>
              <a:rPr lang="en-US" altLang="zh-CN" sz="2000" spc="-1">
                <a:solidFill>
                  <a:srgbClr val="000000"/>
                </a:solidFill>
                <a:uFill>
                  <a:solidFill>
                    <a:srgbClr val="FFFFFF"/>
                  </a:solidFill>
                </a:uFill>
                <a:latin typeface="Arial" panose="020B0604020202020204"/>
                <a:ea typeface="宋体" charset="0"/>
                <a:sym typeface="+mn-ea"/>
              </a:rPr>
              <a:t>R </a:t>
            </a:r>
            <a:r>
              <a:rPr lang="zh-CN" altLang="en-US" sz="2000" spc="-1">
                <a:solidFill>
                  <a:srgbClr val="000000"/>
                </a:solidFill>
                <a:uFill>
                  <a:solidFill>
                    <a:srgbClr val="FFFFFF"/>
                  </a:solidFill>
                </a:uFill>
                <a:latin typeface="Arial" panose="020B0604020202020204"/>
                <a:ea typeface="宋体" charset="0"/>
                <a:sym typeface="+mn-ea"/>
              </a:rPr>
              <a:t>= TP </a:t>
            </a:r>
            <a:r>
              <a:rPr lang="en-US" altLang="zh-CN" sz="2000" spc="-1">
                <a:solidFill>
                  <a:srgbClr val="000000"/>
                </a:solidFill>
                <a:uFill>
                  <a:solidFill>
                    <a:srgbClr val="FFFFFF"/>
                  </a:solidFill>
                </a:uFill>
                <a:latin typeface="Arial" panose="020B0604020202020204"/>
                <a:ea typeface="宋体" charset="0"/>
                <a:sym typeface="+mn-ea"/>
              </a:rPr>
              <a:t>/</a:t>
            </a:r>
            <a:r>
              <a:rPr lang="zh-CN" altLang="en-US" sz="2000" spc="-1">
                <a:solidFill>
                  <a:srgbClr val="000000"/>
                </a:solidFill>
                <a:uFill>
                  <a:solidFill>
                    <a:srgbClr val="FFFFFF"/>
                  </a:solidFill>
                </a:uFill>
                <a:latin typeface="Arial" panose="020B0604020202020204"/>
                <a:ea typeface="宋体" charset="0"/>
                <a:sym typeface="+mn-ea"/>
              </a:rPr>
              <a:t>（TP+FN）</a:t>
            </a:r>
            <a:endParaRPr lang="zh-CN" altLang="en-US" sz="2200" spc="-1">
              <a:solidFill>
                <a:srgbClr val="000000"/>
              </a:solidFill>
              <a:uFill>
                <a:solidFill>
                  <a:srgbClr val="FFFFFF"/>
                </a:solidFill>
              </a:uFill>
              <a:latin typeface="Arial" panose="020B0604020202020204"/>
              <a:ea typeface="宋体" charset="0"/>
              <a:sym typeface="+mn-ea"/>
            </a:endParaRPr>
          </a:p>
          <a:p>
            <a:pPr marL="274320" indent="-272415">
              <a:lnSpc>
                <a:spcPct val="100000"/>
              </a:lnSpc>
              <a:buClr>
                <a:srgbClr val="727CA3"/>
              </a:buClr>
              <a:buSzPct val="76000"/>
              <a:buFont typeface="Wingdings" panose="05000000000000000000" pitchFamily="2" charset="2"/>
              <a:buChar char=""/>
            </a:pPr>
            <a:endParaRPr lang="zh-CN" altLang="en-US" sz="2200" spc="-1">
              <a:solidFill>
                <a:srgbClr val="000000"/>
              </a:solidFill>
              <a:uFill>
                <a:solidFill>
                  <a:srgbClr val="FFFFFF"/>
                </a:solidFill>
              </a:uFill>
              <a:latin typeface="Arial" panose="020B0604020202020204"/>
              <a:ea typeface="宋体" charset="0"/>
              <a:sym typeface="+mn-ea"/>
            </a:endParaRPr>
          </a:p>
          <a:p>
            <a:pPr marL="274320" indent="-272415">
              <a:lnSpc>
                <a:spcPct val="100000"/>
              </a:lnSpc>
              <a:buClr>
                <a:srgbClr val="727CA3"/>
              </a:buClr>
              <a:buSzPct val="76000"/>
              <a:buFont typeface="Wingdings" panose="05000000000000000000" pitchFamily="2" charset="2"/>
              <a:buChar char=""/>
            </a:pPr>
            <a:r>
              <a:rPr lang="en-US" altLang="zh-CN" sz="2200" spc="-1">
                <a:solidFill>
                  <a:srgbClr val="000000"/>
                </a:solidFill>
                <a:uFill>
                  <a:solidFill>
                    <a:srgbClr val="FFFFFF"/>
                  </a:solidFill>
                </a:uFill>
                <a:latin typeface="Arial" panose="020B0604020202020204"/>
                <a:ea typeface="宋体" charset="0"/>
                <a:sym typeface="+mn-ea"/>
              </a:rPr>
              <a:t>F</a:t>
            </a:r>
            <a:r>
              <a:rPr lang="zh-CN" altLang="en-US" sz="2200" spc="-1">
                <a:solidFill>
                  <a:srgbClr val="000000"/>
                </a:solidFill>
                <a:uFill>
                  <a:solidFill>
                    <a:srgbClr val="FFFFFF"/>
                  </a:solidFill>
                </a:uFill>
                <a:latin typeface="Arial" panose="020B0604020202020204"/>
                <a:ea typeface="宋体" charset="0"/>
                <a:sym typeface="+mn-ea"/>
              </a:rPr>
              <a:t>值</a:t>
            </a:r>
            <a:endParaRPr lang="en-US" sz="2200" b="0" strike="noStrike" spc="-1">
              <a:solidFill>
                <a:srgbClr val="000000"/>
              </a:solidFill>
              <a:uFill>
                <a:solidFill>
                  <a:srgbClr val="FFFFFF"/>
                </a:solidFill>
              </a:uFill>
              <a:latin typeface="Arial" panose="020B0604020202020204"/>
            </a:endParaRPr>
          </a:p>
          <a:p>
            <a:pPr marL="1905" indent="0">
              <a:lnSpc>
                <a:spcPct val="100000"/>
              </a:lnSpc>
              <a:buClr>
                <a:srgbClr val="727CA3"/>
              </a:buClr>
              <a:buSzPct val="76000"/>
              <a:buFont typeface="Wingdings" panose="05000000000000000000" pitchFamily="2" charset="2"/>
              <a:buNone/>
            </a:pPr>
            <a:r>
              <a:rPr lang="en-US" spc="-1">
                <a:solidFill>
                  <a:srgbClr val="000000"/>
                </a:solidFill>
                <a:uFill>
                  <a:solidFill>
                    <a:srgbClr val="FFFFFF"/>
                  </a:solidFill>
                </a:uFill>
                <a:latin typeface="AR PL UKai CN" panose="02000503000000000000" charset="-122"/>
                <a:ea typeface="AR PL UKai CN" panose="02000503000000000000" charset="-122"/>
                <a:sym typeface="+mn-ea"/>
              </a:rPr>
              <a:t>为了综合评价系统的性能,通常还计算召回率和准确率的加权几何平均值,即F指数,计算公式如下</a:t>
            </a:r>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pPr marL="1905" indent="0">
              <a:lnSpc>
                <a:spcPct val="100000"/>
              </a:lnSpc>
              <a:buClr>
                <a:srgbClr val="727CA3"/>
              </a:buClr>
              <a:buSzPct val="76000"/>
              <a:buFont typeface="Wingdings" panose="05000000000000000000" pitchFamily="2" charset="2"/>
              <a:buNone/>
            </a:pPr>
            <a:endParaRPr lang="en-US" sz="22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1905" indent="0">
              <a:lnSpc>
                <a:spcPct val="100000"/>
              </a:lnSpc>
              <a:buClr>
                <a:srgbClr val="727CA3"/>
              </a:buClr>
              <a:buSzPct val="76000"/>
              <a:buFont typeface="Wingdings" panose="05000000000000000000" pitchFamily="2" charset="2"/>
              <a:buNone/>
            </a:pPr>
            <a:r>
              <a:rPr lang="en-US" altLang="zh-CN" sz="2000" spc="-1">
                <a:solidFill>
                  <a:srgbClr val="000000"/>
                </a:solidFill>
                <a:uFill>
                  <a:solidFill>
                    <a:srgbClr val="FFFFFF"/>
                  </a:solidFill>
                </a:uFill>
                <a:latin typeface="Arial" panose="020B0604020202020204"/>
                <a:ea typeface="宋体" charset="0"/>
                <a:sym typeface="+mn-ea"/>
              </a:rPr>
              <a:t>F = 2/（1/P + 1/R）</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graphicFrame>
        <p:nvGraphicFramePr>
          <p:cNvPr id="3" name="表格 2"/>
          <p:cNvGraphicFramePr/>
          <p:nvPr/>
        </p:nvGraphicFramePr>
        <p:xfrm>
          <a:off x="3777615" y="1830705"/>
          <a:ext cx="4697730" cy="1891665"/>
        </p:xfrm>
        <a:graphic>
          <a:graphicData uri="http://schemas.openxmlformats.org/drawingml/2006/table">
            <a:tbl>
              <a:tblPr firstRow="1" bandRow="1">
                <a:tableStyleId>{5C22544A-7EE6-4342-B048-85BDC9FD1C3A}</a:tableStyleId>
              </a:tblPr>
              <a:tblGrid>
                <a:gridCol w="1565910"/>
                <a:gridCol w="1565910"/>
                <a:gridCol w="1565910"/>
              </a:tblGrid>
              <a:tr h="630555">
                <a:tc>
                  <a:txBody>
                    <a:bodyPr/>
                    <a:p>
                      <a:pPr algn="ctr">
                        <a:buNone/>
                      </a:pPr>
                      <a:endParaRPr lang="zh-CN" altLang="en-US"/>
                    </a:p>
                  </a:txBody>
                  <a:tcPr anchor="ctr" anchorCtr="0"/>
                </a:tc>
                <a:tc>
                  <a:txBody>
                    <a:bodyPr/>
                    <a:p>
                      <a:pPr algn="ctr">
                        <a:buNone/>
                      </a:pPr>
                      <a:r>
                        <a:rPr lang="zh-CN" altLang="en-US"/>
                        <a:t>识别为正例</a:t>
                      </a:r>
                      <a:endParaRPr lang="zh-CN" altLang="en-US"/>
                    </a:p>
                  </a:txBody>
                  <a:tcPr anchor="ctr" anchorCtr="0"/>
                </a:tc>
                <a:tc>
                  <a:txBody>
                    <a:bodyPr/>
                    <a:p>
                      <a:pPr algn="ctr">
                        <a:buNone/>
                      </a:pPr>
                      <a:r>
                        <a:rPr lang="zh-CN" altLang="en-US"/>
                        <a:t>识别为负例</a:t>
                      </a:r>
                      <a:endParaRPr lang="zh-CN" altLang="en-US"/>
                    </a:p>
                  </a:txBody>
                  <a:tcPr anchor="ctr" anchorCtr="0"/>
                </a:tc>
              </a:tr>
              <a:tr h="630555">
                <a:tc>
                  <a:txBody>
                    <a:bodyPr/>
                    <a:p>
                      <a:pPr algn="ctr">
                        <a:buNone/>
                      </a:pPr>
                      <a:r>
                        <a:rPr lang="zh-CN" altLang="en-US"/>
                        <a:t>实际为正例</a:t>
                      </a:r>
                      <a:endParaRPr lang="zh-CN" altLang="en-US"/>
                    </a:p>
                  </a:txBody>
                  <a:tcPr anchor="ctr" anchorCtr="0"/>
                </a:tc>
                <a:tc>
                  <a:txBody>
                    <a:bodyPr/>
                    <a:p>
                      <a:pPr algn="ctr">
                        <a:buNone/>
                      </a:pPr>
                      <a:r>
                        <a:rPr lang="en-US" altLang="zh-CN"/>
                        <a:t>TP</a:t>
                      </a:r>
                      <a:endParaRPr lang="en-US" altLang="zh-CN"/>
                    </a:p>
                  </a:txBody>
                  <a:tcPr anchor="ctr" anchorCtr="0"/>
                </a:tc>
                <a:tc>
                  <a:txBody>
                    <a:bodyPr/>
                    <a:p>
                      <a:pPr algn="ctr">
                        <a:buNone/>
                      </a:pPr>
                      <a:r>
                        <a:rPr lang="en-US" altLang="zh-CN"/>
                        <a:t>FN</a:t>
                      </a:r>
                      <a:endParaRPr lang="en-US" altLang="zh-CN"/>
                    </a:p>
                  </a:txBody>
                  <a:tcPr anchor="ctr" anchorCtr="0"/>
                </a:tc>
              </a:tr>
              <a:tr h="630555">
                <a:tc>
                  <a:txBody>
                    <a:bodyPr/>
                    <a:p>
                      <a:pPr algn="ctr">
                        <a:buNone/>
                      </a:pPr>
                      <a:r>
                        <a:rPr lang="zh-CN" altLang="en-US"/>
                        <a:t>实际为负例</a:t>
                      </a:r>
                      <a:endParaRPr lang="zh-CN" altLang="en-US"/>
                    </a:p>
                  </a:txBody>
                  <a:tcPr anchor="ctr" anchorCtr="0"/>
                </a:tc>
                <a:tc>
                  <a:txBody>
                    <a:bodyPr/>
                    <a:p>
                      <a:pPr algn="ctr">
                        <a:buNone/>
                      </a:pPr>
                      <a:r>
                        <a:rPr lang="en-US" altLang="zh-CN"/>
                        <a:t>FP</a:t>
                      </a:r>
                      <a:endParaRPr lang="en-US" altLang="zh-CN"/>
                    </a:p>
                  </a:txBody>
                  <a:tcPr anchor="ctr" anchorCtr="0"/>
                </a:tc>
                <a:tc>
                  <a:txBody>
                    <a:bodyPr/>
                    <a:p>
                      <a:pPr algn="ctr">
                        <a:buNone/>
                      </a:pPr>
                      <a:r>
                        <a:rPr lang="en-US" altLang="zh-CN"/>
                        <a:t>TN</a:t>
                      </a:r>
                      <a:endParaRPr lang="en-US" altLang="zh-CN"/>
                    </a:p>
                  </a:txBody>
                  <a:tcPr anchor="ctr" anchorCtr="0"/>
                </a:tc>
              </a:tr>
            </a:tbl>
          </a:graphicData>
        </a:graphic>
      </p:graphicFrame>
      <p:sp>
        <p:nvSpPr>
          <p:cNvPr id="4" name="文本框 3"/>
          <p:cNvSpPr txBox="1"/>
          <p:nvPr/>
        </p:nvSpPr>
        <p:spPr>
          <a:xfrm>
            <a:off x="5438140" y="1555115"/>
            <a:ext cx="1376680" cy="275590"/>
          </a:xfrm>
          <a:prstGeom prst="rect">
            <a:avLst/>
          </a:prstGeom>
          <a:noFill/>
        </p:spPr>
        <p:txBody>
          <a:bodyPr wrap="none" rtlCol="0">
            <a:spAutoFit/>
          </a:bodyPr>
          <a:p>
            <a:r>
              <a:rPr lang="zh-CN" altLang="en-US" sz="1200"/>
              <a:t>表</a:t>
            </a:r>
            <a:r>
              <a:rPr lang="en-US" altLang="zh-CN" sz="1200"/>
              <a:t>1 </a:t>
            </a:r>
            <a:r>
              <a:rPr lang="zh-CN" altLang="en-US" sz="1200"/>
              <a:t>指标参数说明</a:t>
            </a:r>
            <a:endParaRPr lang="zh-CN" altLang="en-US" sz="12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知识抽取</a:t>
            </a:r>
            <a:endPar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endParaRPr>
          </a:p>
        </p:txBody>
      </p:sp>
      <p:sp>
        <p:nvSpPr>
          <p:cNvPr id="103"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4" name="CustomShape 3"/>
          <p:cNvSpPr/>
          <p:nvPr/>
        </p:nvSpPr>
        <p:spPr>
          <a:xfrm>
            <a:off x="457200" y="1219320"/>
            <a:ext cx="8227800" cy="493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panose="05000000000000000000" pitchFamily="2" charset="2"/>
              <a:buChar char=""/>
            </a:pPr>
            <a:r>
              <a:rPr lang="zh-CN" altLang="en-US" sz="3200" spc="-1">
                <a:solidFill>
                  <a:srgbClr val="000000"/>
                </a:solidFill>
                <a:uFill>
                  <a:solidFill>
                    <a:srgbClr val="FFFFFF"/>
                  </a:solidFill>
                </a:uFill>
                <a:latin typeface="AR PL UKai CN" panose="02000503000000000000" charset="-122"/>
                <a:ea typeface="AR PL UKai CN" panose="02000503000000000000" charset="-122"/>
                <a:sym typeface="+mn-ea"/>
              </a:rPr>
              <a:t>实体</a:t>
            </a:r>
            <a:r>
              <a:rPr lang="en-US" sz="3200" spc="-1">
                <a:solidFill>
                  <a:srgbClr val="000000"/>
                </a:solidFill>
                <a:uFill>
                  <a:solidFill>
                    <a:srgbClr val="FFFFFF"/>
                  </a:solidFill>
                </a:uFill>
                <a:latin typeface="AR PL UKai CN" panose="02000503000000000000" charset="-122"/>
                <a:ea typeface="AR PL UKai CN" panose="02000503000000000000" charset="-122"/>
                <a:sym typeface="+mn-ea"/>
              </a:rPr>
              <a:t>关系抽取</a:t>
            </a:r>
            <a:endParaRPr lang="en-US" sz="2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关系抽取主要目的是从文本中识别实体并抽取实体之间的语义关系</a:t>
            </a:r>
            <a:r>
              <a:rPr lang="zh-CN" altLang="en-US" sz="2000" b="0"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一、特征提取模型</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en-US" altLang="zh-CN" sz="2400" b="1" strike="noStrike" spc="-1">
                <a:solidFill>
                  <a:srgbClr val="000000"/>
                </a:solidFill>
                <a:uFill>
                  <a:solidFill>
                    <a:srgbClr val="FFFFFF"/>
                  </a:solidFill>
                </a:uFill>
                <a:latin typeface="AR PL UKai CN" panose="02000503000000000000" charset="-122"/>
                <a:ea typeface="AR PL UKai CN" panose="02000503000000000000" charset="-122"/>
              </a:rPr>
              <a:t>1. </a:t>
            </a: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Kernel Methods for Relation Extraction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[Thomas Hofmann,2003]</a:t>
            </a:r>
            <a:endParaRPr lang="zh-CN" altLang="en-US" sz="2000"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en-US" sz="2000" strike="noStrike" spc="-1">
                <a:solidFill>
                  <a:srgbClr val="000000"/>
                </a:solidFill>
                <a:uFill>
                  <a:solidFill>
                    <a:srgbClr val="FFFFFF"/>
                  </a:solidFill>
                </a:uFill>
                <a:latin typeface="AR PL UKai CN" panose="02000503000000000000" charset="-122"/>
                <a:ea typeface="AR PL UKai CN" panose="02000503000000000000" charset="-122"/>
              </a:rPr>
              <a:t>需要大量的高质量数据和人力投入，代价较高，因此在推广上面临困难</a:t>
            </a:r>
            <a:endParaRPr lang="en-US" sz="2000" strike="noStrike" spc="-1">
              <a:solidFill>
                <a:srgbClr val="000000"/>
              </a:solidFill>
              <a:uFill>
                <a:solidFill>
                  <a:srgbClr val="FFFFFF"/>
                </a:solidFill>
              </a:uFill>
              <a:latin typeface="AR PL UKai CN" panose="02000503000000000000" charset="-122"/>
              <a:ea typeface="AR PL UKai CN" panose="02000503000000000000" charset="-122"/>
            </a:endParaRPr>
          </a:p>
          <a:p>
            <a:pPr algn="l">
              <a:lnSpc>
                <a:spcPct val="100000"/>
              </a:lnSpc>
            </a:pPr>
            <a:r>
              <a:rPr lang="en-US" altLang="zh-CN" sz="2400" b="1" strike="noStrike" spc="-1">
                <a:solidFill>
                  <a:srgbClr val="000000"/>
                </a:solidFill>
                <a:uFill>
                  <a:solidFill>
                    <a:srgbClr val="FFFFFF"/>
                  </a:solidFill>
                </a:uFill>
                <a:latin typeface="AR PL UKai CN" panose="02000503000000000000" charset="-122"/>
                <a:ea typeface="AR PL UKai CN" panose="02000503000000000000" charset="-122"/>
              </a:rPr>
              <a:t>2.Distant supervision for relation extraction without labeled data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[Stanford University,Mike Mintz etc,2009]</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gn="l">
              <a:lnSpc>
                <a:spcPct val="100000"/>
              </a:lnSpc>
            </a:pPr>
            <a:r>
              <a:rPr lang="en-US" sz="2000" strike="noStrike" spc="-1">
                <a:solidFill>
                  <a:srgbClr val="000000"/>
                </a:solidFill>
                <a:uFill>
                  <a:solidFill>
                    <a:srgbClr val="FFFFFF"/>
                  </a:solidFill>
                </a:uFill>
                <a:latin typeface="AR PL UKai CN" panose="02000503000000000000" charset="-122"/>
                <a:ea typeface="AR PL UKai CN" panose="02000503000000000000" charset="-122"/>
              </a:rPr>
              <a:t>提出远程监督的思想，减少人工依赖。</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en-US" altLang="zh-CN" sz="2400" b="1" strike="noStrike" spc="-1">
                <a:solidFill>
                  <a:srgbClr val="000000"/>
                </a:solidFill>
                <a:uFill>
                  <a:solidFill>
                    <a:srgbClr val="FFFFFF"/>
                  </a:solidFill>
                </a:uFill>
                <a:latin typeface="AR PL UKai CN" panose="02000503000000000000" charset="-122"/>
                <a:ea typeface="AR PL UKai CN" panose="02000503000000000000" charset="-122"/>
              </a:rPr>
              <a:t>3. </a:t>
            </a: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Modeling Relations and Their Mentions without Labeled Text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[Conference Paper · September 2010</a:t>
            </a:r>
            <a:r>
              <a:rPr lang="zh-CN" altLang="en-US" sz="1600" b="1" strike="noStrike" spc="-1">
                <a:solidFill>
                  <a:srgbClr val="000000"/>
                </a:solidFill>
                <a:uFill>
                  <a:solidFill>
                    <a:srgbClr val="FFFFFF"/>
                  </a:solidFill>
                </a:uFill>
                <a:latin typeface="AR PL UKai CN" panose="02000503000000000000" charset="-122"/>
                <a:ea typeface="AR PL UKai CN" panose="02000503000000000000" charset="-122"/>
              </a:rPr>
              <a:t>，Sebastian Riedel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etc]</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en-US" sz="2000" strike="noStrike" spc="-1">
                <a:solidFill>
                  <a:srgbClr val="000000"/>
                </a:solidFill>
                <a:uFill>
                  <a:solidFill>
                    <a:srgbClr val="FFFFFF"/>
                  </a:solidFill>
                </a:uFill>
                <a:latin typeface="AR PL UKai CN" panose="02000503000000000000" charset="-122"/>
                <a:ea typeface="AR PL UKai CN" panose="02000503000000000000" charset="-122"/>
              </a:rPr>
              <a:t>在2的方法上基础上增强了远程监督的假设。</a:t>
            </a:r>
            <a:endParaRPr lang="en-US" sz="2000"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03"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4" name="CustomShape 3"/>
          <p:cNvSpPr/>
          <p:nvPr/>
        </p:nvSpPr>
        <p:spPr>
          <a:xfrm>
            <a:off x="457200" y="1219200"/>
            <a:ext cx="8227695" cy="5156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panose="05000000000000000000" pitchFamily="2" charset="2"/>
              <a:buNone/>
            </a:pPr>
            <a:r>
              <a:rPr lang="en-US" altLang="zh-CN" sz="2400" b="1" strike="noStrike" spc="-1">
                <a:solidFill>
                  <a:srgbClr val="000000"/>
                </a:solidFill>
                <a:uFill>
                  <a:solidFill>
                    <a:srgbClr val="FFFFFF"/>
                  </a:solidFill>
                </a:uFill>
                <a:latin typeface="AR PL UKai CN" panose="02000503000000000000" charset="-122"/>
                <a:ea typeface="AR PL UKai CN" panose="02000503000000000000" charset="-122"/>
              </a:rPr>
              <a:t>4. Multi-instance Multi-label Learning for Relation Extraction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[Stanford University,Mihai Surdeanu etc, 2012]</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en-US" sz="2000" strike="noStrike" spc="-1">
                <a:solidFill>
                  <a:srgbClr val="000000"/>
                </a:solidFill>
                <a:uFill>
                  <a:solidFill>
                    <a:srgbClr val="FFFFFF"/>
                  </a:solidFill>
                </a:uFill>
                <a:latin typeface="AR PL UKai CN" panose="02000503000000000000" charset="-122"/>
                <a:ea typeface="AR PL UKai CN" panose="02000503000000000000" charset="-122"/>
              </a:rPr>
              <a:t>引入多实例、多标签学习来缓解远程监督的噪音问题.</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二、引入神经网络模型提取</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en-US" sz="1800" b="0" strike="noStrike" spc="-1">
                <a:solidFill>
                  <a:srgbClr val="000000"/>
                </a:solidFill>
                <a:uFill>
                  <a:solidFill>
                    <a:srgbClr val="FFFFFF"/>
                  </a:solidFill>
                </a:uFill>
                <a:latin typeface="Arial" panose="020B0604020202020204"/>
              </a:rPr>
              <a:t>Distant Supervision for Relation Extraction via Piecewise Convolutional Neural Networks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PCNN</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 Zeng et al. 2015 EMNLP]</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l">
              <a:lnSpc>
                <a:spcPct val="100000"/>
              </a:lnSpc>
            </a:pPr>
            <a:r>
              <a:rPr lang="en-US" sz="1800" b="0" strike="noStrike" spc="-1">
                <a:solidFill>
                  <a:srgbClr val="000000"/>
                </a:solidFill>
                <a:uFill>
                  <a:solidFill>
                    <a:srgbClr val="FFFFFF"/>
                  </a:solidFill>
                </a:uFill>
                <a:latin typeface="Arial" panose="020B0604020202020204"/>
              </a:rPr>
              <a:t>Bidirectional Recurrent Convolutional Neural Network for Relation Classification.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BRCNN</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,Rui Cai 2016 ACL]</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gn="l">
              <a:lnSpc>
                <a:spcPct val="100000"/>
              </a:lnSpc>
              <a:buClr>
                <a:srgbClr val="727CA3"/>
              </a:buClr>
              <a:buSzPct val="76000"/>
              <a:buFont typeface="Wingdings" panose="05000000000000000000" pitchFamily="2" charset="2"/>
            </a:pPr>
            <a:r>
              <a:rPr lang="en-US" sz="1800" b="0" strike="noStrike" spc="-1">
                <a:solidFill>
                  <a:srgbClr val="000000"/>
                </a:solidFill>
                <a:uFill>
                  <a:solidFill>
                    <a:srgbClr val="FFFFFF"/>
                  </a:solidFill>
                </a:uFill>
                <a:latin typeface="Arial" panose="020B0604020202020204"/>
              </a:rPr>
              <a:t>Neural Relation Extraction with Selective Attention over Instances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CNN+ATT/ PCNN+ATT</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,清华 Lin et al. 2016]</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gn="l">
              <a:lnSpc>
                <a:spcPct val="100000"/>
              </a:lnSpc>
              <a:buClr>
                <a:srgbClr val="727CA3"/>
              </a:buClr>
              <a:buSzPct val="76000"/>
              <a:buFont typeface="Wingdings" panose="05000000000000000000" pitchFamily="2" charset="2"/>
            </a:pPr>
            <a:r>
              <a:rPr lang="en-US" sz="1800" b="0" strike="noStrike" spc="-1">
                <a:solidFill>
                  <a:srgbClr val="000000"/>
                </a:solidFill>
                <a:uFill>
                  <a:solidFill>
                    <a:srgbClr val="FFFFFF"/>
                  </a:solidFill>
                </a:uFill>
                <a:latin typeface="Arial" panose="020B0604020202020204"/>
              </a:rPr>
              <a:t>Deep Residual Learning forWeakly-Supervised Relation Extraction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00B050"/>
                </a:solidFill>
                <a:uFill>
                  <a:solidFill>
                    <a:srgbClr val="FFFFFF"/>
                  </a:solidFill>
                </a:uFill>
                <a:latin typeface="AR PL UKai CN" panose="02000503000000000000" charset="-122"/>
                <a:ea typeface="AR PL UKai CN" panose="02000503000000000000" charset="-122"/>
              </a:rPr>
              <a:t>ResCNN-9</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,Yi Yao Huang 台湾国立大学 EMNLP 2017 ]--</a:t>
            </a:r>
            <a:r>
              <a:rPr lang="zh-CN" altLang="en-US" sz="1600" b="1" strike="noStrike" spc="-1">
                <a:solidFill>
                  <a:srgbClr val="000000"/>
                </a:solidFill>
                <a:uFill>
                  <a:solidFill>
                    <a:srgbClr val="FFFFFF"/>
                  </a:solidFill>
                </a:uFill>
                <a:latin typeface="AR PL UKai CN" panose="02000503000000000000" charset="-122"/>
                <a:ea typeface="AR PL UKai CN" panose="02000503000000000000" charset="-122"/>
              </a:rPr>
              <a:t>可改进</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03"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4" name="CustomShape 3"/>
          <p:cNvSpPr/>
          <p:nvPr/>
        </p:nvSpPr>
        <p:spPr>
          <a:xfrm>
            <a:off x="457835" y="1218565"/>
            <a:ext cx="8227695" cy="5156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panose="05000000000000000000" pitchFamily="2" charset="2"/>
              <a:buNone/>
            </a:pP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二、引入神经网络模型提取</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algn="l">
              <a:lnSpc>
                <a:spcPct val="100000"/>
              </a:lnSpc>
              <a:buClr>
                <a:srgbClr val="727CA3"/>
              </a:buClr>
              <a:buSzPct val="76000"/>
              <a:buFont typeface="Wingdings" panose="05000000000000000000" pitchFamily="2" charset="2"/>
              <a:buNone/>
            </a:pPr>
            <a:r>
              <a:rPr lang="en-US" altLang="zh-CN" b="1" strike="noStrike" spc="-1">
                <a:solidFill>
                  <a:srgbClr val="000000"/>
                </a:solidFill>
                <a:uFill>
                  <a:solidFill>
                    <a:srgbClr val="FFFFFF"/>
                  </a:solidFill>
                </a:uFill>
                <a:latin typeface="AR PL UKai CN" panose="02000503000000000000" charset="-122"/>
                <a:ea typeface="AR PL UKai CN" panose="02000503000000000000" charset="-122"/>
              </a:rPr>
              <a:t>Relation Classification via Multi-Level Attention CNNs</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 [Multi-Attention CNN (Wang et al. 2016)]</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gn="l">
              <a:lnSpc>
                <a:spcPct val="100000"/>
              </a:lnSpc>
              <a:buClr>
                <a:srgbClr val="727CA3"/>
              </a:buClr>
              <a:buSzPct val="76000"/>
              <a:buFont typeface="Wingdings" panose="05000000000000000000" pitchFamily="2" charset="2"/>
            </a:pPr>
            <a:r>
              <a:rPr lang="en-US" sz="1800" b="0" strike="noStrike" spc="-1">
                <a:solidFill>
                  <a:srgbClr val="000000"/>
                </a:solidFill>
                <a:uFill>
                  <a:solidFill>
                    <a:srgbClr val="FFFFFF"/>
                  </a:solidFill>
                </a:uFill>
                <a:latin typeface="Arial" panose="020B0604020202020204"/>
              </a:rPr>
              <a:t>Attention-Based Bidirectional Long Short-Term Memory Networks for Relation Classification.</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BLSTM + ATT</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,中科大自动化所 Zhou ACL 2016]</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algn="l">
              <a:lnSpc>
                <a:spcPct val="100000"/>
              </a:lnSpc>
              <a:buClr>
                <a:srgbClr val="727CA3"/>
              </a:buClr>
              <a:buSzPct val="76000"/>
              <a:buFont typeface="Wingdings" panose="05000000000000000000" pitchFamily="2" charset="2"/>
            </a:pPr>
            <a:r>
              <a:rPr lang="en-US" sz="1800" b="0" strike="noStrike" spc="-1">
                <a:solidFill>
                  <a:srgbClr val="000000"/>
                </a:solidFill>
                <a:uFill>
                  <a:solidFill>
                    <a:srgbClr val="FFFFFF"/>
                  </a:solidFill>
                </a:uFill>
                <a:latin typeface="Arial" panose="020B0604020202020204"/>
              </a:rPr>
              <a:t>CoType: Joint Extraction of Typed Entities and Relations with Knowledge Bases.</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CoType</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,Ren2017]</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zh-CN" altLang="en-US" sz="1400" b="0" strike="noStrike" spc="-1">
                <a:solidFill>
                  <a:srgbClr val="000000"/>
                </a:solidFill>
                <a:uFill>
                  <a:solidFill>
                    <a:srgbClr val="FFFFFF"/>
                  </a:solidFill>
                </a:uFill>
                <a:latin typeface="Arial" panose="020B0604020202020204"/>
                <a:ea typeface="宋体" charset="0"/>
              </a:rPr>
              <a:t>实体和关系识别提取一次性解决</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知识图谱关键技术--</a:t>
            </a:r>
            <a:r>
              <a:rPr lang="zh-CN" altLang="en-US" sz="3600" spc="-1">
                <a:solidFill>
                  <a:srgbClr val="000000"/>
                </a:solidFill>
                <a:uFill>
                  <a:solidFill>
                    <a:srgbClr val="FFFFFF"/>
                  </a:solidFill>
                </a:uFill>
                <a:latin typeface="AR PL UKai CN" panose="02000503000000000000" charset="-122"/>
                <a:ea typeface="AR PL UKai CN" panose="02000503000000000000" charset="-122"/>
                <a:sym typeface="+mn-ea"/>
              </a:rPr>
              <a:t>知识融合</a:t>
            </a:r>
            <a:endPar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106"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7"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3" name="文本框 2"/>
          <p:cNvSpPr txBox="1"/>
          <p:nvPr/>
        </p:nvSpPr>
        <p:spPr>
          <a:xfrm>
            <a:off x="458470" y="1290320"/>
            <a:ext cx="8531860" cy="5292725"/>
          </a:xfrm>
          <a:prstGeom prst="rect">
            <a:avLst/>
          </a:prstGeom>
          <a:noFill/>
        </p:spPr>
        <p:txBody>
          <a:bodyPr wrap="square" rtlCol="0" anchor="t">
            <a:spAutoFit/>
          </a:bodyPr>
          <a:p>
            <a:r>
              <a:rPr lang="en-US" altLang="zh-CN" sz="2400" b="1" spc="-1">
                <a:solidFill>
                  <a:srgbClr val="000000"/>
                </a:solidFill>
                <a:uFill>
                  <a:solidFill>
                    <a:srgbClr val="FFFFFF"/>
                  </a:solidFill>
                </a:uFill>
                <a:latin typeface="AR PL UKai CN" panose="02000503000000000000" charset="-122"/>
                <a:ea typeface="AR PL UKai CN" panose="02000503000000000000" charset="-122"/>
                <a:sym typeface="+mn-ea"/>
              </a:rPr>
              <a:t>1. </a:t>
            </a: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实体链接</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实体链接（Entity linking，EL），目的是将文本中的实体映射到给定的知识库（KB），建立之间的关系，增强对实体的语义理解。</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基本思想：</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首先根据给定的实体指称项，从知识库中选出一组候选实体对象，然后通过相似度计算将指称项链接到正确的实体对象。</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400" b="1" spc="-1">
                <a:solidFill>
                  <a:schemeClr val="tx1"/>
                </a:solidFill>
                <a:effectLst>
                  <a:outerShdw blurRad="38100" dist="19050" dir="2700000" algn="tl" rotWithShape="0">
                    <a:schemeClr val="dk1">
                      <a:alpha val="40000"/>
                    </a:schemeClr>
                  </a:outerShdw>
                </a:effectLst>
                <a:uFill>
                  <a:solidFill>
                    <a:srgbClr val="FFFFFF"/>
                  </a:solidFill>
                </a:uFill>
                <a:latin typeface="AR PL UKai CN" panose="02000503000000000000" charset="-122"/>
                <a:ea typeface="AR PL UKai CN" panose="02000503000000000000" charset="-122"/>
                <a:sym typeface="+mn-ea"/>
              </a:rPr>
              <a:t>步骤：</a:t>
            </a:r>
            <a:endParaRPr lang="zh-CN" altLang="en-US" spc="-1">
              <a:gradFill>
                <a:gsLst>
                  <a:gs pos="21000">
                    <a:srgbClr val="53575C"/>
                  </a:gs>
                  <a:gs pos="88000">
                    <a:srgbClr val="C5C7CA"/>
                  </a:gs>
                </a:gsLst>
                <a:lin ang="5400000"/>
              </a:gradFill>
              <a:effectLst/>
              <a:uFill>
                <a:solidFill>
                  <a:srgbClr val="FFFFFF"/>
                </a:solidFill>
              </a:uFill>
              <a:latin typeface="AR PL UKai CN" panose="02000503000000000000" charset="-122"/>
              <a:ea typeface="AR PL UKai CN" panose="02000503000000000000" charset="-122"/>
              <a:sym typeface="+mn-ea"/>
            </a:endParaRPr>
          </a:p>
          <a:p>
            <a:r>
              <a:rPr lang="en-US" altLang="zh-CN" spc="-1">
                <a:gradFill>
                  <a:gsLst>
                    <a:gs pos="21000">
                      <a:srgbClr val="53575C"/>
                    </a:gs>
                    <a:gs pos="88000">
                      <a:srgbClr val="C5C7CA"/>
                    </a:gs>
                  </a:gsLst>
                  <a:lin ang="5400000"/>
                </a:gradFill>
                <a:effectLst/>
                <a:uFill>
                  <a:solidFill>
                    <a:srgbClr val="FFFFFF"/>
                  </a:solidFill>
                </a:uFill>
                <a:latin typeface="AR PL UKai CN" panose="02000503000000000000" charset="-122"/>
                <a:ea typeface="AR PL UKai CN" panose="02000503000000000000" charset="-122"/>
                <a:sym typeface="+mn-ea"/>
              </a:rPr>
              <a:t>1. </a:t>
            </a:r>
            <a:r>
              <a:rPr lang="zh-CN" altLang="en-US" spc="-1">
                <a:gradFill>
                  <a:gsLst>
                    <a:gs pos="21000">
                      <a:srgbClr val="53575C"/>
                    </a:gs>
                    <a:gs pos="88000">
                      <a:srgbClr val="C5C7CA"/>
                    </a:gs>
                  </a:gsLst>
                  <a:lin ang="5400000"/>
                </a:gradFill>
                <a:effectLst/>
                <a:uFill>
                  <a:solidFill>
                    <a:srgbClr val="FFFFFF"/>
                  </a:solidFill>
                </a:uFill>
                <a:latin typeface="AR PL UKai CN" panose="02000503000000000000" charset="-122"/>
                <a:ea typeface="AR PL UKai CN" panose="02000503000000000000" charset="-122"/>
                <a:sym typeface="+mn-ea"/>
              </a:rPr>
              <a:t>实体抽取</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en-US" altLang="zh-CN" spc="-1">
                <a:solidFill>
                  <a:srgbClr val="000000"/>
                </a:solidFill>
                <a:uFill>
                  <a:solidFill>
                    <a:srgbClr val="FFFFFF"/>
                  </a:solidFill>
                </a:uFill>
                <a:latin typeface="AR PL UKai CN" panose="02000503000000000000" charset="-122"/>
                <a:ea typeface="AR PL UKai CN" panose="02000503000000000000" charset="-122"/>
                <a:sym typeface="+mn-ea"/>
              </a:rPr>
              <a:t>2. </a:t>
            </a:r>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候选集选取：在知识库中为该实体指称寻找一些可能成为该实体指称真正含义的实体。</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en-US" altLang="zh-CN" spc="-1">
                <a:solidFill>
                  <a:srgbClr val="000000"/>
                </a:solidFill>
                <a:uFill>
                  <a:solidFill>
                    <a:srgbClr val="FFFFFF"/>
                  </a:solidFill>
                </a:uFill>
                <a:latin typeface="AR PL UKai CN" panose="02000503000000000000" charset="-122"/>
                <a:ea typeface="AR PL UKai CN" panose="02000503000000000000" charset="-122"/>
                <a:sym typeface="+mn-ea"/>
              </a:rPr>
              <a:t>3. </a:t>
            </a:r>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候选体实体排序：候选集确定后，并进行排序，达到实体消歧的目的。</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000" b="1" spc="-1">
                <a:solidFill>
                  <a:srgbClr val="FF0000"/>
                </a:solidFill>
                <a:uFill>
                  <a:solidFill>
                    <a:srgbClr val="FFFFFF"/>
                  </a:solidFill>
                </a:uFill>
                <a:latin typeface="+mj-cs"/>
                <a:ea typeface="AR PL UKai CN" panose="02000503000000000000" charset="-122"/>
                <a:sym typeface="+mn-ea"/>
              </a:rPr>
              <a:t>技术点：实体消歧、共指消解</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en-US" altLang="zh-CN" sz="2400" b="1" spc="-1">
                <a:solidFill>
                  <a:srgbClr val="000000"/>
                </a:solidFill>
                <a:uFill>
                  <a:solidFill>
                    <a:srgbClr val="FFFFFF"/>
                  </a:solidFill>
                </a:uFill>
                <a:latin typeface="AR PL UKai CN" panose="02000503000000000000" charset="-122"/>
                <a:ea typeface="AR PL UKai CN" panose="02000503000000000000" charset="-122"/>
                <a:sym typeface="+mn-ea"/>
              </a:rPr>
              <a:t>2. </a:t>
            </a: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知识合并</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algn="l">
              <a:buNone/>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合并外部知识库，主要处理数据层和模式层的冲突</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algn="l">
              <a:buNone/>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合并关系数据库，有RDB2RDF等方法</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知识图谱关键技术--</a:t>
            </a:r>
            <a:r>
              <a:rPr lang="zh-CN" alt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知识加工</a:t>
            </a:r>
            <a:endParaRPr lang="en-US" altLang="zh-CN" sz="3600" b="0" strike="noStrike"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106"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7"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3" name="文本框 2"/>
          <p:cNvSpPr txBox="1"/>
          <p:nvPr/>
        </p:nvSpPr>
        <p:spPr>
          <a:xfrm>
            <a:off x="302895" y="1265555"/>
            <a:ext cx="8531860" cy="7232015"/>
          </a:xfrm>
          <a:prstGeom prst="rect">
            <a:avLst/>
          </a:prstGeom>
          <a:noFill/>
        </p:spPr>
        <p:txBody>
          <a:bodyPr wrap="square" rtlCol="0" anchor="t">
            <a:spAutoFit/>
          </a:bodyPr>
          <a:p>
            <a:pPr marL="457200" indent="-457200">
              <a:buFont typeface="+mj-ea"/>
              <a:buAutoNum type="circleNumDbPlain"/>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本体构建</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本体编辑软件</a:t>
            </a: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自动化构建</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 实体并列关系相似度计算</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	</a:t>
            </a:r>
            <a:r>
              <a:rPr lang="zh-CN" altLang="en-US" sz="2000" spc="-1">
                <a:solidFill>
                  <a:srgbClr val="FF0000"/>
                </a:solidFill>
                <a:uFill>
                  <a:solidFill>
                    <a:srgbClr val="FFFFFF"/>
                  </a:solidFill>
                </a:uFill>
                <a:latin typeface="AR PL UKai CN" panose="02000503000000000000" charset="-122"/>
                <a:ea typeface="AR PL UKai CN" panose="02000503000000000000" charset="-122"/>
                <a:sym typeface="+mn-ea"/>
              </a:rPr>
              <a:t>中国科学院大学、清华大学</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、计算机</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 实体上下位关系抽取，生成本体</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	</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学校分为一类，计算机为一类</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marL="457200" indent="-457200">
              <a:buFont typeface="+mj-ea"/>
              <a:buAutoNum type="circleNumDbPlain"/>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知识推理</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实体间的推理</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属性值间的推理</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本体的概念层次关系间的推理</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主要方法：逻辑推理、基于图的推理、基于深度学习的推理</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2" name="矩形 1"/>
          <p:cNvSpPr/>
          <p:nvPr/>
        </p:nvSpPr>
        <p:spPr>
          <a:xfrm>
            <a:off x="899160" y="4508500"/>
            <a:ext cx="216535" cy="2813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a:t>
            </a:r>
            <a:endParaRPr lang="en-US" altLang="zh-CN"/>
          </a:p>
        </p:txBody>
      </p:sp>
      <p:cxnSp>
        <p:nvCxnSpPr>
          <p:cNvPr id="4" name="直接箭头连接符 3"/>
          <p:cNvCxnSpPr/>
          <p:nvPr/>
        </p:nvCxnSpPr>
        <p:spPr>
          <a:xfrm>
            <a:off x="1115695" y="4649470"/>
            <a:ext cx="23241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矩形 8"/>
          <p:cNvSpPr/>
          <p:nvPr/>
        </p:nvSpPr>
        <p:spPr>
          <a:xfrm>
            <a:off x="1348105" y="4508500"/>
            <a:ext cx="216535" cy="2813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B</a:t>
            </a:r>
            <a:endParaRPr lang="en-US" altLang="zh-CN"/>
          </a:p>
        </p:txBody>
      </p:sp>
      <p:sp>
        <p:nvSpPr>
          <p:cNvPr id="10" name="矩形 9"/>
          <p:cNvSpPr/>
          <p:nvPr/>
        </p:nvSpPr>
        <p:spPr>
          <a:xfrm>
            <a:off x="1852295" y="4508500"/>
            <a:ext cx="216535" cy="2813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B</a:t>
            </a:r>
            <a:endParaRPr lang="en-US" altLang="zh-CN"/>
          </a:p>
        </p:txBody>
      </p:sp>
      <p:cxnSp>
        <p:nvCxnSpPr>
          <p:cNvPr id="11" name="直接箭头连接符 10"/>
          <p:cNvCxnSpPr/>
          <p:nvPr/>
        </p:nvCxnSpPr>
        <p:spPr>
          <a:xfrm>
            <a:off x="2068830" y="4649470"/>
            <a:ext cx="23241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矩形 11"/>
          <p:cNvSpPr/>
          <p:nvPr/>
        </p:nvSpPr>
        <p:spPr>
          <a:xfrm>
            <a:off x="2301240" y="4509135"/>
            <a:ext cx="216535" cy="2813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C</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t">
        <a:spAutoFit/>
      </a:bodyPr>
      <a:lstStyle>
        <a:defPPr marL="457200" indent="-457200">
          <a:buFont typeface="+mj-ea"/>
          <a:buAutoNum type="circleNumDbPlain"/>
          <a:def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3960</Words>
  <Application>WPS 演示</Application>
  <PresentationFormat/>
  <Paragraphs>523</Paragraphs>
  <Slides>26</Slides>
  <Notes>0</Notes>
  <HiddenSlides>0</HiddenSlides>
  <MMClips>0</MMClips>
  <ScaleCrop>false</ScaleCrop>
  <HeadingPairs>
    <vt:vector size="6" baseType="variant">
      <vt:variant>
        <vt:lpstr>已用的字体</vt:lpstr>
      </vt:variant>
      <vt:variant>
        <vt:i4>39</vt:i4>
      </vt:variant>
      <vt:variant>
        <vt:lpstr>主题</vt:lpstr>
      </vt:variant>
      <vt:variant>
        <vt:i4>3</vt:i4>
      </vt:variant>
      <vt:variant>
        <vt:lpstr>幻灯片标题</vt:lpstr>
      </vt:variant>
      <vt:variant>
        <vt:i4>26</vt:i4>
      </vt:variant>
    </vt:vector>
  </HeadingPairs>
  <TitlesOfParts>
    <vt:vector size="68" baseType="lpstr">
      <vt:lpstr>Arial</vt:lpstr>
      <vt:lpstr>宋体</vt:lpstr>
      <vt:lpstr>Wingdings</vt:lpstr>
      <vt:lpstr>Arial</vt:lpstr>
      <vt:lpstr>Symbol</vt:lpstr>
      <vt:lpstr>Times New Roman</vt:lpstr>
      <vt:lpstr>DejaVu Sans</vt:lpstr>
      <vt:lpstr>AR PL UKai CN</vt:lpstr>
      <vt:lpstr>宋体</vt:lpstr>
      <vt:lpstr>黑体</vt:lpstr>
      <vt:lpstr>Wingdings 3</vt:lpstr>
      <vt:lpstr>宋体</vt:lpstr>
      <vt:lpstr>微软雅黑</vt:lpstr>
      <vt:lpstr>Gill Sans MT</vt:lpstr>
      <vt:lpstr>华文新魏</vt:lpstr>
      <vt:lpstr>StarSymbol</vt:lpstr>
      <vt:lpstr>微軟正黑體</vt:lpstr>
      <vt:lpstr>文泉驿微米黑</vt:lpstr>
      <vt:lpstr>微软雅黑</vt:lpstr>
      <vt:lpstr>Arial Unicode MS</vt:lpstr>
      <vt:lpstr>Webdings</vt:lpstr>
      <vt:lpstr>DejaVu Sans</vt:lpstr>
      <vt:lpstr>方正书宋_GBK</vt:lpstr>
      <vt:lpstr>Times New Roman</vt:lpstr>
      <vt:lpstr>DejaVu Sans</vt:lpstr>
      <vt:lpstr>Dingbats</vt:lpstr>
      <vt:lpstr>URW Chancery L</vt:lpstr>
      <vt:lpstr>AR PL UMing TW MBE</vt:lpstr>
      <vt:lpstr>Arial Black</vt:lpstr>
      <vt:lpstr>AR PL UMing TW</vt:lpstr>
      <vt:lpstr>AR PL UMing CN</vt:lpstr>
      <vt:lpstr>文泉驿等宽微米黑</vt:lpstr>
      <vt:lpstr>AR PL UKai HK</vt:lpstr>
      <vt:lpstr>Andale Mono</vt:lpstr>
      <vt:lpstr>Abyssinica SIL</vt:lpstr>
      <vt:lpstr>AR PL UKai TW MBE</vt:lpstr>
      <vt:lpstr>AR PL UMing HK</vt:lpstr>
      <vt:lpstr>Bitstream Charter</vt:lpstr>
      <vt:lpstr>Century Schoolbook L</vt:lpstr>
      <vt:lpstr>Office Theme</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知识图谱关键技术--实体识别与关系提取0612</dc:title>
  <dc:creator>Jason</dc:creator>
  <cp:lastModifiedBy>hanghangli</cp:lastModifiedBy>
  <cp:revision>875</cp:revision>
  <dcterms:created xsi:type="dcterms:W3CDTF">2019-03-07T12:05:46Z</dcterms:created>
  <dcterms:modified xsi:type="dcterms:W3CDTF">2019-03-07T12:05:46Z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全屏显示(4:3)</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y fmtid="{D5CDD505-2E9C-101B-9397-08002B2CF9AE}" pid="12" name="KSOProductBuildVer">
    <vt:lpwstr>2052-10.1.0.6757</vt:lpwstr>
  </property>
</Properties>
</file>