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7"/>
  </p:notesMasterIdLst>
  <p:sldIdLst>
    <p:sldId id="256" r:id="rId2"/>
    <p:sldId id="258" r:id="rId3"/>
    <p:sldId id="257" r:id="rId4"/>
    <p:sldId id="274" r:id="rId5"/>
    <p:sldId id="261" r:id="rId6"/>
    <p:sldId id="262" r:id="rId7"/>
    <p:sldId id="263" r:id="rId8"/>
    <p:sldId id="266" r:id="rId9"/>
    <p:sldId id="267" r:id="rId10"/>
    <p:sldId id="270" r:id="rId11"/>
    <p:sldId id="272" r:id="rId12"/>
    <p:sldId id="273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6" r:id="rId33"/>
    <p:sldId id="295" r:id="rId34"/>
    <p:sldId id="297" r:id="rId35"/>
    <p:sldId id="298" r:id="rId36"/>
    <p:sldId id="299" r:id="rId37"/>
    <p:sldId id="300" r:id="rId38"/>
    <p:sldId id="301" r:id="rId39"/>
    <p:sldId id="302" r:id="rId40"/>
    <p:sldId id="304" r:id="rId41"/>
    <p:sldId id="303" r:id="rId42"/>
    <p:sldId id="311" r:id="rId43"/>
    <p:sldId id="305" r:id="rId44"/>
    <p:sldId id="307" r:id="rId45"/>
    <p:sldId id="309" r:id="rId46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9088" autoAdjust="0"/>
  </p:normalViewPr>
  <p:slideViewPr>
    <p:cSldViewPr>
      <p:cViewPr varScale="1">
        <p:scale>
          <a:sx n="40" d="100"/>
          <a:sy n="40" d="100"/>
        </p:scale>
        <p:origin x="-1386" y="-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C055BF-5A95-4540-A251-06715A9FAE4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3AFE462-AD5C-4487-A2A1-75F63183FE0A}">
      <dgm:prSet phldrT="[文本]"/>
      <dgm:spPr>
        <a:solidFill>
          <a:schemeClr val="accent6"/>
        </a:solidFill>
      </dgm:spPr>
      <dgm:t>
        <a:bodyPr/>
        <a:lstStyle/>
        <a:p>
          <a:r>
            <a:rPr lang="zh-CN" altLang="en-US" dirty="0" smtClean="0"/>
            <a:t>数据层</a:t>
          </a:r>
          <a:endParaRPr lang="zh-CN" altLang="en-US" dirty="0"/>
        </a:p>
      </dgm:t>
    </dgm:pt>
    <dgm:pt modelId="{1FD939FE-28E7-40EB-8797-81763AD79591}" type="parTrans" cxnId="{B93FDDB7-A21C-4083-89B3-2F1C158B2A96}">
      <dgm:prSet/>
      <dgm:spPr/>
      <dgm:t>
        <a:bodyPr/>
        <a:lstStyle/>
        <a:p>
          <a:endParaRPr lang="zh-CN" altLang="en-US"/>
        </a:p>
      </dgm:t>
    </dgm:pt>
    <dgm:pt modelId="{8D1D5462-D361-44EE-B475-D95AF3F2AA92}" type="sibTrans" cxnId="{B93FDDB7-A21C-4083-89B3-2F1C158B2A96}">
      <dgm:prSet/>
      <dgm:spPr/>
      <dgm:t>
        <a:bodyPr/>
        <a:lstStyle/>
        <a:p>
          <a:endParaRPr lang="zh-CN" altLang="en-US"/>
        </a:p>
      </dgm:t>
    </dgm:pt>
    <dgm:pt modelId="{390C471A-92AC-45FC-92AC-73662C0608AB}">
      <dgm:prSet phldrT="[文本]"/>
      <dgm:spPr>
        <a:solidFill>
          <a:schemeClr val="accent5"/>
        </a:solidFill>
      </dgm:spPr>
      <dgm:t>
        <a:bodyPr/>
        <a:lstStyle/>
        <a:p>
          <a:r>
            <a:rPr lang="zh-CN" altLang="en-US" dirty="0" smtClean="0"/>
            <a:t>技术层</a:t>
          </a:r>
          <a:endParaRPr lang="zh-CN" altLang="en-US" dirty="0"/>
        </a:p>
      </dgm:t>
    </dgm:pt>
    <dgm:pt modelId="{A0E23C68-2AB1-48AA-B773-9BCAE65FDE83}" type="parTrans" cxnId="{0F8AAA2D-F8DA-4C5D-85B3-8F8969378424}">
      <dgm:prSet/>
      <dgm:spPr/>
      <dgm:t>
        <a:bodyPr/>
        <a:lstStyle/>
        <a:p>
          <a:endParaRPr lang="zh-CN" altLang="en-US"/>
        </a:p>
      </dgm:t>
    </dgm:pt>
    <dgm:pt modelId="{19986A93-6377-4305-BCAC-AB7D5A428CCF}" type="sibTrans" cxnId="{0F8AAA2D-F8DA-4C5D-85B3-8F8969378424}">
      <dgm:prSet/>
      <dgm:spPr/>
      <dgm:t>
        <a:bodyPr/>
        <a:lstStyle/>
        <a:p>
          <a:endParaRPr lang="zh-CN" altLang="en-US"/>
        </a:p>
      </dgm:t>
    </dgm:pt>
    <dgm:pt modelId="{75B6C926-F4F3-422A-9447-5E0B9D1B2BF6}">
      <dgm:prSet phldrT="[文本]"/>
      <dgm:spPr>
        <a:solidFill>
          <a:schemeClr val="accent3"/>
        </a:solidFill>
      </dgm:spPr>
      <dgm:t>
        <a:bodyPr/>
        <a:lstStyle/>
        <a:p>
          <a:r>
            <a:rPr lang="zh-CN" altLang="en-US" dirty="0" smtClean="0"/>
            <a:t>应用层</a:t>
          </a:r>
          <a:endParaRPr lang="zh-CN" altLang="en-US" dirty="0"/>
        </a:p>
      </dgm:t>
    </dgm:pt>
    <dgm:pt modelId="{8DCDD127-40F9-4A4F-8303-25526B1C67F6}" type="parTrans" cxnId="{846D4970-84C5-4745-98C4-4F31B3E3A3AB}">
      <dgm:prSet/>
      <dgm:spPr/>
      <dgm:t>
        <a:bodyPr/>
        <a:lstStyle/>
        <a:p>
          <a:endParaRPr lang="zh-CN" altLang="en-US"/>
        </a:p>
      </dgm:t>
    </dgm:pt>
    <dgm:pt modelId="{DECD68F0-5490-4016-A026-B5DB31A778EE}" type="sibTrans" cxnId="{846D4970-84C5-4745-98C4-4F31B3E3A3AB}">
      <dgm:prSet/>
      <dgm:spPr/>
      <dgm:t>
        <a:bodyPr/>
        <a:lstStyle/>
        <a:p>
          <a:endParaRPr lang="zh-CN" altLang="en-US"/>
        </a:p>
      </dgm:t>
    </dgm:pt>
    <dgm:pt modelId="{C6700168-EC5F-43F7-9E83-12D16EFF085C}" type="pres">
      <dgm:prSet presAssocID="{97C055BF-5A95-4540-A251-06715A9FAE42}" presName="CompostProcess" presStyleCnt="0">
        <dgm:presLayoutVars>
          <dgm:dir/>
          <dgm:resizeHandles val="exact"/>
        </dgm:presLayoutVars>
      </dgm:prSet>
      <dgm:spPr/>
    </dgm:pt>
    <dgm:pt modelId="{BDF2AEE5-A9F4-471C-A641-4FB14ABF7432}" type="pres">
      <dgm:prSet presAssocID="{97C055BF-5A95-4540-A251-06715A9FAE42}" presName="arrow" presStyleLbl="bgShp" presStyleIdx="0" presStyleCnt="1"/>
      <dgm:spPr/>
    </dgm:pt>
    <dgm:pt modelId="{3226E5CD-54F8-4777-9313-B28789DD024F}" type="pres">
      <dgm:prSet presAssocID="{97C055BF-5A95-4540-A251-06715A9FAE42}" presName="linearProcess" presStyleCnt="0"/>
      <dgm:spPr/>
    </dgm:pt>
    <dgm:pt modelId="{5A42C17A-B040-453C-B082-34A916B3340D}" type="pres">
      <dgm:prSet presAssocID="{C3AFE462-AD5C-4487-A2A1-75F63183FE0A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1CD260-1088-4247-B14E-9692038DF29C}" type="pres">
      <dgm:prSet presAssocID="{8D1D5462-D361-44EE-B475-D95AF3F2AA92}" presName="sibTrans" presStyleCnt="0"/>
      <dgm:spPr/>
    </dgm:pt>
    <dgm:pt modelId="{59B879C0-BBB2-42C3-8E79-46FE7A863BAF}" type="pres">
      <dgm:prSet presAssocID="{390C471A-92AC-45FC-92AC-73662C0608AB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9ECAC0-F364-4052-B21E-CAA96F124EAC}" type="pres">
      <dgm:prSet presAssocID="{19986A93-6377-4305-BCAC-AB7D5A428CCF}" presName="sibTrans" presStyleCnt="0"/>
      <dgm:spPr/>
    </dgm:pt>
    <dgm:pt modelId="{2A0779DF-36DF-493F-AD2E-DF10429AC783}" type="pres">
      <dgm:prSet presAssocID="{75B6C926-F4F3-422A-9447-5E0B9D1B2BF6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54A35A-9442-4268-9B95-79D7360DC694}" type="presOf" srcId="{97C055BF-5A95-4540-A251-06715A9FAE42}" destId="{C6700168-EC5F-43F7-9E83-12D16EFF085C}" srcOrd="0" destOrd="0" presId="urn:microsoft.com/office/officeart/2005/8/layout/hProcess9"/>
    <dgm:cxn modelId="{846D4970-84C5-4745-98C4-4F31B3E3A3AB}" srcId="{97C055BF-5A95-4540-A251-06715A9FAE42}" destId="{75B6C926-F4F3-422A-9447-5E0B9D1B2BF6}" srcOrd="2" destOrd="0" parTransId="{8DCDD127-40F9-4A4F-8303-25526B1C67F6}" sibTransId="{DECD68F0-5490-4016-A026-B5DB31A778EE}"/>
    <dgm:cxn modelId="{B93FDDB7-A21C-4083-89B3-2F1C158B2A96}" srcId="{97C055BF-5A95-4540-A251-06715A9FAE42}" destId="{C3AFE462-AD5C-4487-A2A1-75F63183FE0A}" srcOrd="0" destOrd="0" parTransId="{1FD939FE-28E7-40EB-8797-81763AD79591}" sibTransId="{8D1D5462-D361-44EE-B475-D95AF3F2AA92}"/>
    <dgm:cxn modelId="{0F8AAA2D-F8DA-4C5D-85B3-8F8969378424}" srcId="{97C055BF-5A95-4540-A251-06715A9FAE42}" destId="{390C471A-92AC-45FC-92AC-73662C0608AB}" srcOrd="1" destOrd="0" parTransId="{A0E23C68-2AB1-48AA-B773-9BCAE65FDE83}" sibTransId="{19986A93-6377-4305-BCAC-AB7D5A428CCF}"/>
    <dgm:cxn modelId="{816AAEA4-56A2-4F8F-9B5B-F7D22082F93C}" type="presOf" srcId="{390C471A-92AC-45FC-92AC-73662C0608AB}" destId="{59B879C0-BBB2-42C3-8E79-46FE7A863BAF}" srcOrd="0" destOrd="0" presId="urn:microsoft.com/office/officeart/2005/8/layout/hProcess9"/>
    <dgm:cxn modelId="{15A6340A-D78B-41D8-9064-D625C53DB5A0}" type="presOf" srcId="{75B6C926-F4F3-422A-9447-5E0B9D1B2BF6}" destId="{2A0779DF-36DF-493F-AD2E-DF10429AC783}" srcOrd="0" destOrd="0" presId="urn:microsoft.com/office/officeart/2005/8/layout/hProcess9"/>
    <dgm:cxn modelId="{8DE2EE14-B910-4E5F-B8FB-51BDA6B23943}" type="presOf" srcId="{C3AFE462-AD5C-4487-A2A1-75F63183FE0A}" destId="{5A42C17A-B040-453C-B082-34A916B3340D}" srcOrd="0" destOrd="0" presId="urn:microsoft.com/office/officeart/2005/8/layout/hProcess9"/>
    <dgm:cxn modelId="{FFA20643-77E1-4415-B863-E1E142E8B1F1}" type="presParOf" srcId="{C6700168-EC5F-43F7-9E83-12D16EFF085C}" destId="{BDF2AEE5-A9F4-471C-A641-4FB14ABF7432}" srcOrd="0" destOrd="0" presId="urn:microsoft.com/office/officeart/2005/8/layout/hProcess9"/>
    <dgm:cxn modelId="{4F8CAD34-F48B-4BDF-A0EB-5BF31AD07840}" type="presParOf" srcId="{C6700168-EC5F-43F7-9E83-12D16EFF085C}" destId="{3226E5CD-54F8-4777-9313-B28789DD024F}" srcOrd="1" destOrd="0" presId="urn:microsoft.com/office/officeart/2005/8/layout/hProcess9"/>
    <dgm:cxn modelId="{F9F750EB-BF5E-496B-9BFC-42339B35959E}" type="presParOf" srcId="{3226E5CD-54F8-4777-9313-B28789DD024F}" destId="{5A42C17A-B040-453C-B082-34A916B3340D}" srcOrd="0" destOrd="0" presId="urn:microsoft.com/office/officeart/2005/8/layout/hProcess9"/>
    <dgm:cxn modelId="{3D0D2C0D-6440-45AF-B862-6FDDE2FC2B5A}" type="presParOf" srcId="{3226E5CD-54F8-4777-9313-B28789DD024F}" destId="{1A1CD260-1088-4247-B14E-9692038DF29C}" srcOrd="1" destOrd="0" presId="urn:microsoft.com/office/officeart/2005/8/layout/hProcess9"/>
    <dgm:cxn modelId="{39E6C5C7-8E1F-4229-83B1-9B7EC6728482}" type="presParOf" srcId="{3226E5CD-54F8-4777-9313-B28789DD024F}" destId="{59B879C0-BBB2-42C3-8E79-46FE7A863BAF}" srcOrd="2" destOrd="0" presId="urn:microsoft.com/office/officeart/2005/8/layout/hProcess9"/>
    <dgm:cxn modelId="{690CF3F4-CFE4-4A3E-81A2-5AEC6E57B157}" type="presParOf" srcId="{3226E5CD-54F8-4777-9313-B28789DD024F}" destId="{669ECAC0-F364-4052-B21E-CAA96F124EAC}" srcOrd="3" destOrd="0" presId="urn:microsoft.com/office/officeart/2005/8/layout/hProcess9"/>
    <dgm:cxn modelId="{999DFF2E-0AD4-46A4-BDF2-49434EABDBF6}" type="presParOf" srcId="{3226E5CD-54F8-4777-9313-B28789DD024F}" destId="{2A0779DF-36DF-493F-AD2E-DF10429AC78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A14AB0-CA62-4044-9176-AFDA9DDA7379}" type="doc">
      <dgm:prSet loTypeId="urn:microsoft.com/office/officeart/2005/8/layout/cycle2" loCatId="cycle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zh-CN" altLang="en-US"/>
        </a:p>
      </dgm:t>
    </dgm:pt>
    <dgm:pt modelId="{8ECBC124-1FDF-43D6-B418-4C7AA2438CEE}">
      <dgm:prSet custT="1"/>
      <dgm:spPr/>
      <dgm:t>
        <a:bodyPr/>
        <a:lstStyle/>
        <a:p>
          <a:pPr rtl="0"/>
          <a:r>
            <a:rPr lang="en-US" sz="900" smtClean="0"/>
            <a:t>Multi-Job</a:t>
          </a:r>
          <a:endParaRPr lang="zh-CN" sz="900"/>
        </a:p>
      </dgm:t>
    </dgm:pt>
    <dgm:pt modelId="{117FF1D0-57BB-464C-B61B-E5EB7D90C5D4}" type="parTrans" cxnId="{0F996036-81F7-4D83-A95C-C335F936FD7D}">
      <dgm:prSet/>
      <dgm:spPr/>
      <dgm:t>
        <a:bodyPr/>
        <a:lstStyle/>
        <a:p>
          <a:endParaRPr lang="zh-CN" altLang="en-US" sz="2800"/>
        </a:p>
      </dgm:t>
    </dgm:pt>
    <dgm:pt modelId="{5FC2EF60-EF3B-4439-8F9A-4320B553DC71}" type="sibTrans" cxnId="{0F996036-81F7-4D83-A95C-C335F936FD7D}">
      <dgm:prSet custT="1"/>
      <dgm:spPr/>
      <dgm:t>
        <a:bodyPr/>
        <a:lstStyle/>
        <a:p>
          <a:endParaRPr lang="zh-CN" altLang="en-US" sz="800"/>
        </a:p>
      </dgm:t>
    </dgm:pt>
    <dgm:pt modelId="{2A5900D9-8E30-4C80-B13E-C0F77F109123}">
      <dgm:prSet custT="1"/>
      <dgm:spPr/>
      <dgm:t>
        <a:bodyPr/>
        <a:lstStyle/>
        <a:p>
          <a:pPr rtl="0"/>
          <a:r>
            <a:rPr lang="en-US" sz="900" dirty="0" smtClean="0"/>
            <a:t>Redundancy</a:t>
          </a:r>
          <a:endParaRPr lang="zh-CN" sz="900" dirty="0"/>
        </a:p>
      </dgm:t>
    </dgm:pt>
    <dgm:pt modelId="{96B7D9B6-AC3A-4F7E-B177-53CDBF797000}" type="parTrans" cxnId="{D4F63FA2-71E6-4BEF-B480-DAA34486B9EB}">
      <dgm:prSet/>
      <dgm:spPr/>
      <dgm:t>
        <a:bodyPr/>
        <a:lstStyle/>
        <a:p>
          <a:endParaRPr lang="zh-CN" altLang="en-US" sz="2800"/>
        </a:p>
      </dgm:t>
    </dgm:pt>
    <dgm:pt modelId="{0D503068-F452-48D3-A7FB-C849BABE3CFD}" type="sibTrans" cxnId="{D4F63FA2-71E6-4BEF-B480-DAA34486B9EB}">
      <dgm:prSet custT="1"/>
      <dgm:spPr/>
      <dgm:t>
        <a:bodyPr/>
        <a:lstStyle/>
        <a:p>
          <a:endParaRPr lang="zh-CN" altLang="en-US" sz="800"/>
        </a:p>
      </dgm:t>
    </dgm:pt>
    <dgm:pt modelId="{8D17FA5F-03C6-4849-8B49-94CBB8FFDD9C}">
      <dgm:prSet custT="1"/>
      <dgm:spPr/>
      <dgm:t>
        <a:bodyPr/>
        <a:lstStyle/>
        <a:p>
          <a:pPr rtl="0"/>
          <a:r>
            <a:rPr lang="en-US" sz="900" dirty="0" smtClean="0"/>
            <a:t>Balance</a:t>
          </a:r>
          <a:endParaRPr lang="zh-CN" sz="900" dirty="0"/>
        </a:p>
      </dgm:t>
    </dgm:pt>
    <dgm:pt modelId="{11C59B1A-FD59-4EDD-8A54-DE39C3C35003}" type="parTrans" cxnId="{AE831F5F-1A92-463A-B8F0-0C8E15F1A1A9}">
      <dgm:prSet/>
      <dgm:spPr/>
      <dgm:t>
        <a:bodyPr/>
        <a:lstStyle/>
        <a:p>
          <a:endParaRPr lang="zh-CN" altLang="en-US" sz="2800"/>
        </a:p>
      </dgm:t>
    </dgm:pt>
    <dgm:pt modelId="{56184C5A-6B9C-42C9-9701-E26AA5B9A832}" type="sibTrans" cxnId="{AE831F5F-1A92-463A-B8F0-0C8E15F1A1A9}">
      <dgm:prSet custT="1"/>
      <dgm:spPr/>
      <dgm:t>
        <a:bodyPr/>
        <a:lstStyle/>
        <a:p>
          <a:endParaRPr lang="zh-CN" altLang="en-US" sz="800"/>
        </a:p>
      </dgm:t>
    </dgm:pt>
    <dgm:pt modelId="{63EE7993-89D6-4A2F-8E74-64D4666AAE09}">
      <dgm:prSet custT="1"/>
      <dgm:spPr/>
      <dgm:t>
        <a:bodyPr/>
        <a:lstStyle/>
        <a:p>
          <a:pPr rtl="0"/>
          <a:r>
            <a:rPr lang="en-US" sz="900" smtClean="0"/>
            <a:t>Priority</a:t>
          </a:r>
          <a:endParaRPr lang="zh-CN" sz="900"/>
        </a:p>
      </dgm:t>
    </dgm:pt>
    <dgm:pt modelId="{D9953B9D-93C0-4D29-B7C5-5559938B4E53}" type="parTrans" cxnId="{CD8116EC-C37A-41B7-961A-0CC5F548AB4B}">
      <dgm:prSet/>
      <dgm:spPr/>
      <dgm:t>
        <a:bodyPr/>
        <a:lstStyle/>
        <a:p>
          <a:endParaRPr lang="zh-CN" altLang="en-US" sz="2800"/>
        </a:p>
      </dgm:t>
    </dgm:pt>
    <dgm:pt modelId="{BE54C244-5725-4124-AFE6-43C11DD263BC}" type="sibTrans" cxnId="{CD8116EC-C37A-41B7-961A-0CC5F548AB4B}">
      <dgm:prSet custT="1"/>
      <dgm:spPr/>
      <dgm:t>
        <a:bodyPr/>
        <a:lstStyle/>
        <a:p>
          <a:endParaRPr lang="zh-CN" altLang="en-US" sz="800"/>
        </a:p>
      </dgm:t>
    </dgm:pt>
    <dgm:pt modelId="{D96AF45B-FBB6-4FDB-AE82-8AC097E4D789}">
      <dgm:prSet custT="1"/>
      <dgm:spPr/>
      <dgm:t>
        <a:bodyPr/>
        <a:lstStyle/>
        <a:p>
          <a:pPr rtl="0"/>
          <a:r>
            <a:rPr lang="en-US" sz="900" smtClean="0"/>
            <a:t>Diversity</a:t>
          </a:r>
          <a:endParaRPr lang="zh-CN" sz="900"/>
        </a:p>
      </dgm:t>
    </dgm:pt>
    <dgm:pt modelId="{16A35A98-C0C8-4E92-8ADE-E418343AC139}" type="parTrans" cxnId="{76A10310-9DC3-4146-813E-17B7254A9BCC}">
      <dgm:prSet/>
      <dgm:spPr/>
      <dgm:t>
        <a:bodyPr/>
        <a:lstStyle/>
        <a:p>
          <a:endParaRPr lang="zh-CN" altLang="en-US" sz="2800"/>
        </a:p>
      </dgm:t>
    </dgm:pt>
    <dgm:pt modelId="{22A7C1EA-58D7-4677-9F17-21592C055C5B}" type="sibTrans" cxnId="{76A10310-9DC3-4146-813E-17B7254A9BCC}">
      <dgm:prSet custT="1"/>
      <dgm:spPr/>
      <dgm:t>
        <a:bodyPr/>
        <a:lstStyle/>
        <a:p>
          <a:endParaRPr lang="zh-CN" altLang="en-US" sz="800"/>
        </a:p>
      </dgm:t>
    </dgm:pt>
    <dgm:pt modelId="{A4FD29DB-D02E-483C-B7C6-733CC9D10077}" type="pres">
      <dgm:prSet presAssocID="{B9A14AB0-CA62-4044-9176-AFDA9DDA737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1EA6A4E-9CD4-40F8-A7F8-4A1B2F99FD66}" type="pres">
      <dgm:prSet presAssocID="{8ECBC124-1FDF-43D6-B418-4C7AA2438CE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81762F-100E-464D-964A-DB6B2EB718A7}" type="pres">
      <dgm:prSet presAssocID="{5FC2EF60-EF3B-4439-8F9A-4320B553DC71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E08ABBC1-751F-4089-B73A-7A784C06A38C}" type="pres">
      <dgm:prSet presAssocID="{5FC2EF60-EF3B-4439-8F9A-4320B553DC71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84878DCD-D74B-4126-AC62-0445AECABEB4}" type="pres">
      <dgm:prSet presAssocID="{2A5900D9-8E30-4C80-B13E-C0F77F10912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8A1693-C4A9-40F4-80CA-A72F3DB2F696}" type="pres">
      <dgm:prSet presAssocID="{0D503068-F452-48D3-A7FB-C849BABE3CFD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78DF16AE-DF1E-4817-A6E6-F12CD87131F6}" type="pres">
      <dgm:prSet presAssocID="{0D503068-F452-48D3-A7FB-C849BABE3CFD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C42EDE5A-137B-4495-9169-E28958277399}" type="pres">
      <dgm:prSet presAssocID="{8D17FA5F-03C6-4849-8B49-94CBB8FFDD9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EF66C7-80A2-4E88-8EFE-5FF39E0E40DF}" type="pres">
      <dgm:prSet presAssocID="{56184C5A-6B9C-42C9-9701-E26AA5B9A832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29FCD804-2CB2-4B7B-A925-610EC087FA5D}" type="pres">
      <dgm:prSet presAssocID="{56184C5A-6B9C-42C9-9701-E26AA5B9A832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8AEF8511-9D5E-4F31-8777-5E36A8DD897B}" type="pres">
      <dgm:prSet presAssocID="{63EE7993-89D6-4A2F-8E74-64D4666AAE0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3D5357-09F8-4A54-86CF-75FF41EBD2C5}" type="pres">
      <dgm:prSet presAssocID="{BE54C244-5725-4124-AFE6-43C11DD263BC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CAB79811-5AAD-4C68-B572-819A119C81DA}" type="pres">
      <dgm:prSet presAssocID="{BE54C244-5725-4124-AFE6-43C11DD263BC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18109D91-D976-455B-8C45-69CF07E2C46C}" type="pres">
      <dgm:prSet presAssocID="{D96AF45B-FBB6-4FDB-AE82-8AC097E4D78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6E4389-BB9D-4651-94A3-EA9337ACF0C8}" type="pres">
      <dgm:prSet presAssocID="{22A7C1EA-58D7-4677-9F17-21592C055C5B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226E46A9-2F68-48B5-84BC-8259F6BE0003}" type="pres">
      <dgm:prSet presAssocID="{22A7C1EA-58D7-4677-9F17-21592C055C5B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D4F63FA2-71E6-4BEF-B480-DAA34486B9EB}" srcId="{B9A14AB0-CA62-4044-9176-AFDA9DDA7379}" destId="{2A5900D9-8E30-4C80-B13E-C0F77F109123}" srcOrd="1" destOrd="0" parTransId="{96B7D9B6-AC3A-4F7E-B177-53CDBF797000}" sibTransId="{0D503068-F452-48D3-A7FB-C849BABE3CFD}"/>
    <dgm:cxn modelId="{CC3E7CA5-668C-4C37-B68F-955B62D9CC02}" type="presOf" srcId="{22A7C1EA-58D7-4677-9F17-21592C055C5B}" destId="{226E46A9-2F68-48B5-84BC-8259F6BE0003}" srcOrd="1" destOrd="0" presId="urn:microsoft.com/office/officeart/2005/8/layout/cycle2"/>
    <dgm:cxn modelId="{916D5E99-89CD-4EE8-8548-1C7FAF93841E}" type="presOf" srcId="{0D503068-F452-48D3-A7FB-C849BABE3CFD}" destId="{9C8A1693-C4A9-40F4-80CA-A72F3DB2F696}" srcOrd="0" destOrd="0" presId="urn:microsoft.com/office/officeart/2005/8/layout/cycle2"/>
    <dgm:cxn modelId="{8836C5B1-3501-4267-8907-730892829D63}" type="presOf" srcId="{8ECBC124-1FDF-43D6-B418-4C7AA2438CEE}" destId="{11EA6A4E-9CD4-40F8-A7F8-4A1B2F99FD66}" srcOrd="0" destOrd="0" presId="urn:microsoft.com/office/officeart/2005/8/layout/cycle2"/>
    <dgm:cxn modelId="{AE831F5F-1A92-463A-B8F0-0C8E15F1A1A9}" srcId="{B9A14AB0-CA62-4044-9176-AFDA9DDA7379}" destId="{8D17FA5F-03C6-4849-8B49-94CBB8FFDD9C}" srcOrd="2" destOrd="0" parTransId="{11C59B1A-FD59-4EDD-8A54-DE39C3C35003}" sibTransId="{56184C5A-6B9C-42C9-9701-E26AA5B9A832}"/>
    <dgm:cxn modelId="{0B16A677-B53A-459C-86D2-64CC1ED8B795}" type="presOf" srcId="{BE54C244-5725-4124-AFE6-43C11DD263BC}" destId="{A23D5357-09F8-4A54-86CF-75FF41EBD2C5}" srcOrd="0" destOrd="0" presId="urn:microsoft.com/office/officeart/2005/8/layout/cycle2"/>
    <dgm:cxn modelId="{45EFBBCA-9B40-496B-9F55-AADB23756DF6}" type="presOf" srcId="{5FC2EF60-EF3B-4439-8F9A-4320B553DC71}" destId="{E08ABBC1-751F-4089-B73A-7A784C06A38C}" srcOrd="1" destOrd="0" presId="urn:microsoft.com/office/officeart/2005/8/layout/cycle2"/>
    <dgm:cxn modelId="{DDB4DEA6-F375-4451-BBA9-31372E89FE05}" type="presOf" srcId="{B9A14AB0-CA62-4044-9176-AFDA9DDA7379}" destId="{A4FD29DB-D02E-483C-B7C6-733CC9D10077}" srcOrd="0" destOrd="0" presId="urn:microsoft.com/office/officeart/2005/8/layout/cycle2"/>
    <dgm:cxn modelId="{E3A1EF26-87D5-4F04-8372-1764F7BACE49}" type="presOf" srcId="{56184C5A-6B9C-42C9-9701-E26AA5B9A832}" destId="{29FCD804-2CB2-4B7B-A925-610EC087FA5D}" srcOrd="1" destOrd="0" presId="urn:microsoft.com/office/officeart/2005/8/layout/cycle2"/>
    <dgm:cxn modelId="{37252CAB-98F3-402C-90A0-13ECDBE2A01C}" type="presOf" srcId="{0D503068-F452-48D3-A7FB-C849BABE3CFD}" destId="{78DF16AE-DF1E-4817-A6E6-F12CD87131F6}" srcOrd="1" destOrd="0" presId="urn:microsoft.com/office/officeart/2005/8/layout/cycle2"/>
    <dgm:cxn modelId="{80221943-F522-4858-847A-76D63BE6D736}" type="presOf" srcId="{8D17FA5F-03C6-4849-8B49-94CBB8FFDD9C}" destId="{C42EDE5A-137B-4495-9169-E28958277399}" srcOrd="0" destOrd="0" presId="urn:microsoft.com/office/officeart/2005/8/layout/cycle2"/>
    <dgm:cxn modelId="{9648C65C-3D0B-463E-A614-2C09472A5025}" type="presOf" srcId="{22A7C1EA-58D7-4677-9F17-21592C055C5B}" destId="{126E4389-BB9D-4651-94A3-EA9337ACF0C8}" srcOrd="0" destOrd="0" presId="urn:microsoft.com/office/officeart/2005/8/layout/cycle2"/>
    <dgm:cxn modelId="{D7C1D060-BDC9-4704-9EE1-2AC668C3B73A}" type="presOf" srcId="{5FC2EF60-EF3B-4439-8F9A-4320B553DC71}" destId="{A581762F-100E-464D-964A-DB6B2EB718A7}" srcOrd="0" destOrd="0" presId="urn:microsoft.com/office/officeart/2005/8/layout/cycle2"/>
    <dgm:cxn modelId="{CD8116EC-C37A-41B7-961A-0CC5F548AB4B}" srcId="{B9A14AB0-CA62-4044-9176-AFDA9DDA7379}" destId="{63EE7993-89D6-4A2F-8E74-64D4666AAE09}" srcOrd="3" destOrd="0" parTransId="{D9953B9D-93C0-4D29-B7C5-5559938B4E53}" sibTransId="{BE54C244-5725-4124-AFE6-43C11DD263BC}"/>
    <dgm:cxn modelId="{0F996036-81F7-4D83-A95C-C335F936FD7D}" srcId="{B9A14AB0-CA62-4044-9176-AFDA9DDA7379}" destId="{8ECBC124-1FDF-43D6-B418-4C7AA2438CEE}" srcOrd="0" destOrd="0" parTransId="{117FF1D0-57BB-464C-B61B-E5EB7D90C5D4}" sibTransId="{5FC2EF60-EF3B-4439-8F9A-4320B553DC71}"/>
    <dgm:cxn modelId="{237675EE-9F85-4EC5-81F3-E30224C93077}" type="presOf" srcId="{56184C5A-6B9C-42C9-9701-E26AA5B9A832}" destId="{52EF66C7-80A2-4E88-8EFE-5FF39E0E40DF}" srcOrd="0" destOrd="0" presId="urn:microsoft.com/office/officeart/2005/8/layout/cycle2"/>
    <dgm:cxn modelId="{AFEB5E63-759D-408A-BC44-AB4EB2464CCC}" type="presOf" srcId="{BE54C244-5725-4124-AFE6-43C11DD263BC}" destId="{CAB79811-5AAD-4C68-B572-819A119C81DA}" srcOrd="1" destOrd="0" presId="urn:microsoft.com/office/officeart/2005/8/layout/cycle2"/>
    <dgm:cxn modelId="{43AE493C-0EA2-4D37-B3F8-2F5FF9FDFD4D}" type="presOf" srcId="{D96AF45B-FBB6-4FDB-AE82-8AC097E4D789}" destId="{18109D91-D976-455B-8C45-69CF07E2C46C}" srcOrd="0" destOrd="0" presId="urn:microsoft.com/office/officeart/2005/8/layout/cycle2"/>
    <dgm:cxn modelId="{9E4E9474-839B-4400-BBCD-1579541860F8}" type="presOf" srcId="{2A5900D9-8E30-4C80-B13E-C0F77F109123}" destId="{84878DCD-D74B-4126-AC62-0445AECABEB4}" srcOrd="0" destOrd="0" presId="urn:microsoft.com/office/officeart/2005/8/layout/cycle2"/>
    <dgm:cxn modelId="{76A10310-9DC3-4146-813E-17B7254A9BCC}" srcId="{B9A14AB0-CA62-4044-9176-AFDA9DDA7379}" destId="{D96AF45B-FBB6-4FDB-AE82-8AC097E4D789}" srcOrd="4" destOrd="0" parTransId="{16A35A98-C0C8-4E92-8ADE-E418343AC139}" sibTransId="{22A7C1EA-58D7-4677-9F17-21592C055C5B}"/>
    <dgm:cxn modelId="{419FE883-187F-4C09-8B4A-BB906BBB8A9D}" type="presOf" srcId="{63EE7993-89D6-4A2F-8E74-64D4666AAE09}" destId="{8AEF8511-9D5E-4F31-8777-5E36A8DD897B}" srcOrd="0" destOrd="0" presId="urn:microsoft.com/office/officeart/2005/8/layout/cycle2"/>
    <dgm:cxn modelId="{58EF1FA5-F0F6-4E2F-9707-6AED746F1D06}" type="presParOf" srcId="{A4FD29DB-D02E-483C-B7C6-733CC9D10077}" destId="{11EA6A4E-9CD4-40F8-A7F8-4A1B2F99FD66}" srcOrd="0" destOrd="0" presId="urn:microsoft.com/office/officeart/2005/8/layout/cycle2"/>
    <dgm:cxn modelId="{C806687F-C946-45D0-948F-DF06888D6130}" type="presParOf" srcId="{A4FD29DB-D02E-483C-B7C6-733CC9D10077}" destId="{A581762F-100E-464D-964A-DB6B2EB718A7}" srcOrd="1" destOrd="0" presId="urn:microsoft.com/office/officeart/2005/8/layout/cycle2"/>
    <dgm:cxn modelId="{0CBEB06E-EE01-4007-8708-CF80E81080D3}" type="presParOf" srcId="{A581762F-100E-464D-964A-DB6B2EB718A7}" destId="{E08ABBC1-751F-4089-B73A-7A784C06A38C}" srcOrd="0" destOrd="0" presId="urn:microsoft.com/office/officeart/2005/8/layout/cycle2"/>
    <dgm:cxn modelId="{B80C9550-07EC-4689-9D51-F4105F0626A3}" type="presParOf" srcId="{A4FD29DB-D02E-483C-B7C6-733CC9D10077}" destId="{84878DCD-D74B-4126-AC62-0445AECABEB4}" srcOrd="2" destOrd="0" presId="urn:microsoft.com/office/officeart/2005/8/layout/cycle2"/>
    <dgm:cxn modelId="{F04E1BAC-929A-45DE-AF3E-45C59029648C}" type="presParOf" srcId="{A4FD29DB-D02E-483C-B7C6-733CC9D10077}" destId="{9C8A1693-C4A9-40F4-80CA-A72F3DB2F696}" srcOrd="3" destOrd="0" presId="urn:microsoft.com/office/officeart/2005/8/layout/cycle2"/>
    <dgm:cxn modelId="{97FB13E8-B097-4C61-8BA4-9EA4256EF25A}" type="presParOf" srcId="{9C8A1693-C4A9-40F4-80CA-A72F3DB2F696}" destId="{78DF16AE-DF1E-4817-A6E6-F12CD87131F6}" srcOrd="0" destOrd="0" presId="urn:microsoft.com/office/officeart/2005/8/layout/cycle2"/>
    <dgm:cxn modelId="{85EEEF75-CCA4-455E-B3AC-C70056098C28}" type="presParOf" srcId="{A4FD29DB-D02E-483C-B7C6-733CC9D10077}" destId="{C42EDE5A-137B-4495-9169-E28958277399}" srcOrd="4" destOrd="0" presId="urn:microsoft.com/office/officeart/2005/8/layout/cycle2"/>
    <dgm:cxn modelId="{B512B602-8734-4910-8063-BD137FCBE97F}" type="presParOf" srcId="{A4FD29DB-D02E-483C-B7C6-733CC9D10077}" destId="{52EF66C7-80A2-4E88-8EFE-5FF39E0E40DF}" srcOrd="5" destOrd="0" presId="urn:microsoft.com/office/officeart/2005/8/layout/cycle2"/>
    <dgm:cxn modelId="{350A8F2B-F002-46F5-AADA-95710F8DA164}" type="presParOf" srcId="{52EF66C7-80A2-4E88-8EFE-5FF39E0E40DF}" destId="{29FCD804-2CB2-4B7B-A925-610EC087FA5D}" srcOrd="0" destOrd="0" presId="urn:microsoft.com/office/officeart/2005/8/layout/cycle2"/>
    <dgm:cxn modelId="{66DBD490-155C-415C-B901-2F88DEC9A212}" type="presParOf" srcId="{A4FD29DB-D02E-483C-B7C6-733CC9D10077}" destId="{8AEF8511-9D5E-4F31-8777-5E36A8DD897B}" srcOrd="6" destOrd="0" presId="urn:microsoft.com/office/officeart/2005/8/layout/cycle2"/>
    <dgm:cxn modelId="{1FEC9268-F8E6-4837-BDC3-7EEA5BD4277D}" type="presParOf" srcId="{A4FD29DB-D02E-483C-B7C6-733CC9D10077}" destId="{A23D5357-09F8-4A54-86CF-75FF41EBD2C5}" srcOrd="7" destOrd="0" presId="urn:microsoft.com/office/officeart/2005/8/layout/cycle2"/>
    <dgm:cxn modelId="{B4B94C1D-81DC-4C99-AEF8-67C347DC3FDB}" type="presParOf" srcId="{A23D5357-09F8-4A54-86CF-75FF41EBD2C5}" destId="{CAB79811-5AAD-4C68-B572-819A119C81DA}" srcOrd="0" destOrd="0" presId="urn:microsoft.com/office/officeart/2005/8/layout/cycle2"/>
    <dgm:cxn modelId="{C25961B9-12DF-4CC2-B2D5-907089A1FCBB}" type="presParOf" srcId="{A4FD29DB-D02E-483C-B7C6-733CC9D10077}" destId="{18109D91-D976-455B-8C45-69CF07E2C46C}" srcOrd="8" destOrd="0" presId="urn:microsoft.com/office/officeart/2005/8/layout/cycle2"/>
    <dgm:cxn modelId="{321A0023-7F24-455D-9604-183123F6998A}" type="presParOf" srcId="{A4FD29DB-D02E-483C-B7C6-733CC9D10077}" destId="{126E4389-BB9D-4651-94A3-EA9337ACF0C8}" srcOrd="9" destOrd="0" presId="urn:microsoft.com/office/officeart/2005/8/layout/cycle2"/>
    <dgm:cxn modelId="{0E8C6ECA-8850-4E9E-B667-35CA56A29F19}" type="presParOf" srcId="{126E4389-BB9D-4651-94A3-EA9337ACF0C8}" destId="{226E46A9-2F68-48B5-84BC-8259F6BE000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A9EEFC-8247-4FE7-9049-72445CB28EF8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19A70C2F-A131-4954-8849-F60FFFE9C383}">
      <dgm:prSet phldrT="[文本]" custT="1"/>
      <dgm:spPr/>
      <dgm:t>
        <a:bodyPr/>
        <a:lstStyle/>
        <a:p>
          <a:r>
            <a:rPr lang="en-US" altLang="zh-CN" sz="1600" dirty="0" smtClean="0">
              <a:solidFill>
                <a:schemeClr val="tx1"/>
              </a:solidFill>
            </a:rPr>
            <a:t>Ak74</a:t>
          </a:r>
          <a:r>
            <a:rPr lang="zh-CN" altLang="en-US" sz="1600" dirty="0" smtClean="0">
              <a:solidFill>
                <a:schemeClr val="tx1"/>
              </a:solidFill>
            </a:rPr>
            <a:t>突击步枪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89A8440E-DA11-4933-8839-34153B9FF81A}" type="parTrans" cxnId="{46C90266-9C49-42DB-A282-36CAE24EA9CF}">
      <dgm:prSet/>
      <dgm:spPr/>
      <dgm:t>
        <a:bodyPr/>
        <a:lstStyle/>
        <a:p>
          <a:endParaRPr lang="zh-CN" altLang="en-US"/>
        </a:p>
      </dgm:t>
    </dgm:pt>
    <dgm:pt modelId="{16ACCD86-4B14-4594-967A-4F7A6A0FCC7F}" type="sibTrans" cxnId="{46C90266-9C49-42DB-A282-36CAE24EA9CF}">
      <dgm:prSet/>
      <dgm:spPr/>
      <dgm:t>
        <a:bodyPr/>
        <a:lstStyle/>
        <a:p>
          <a:endParaRPr lang="zh-CN" altLang="en-US"/>
        </a:p>
      </dgm:t>
    </dgm:pt>
    <dgm:pt modelId="{0E981DF9-A4B8-4D65-876B-E69845856385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chemeClr val="tx1"/>
              </a:solidFill>
            </a:rPr>
            <a:t>突击步枪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A89728BC-92B1-4A60-9AF2-7A02936236E5}" type="parTrans" cxnId="{B69980DF-C4D9-4107-95F0-637D8A4B699F}">
      <dgm:prSet/>
      <dgm:spPr/>
      <dgm:t>
        <a:bodyPr/>
        <a:lstStyle/>
        <a:p>
          <a:endParaRPr lang="zh-CN" altLang="en-US"/>
        </a:p>
      </dgm:t>
    </dgm:pt>
    <dgm:pt modelId="{6EF085CC-8467-484D-9CEB-16BE9C168A89}" type="sibTrans" cxnId="{B69980DF-C4D9-4107-95F0-637D8A4B699F}">
      <dgm:prSet/>
      <dgm:spPr/>
      <dgm:t>
        <a:bodyPr/>
        <a:lstStyle/>
        <a:p>
          <a:endParaRPr lang="zh-CN" altLang="en-US"/>
        </a:p>
      </dgm:t>
    </dgm:pt>
    <dgm:pt modelId="{E0B6DCD6-9ED1-4DDF-BA22-57C346806061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chemeClr val="tx1"/>
              </a:solidFill>
            </a:rPr>
            <a:t>枪械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6C3A8393-E32C-454F-A157-F8A69D112B35}" type="parTrans" cxnId="{6FE65144-B24D-4054-BC6B-B23A8F7B57C9}">
      <dgm:prSet/>
      <dgm:spPr/>
      <dgm:t>
        <a:bodyPr/>
        <a:lstStyle/>
        <a:p>
          <a:endParaRPr lang="zh-CN" altLang="en-US"/>
        </a:p>
      </dgm:t>
    </dgm:pt>
    <dgm:pt modelId="{8D02BA2C-9BD6-4F3F-B0CF-658896E975D8}" type="sibTrans" cxnId="{6FE65144-B24D-4054-BC6B-B23A8F7B57C9}">
      <dgm:prSet/>
      <dgm:spPr/>
      <dgm:t>
        <a:bodyPr/>
        <a:lstStyle/>
        <a:p>
          <a:endParaRPr lang="zh-CN" altLang="en-US"/>
        </a:p>
      </dgm:t>
    </dgm:pt>
    <dgm:pt modelId="{8AD9B7D4-2DE5-4F68-B310-CF7E04EF4124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chemeClr val="tx1"/>
              </a:solidFill>
            </a:rPr>
            <a:t>步枪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4A93EF0A-A7A2-440F-B0F4-7DF75AC34847}" type="parTrans" cxnId="{5AA9565A-B0C4-4B99-BD3D-7A78017D35E7}">
      <dgm:prSet/>
      <dgm:spPr/>
      <dgm:t>
        <a:bodyPr/>
        <a:lstStyle/>
        <a:p>
          <a:endParaRPr lang="zh-CN" altLang="en-US"/>
        </a:p>
      </dgm:t>
    </dgm:pt>
    <dgm:pt modelId="{1A53E005-341F-448A-9410-FCDEE3176A3C}" type="sibTrans" cxnId="{5AA9565A-B0C4-4B99-BD3D-7A78017D35E7}">
      <dgm:prSet/>
      <dgm:spPr/>
      <dgm:t>
        <a:bodyPr/>
        <a:lstStyle/>
        <a:p>
          <a:endParaRPr lang="zh-CN" altLang="en-US"/>
        </a:p>
      </dgm:t>
    </dgm:pt>
    <dgm:pt modelId="{14361F8C-F3D9-4566-AF7C-DCDAF8C85553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chemeClr val="tx1"/>
              </a:solidFill>
            </a:rPr>
            <a:t>武器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81271653-9A36-4682-A58D-52AF7B369CDE}" type="parTrans" cxnId="{F161E21D-A91D-43FA-9995-EDB4EE7C2C8C}">
      <dgm:prSet/>
      <dgm:spPr/>
      <dgm:t>
        <a:bodyPr/>
        <a:lstStyle/>
        <a:p>
          <a:endParaRPr lang="zh-CN" altLang="en-US"/>
        </a:p>
      </dgm:t>
    </dgm:pt>
    <dgm:pt modelId="{9F6E0DA7-D61B-44E9-944A-5EC8EA9918AF}" type="sibTrans" cxnId="{F161E21D-A91D-43FA-9995-EDB4EE7C2C8C}">
      <dgm:prSet/>
      <dgm:spPr/>
      <dgm:t>
        <a:bodyPr/>
        <a:lstStyle/>
        <a:p>
          <a:endParaRPr lang="zh-CN" altLang="en-US"/>
        </a:p>
      </dgm:t>
    </dgm:pt>
    <dgm:pt modelId="{B333966D-0355-4353-B791-C63A61DBC4B4}" type="pres">
      <dgm:prSet presAssocID="{4AA9EEFC-8247-4FE7-9049-72445CB28EF8}" presName="Name0" presStyleCnt="0">
        <dgm:presLayoutVars>
          <dgm:dir/>
          <dgm:resizeHandles val="exact"/>
        </dgm:presLayoutVars>
      </dgm:prSet>
      <dgm:spPr/>
    </dgm:pt>
    <dgm:pt modelId="{0FE9381F-E39C-4398-95B0-0C3CCA7C47C4}" type="pres">
      <dgm:prSet presAssocID="{19A70C2F-A131-4954-8849-F60FFFE9C38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1B38DB-B86C-41AD-8869-1AEDCD208A7E}" type="pres">
      <dgm:prSet presAssocID="{16ACCD86-4B14-4594-967A-4F7A6A0FCC7F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63A3615E-FAD1-4D61-9A7A-919CDC0E3283}" type="pres">
      <dgm:prSet presAssocID="{16ACCD86-4B14-4594-967A-4F7A6A0FCC7F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44B63F79-11FA-42FB-8786-DAEDAE65A6AE}" type="pres">
      <dgm:prSet presAssocID="{0E981DF9-A4B8-4D65-876B-E6984585638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03CE64-0C44-4F6C-8514-E0A43621D46A}" type="pres">
      <dgm:prSet presAssocID="{6EF085CC-8467-484D-9CEB-16BE9C168A89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BB562BEF-70ED-4D29-9F78-AC56B3E4AC0C}" type="pres">
      <dgm:prSet presAssocID="{6EF085CC-8467-484D-9CEB-16BE9C168A89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8E94F4C2-95C5-4D86-A632-E9ECA92AEBEE}" type="pres">
      <dgm:prSet presAssocID="{8AD9B7D4-2DE5-4F68-B310-CF7E04EF412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C7474C-72C7-41BA-BCF0-534FEBF13C5F}" type="pres">
      <dgm:prSet presAssocID="{1A53E005-341F-448A-9410-FCDEE3176A3C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D6B2BF23-0A62-409B-938B-F3A5A62B6C7A}" type="pres">
      <dgm:prSet presAssocID="{1A53E005-341F-448A-9410-FCDEE3176A3C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43C85577-9DC2-457F-B426-841300DF798B}" type="pres">
      <dgm:prSet presAssocID="{E0B6DCD6-9ED1-4DDF-BA22-57C34680606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32BAEB-6DC4-4DDF-8267-B249C9F575F1}" type="pres">
      <dgm:prSet presAssocID="{8D02BA2C-9BD6-4F3F-B0CF-658896E975D8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992775DE-C31F-443E-8F3D-693FA77F17A5}" type="pres">
      <dgm:prSet presAssocID="{8D02BA2C-9BD6-4F3F-B0CF-658896E975D8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16DD0948-93CB-4DAB-88C8-C65F041D8621}" type="pres">
      <dgm:prSet presAssocID="{14361F8C-F3D9-4566-AF7C-DCDAF8C8555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9397A0C-DB57-494B-B4EE-9CFF0E2BA7E6}" type="presOf" srcId="{14361F8C-F3D9-4566-AF7C-DCDAF8C85553}" destId="{16DD0948-93CB-4DAB-88C8-C65F041D8621}" srcOrd="0" destOrd="0" presId="urn:microsoft.com/office/officeart/2005/8/layout/process1"/>
    <dgm:cxn modelId="{5259A614-E289-45A2-92DE-52D27FD87DCB}" type="presOf" srcId="{1A53E005-341F-448A-9410-FCDEE3176A3C}" destId="{5DC7474C-72C7-41BA-BCF0-534FEBF13C5F}" srcOrd="0" destOrd="0" presId="urn:microsoft.com/office/officeart/2005/8/layout/process1"/>
    <dgm:cxn modelId="{D884B78A-1801-4717-BE3A-F8B55EF2F97E}" type="presOf" srcId="{E0B6DCD6-9ED1-4DDF-BA22-57C346806061}" destId="{43C85577-9DC2-457F-B426-841300DF798B}" srcOrd="0" destOrd="0" presId="urn:microsoft.com/office/officeart/2005/8/layout/process1"/>
    <dgm:cxn modelId="{215FEBB5-DEEA-4E79-A626-5979A46E3AA8}" type="presOf" srcId="{1A53E005-341F-448A-9410-FCDEE3176A3C}" destId="{D6B2BF23-0A62-409B-938B-F3A5A62B6C7A}" srcOrd="1" destOrd="0" presId="urn:microsoft.com/office/officeart/2005/8/layout/process1"/>
    <dgm:cxn modelId="{F161E21D-A91D-43FA-9995-EDB4EE7C2C8C}" srcId="{4AA9EEFC-8247-4FE7-9049-72445CB28EF8}" destId="{14361F8C-F3D9-4566-AF7C-DCDAF8C85553}" srcOrd="4" destOrd="0" parTransId="{81271653-9A36-4682-A58D-52AF7B369CDE}" sibTransId="{9F6E0DA7-D61B-44E9-944A-5EC8EA9918AF}"/>
    <dgm:cxn modelId="{5AA9565A-B0C4-4B99-BD3D-7A78017D35E7}" srcId="{4AA9EEFC-8247-4FE7-9049-72445CB28EF8}" destId="{8AD9B7D4-2DE5-4F68-B310-CF7E04EF4124}" srcOrd="2" destOrd="0" parTransId="{4A93EF0A-A7A2-440F-B0F4-7DF75AC34847}" sibTransId="{1A53E005-341F-448A-9410-FCDEE3176A3C}"/>
    <dgm:cxn modelId="{46C90266-9C49-42DB-A282-36CAE24EA9CF}" srcId="{4AA9EEFC-8247-4FE7-9049-72445CB28EF8}" destId="{19A70C2F-A131-4954-8849-F60FFFE9C383}" srcOrd="0" destOrd="0" parTransId="{89A8440E-DA11-4933-8839-34153B9FF81A}" sibTransId="{16ACCD86-4B14-4594-967A-4F7A6A0FCC7F}"/>
    <dgm:cxn modelId="{3EF3CD6D-283C-4E01-B2B4-D32C4A7EEB4E}" type="presOf" srcId="{16ACCD86-4B14-4594-967A-4F7A6A0FCC7F}" destId="{63A3615E-FAD1-4D61-9A7A-919CDC0E3283}" srcOrd="1" destOrd="0" presId="urn:microsoft.com/office/officeart/2005/8/layout/process1"/>
    <dgm:cxn modelId="{760D5F6E-402B-4058-8DB6-5A11B2028130}" type="presOf" srcId="{6EF085CC-8467-484D-9CEB-16BE9C168A89}" destId="{D303CE64-0C44-4F6C-8514-E0A43621D46A}" srcOrd="0" destOrd="0" presId="urn:microsoft.com/office/officeart/2005/8/layout/process1"/>
    <dgm:cxn modelId="{36053164-8ECC-4242-88EE-DF7D9B1DCEC9}" type="presOf" srcId="{8D02BA2C-9BD6-4F3F-B0CF-658896E975D8}" destId="{8532BAEB-6DC4-4DDF-8267-B249C9F575F1}" srcOrd="0" destOrd="0" presId="urn:microsoft.com/office/officeart/2005/8/layout/process1"/>
    <dgm:cxn modelId="{FE502A07-DBFB-4F16-82F4-B39E0DF7D76C}" type="presOf" srcId="{16ACCD86-4B14-4594-967A-4F7A6A0FCC7F}" destId="{4B1B38DB-B86C-41AD-8869-1AEDCD208A7E}" srcOrd="0" destOrd="0" presId="urn:microsoft.com/office/officeart/2005/8/layout/process1"/>
    <dgm:cxn modelId="{6FE65144-B24D-4054-BC6B-B23A8F7B57C9}" srcId="{4AA9EEFC-8247-4FE7-9049-72445CB28EF8}" destId="{E0B6DCD6-9ED1-4DDF-BA22-57C346806061}" srcOrd="3" destOrd="0" parTransId="{6C3A8393-E32C-454F-A157-F8A69D112B35}" sibTransId="{8D02BA2C-9BD6-4F3F-B0CF-658896E975D8}"/>
    <dgm:cxn modelId="{83B61A61-58BD-4E9F-89B3-717975B7FF7E}" type="presOf" srcId="{8AD9B7D4-2DE5-4F68-B310-CF7E04EF4124}" destId="{8E94F4C2-95C5-4D86-A632-E9ECA92AEBEE}" srcOrd="0" destOrd="0" presId="urn:microsoft.com/office/officeart/2005/8/layout/process1"/>
    <dgm:cxn modelId="{6293D554-2BB0-4935-8D6D-399D7906E35C}" type="presOf" srcId="{0E981DF9-A4B8-4D65-876B-E69845856385}" destId="{44B63F79-11FA-42FB-8786-DAEDAE65A6AE}" srcOrd="0" destOrd="0" presId="urn:microsoft.com/office/officeart/2005/8/layout/process1"/>
    <dgm:cxn modelId="{B69980DF-C4D9-4107-95F0-637D8A4B699F}" srcId="{4AA9EEFC-8247-4FE7-9049-72445CB28EF8}" destId="{0E981DF9-A4B8-4D65-876B-E69845856385}" srcOrd="1" destOrd="0" parTransId="{A89728BC-92B1-4A60-9AF2-7A02936236E5}" sibTransId="{6EF085CC-8467-484D-9CEB-16BE9C168A89}"/>
    <dgm:cxn modelId="{5EA9EECB-5661-4EC7-9D01-7772B593E3E3}" type="presOf" srcId="{8D02BA2C-9BD6-4F3F-B0CF-658896E975D8}" destId="{992775DE-C31F-443E-8F3D-693FA77F17A5}" srcOrd="1" destOrd="0" presId="urn:microsoft.com/office/officeart/2005/8/layout/process1"/>
    <dgm:cxn modelId="{6CCF6F9C-8A38-4B76-8686-6C7E213BF61C}" type="presOf" srcId="{6EF085CC-8467-484D-9CEB-16BE9C168A89}" destId="{BB562BEF-70ED-4D29-9F78-AC56B3E4AC0C}" srcOrd="1" destOrd="0" presId="urn:microsoft.com/office/officeart/2005/8/layout/process1"/>
    <dgm:cxn modelId="{E9A326FD-DDF5-4FBC-B228-6B839E5943AE}" type="presOf" srcId="{19A70C2F-A131-4954-8849-F60FFFE9C383}" destId="{0FE9381F-E39C-4398-95B0-0C3CCA7C47C4}" srcOrd="0" destOrd="0" presId="urn:microsoft.com/office/officeart/2005/8/layout/process1"/>
    <dgm:cxn modelId="{CCD6CC43-F01A-43F8-98BD-77DFDF12CC4C}" type="presOf" srcId="{4AA9EEFC-8247-4FE7-9049-72445CB28EF8}" destId="{B333966D-0355-4353-B791-C63A61DBC4B4}" srcOrd="0" destOrd="0" presId="urn:microsoft.com/office/officeart/2005/8/layout/process1"/>
    <dgm:cxn modelId="{F30B33F3-547A-4446-8C46-78D224D39ABF}" type="presParOf" srcId="{B333966D-0355-4353-B791-C63A61DBC4B4}" destId="{0FE9381F-E39C-4398-95B0-0C3CCA7C47C4}" srcOrd="0" destOrd="0" presId="urn:microsoft.com/office/officeart/2005/8/layout/process1"/>
    <dgm:cxn modelId="{3993A352-430C-4296-A3AC-1CA3629713B1}" type="presParOf" srcId="{B333966D-0355-4353-B791-C63A61DBC4B4}" destId="{4B1B38DB-B86C-41AD-8869-1AEDCD208A7E}" srcOrd="1" destOrd="0" presId="urn:microsoft.com/office/officeart/2005/8/layout/process1"/>
    <dgm:cxn modelId="{FDA4FA1B-B9D1-4E6E-B65A-5104AE8BB397}" type="presParOf" srcId="{4B1B38DB-B86C-41AD-8869-1AEDCD208A7E}" destId="{63A3615E-FAD1-4D61-9A7A-919CDC0E3283}" srcOrd="0" destOrd="0" presId="urn:microsoft.com/office/officeart/2005/8/layout/process1"/>
    <dgm:cxn modelId="{4203FEF5-2C2A-4CC9-A93E-85DDBF42C61B}" type="presParOf" srcId="{B333966D-0355-4353-B791-C63A61DBC4B4}" destId="{44B63F79-11FA-42FB-8786-DAEDAE65A6AE}" srcOrd="2" destOrd="0" presId="urn:microsoft.com/office/officeart/2005/8/layout/process1"/>
    <dgm:cxn modelId="{080F0126-23E0-4588-AEB0-893FEDBE2A5D}" type="presParOf" srcId="{B333966D-0355-4353-B791-C63A61DBC4B4}" destId="{D303CE64-0C44-4F6C-8514-E0A43621D46A}" srcOrd="3" destOrd="0" presId="urn:microsoft.com/office/officeart/2005/8/layout/process1"/>
    <dgm:cxn modelId="{5EB6143B-6458-41E2-AA05-830BF1470604}" type="presParOf" srcId="{D303CE64-0C44-4F6C-8514-E0A43621D46A}" destId="{BB562BEF-70ED-4D29-9F78-AC56B3E4AC0C}" srcOrd="0" destOrd="0" presId="urn:microsoft.com/office/officeart/2005/8/layout/process1"/>
    <dgm:cxn modelId="{1C171462-2CBB-49E0-BE9D-DFEB11884368}" type="presParOf" srcId="{B333966D-0355-4353-B791-C63A61DBC4B4}" destId="{8E94F4C2-95C5-4D86-A632-E9ECA92AEBEE}" srcOrd="4" destOrd="0" presId="urn:microsoft.com/office/officeart/2005/8/layout/process1"/>
    <dgm:cxn modelId="{E02C50E6-223B-4D80-9B47-2F0B47AB13EB}" type="presParOf" srcId="{B333966D-0355-4353-B791-C63A61DBC4B4}" destId="{5DC7474C-72C7-41BA-BCF0-534FEBF13C5F}" srcOrd="5" destOrd="0" presId="urn:microsoft.com/office/officeart/2005/8/layout/process1"/>
    <dgm:cxn modelId="{D049988D-05B9-41D1-85D0-88B574D6025E}" type="presParOf" srcId="{5DC7474C-72C7-41BA-BCF0-534FEBF13C5F}" destId="{D6B2BF23-0A62-409B-938B-F3A5A62B6C7A}" srcOrd="0" destOrd="0" presId="urn:microsoft.com/office/officeart/2005/8/layout/process1"/>
    <dgm:cxn modelId="{729489DE-F57A-48F3-B0E1-D3FAA70D6A66}" type="presParOf" srcId="{B333966D-0355-4353-B791-C63A61DBC4B4}" destId="{43C85577-9DC2-457F-B426-841300DF798B}" srcOrd="6" destOrd="0" presId="urn:microsoft.com/office/officeart/2005/8/layout/process1"/>
    <dgm:cxn modelId="{43E7B1FC-BE84-4713-8BA4-28E954F87BCB}" type="presParOf" srcId="{B333966D-0355-4353-B791-C63A61DBC4B4}" destId="{8532BAEB-6DC4-4DDF-8267-B249C9F575F1}" srcOrd="7" destOrd="0" presId="urn:microsoft.com/office/officeart/2005/8/layout/process1"/>
    <dgm:cxn modelId="{B37F2041-32E6-4DB3-A096-72A3A9EE094B}" type="presParOf" srcId="{8532BAEB-6DC4-4DDF-8267-B249C9F575F1}" destId="{992775DE-C31F-443E-8F3D-693FA77F17A5}" srcOrd="0" destOrd="0" presId="urn:microsoft.com/office/officeart/2005/8/layout/process1"/>
    <dgm:cxn modelId="{5193DFDE-665C-4189-AD0F-B7FE19EEDB8F}" type="presParOf" srcId="{B333966D-0355-4353-B791-C63A61DBC4B4}" destId="{16DD0948-93CB-4DAB-88C8-C65F041D862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C055BF-5A95-4540-A251-06715A9FAE4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3AFE462-AD5C-4487-A2A1-75F63183FE0A}">
      <dgm:prSet phldrT="[文本]"/>
      <dgm:spPr>
        <a:solidFill>
          <a:schemeClr val="accent6"/>
        </a:solidFill>
      </dgm:spPr>
      <dgm:t>
        <a:bodyPr/>
        <a:lstStyle/>
        <a:p>
          <a:r>
            <a:rPr lang="zh-CN" altLang="en-US" dirty="0" smtClean="0"/>
            <a:t>数据获取与存储</a:t>
          </a:r>
          <a:endParaRPr lang="zh-CN" altLang="en-US" dirty="0"/>
        </a:p>
      </dgm:t>
    </dgm:pt>
    <dgm:pt modelId="{1FD939FE-28E7-40EB-8797-81763AD79591}" type="parTrans" cxnId="{B93FDDB7-A21C-4083-89B3-2F1C158B2A96}">
      <dgm:prSet/>
      <dgm:spPr/>
      <dgm:t>
        <a:bodyPr/>
        <a:lstStyle/>
        <a:p>
          <a:endParaRPr lang="zh-CN" altLang="en-US"/>
        </a:p>
      </dgm:t>
    </dgm:pt>
    <dgm:pt modelId="{8D1D5462-D361-44EE-B475-D95AF3F2AA92}" type="sibTrans" cxnId="{B93FDDB7-A21C-4083-89B3-2F1C158B2A96}">
      <dgm:prSet/>
      <dgm:spPr/>
      <dgm:t>
        <a:bodyPr/>
        <a:lstStyle/>
        <a:p>
          <a:endParaRPr lang="zh-CN" altLang="en-US"/>
        </a:p>
      </dgm:t>
    </dgm:pt>
    <dgm:pt modelId="{390C471A-92AC-45FC-92AC-73662C0608AB}">
      <dgm:prSet phldrT="[文本]"/>
      <dgm:spPr>
        <a:solidFill>
          <a:schemeClr val="accent5"/>
        </a:solidFill>
      </dgm:spPr>
      <dgm:t>
        <a:bodyPr/>
        <a:lstStyle/>
        <a:p>
          <a:r>
            <a:rPr lang="zh-CN" altLang="en-US" dirty="0" smtClean="0"/>
            <a:t>数据集成</a:t>
          </a:r>
          <a:endParaRPr lang="zh-CN" altLang="en-US" dirty="0"/>
        </a:p>
      </dgm:t>
    </dgm:pt>
    <dgm:pt modelId="{A0E23C68-2AB1-48AA-B773-9BCAE65FDE83}" type="parTrans" cxnId="{0F8AAA2D-F8DA-4C5D-85B3-8F8969378424}">
      <dgm:prSet/>
      <dgm:spPr/>
      <dgm:t>
        <a:bodyPr/>
        <a:lstStyle/>
        <a:p>
          <a:endParaRPr lang="zh-CN" altLang="en-US"/>
        </a:p>
      </dgm:t>
    </dgm:pt>
    <dgm:pt modelId="{19986A93-6377-4305-BCAC-AB7D5A428CCF}" type="sibTrans" cxnId="{0F8AAA2D-F8DA-4C5D-85B3-8F8969378424}">
      <dgm:prSet/>
      <dgm:spPr/>
      <dgm:t>
        <a:bodyPr/>
        <a:lstStyle/>
        <a:p>
          <a:endParaRPr lang="zh-CN" altLang="en-US"/>
        </a:p>
      </dgm:t>
    </dgm:pt>
    <dgm:pt modelId="{75B6C926-F4F3-422A-9447-5E0B9D1B2BF6}">
      <dgm:prSet phldrT="[文本]"/>
      <dgm:spPr>
        <a:solidFill>
          <a:schemeClr val="accent3"/>
        </a:solidFill>
      </dgm:spPr>
      <dgm:t>
        <a:bodyPr/>
        <a:lstStyle/>
        <a:p>
          <a:r>
            <a:rPr lang="zh-CN" altLang="en-US" dirty="0" smtClean="0"/>
            <a:t>应用接口</a:t>
          </a:r>
          <a:endParaRPr lang="zh-CN" altLang="en-US" dirty="0"/>
        </a:p>
      </dgm:t>
    </dgm:pt>
    <dgm:pt modelId="{8DCDD127-40F9-4A4F-8303-25526B1C67F6}" type="parTrans" cxnId="{846D4970-84C5-4745-98C4-4F31B3E3A3AB}">
      <dgm:prSet/>
      <dgm:spPr/>
      <dgm:t>
        <a:bodyPr/>
        <a:lstStyle/>
        <a:p>
          <a:endParaRPr lang="zh-CN" altLang="en-US"/>
        </a:p>
      </dgm:t>
    </dgm:pt>
    <dgm:pt modelId="{DECD68F0-5490-4016-A026-B5DB31A778EE}" type="sibTrans" cxnId="{846D4970-84C5-4745-98C4-4F31B3E3A3AB}">
      <dgm:prSet/>
      <dgm:spPr/>
      <dgm:t>
        <a:bodyPr/>
        <a:lstStyle/>
        <a:p>
          <a:endParaRPr lang="zh-CN" altLang="en-US"/>
        </a:p>
      </dgm:t>
    </dgm:pt>
    <dgm:pt modelId="{7C4FC8DB-4CF2-4239-A9EA-CE2D29A85854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 smtClean="0"/>
            <a:t>应用</a:t>
          </a:r>
          <a:endParaRPr lang="zh-CN" altLang="en-US" dirty="0"/>
        </a:p>
      </dgm:t>
    </dgm:pt>
    <dgm:pt modelId="{E90B3261-225C-44E9-ADFA-16ADB1D9F5E8}" type="parTrans" cxnId="{E87AB091-F251-4374-BF09-792A4C431B77}">
      <dgm:prSet/>
      <dgm:spPr/>
      <dgm:t>
        <a:bodyPr/>
        <a:lstStyle/>
        <a:p>
          <a:endParaRPr lang="zh-CN" altLang="en-US"/>
        </a:p>
      </dgm:t>
    </dgm:pt>
    <dgm:pt modelId="{EB980D03-49CA-4879-9013-A3C5D951E28F}" type="sibTrans" cxnId="{E87AB091-F251-4374-BF09-792A4C431B77}">
      <dgm:prSet/>
      <dgm:spPr/>
      <dgm:t>
        <a:bodyPr/>
        <a:lstStyle/>
        <a:p>
          <a:endParaRPr lang="zh-CN" altLang="en-US"/>
        </a:p>
      </dgm:t>
    </dgm:pt>
    <dgm:pt modelId="{C6700168-EC5F-43F7-9E83-12D16EFF085C}" type="pres">
      <dgm:prSet presAssocID="{97C055BF-5A95-4540-A251-06715A9FAE42}" presName="CompostProcess" presStyleCnt="0">
        <dgm:presLayoutVars>
          <dgm:dir/>
          <dgm:resizeHandles val="exact"/>
        </dgm:presLayoutVars>
      </dgm:prSet>
      <dgm:spPr/>
    </dgm:pt>
    <dgm:pt modelId="{BDF2AEE5-A9F4-471C-A641-4FB14ABF7432}" type="pres">
      <dgm:prSet presAssocID="{97C055BF-5A95-4540-A251-06715A9FAE42}" presName="arrow" presStyleLbl="bgShp" presStyleIdx="0" presStyleCnt="1"/>
      <dgm:spPr/>
    </dgm:pt>
    <dgm:pt modelId="{3226E5CD-54F8-4777-9313-B28789DD024F}" type="pres">
      <dgm:prSet presAssocID="{97C055BF-5A95-4540-A251-06715A9FAE42}" presName="linearProcess" presStyleCnt="0"/>
      <dgm:spPr/>
    </dgm:pt>
    <dgm:pt modelId="{5A42C17A-B040-453C-B082-34A916B3340D}" type="pres">
      <dgm:prSet presAssocID="{C3AFE462-AD5C-4487-A2A1-75F63183FE0A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1CD260-1088-4247-B14E-9692038DF29C}" type="pres">
      <dgm:prSet presAssocID="{8D1D5462-D361-44EE-B475-D95AF3F2AA92}" presName="sibTrans" presStyleCnt="0"/>
      <dgm:spPr/>
    </dgm:pt>
    <dgm:pt modelId="{59B879C0-BBB2-42C3-8E79-46FE7A863BAF}" type="pres">
      <dgm:prSet presAssocID="{390C471A-92AC-45FC-92AC-73662C0608AB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9ECAC0-F364-4052-B21E-CAA96F124EAC}" type="pres">
      <dgm:prSet presAssocID="{19986A93-6377-4305-BCAC-AB7D5A428CCF}" presName="sibTrans" presStyleCnt="0"/>
      <dgm:spPr/>
    </dgm:pt>
    <dgm:pt modelId="{2A0779DF-36DF-493F-AD2E-DF10429AC783}" type="pres">
      <dgm:prSet presAssocID="{75B6C926-F4F3-422A-9447-5E0B9D1B2BF6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50D891-8492-46B4-BD61-CF76526DEF4B}" type="pres">
      <dgm:prSet presAssocID="{DECD68F0-5490-4016-A026-B5DB31A778EE}" presName="sibTrans" presStyleCnt="0"/>
      <dgm:spPr/>
    </dgm:pt>
    <dgm:pt modelId="{89AB4B67-6299-4817-AB2B-45692E75ECB0}" type="pres">
      <dgm:prSet presAssocID="{7C4FC8DB-4CF2-4239-A9EA-CE2D29A85854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46D4970-84C5-4745-98C4-4F31B3E3A3AB}" srcId="{97C055BF-5A95-4540-A251-06715A9FAE42}" destId="{75B6C926-F4F3-422A-9447-5E0B9D1B2BF6}" srcOrd="2" destOrd="0" parTransId="{8DCDD127-40F9-4A4F-8303-25526B1C67F6}" sibTransId="{DECD68F0-5490-4016-A026-B5DB31A778EE}"/>
    <dgm:cxn modelId="{E87AB091-F251-4374-BF09-792A4C431B77}" srcId="{97C055BF-5A95-4540-A251-06715A9FAE42}" destId="{7C4FC8DB-4CF2-4239-A9EA-CE2D29A85854}" srcOrd="3" destOrd="0" parTransId="{E90B3261-225C-44E9-ADFA-16ADB1D9F5E8}" sibTransId="{EB980D03-49CA-4879-9013-A3C5D951E28F}"/>
    <dgm:cxn modelId="{F2553395-CF3A-4B23-8999-28654944EFE4}" type="presOf" srcId="{97C055BF-5A95-4540-A251-06715A9FAE42}" destId="{C6700168-EC5F-43F7-9E83-12D16EFF085C}" srcOrd="0" destOrd="0" presId="urn:microsoft.com/office/officeart/2005/8/layout/hProcess9"/>
    <dgm:cxn modelId="{92ADA27C-6CA5-431B-B6F1-7EE9AF40D1C0}" type="presOf" srcId="{390C471A-92AC-45FC-92AC-73662C0608AB}" destId="{59B879C0-BBB2-42C3-8E79-46FE7A863BAF}" srcOrd="0" destOrd="0" presId="urn:microsoft.com/office/officeart/2005/8/layout/hProcess9"/>
    <dgm:cxn modelId="{B93FDDB7-A21C-4083-89B3-2F1C158B2A96}" srcId="{97C055BF-5A95-4540-A251-06715A9FAE42}" destId="{C3AFE462-AD5C-4487-A2A1-75F63183FE0A}" srcOrd="0" destOrd="0" parTransId="{1FD939FE-28E7-40EB-8797-81763AD79591}" sibTransId="{8D1D5462-D361-44EE-B475-D95AF3F2AA92}"/>
    <dgm:cxn modelId="{0F8AAA2D-F8DA-4C5D-85B3-8F8969378424}" srcId="{97C055BF-5A95-4540-A251-06715A9FAE42}" destId="{390C471A-92AC-45FC-92AC-73662C0608AB}" srcOrd="1" destOrd="0" parTransId="{A0E23C68-2AB1-48AA-B773-9BCAE65FDE83}" sibTransId="{19986A93-6377-4305-BCAC-AB7D5A428CCF}"/>
    <dgm:cxn modelId="{61527CAF-B454-4C63-835C-6CC50667A333}" type="presOf" srcId="{7C4FC8DB-4CF2-4239-A9EA-CE2D29A85854}" destId="{89AB4B67-6299-4817-AB2B-45692E75ECB0}" srcOrd="0" destOrd="0" presId="urn:microsoft.com/office/officeart/2005/8/layout/hProcess9"/>
    <dgm:cxn modelId="{E6F3743B-51FB-4557-A17E-1243F9C098EA}" type="presOf" srcId="{C3AFE462-AD5C-4487-A2A1-75F63183FE0A}" destId="{5A42C17A-B040-453C-B082-34A916B3340D}" srcOrd="0" destOrd="0" presId="urn:microsoft.com/office/officeart/2005/8/layout/hProcess9"/>
    <dgm:cxn modelId="{397B0BD7-A12F-4738-BBEC-41A897D373D3}" type="presOf" srcId="{75B6C926-F4F3-422A-9447-5E0B9D1B2BF6}" destId="{2A0779DF-36DF-493F-AD2E-DF10429AC783}" srcOrd="0" destOrd="0" presId="urn:microsoft.com/office/officeart/2005/8/layout/hProcess9"/>
    <dgm:cxn modelId="{04851F33-22DE-4CD8-8B69-C08C0F649328}" type="presParOf" srcId="{C6700168-EC5F-43F7-9E83-12D16EFF085C}" destId="{BDF2AEE5-A9F4-471C-A641-4FB14ABF7432}" srcOrd="0" destOrd="0" presId="urn:microsoft.com/office/officeart/2005/8/layout/hProcess9"/>
    <dgm:cxn modelId="{F6CB6FE6-6928-4DAE-9F2D-62A6C4C1F572}" type="presParOf" srcId="{C6700168-EC5F-43F7-9E83-12D16EFF085C}" destId="{3226E5CD-54F8-4777-9313-B28789DD024F}" srcOrd="1" destOrd="0" presId="urn:microsoft.com/office/officeart/2005/8/layout/hProcess9"/>
    <dgm:cxn modelId="{C53D2DD9-A7C0-4DB5-AA3E-43AC6A32294F}" type="presParOf" srcId="{3226E5CD-54F8-4777-9313-B28789DD024F}" destId="{5A42C17A-B040-453C-B082-34A916B3340D}" srcOrd="0" destOrd="0" presId="urn:microsoft.com/office/officeart/2005/8/layout/hProcess9"/>
    <dgm:cxn modelId="{8290B598-8EBF-4EB6-9F06-B5ED13F192A5}" type="presParOf" srcId="{3226E5CD-54F8-4777-9313-B28789DD024F}" destId="{1A1CD260-1088-4247-B14E-9692038DF29C}" srcOrd="1" destOrd="0" presId="urn:microsoft.com/office/officeart/2005/8/layout/hProcess9"/>
    <dgm:cxn modelId="{D945F717-A3AF-482A-8C22-FE67798FB86A}" type="presParOf" srcId="{3226E5CD-54F8-4777-9313-B28789DD024F}" destId="{59B879C0-BBB2-42C3-8E79-46FE7A863BAF}" srcOrd="2" destOrd="0" presId="urn:microsoft.com/office/officeart/2005/8/layout/hProcess9"/>
    <dgm:cxn modelId="{7E44ABE8-C71C-44C4-B924-0E7B1C802A2A}" type="presParOf" srcId="{3226E5CD-54F8-4777-9313-B28789DD024F}" destId="{669ECAC0-F364-4052-B21E-CAA96F124EAC}" srcOrd="3" destOrd="0" presId="urn:microsoft.com/office/officeart/2005/8/layout/hProcess9"/>
    <dgm:cxn modelId="{754B51A9-E033-4665-8AED-B0A80D561B0F}" type="presParOf" srcId="{3226E5CD-54F8-4777-9313-B28789DD024F}" destId="{2A0779DF-36DF-493F-AD2E-DF10429AC783}" srcOrd="4" destOrd="0" presId="urn:microsoft.com/office/officeart/2005/8/layout/hProcess9"/>
    <dgm:cxn modelId="{7952785D-1203-4867-9A2A-E9D6F81F61E0}" type="presParOf" srcId="{3226E5CD-54F8-4777-9313-B28789DD024F}" destId="{7850D891-8492-46B4-BD61-CF76526DEF4B}" srcOrd="5" destOrd="0" presId="urn:microsoft.com/office/officeart/2005/8/layout/hProcess9"/>
    <dgm:cxn modelId="{FAC04DEE-45B8-4661-9F3E-5406EA7701CD}" type="presParOf" srcId="{3226E5CD-54F8-4777-9313-B28789DD024F}" destId="{89AB4B67-6299-4817-AB2B-45692E75ECB0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F2AEE5-A9F4-471C-A641-4FB14ABF7432}">
      <dsp:nvSpPr>
        <dsp:cNvPr id="0" name=""/>
        <dsp:cNvSpPr/>
      </dsp:nvSpPr>
      <dsp:spPr>
        <a:xfrm>
          <a:off x="513832" y="0"/>
          <a:ext cx="5823438" cy="282014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2C17A-B040-453C-B082-34A916B3340D}">
      <dsp:nvSpPr>
        <dsp:cNvPr id="0" name=""/>
        <dsp:cNvSpPr/>
      </dsp:nvSpPr>
      <dsp:spPr>
        <a:xfrm>
          <a:off x="3272" y="846043"/>
          <a:ext cx="2125184" cy="1128057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数据层</a:t>
          </a:r>
          <a:endParaRPr lang="zh-CN" altLang="en-US" sz="4400" kern="1200" dirty="0"/>
        </a:p>
      </dsp:txBody>
      <dsp:txXfrm>
        <a:off x="3272" y="846043"/>
        <a:ext cx="2125184" cy="1128057"/>
      </dsp:txXfrm>
    </dsp:sp>
    <dsp:sp modelId="{59B879C0-BBB2-42C3-8E79-46FE7A863BAF}">
      <dsp:nvSpPr>
        <dsp:cNvPr id="0" name=""/>
        <dsp:cNvSpPr/>
      </dsp:nvSpPr>
      <dsp:spPr>
        <a:xfrm>
          <a:off x="2362959" y="846043"/>
          <a:ext cx="2125184" cy="1128057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技术层</a:t>
          </a:r>
          <a:endParaRPr lang="zh-CN" altLang="en-US" sz="4400" kern="1200" dirty="0"/>
        </a:p>
      </dsp:txBody>
      <dsp:txXfrm>
        <a:off x="2362959" y="846043"/>
        <a:ext cx="2125184" cy="1128057"/>
      </dsp:txXfrm>
    </dsp:sp>
    <dsp:sp modelId="{2A0779DF-36DF-493F-AD2E-DF10429AC783}">
      <dsp:nvSpPr>
        <dsp:cNvPr id="0" name=""/>
        <dsp:cNvSpPr/>
      </dsp:nvSpPr>
      <dsp:spPr>
        <a:xfrm>
          <a:off x="4722647" y="846043"/>
          <a:ext cx="2125184" cy="1128057"/>
        </a:xfrm>
        <a:prstGeom prst="round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应用层</a:t>
          </a:r>
          <a:endParaRPr lang="zh-CN" altLang="en-US" sz="4400" kern="1200" dirty="0"/>
        </a:p>
      </dsp:txBody>
      <dsp:txXfrm>
        <a:off x="4722647" y="846043"/>
        <a:ext cx="2125184" cy="112805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1EA6A4E-9CD4-40F8-A7F8-4A1B2F99FD66}">
      <dsp:nvSpPr>
        <dsp:cNvPr id="0" name=""/>
        <dsp:cNvSpPr/>
      </dsp:nvSpPr>
      <dsp:spPr>
        <a:xfrm>
          <a:off x="1658165" y="955"/>
          <a:ext cx="872288" cy="87228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Multi-Job</a:t>
          </a:r>
          <a:endParaRPr lang="zh-CN" sz="900" kern="1200"/>
        </a:p>
      </dsp:txBody>
      <dsp:txXfrm>
        <a:off x="1658165" y="955"/>
        <a:ext cx="872288" cy="872288"/>
      </dsp:txXfrm>
    </dsp:sp>
    <dsp:sp modelId="{A581762F-100E-464D-964A-DB6B2EB718A7}">
      <dsp:nvSpPr>
        <dsp:cNvPr id="0" name=""/>
        <dsp:cNvSpPr/>
      </dsp:nvSpPr>
      <dsp:spPr>
        <a:xfrm rot="2160000">
          <a:off x="2502808" y="670810"/>
          <a:ext cx="231559" cy="2943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 rot="2160000">
        <a:off x="2502808" y="670810"/>
        <a:ext cx="231559" cy="294397"/>
      </dsp:txXfrm>
    </dsp:sp>
    <dsp:sp modelId="{84878DCD-D74B-4126-AC62-0445AECABEB4}">
      <dsp:nvSpPr>
        <dsp:cNvPr id="0" name=""/>
        <dsp:cNvSpPr/>
      </dsp:nvSpPr>
      <dsp:spPr>
        <a:xfrm>
          <a:off x="2717325" y="770479"/>
          <a:ext cx="872288" cy="872288"/>
        </a:xfrm>
        <a:prstGeom prst="ellipse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Redundancy</a:t>
          </a:r>
          <a:endParaRPr lang="zh-CN" sz="900" kern="1200" dirty="0"/>
        </a:p>
      </dsp:txBody>
      <dsp:txXfrm>
        <a:off x="2717325" y="770479"/>
        <a:ext cx="872288" cy="872288"/>
      </dsp:txXfrm>
    </dsp:sp>
    <dsp:sp modelId="{9C8A1693-C4A9-40F4-80CA-A72F3DB2F696}">
      <dsp:nvSpPr>
        <dsp:cNvPr id="0" name=""/>
        <dsp:cNvSpPr/>
      </dsp:nvSpPr>
      <dsp:spPr>
        <a:xfrm rot="6480000">
          <a:off x="2837433" y="1675750"/>
          <a:ext cx="231559" cy="2943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 rot="6480000">
        <a:off x="2837433" y="1675750"/>
        <a:ext cx="231559" cy="294397"/>
      </dsp:txXfrm>
    </dsp:sp>
    <dsp:sp modelId="{C42EDE5A-137B-4495-9169-E28958277399}">
      <dsp:nvSpPr>
        <dsp:cNvPr id="0" name=""/>
        <dsp:cNvSpPr/>
      </dsp:nvSpPr>
      <dsp:spPr>
        <a:xfrm>
          <a:off x="2312762" y="2015596"/>
          <a:ext cx="872288" cy="872288"/>
        </a:xfrm>
        <a:prstGeom prst="ellipse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Balance</a:t>
          </a:r>
          <a:endParaRPr lang="zh-CN" sz="900" kern="1200" dirty="0"/>
        </a:p>
      </dsp:txBody>
      <dsp:txXfrm>
        <a:off x="2312762" y="2015596"/>
        <a:ext cx="872288" cy="872288"/>
      </dsp:txXfrm>
    </dsp:sp>
    <dsp:sp modelId="{52EF66C7-80A2-4E88-8EFE-5FF39E0E40DF}">
      <dsp:nvSpPr>
        <dsp:cNvPr id="0" name=""/>
        <dsp:cNvSpPr/>
      </dsp:nvSpPr>
      <dsp:spPr>
        <a:xfrm rot="10800000">
          <a:off x="1985083" y="2304541"/>
          <a:ext cx="231559" cy="2943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 rot="10800000">
        <a:off x="1985083" y="2304541"/>
        <a:ext cx="231559" cy="294397"/>
      </dsp:txXfrm>
    </dsp:sp>
    <dsp:sp modelId="{8AEF8511-9D5E-4F31-8777-5E36A8DD897B}">
      <dsp:nvSpPr>
        <dsp:cNvPr id="0" name=""/>
        <dsp:cNvSpPr/>
      </dsp:nvSpPr>
      <dsp:spPr>
        <a:xfrm>
          <a:off x="1003569" y="2015596"/>
          <a:ext cx="872288" cy="872288"/>
        </a:xfrm>
        <a:prstGeom prst="ellipse">
          <a:avLst/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Priority</a:t>
          </a:r>
          <a:endParaRPr lang="zh-CN" sz="900" kern="1200"/>
        </a:p>
      </dsp:txBody>
      <dsp:txXfrm>
        <a:off x="1003569" y="2015596"/>
        <a:ext cx="872288" cy="872288"/>
      </dsp:txXfrm>
    </dsp:sp>
    <dsp:sp modelId="{A23D5357-09F8-4A54-86CF-75FF41EBD2C5}">
      <dsp:nvSpPr>
        <dsp:cNvPr id="0" name=""/>
        <dsp:cNvSpPr/>
      </dsp:nvSpPr>
      <dsp:spPr>
        <a:xfrm rot="15120000">
          <a:off x="1123677" y="1688216"/>
          <a:ext cx="231559" cy="2943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 rot="15120000">
        <a:off x="1123677" y="1688216"/>
        <a:ext cx="231559" cy="294397"/>
      </dsp:txXfrm>
    </dsp:sp>
    <dsp:sp modelId="{18109D91-D976-455B-8C45-69CF07E2C46C}">
      <dsp:nvSpPr>
        <dsp:cNvPr id="0" name=""/>
        <dsp:cNvSpPr/>
      </dsp:nvSpPr>
      <dsp:spPr>
        <a:xfrm>
          <a:off x="599006" y="770479"/>
          <a:ext cx="872288" cy="872288"/>
        </a:xfrm>
        <a:prstGeom prst="ellipse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Diversity</a:t>
          </a:r>
          <a:endParaRPr lang="zh-CN" sz="900" kern="1200"/>
        </a:p>
      </dsp:txBody>
      <dsp:txXfrm>
        <a:off x="599006" y="770479"/>
        <a:ext cx="872288" cy="872288"/>
      </dsp:txXfrm>
    </dsp:sp>
    <dsp:sp modelId="{126E4389-BB9D-4651-94A3-EA9337ACF0C8}">
      <dsp:nvSpPr>
        <dsp:cNvPr id="0" name=""/>
        <dsp:cNvSpPr/>
      </dsp:nvSpPr>
      <dsp:spPr>
        <a:xfrm rot="19440000">
          <a:off x="1443648" y="678515"/>
          <a:ext cx="231559" cy="2943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 rot="19440000">
        <a:off x="1443648" y="678515"/>
        <a:ext cx="231559" cy="29439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FE9381F-E39C-4398-95B0-0C3CCA7C47C4}">
      <dsp:nvSpPr>
        <dsp:cNvPr id="0" name=""/>
        <dsp:cNvSpPr/>
      </dsp:nvSpPr>
      <dsp:spPr>
        <a:xfrm>
          <a:off x="5383" y="0"/>
          <a:ext cx="834076" cy="4933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tx1"/>
              </a:solidFill>
            </a:rPr>
            <a:t>Ak74</a:t>
          </a:r>
          <a:r>
            <a:rPr lang="zh-CN" altLang="en-US" sz="1600" kern="1200" dirty="0" smtClean="0">
              <a:solidFill>
                <a:schemeClr val="tx1"/>
              </a:solidFill>
            </a:rPr>
            <a:t>突击步枪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5383" y="0"/>
        <a:ext cx="834076" cy="493358"/>
      </dsp:txXfrm>
    </dsp:sp>
    <dsp:sp modelId="{4B1B38DB-B86C-41AD-8869-1AEDCD208A7E}">
      <dsp:nvSpPr>
        <dsp:cNvPr id="0" name=""/>
        <dsp:cNvSpPr/>
      </dsp:nvSpPr>
      <dsp:spPr>
        <a:xfrm>
          <a:off x="922868" y="143253"/>
          <a:ext cx="176824" cy="2068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922868" y="143253"/>
        <a:ext cx="176824" cy="206850"/>
      </dsp:txXfrm>
    </dsp:sp>
    <dsp:sp modelId="{44B63F79-11FA-42FB-8786-DAEDAE65A6AE}">
      <dsp:nvSpPr>
        <dsp:cNvPr id="0" name=""/>
        <dsp:cNvSpPr/>
      </dsp:nvSpPr>
      <dsp:spPr>
        <a:xfrm>
          <a:off x="1173090" y="0"/>
          <a:ext cx="834076" cy="493358"/>
        </a:xfrm>
        <a:prstGeom prst="roundRect">
          <a:avLst>
            <a:gd name="adj" fmla="val 10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</a:rPr>
            <a:t>突击步枪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1173090" y="0"/>
        <a:ext cx="834076" cy="493358"/>
      </dsp:txXfrm>
    </dsp:sp>
    <dsp:sp modelId="{D303CE64-0C44-4F6C-8514-E0A43621D46A}">
      <dsp:nvSpPr>
        <dsp:cNvPr id="0" name=""/>
        <dsp:cNvSpPr/>
      </dsp:nvSpPr>
      <dsp:spPr>
        <a:xfrm>
          <a:off x="2090575" y="143253"/>
          <a:ext cx="176824" cy="2068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2090575" y="143253"/>
        <a:ext cx="176824" cy="206850"/>
      </dsp:txXfrm>
    </dsp:sp>
    <dsp:sp modelId="{8E94F4C2-95C5-4D86-A632-E9ECA92AEBEE}">
      <dsp:nvSpPr>
        <dsp:cNvPr id="0" name=""/>
        <dsp:cNvSpPr/>
      </dsp:nvSpPr>
      <dsp:spPr>
        <a:xfrm>
          <a:off x="2340798" y="0"/>
          <a:ext cx="834076" cy="493358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</a:rPr>
            <a:t>步枪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2340798" y="0"/>
        <a:ext cx="834076" cy="493358"/>
      </dsp:txXfrm>
    </dsp:sp>
    <dsp:sp modelId="{5DC7474C-72C7-41BA-BCF0-534FEBF13C5F}">
      <dsp:nvSpPr>
        <dsp:cNvPr id="0" name=""/>
        <dsp:cNvSpPr/>
      </dsp:nvSpPr>
      <dsp:spPr>
        <a:xfrm>
          <a:off x="3258282" y="143253"/>
          <a:ext cx="176824" cy="2068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3258282" y="143253"/>
        <a:ext cx="176824" cy="206850"/>
      </dsp:txXfrm>
    </dsp:sp>
    <dsp:sp modelId="{43C85577-9DC2-457F-B426-841300DF798B}">
      <dsp:nvSpPr>
        <dsp:cNvPr id="0" name=""/>
        <dsp:cNvSpPr/>
      </dsp:nvSpPr>
      <dsp:spPr>
        <a:xfrm>
          <a:off x="3508505" y="0"/>
          <a:ext cx="834076" cy="493358"/>
        </a:xfrm>
        <a:prstGeom prst="roundRect">
          <a:avLst>
            <a:gd name="adj" fmla="val 10000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</a:rPr>
            <a:t>枪械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3508505" y="0"/>
        <a:ext cx="834076" cy="493358"/>
      </dsp:txXfrm>
    </dsp:sp>
    <dsp:sp modelId="{8532BAEB-6DC4-4DDF-8267-B249C9F575F1}">
      <dsp:nvSpPr>
        <dsp:cNvPr id="0" name=""/>
        <dsp:cNvSpPr/>
      </dsp:nvSpPr>
      <dsp:spPr>
        <a:xfrm>
          <a:off x="4425989" y="143253"/>
          <a:ext cx="176824" cy="2068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4425989" y="143253"/>
        <a:ext cx="176824" cy="206850"/>
      </dsp:txXfrm>
    </dsp:sp>
    <dsp:sp modelId="{16DD0948-93CB-4DAB-88C8-C65F041D8621}">
      <dsp:nvSpPr>
        <dsp:cNvPr id="0" name=""/>
        <dsp:cNvSpPr/>
      </dsp:nvSpPr>
      <dsp:spPr>
        <a:xfrm>
          <a:off x="4676212" y="0"/>
          <a:ext cx="834076" cy="493358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</a:rPr>
            <a:t>武器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4676212" y="0"/>
        <a:ext cx="834076" cy="493358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F2AEE5-A9F4-471C-A641-4FB14ABF7432}">
      <dsp:nvSpPr>
        <dsp:cNvPr id="0" name=""/>
        <dsp:cNvSpPr/>
      </dsp:nvSpPr>
      <dsp:spPr>
        <a:xfrm>
          <a:off x="513832" y="0"/>
          <a:ext cx="5823438" cy="282014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2C17A-B040-453C-B082-34A916B3340D}">
      <dsp:nvSpPr>
        <dsp:cNvPr id="0" name=""/>
        <dsp:cNvSpPr/>
      </dsp:nvSpPr>
      <dsp:spPr>
        <a:xfrm>
          <a:off x="5310" y="846043"/>
          <a:ext cx="1644135" cy="1128057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数据获取与存储</a:t>
          </a:r>
          <a:endParaRPr lang="zh-CN" altLang="en-US" sz="2600" kern="1200" dirty="0"/>
        </a:p>
      </dsp:txBody>
      <dsp:txXfrm>
        <a:off x="5310" y="846043"/>
        <a:ext cx="1644135" cy="1128057"/>
      </dsp:txXfrm>
    </dsp:sp>
    <dsp:sp modelId="{59B879C0-BBB2-42C3-8E79-46FE7A863BAF}">
      <dsp:nvSpPr>
        <dsp:cNvPr id="0" name=""/>
        <dsp:cNvSpPr/>
      </dsp:nvSpPr>
      <dsp:spPr>
        <a:xfrm>
          <a:off x="1737426" y="846043"/>
          <a:ext cx="1644135" cy="1128057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数据集成</a:t>
          </a:r>
          <a:endParaRPr lang="zh-CN" altLang="en-US" sz="2600" kern="1200" dirty="0"/>
        </a:p>
      </dsp:txBody>
      <dsp:txXfrm>
        <a:off x="1737426" y="846043"/>
        <a:ext cx="1644135" cy="1128057"/>
      </dsp:txXfrm>
    </dsp:sp>
    <dsp:sp modelId="{2A0779DF-36DF-493F-AD2E-DF10429AC783}">
      <dsp:nvSpPr>
        <dsp:cNvPr id="0" name=""/>
        <dsp:cNvSpPr/>
      </dsp:nvSpPr>
      <dsp:spPr>
        <a:xfrm>
          <a:off x="3469542" y="846043"/>
          <a:ext cx="1644135" cy="1128057"/>
        </a:xfrm>
        <a:prstGeom prst="round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应用接口</a:t>
          </a:r>
          <a:endParaRPr lang="zh-CN" altLang="en-US" sz="2600" kern="1200" dirty="0"/>
        </a:p>
      </dsp:txBody>
      <dsp:txXfrm>
        <a:off x="3469542" y="846043"/>
        <a:ext cx="1644135" cy="1128057"/>
      </dsp:txXfrm>
    </dsp:sp>
    <dsp:sp modelId="{89AB4B67-6299-4817-AB2B-45692E75ECB0}">
      <dsp:nvSpPr>
        <dsp:cNvPr id="0" name=""/>
        <dsp:cNvSpPr/>
      </dsp:nvSpPr>
      <dsp:spPr>
        <a:xfrm>
          <a:off x="5201658" y="846043"/>
          <a:ext cx="1644135" cy="1128057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应用</a:t>
          </a:r>
          <a:endParaRPr lang="zh-CN" altLang="en-US" sz="2600" kern="1200" dirty="0"/>
        </a:p>
      </dsp:txBody>
      <dsp:txXfrm>
        <a:off x="5201658" y="846043"/>
        <a:ext cx="1644135" cy="1128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67698-2964-4541-AB92-05FFCD3ADEB4}" type="datetimeFigureOut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07C0F-23FC-4FB1-83B1-A144A31489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2334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07C0F-23FC-4FB1-83B1-A144A31489C7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17067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手头现有资源汇总</a:t>
            </a:r>
            <a:endParaRPr lang="en-US" altLang="zh-CN" dirty="0" smtClean="0"/>
          </a:p>
          <a:p>
            <a:r>
              <a:rPr lang="en-US" altLang="zh-CN" dirty="0" smtClean="0"/>
              <a:t>POI </a:t>
            </a:r>
            <a:r>
              <a:rPr lang="en-US" altLang="zh-CN" dirty="0" err="1" smtClean="0"/>
              <a:t>zkz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qhz,junjun</a:t>
            </a:r>
            <a:r>
              <a:rPr lang="en-US" altLang="zh-CN" dirty="0" smtClean="0"/>
              <a:t>  -&gt; </a:t>
            </a:r>
            <a:r>
              <a:rPr lang="zh-CN" altLang="en-US" dirty="0" smtClean="0"/>
              <a:t>景点，智能旅游导航</a:t>
            </a:r>
            <a:endParaRPr lang="en-US" altLang="zh-CN" dirty="0" smtClean="0"/>
          </a:p>
          <a:p>
            <a:r>
              <a:rPr lang="zh-CN" altLang="en-US" dirty="0" smtClean="0"/>
              <a:t>中文分类系统 </a:t>
            </a:r>
            <a:r>
              <a:rPr lang="en-US" altLang="zh-CN" dirty="0" smtClean="0"/>
              <a:t>LYP</a:t>
            </a:r>
          </a:p>
          <a:p>
            <a:r>
              <a:rPr lang="zh-CN" altLang="en-US" dirty="0" smtClean="0"/>
              <a:t>红楼梦 </a:t>
            </a:r>
            <a:r>
              <a:rPr lang="en-US" altLang="zh-CN" dirty="0" err="1" smtClean="0"/>
              <a:t>ZKZ,yzd</a:t>
            </a:r>
            <a:r>
              <a:rPr lang="en-US" altLang="zh-CN" dirty="0" smtClean="0"/>
              <a:t> 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四大名著</a:t>
            </a:r>
            <a:endParaRPr lang="en-US" altLang="zh-CN" dirty="0" smtClean="0"/>
          </a:p>
          <a:p>
            <a:r>
              <a:rPr lang="zh-CN" altLang="en-US" dirty="0" smtClean="0"/>
              <a:t>词库 </a:t>
            </a:r>
            <a:r>
              <a:rPr lang="en-US" altLang="zh-CN" dirty="0" smtClean="0"/>
              <a:t>None</a:t>
            </a:r>
          </a:p>
          <a:p>
            <a:r>
              <a:rPr lang="en-US" altLang="zh-CN" dirty="0" err="1" smtClean="0"/>
              <a:t>Probase</a:t>
            </a:r>
            <a:r>
              <a:rPr lang="en-US" altLang="zh-CN" dirty="0" smtClean="0"/>
              <a:t>+  LJQ</a:t>
            </a:r>
          </a:p>
          <a:p>
            <a:r>
              <a:rPr lang="zh-CN" altLang="en-US" dirty="0" smtClean="0"/>
              <a:t>商品 </a:t>
            </a:r>
            <a:r>
              <a:rPr lang="en-US" altLang="zh-CN" dirty="0" smtClean="0"/>
              <a:t>none</a:t>
            </a:r>
          </a:p>
          <a:p>
            <a:r>
              <a:rPr lang="zh-CN" altLang="en-US" dirty="0" smtClean="0"/>
              <a:t>图书 </a:t>
            </a:r>
            <a:r>
              <a:rPr lang="en-US" altLang="zh-CN" dirty="0" smtClean="0"/>
              <a:t>none</a:t>
            </a:r>
          </a:p>
          <a:p>
            <a:r>
              <a:rPr lang="zh-CN" altLang="en-US" dirty="0" smtClean="0"/>
              <a:t>人物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lw</a:t>
            </a:r>
            <a:r>
              <a:rPr lang="en-US" altLang="zh-CN" baseline="0" dirty="0" smtClean="0"/>
              <a:t>, </a:t>
            </a:r>
            <a:r>
              <a:rPr lang="en-US" altLang="zh-CN" baseline="0" dirty="0" smtClean="0">
                <a:sym typeface="Wingdings" pitchFamily="2" charset="2"/>
              </a:rPr>
              <a:t> </a:t>
            </a:r>
            <a:r>
              <a:rPr lang="zh-CN" altLang="en-US" baseline="0" smtClean="0">
                <a:sym typeface="Wingdings" pitchFamily="2" charset="2"/>
              </a:rPr>
              <a:t>人立方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07C0F-23FC-4FB1-83B1-A144A31489C7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RDF </a:t>
            </a:r>
            <a:r>
              <a:rPr lang="en-US" altLang="zh-CN" dirty="0" err="1" smtClean="0"/>
              <a:t>zx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自然语言理解 </a:t>
            </a:r>
            <a:r>
              <a:rPr lang="en-US" altLang="zh-CN" dirty="0" err="1" smtClean="0"/>
              <a:t>cwy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07C0F-23FC-4FB1-83B1-A144A31489C7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133516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045AC-82B3-4460-9A47-66EE17CEB3BD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137754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137754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5F1A0-225F-40F6-878C-52B319D46A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C23F-755C-4802-9821-F58CBCDE9ECD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0343-9BED-4135-8019-73961B7F166F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E2B7-6DAE-44CD-AB21-9A2570ECD6B9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E9D4-2AC5-4B4E-953B-8E4517F23EF1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C09B-DB01-490E-998D-CAFCBB1529C8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E5C6-2929-4414-88F1-638E14F4C4BA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411D-EC96-4ECF-B43A-6145157BB109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7EE7-0C5D-4F86-B42E-4A566ACD079C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DB9A-1B1D-44B1-8A14-36A36A58A33B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E152-5F14-4CC0-8B76-291FDDD55DB2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05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00"/>
            <a:ext cx="9144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565915"/>
            <a:ext cx="8229600" cy="61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624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133516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89EE6-305A-47E6-9990-7CE0026240DB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137754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137754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5F1A0-225F-40F6-878C-52B319D46A8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2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002" r="28511" b="82494"/>
          <a:stretch/>
        </p:blipFill>
        <p:spPr>
          <a:xfrm>
            <a:off x="0" y="6615"/>
            <a:ext cx="2040740" cy="54832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427985" y="65938"/>
            <a:ext cx="4501836" cy="545716"/>
            <a:chOff x="4572000" y="79126"/>
            <a:chExt cx="4501836" cy="654859"/>
          </a:xfrm>
        </p:grpSpPr>
        <p:sp>
          <p:nvSpPr>
            <p:cNvPr id="9" name="Rectangle 2059"/>
            <p:cNvSpPr>
              <a:spLocks noChangeArrowheads="1"/>
            </p:cNvSpPr>
            <p:nvPr/>
          </p:nvSpPr>
          <p:spPr bwMode="auto">
            <a:xfrm>
              <a:off x="4611880" y="404664"/>
              <a:ext cx="4208592" cy="3293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r>
                <a:rPr lang="en-US" sz="1200" b="1" dirty="0" smtClean="0">
                  <a:solidFill>
                    <a:srgbClr val="76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Graph Data</a:t>
              </a:r>
              <a:r>
                <a:rPr lang="en-US" sz="1200" b="1" baseline="0" dirty="0" smtClean="0">
                  <a:solidFill>
                    <a:srgbClr val="76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 Management Lab,  School of Computer Science</a:t>
              </a:r>
            </a:p>
          </p:txBody>
        </p:sp>
        <p:sp>
          <p:nvSpPr>
            <p:cNvPr id="10" name="Rectangle 2059"/>
            <p:cNvSpPr>
              <a:spLocks noChangeArrowheads="1"/>
            </p:cNvSpPr>
            <p:nvPr/>
          </p:nvSpPr>
          <p:spPr bwMode="auto">
            <a:xfrm>
              <a:off x="4572000" y="79127"/>
              <a:ext cx="1938734" cy="477054"/>
            </a:xfrm>
            <a:prstGeom prst="rect">
              <a:avLst/>
            </a:prstGeom>
            <a:noFill/>
            <a:ln>
              <a:noFill/>
            </a:ln>
            <a:effectLst>
              <a:glow rad="139700">
                <a:schemeClr val="accent4">
                  <a:satMod val="175000"/>
                  <a:alpha val="40000"/>
                </a:schemeClr>
              </a:glow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r>
                <a:rPr lang="en-US" sz="2000" b="1" dirty="0" smtClean="0">
                  <a:solidFill>
                    <a:srgbClr val="76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GDM@FUDAN</a:t>
              </a:r>
              <a:endParaRPr lang="en-US" sz="2000" b="1" dirty="0">
                <a:solidFill>
                  <a:srgbClr val="76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Verdana" pitchFamily="34" charset="0"/>
                <a:cs typeface="Times New Roman" pitchFamily="18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438498" y="79126"/>
              <a:ext cx="2635338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0" u="sng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http://gdm.fudan.edu.cn</a:t>
              </a:r>
              <a:endParaRPr lang="en-US" sz="2000" b="0" u="sng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png"/><Relationship Id="rId18" Type="http://schemas.openxmlformats.org/officeDocument/2006/relationships/image" Target="../media/image22.jpeg"/><Relationship Id="rId3" Type="http://schemas.openxmlformats.org/officeDocument/2006/relationships/image" Target="../media/image8.gif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17" Type="http://schemas.openxmlformats.org/officeDocument/2006/relationships/image" Target="../media/image21.jpeg"/><Relationship Id="rId2" Type="http://schemas.openxmlformats.org/officeDocument/2006/relationships/hyperlink" Target="http://baike.baidu.com/" TargetMode="External"/><Relationship Id="rId16" Type="http://schemas.openxmlformats.org/officeDocument/2006/relationships/image" Target="../media/image20.png"/><Relationship Id="rId20" Type="http://schemas.openxmlformats.org/officeDocument/2006/relationships/image" Target="../media/image2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5" Type="http://schemas.openxmlformats.org/officeDocument/2006/relationships/image" Target="../media/image19.png"/><Relationship Id="rId10" Type="http://schemas.openxmlformats.org/officeDocument/2006/relationships/image" Target="../media/image15.jpeg"/><Relationship Id="rId19" Type="http://schemas.openxmlformats.org/officeDocument/2006/relationships/image" Target="../media/image23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Relationship Id="rId14" Type="http://schemas.openxmlformats.org/officeDocument/2006/relationships/hyperlink" Target="http://www.taobao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e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中文知识图谱</a:t>
            </a:r>
            <a:r>
              <a:rPr lang="zh-CN" altLang="en-US" dirty="0" smtClean="0"/>
              <a:t>平台规划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报告人：徐波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0038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丰富的数据储备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411D-EC96-4ECF-B43A-6145157BB109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6" name="Group 163"/>
          <p:cNvGrpSpPr>
            <a:grpSpLocks/>
          </p:cNvGrpSpPr>
          <p:nvPr/>
        </p:nvGrpSpPr>
        <p:grpSpPr bwMode="auto">
          <a:xfrm>
            <a:off x="450882" y="1452577"/>
            <a:ext cx="2963863" cy="1354667"/>
            <a:chOff x="993" y="1464"/>
            <a:chExt cx="1079" cy="754"/>
          </a:xfrm>
        </p:grpSpPr>
        <p:sp>
          <p:nvSpPr>
            <p:cNvPr id="7" name="Rektangel 3"/>
            <p:cNvSpPr/>
            <p:nvPr/>
          </p:nvSpPr>
          <p:spPr>
            <a:xfrm>
              <a:off x="1000" y="1504"/>
              <a:ext cx="1071" cy="713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25400" cap="flat" cmpd="sng" algn="ctr">
              <a:noFill/>
              <a:prstDash val="solid"/>
            </a:ln>
            <a:effectLst>
              <a:softEdge rad="63500"/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8" name="Rectangle 167"/>
            <p:cNvSpPr>
              <a:spLocks noChangeArrowheads="1"/>
            </p:cNvSpPr>
            <p:nvPr/>
          </p:nvSpPr>
          <p:spPr bwMode="auto">
            <a:xfrm>
              <a:off x="993" y="1464"/>
              <a:ext cx="1058" cy="728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DBDBDB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" name="Group 159"/>
          <p:cNvGrpSpPr>
            <a:grpSpLocks/>
          </p:cNvGrpSpPr>
          <p:nvPr/>
        </p:nvGrpSpPr>
        <p:grpSpPr bwMode="auto">
          <a:xfrm>
            <a:off x="287370" y="3092994"/>
            <a:ext cx="8713787" cy="474927"/>
            <a:chOff x="200" y="2551"/>
            <a:chExt cx="5489" cy="359"/>
          </a:xfrm>
        </p:grpSpPr>
        <p:sp>
          <p:nvSpPr>
            <p:cNvPr id="10" name="AutoShape 108"/>
            <p:cNvSpPr>
              <a:spLocks noChangeArrowheads="1"/>
            </p:cNvSpPr>
            <p:nvPr/>
          </p:nvSpPr>
          <p:spPr bwMode="auto">
            <a:xfrm>
              <a:off x="320" y="2635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AutoShape 109"/>
            <p:cNvSpPr>
              <a:spLocks noChangeArrowheads="1"/>
            </p:cNvSpPr>
            <p:nvPr/>
          </p:nvSpPr>
          <p:spPr bwMode="auto">
            <a:xfrm>
              <a:off x="420" y="2635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AutoShape 110"/>
            <p:cNvSpPr>
              <a:spLocks noChangeArrowheads="1"/>
            </p:cNvSpPr>
            <p:nvPr/>
          </p:nvSpPr>
          <p:spPr bwMode="auto">
            <a:xfrm>
              <a:off x="520" y="2635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AutoShape 111"/>
            <p:cNvSpPr>
              <a:spLocks noChangeArrowheads="1"/>
            </p:cNvSpPr>
            <p:nvPr/>
          </p:nvSpPr>
          <p:spPr bwMode="auto">
            <a:xfrm>
              <a:off x="620" y="2635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AutoShape 112"/>
            <p:cNvSpPr>
              <a:spLocks noChangeArrowheads="1"/>
            </p:cNvSpPr>
            <p:nvPr/>
          </p:nvSpPr>
          <p:spPr bwMode="auto">
            <a:xfrm>
              <a:off x="819" y="2635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AutoShape 113"/>
            <p:cNvSpPr>
              <a:spLocks noChangeArrowheads="1"/>
            </p:cNvSpPr>
            <p:nvPr/>
          </p:nvSpPr>
          <p:spPr bwMode="auto">
            <a:xfrm>
              <a:off x="719" y="2629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AutoShape 114"/>
            <p:cNvSpPr>
              <a:spLocks noChangeArrowheads="1"/>
            </p:cNvSpPr>
            <p:nvPr/>
          </p:nvSpPr>
          <p:spPr bwMode="auto">
            <a:xfrm>
              <a:off x="919" y="2629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AutoShape 115"/>
            <p:cNvSpPr>
              <a:spLocks noChangeArrowheads="1"/>
            </p:cNvSpPr>
            <p:nvPr/>
          </p:nvSpPr>
          <p:spPr bwMode="auto">
            <a:xfrm>
              <a:off x="1019" y="2629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AutoShape 116"/>
            <p:cNvSpPr>
              <a:spLocks noChangeArrowheads="1"/>
            </p:cNvSpPr>
            <p:nvPr/>
          </p:nvSpPr>
          <p:spPr bwMode="auto">
            <a:xfrm>
              <a:off x="1218" y="2629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AutoShape 117"/>
            <p:cNvSpPr>
              <a:spLocks noChangeArrowheads="1"/>
            </p:cNvSpPr>
            <p:nvPr/>
          </p:nvSpPr>
          <p:spPr bwMode="auto">
            <a:xfrm>
              <a:off x="1418" y="2629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AutoShape 118"/>
            <p:cNvSpPr>
              <a:spLocks noChangeArrowheads="1"/>
            </p:cNvSpPr>
            <p:nvPr/>
          </p:nvSpPr>
          <p:spPr bwMode="auto">
            <a:xfrm>
              <a:off x="1118" y="2629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AutoShape 119"/>
            <p:cNvSpPr>
              <a:spLocks noChangeArrowheads="1"/>
            </p:cNvSpPr>
            <p:nvPr/>
          </p:nvSpPr>
          <p:spPr bwMode="auto">
            <a:xfrm>
              <a:off x="1318" y="2629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AutoShape 120"/>
            <p:cNvSpPr>
              <a:spLocks noChangeArrowheads="1"/>
            </p:cNvSpPr>
            <p:nvPr/>
          </p:nvSpPr>
          <p:spPr bwMode="auto">
            <a:xfrm>
              <a:off x="1517" y="2629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AutoShape 121"/>
            <p:cNvSpPr>
              <a:spLocks noChangeArrowheads="1"/>
            </p:cNvSpPr>
            <p:nvPr/>
          </p:nvSpPr>
          <p:spPr bwMode="auto">
            <a:xfrm>
              <a:off x="1617" y="2629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AutoShape 122"/>
            <p:cNvSpPr>
              <a:spLocks noChangeArrowheads="1"/>
            </p:cNvSpPr>
            <p:nvPr/>
          </p:nvSpPr>
          <p:spPr bwMode="auto">
            <a:xfrm>
              <a:off x="1717" y="2629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AutoShape 123"/>
            <p:cNvSpPr>
              <a:spLocks noChangeArrowheads="1"/>
            </p:cNvSpPr>
            <p:nvPr/>
          </p:nvSpPr>
          <p:spPr bwMode="auto">
            <a:xfrm>
              <a:off x="1817" y="2629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AutoShape 124"/>
            <p:cNvSpPr>
              <a:spLocks noChangeArrowheads="1"/>
            </p:cNvSpPr>
            <p:nvPr/>
          </p:nvSpPr>
          <p:spPr bwMode="auto">
            <a:xfrm>
              <a:off x="1916" y="2629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AutoShape 125"/>
            <p:cNvSpPr>
              <a:spLocks noChangeArrowheads="1"/>
            </p:cNvSpPr>
            <p:nvPr/>
          </p:nvSpPr>
          <p:spPr bwMode="auto">
            <a:xfrm>
              <a:off x="2016" y="2629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AutoShape 126"/>
            <p:cNvSpPr>
              <a:spLocks noChangeArrowheads="1"/>
            </p:cNvSpPr>
            <p:nvPr/>
          </p:nvSpPr>
          <p:spPr bwMode="auto">
            <a:xfrm>
              <a:off x="2116" y="2629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AutoShape 127"/>
            <p:cNvSpPr>
              <a:spLocks noChangeArrowheads="1"/>
            </p:cNvSpPr>
            <p:nvPr/>
          </p:nvSpPr>
          <p:spPr bwMode="auto">
            <a:xfrm>
              <a:off x="2215" y="2629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AutoShape 128"/>
            <p:cNvSpPr>
              <a:spLocks noChangeArrowheads="1"/>
            </p:cNvSpPr>
            <p:nvPr/>
          </p:nvSpPr>
          <p:spPr bwMode="auto">
            <a:xfrm>
              <a:off x="2308" y="2631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AutoShape 129"/>
            <p:cNvSpPr>
              <a:spLocks noChangeArrowheads="1"/>
            </p:cNvSpPr>
            <p:nvPr/>
          </p:nvSpPr>
          <p:spPr bwMode="auto">
            <a:xfrm>
              <a:off x="2408" y="2631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AutoShape 130"/>
            <p:cNvSpPr>
              <a:spLocks noChangeArrowheads="1"/>
            </p:cNvSpPr>
            <p:nvPr/>
          </p:nvSpPr>
          <p:spPr bwMode="auto">
            <a:xfrm>
              <a:off x="2508" y="2631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AutoShape 131"/>
            <p:cNvSpPr>
              <a:spLocks noChangeArrowheads="1"/>
            </p:cNvSpPr>
            <p:nvPr/>
          </p:nvSpPr>
          <p:spPr bwMode="auto">
            <a:xfrm>
              <a:off x="2608" y="2631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AutoShape 132"/>
            <p:cNvSpPr>
              <a:spLocks noChangeArrowheads="1"/>
            </p:cNvSpPr>
            <p:nvPr/>
          </p:nvSpPr>
          <p:spPr bwMode="auto">
            <a:xfrm>
              <a:off x="2807" y="2631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AutoShape 133"/>
            <p:cNvSpPr>
              <a:spLocks noChangeArrowheads="1"/>
            </p:cNvSpPr>
            <p:nvPr/>
          </p:nvSpPr>
          <p:spPr bwMode="auto">
            <a:xfrm>
              <a:off x="2707" y="2625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AutoShape 134"/>
            <p:cNvSpPr>
              <a:spLocks noChangeArrowheads="1"/>
            </p:cNvSpPr>
            <p:nvPr/>
          </p:nvSpPr>
          <p:spPr bwMode="auto">
            <a:xfrm>
              <a:off x="2907" y="2625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AutoShape 135"/>
            <p:cNvSpPr>
              <a:spLocks noChangeArrowheads="1"/>
            </p:cNvSpPr>
            <p:nvPr/>
          </p:nvSpPr>
          <p:spPr bwMode="auto">
            <a:xfrm>
              <a:off x="3007" y="2625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AutoShape 136"/>
            <p:cNvSpPr>
              <a:spLocks noChangeArrowheads="1"/>
            </p:cNvSpPr>
            <p:nvPr/>
          </p:nvSpPr>
          <p:spPr bwMode="auto">
            <a:xfrm>
              <a:off x="3206" y="2625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AutoShape 137"/>
            <p:cNvSpPr>
              <a:spLocks noChangeArrowheads="1"/>
            </p:cNvSpPr>
            <p:nvPr/>
          </p:nvSpPr>
          <p:spPr bwMode="auto">
            <a:xfrm>
              <a:off x="3406" y="2625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AutoShape 138"/>
            <p:cNvSpPr>
              <a:spLocks noChangeArrowheads="1"/>
            </p:cNvSpPr>
            <p:nvPr/>
          </p:nvSpPr>
          <p:spPr bwMode="auto">
            <a:xfrm>
              <a:off x="3106" y="2625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AutoShape 139"/>
            <p:cNvSpPr>
              <a:spLocks noChangeArrowheads="1"/>
            </p:cNvSpPr>
            <p:nvPr/>
          </p:nvSpPr>
          <p:spPr bwMode="auto">
            <a:xfrm>
              <a:off x="3306" y="2625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AutoShape 140"/>
            <p:cNvSpPr>
              <a:spLocks noChangeArrowheads="1"/>
            </p:cNvSpPr>
            <p:nvPr/>
          </p:nvSpPr>
          <p:spPr bwMode="auto">
            <a:xfrm>
              <a:off x="3505" y="2625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AutoShape 141"/>
            <p:cNvSpPr>
              <a:spLocks noChangeArrowheads="1"/>
            </p:cNvSpPr>
            <p:nvPr/>
          </p:nvSpPr>
          <p:spPr bwMode="auto">
            <a:xfrm>
              <a:off x="3605" y="2625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AutoShape 142"/>
            <p:cNvSpPr>
              <a:spLocks noChangeArrowheads="1"/>
            </p:cNvSpPr>
            <p:nvPr/>
          </p:nvSpPr>
          <p:spPr bwMode="auto">
            <a:xfrm>
              <a:off x="3705" y="2625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AutoShape 143"/>
            <p:cNvSpPr>
              <a:spLocks noChangeArrowheads="1"/>
            </p:cNvSpPr>
            <p:nvPr/>
          </p:nvSpPr>
          <p:spPr bwMode="auto">
            <a:xfrm>
              <a:off x="3805" y="2625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AutoShape 144"/>
            <p:cNvSpPr>
              <a:spLocks noChangeArrowheads="1"/>
            </p:cNvSpPr>
            <p:nvPr/>
          </p:nvSpPr>
          <p:spPr bwMode="auto">
            <a:xfrm>
              <a:off x="3904" y="2625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AutoShape 145"/>
            <p:cNvSpPr>
              <a:spLocks noChangeArrowheads="1"/>
            </p:cNvSpPr>
            <p:nvPr/>
          </p:nvSpPr>
          <p:spPr bwMode="auto">
            <a:xfrm>
              <a:off x="4004" y="2625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AutoShape 146"/>
            <p:cNvSpPr>
              <a:spLocks noChangeArrowheads="1"/>
            </p:cNvSpPr>
            <p:nvPr/>
          </p:nvSpPr>
          <p:spPr bwMode="auto">
            <a:xfrm>
              <a:off x="4104" y="2625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AutoShape 147"/>
            <p:cNvSpPr>
              <a:spLocks noChangeArrowheads="1"/>
            </p:cNvSpPr>
            <p:nvPr/>
          </p:nvSpPr>
          <p:spPr bwMode="auto">
            <a:xfrm>
              <a:off x="4203" y="2625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AutoShape 148"/>
            <p:cNvSpPr>
              <a:spLocks noChangeArrowheads="1"/>
            </p:cNvSpPr>
            <p:nvPr/>
          </p:nvSpPr>
          <p:spPr bwMode="auto">
            <a:xfrm>
              <a:off x="4400" y="2620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AutoShape 149"/>
            <p:cNvSpPr>
              <a:spLocks noChangeArrowheads="1"/>
            </p:cNvSpPr>
            <p:nvPr/>
          </p:nvSpPr>
          <p:spPr bwMode="auto">
            <a:xfrm>
              <a:off x="4300" y="2620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AutoShape 150"/>
            <p:cNvSpPr>
              <a:spLocks noChangeArrowheads="1"/>
            </p:cNvSpPr>
            <p:nvPr/>
          </p:nvSpPr>
          <p:spPr bwMode="auto">
            <a:xfrm>
              <a:off x="4499" y="2620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AutoShape 151"/>
            <p:cNvSpPr>
              <a:spLocks noChangeArrowheads="1"/>
            </p:cNvSpPr>
            <p:nvPr/>
          </p:nvSpPr>
          <p:spPr bwMode="auto">
            <a:xfrm>
              <a:off x="4599" y="2620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AutoShape 152"/>
            <p:cNvSpPr>
              <a:spLocks noChangeArrowheads="1"/>
            </p:cNvSpPr>
            <p:nvPr/>
          </p:nvSpPr>
          <p:spPr bwMode="auto">
            <a:xfrm>
              <a:off x="4699" y="2620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AutoShape 153"/>
            <p:cNvSpPr>
              <a:spLocks noChangeArrowheads="1"/>
            </p:cNvSpPr>
            <p:nvPr/>
          </p:nvSpPr>
          <p:spPr bwMode="auto">
            <a:xfrm>
              <a:off x="4799" y="2620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AutoShape 154"/>
            <p:cNvSpPr>
              <a:spLocks noChangeArrowheads="1"/>
            </p:cNvSpPr>
            <p:nvPr/>
          </p:nvSpPr>
          <p:spPr bwMode="auto">
            <a:xfrm>
              <a:off x="4898" y="2620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AutoShape 155"/>
            <p:cNvSpPr>
              <a:spLocks noChangeArrowheads="1"/>
            </p:cNvSpPr>
            <p:nvPr/>
          </p:nvSpPr>
          <p:spPr bwMode="auto">
            <a:xfrm>
              <a:off x="4998" y="2620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AutoShape 156"/>
            <p:cNvSpPr>
              <a:spLocks noChangeArrowheads="1"/>
            </p:cNvSpPr>
            <p:nvPr/>
          </p:nvSpPr>
          <p:spPr bwMode="auto">
            <a:xfrm>
              <a:off x="5098" y="2620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AutoShape 157"/>
            <p:cNvSpPr>
              <a:spLocks noChangeArrowheads="1"/>
            </p:cNvSpPr>
            <p:nvPr/>
          </p:nvSpPr>
          <p:spPr bwMode="auto">
            <a:xfrm>
              <a:off x="5197" y="2620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Rectangle 158"/>
            <p:cNvSpPr>
              <a:spLocks noChangeArrowheads="1"/>
            </p:cNvSpPr>
            <p:nvPr/>
          </p:nvSpPr>
          <p:spPr bwMode="auto">
            <a:xfrm rot="10800000">
              <a:off x="200" y="2551"/>
              <a:ext cx="5489" cy="35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1" name="Group 161"/>
          <p:cNvGrpSpPr>
            <a:grpSpLocks/>
          </p:cNvGrpSpPr>
          <p:nvPr/>
        </p:nvGrpSpPr>
        <p:grpSpPr bwMode="auto">
          <a:xfrm>
            <a:off x="465170" y="2865453"/>
            <a:ext cx="7953375" cy="346604"/>
            <a:chOff x="312" y="2331"/>
            <a:chExt cx="5010" cy="262"/>
          </a:xfrm>
        </p:grpSpPr>
        <p:sp>
          <p:nvSpPr>
            <p:cNvPr id="62" name="AutoShape 54"/>
            <p:cNvSpPr>
              <a:spLocks noChangeArrowheads="1"/>
            </p:cNvSpPr>
            <p:nvPr/>
          </p:nvSpPr>
          <p:spPr bwMode="auto">
            <a:xfrm>
              <a:off x="312" y="2346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FF6600"/>
                </a:gs>
                <a:gs pos="50000">
                  <a:srgbClr val="FFCC00"/>
                </a:gs>
                <a:gs pos="100000">
                  <a:srgbClr val="FF66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AutoShape 55"/>
            <p:cNvSpPr>
              <a:spLocks noChangeArrowheads="1"/>
            </p:cNvSpPr>
            <p:nvPr/>
          </p:nvSpPr>
          <p:spPr bwMode="auto">
            <a:xfrm>
              <a:off x="412" y="2346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AutoShape 56"/>
            <p:cNvSpPr>
              <a:spLocks noChangeArrowheads="1"/>
            </p:cNvSpPr>
            <p:nvPr/>
          </p:nvSpPr>
          <p:spPr bwMode="auto">
            <a:xfrm>
              <a:off x="512" y="2346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AutoShape 57"/>
            <p:cNvSpPr>
              <a:spLocks noChangeArrowheads="1"/>
            </p:cNvSpPr>
            <p:nvPr/>
          </p:nvSpPr>
          <p:spPr bwMode="auto">
            <a:xfrm>
              <a:off x="612" y="2346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AutoShape 58"/>
            <p:cNvSpPr>
              <a:spLocks noChangeArrowheads="1"/>
            </p:cNvSpPr>
            <p:nvPr/>
          </p:nvSpPr>
          <p:spPr bwMode="auto">
            <a:xfrm>
              <a:off x="811" y="2346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AutoShape 59"/>
            <p:cNvSpPr>
              <a:spLocks noChangeArrowheads="1"/>
            </p:cNvSpPr>
            <p:nvPr/>
          </p:nvSpPr>
          <p:spPr bwMode="auto">
            <a:xfrm>
              <a:off x="711" y="2340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AutoShape 60"/>
            <p:cNvSpPr>
              <a:spLocks noChangeArrowheads="1"/>
            </p:cNvSpPr>
            <p:nvPr/>
          </p:nvSpPr>
          <p:spPr bwMode="auto">
            <a:xfrm>
              <a:off x="911" y="2340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AutoShape 61"/>
            <p:cNvSpPr>
              <a:spLocks noChangeArrowheads="1"/>
            </p:cNvSpPr>
            <p:nvPr/>
          </p:nvSpPr>
          <p:spPr bwMode="auto">
            <a:xfrm>
              <a:off x="1011" y="2340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AutoShape 62"/>
            <p:cNvSpPr>
              <a:spLocks noChangeArrowheads="1"/>
            </p:cNvSpPr>
            <p:nvPr/>
          </p:nvSpPr>
          <p:spPr bwMode="auto">
            <a:xfrm>
              <a:off x="1210" y="2340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AutoShape 63"/>
            <p:cNvSpPr>
              <a:spLocks noChangeArrowheads="1"/>
            </p:cNvSpPr>
            <p:nvPr/>
          </p:nvSpPr>
          <p:spPr bwMode="auto">
            <a:xfrm>
              <a:off x="1410" y="2340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AutoShape 64"/>
            <p:cNvSpPr>
              <a:spLocks noChangeArrowheads="1"/>
            </p:cNvSpPr>
            <p:nvPr/>
          </p:nvSpPr>
          <p:spPr bwMode="auto">
            <a:xfrm>
              <a:off x="1110" y="2340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AutoShape 65"/>
            <p:cNvSpPr>
              <a:spLocks noChangeArrowheads="1"/>
            </p:cNvSpPr>
            <p:nvPr/>
          </p:nvSpPr>
          <p:spPr bwMode="auto">
            <a:xfrm>
              <a:off x="1310" y="2340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AutoShape 66"/>
            <p:cNvSpPr>
              <a:spLocks noChangeArrowheads="1"/>
            </p:cNvSpPr>
            <p:nvPr/>
          </p:nvSpPr>
          <p:spPr bwMode="auto">
            <a:xfrm>
              <a:off x="1509" y="2340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AutoShape 67"/>
            <p:cNvSpPr>
              <a:spLocks noChangeArrowheads="1"/>
            </p:cNvSpPr>
            <p:nvPr/>
          </p:nvSpPr>
          <p:spPr bwMode="auto">
            <a:xfrm>
              <a:off x="1609" y="2340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FF6600"/>
                </a:gs>
                <a:gs pos="50000">
                  <a:srgbClr val="FFCC00"/>
                </a:gs>
                <a:gs pos="100000">
                  <a:srgbClr val="FF6600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AutoShape 68"/>
            <p:cNvSpPr>
              <a:spLocks noChangeArrowheads="1"/>
            </p:cNvSpPr>
            <p:nvPr/>
          </p:nvSpPr>
          <p:spPr bwMode="auto">
            <a:xfrm>
              <a:off x="1709" y="2340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AutoShape 69"/>
            <p:cNvSpPr>
              <a:spLocks noChangeArrowheads="1"/>
            </p:cNvSpPr>
            <p:nvPr/>
          </p:nvSpPr>
          <p:spPr bwMode="auto">
            <a:xfrm>
              <a:off x="1809" y="2340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AutoShape 70"/>
            <p:cNvSpPr>
              <a:spLocks noChangeArrowheads="1"/>
            </p:cNvSpPr>
            <p:nvPr/>
          </p:nvSpPr>
          <p:spPr bwMode="auto">
            <a:xfrm>
              <a:off x="1908" y="2340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AutoShape 71"/>
            <p:cNvSpPr>
              <a:spLocks noChangeArrowheads="1"/>
            </p:cNvSpPr>
            <p:nvPr/>
          </p:nvSpPr>
          <p:spPr bwMode="auto">
            <a:xfrm>
              <a:off x="2008" y="2340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AutoShape 72"/>
            <p:cNvSpPr>
              <a:spLocks noChangeArrowheads="1"/>
            </p:cNvSpPr>
            <p:nvPr/>
          </p:nvSpPr>
          <p:spPr bwMode="auto">
            <a:xfrm>
              <a:off x="2108" y="2340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AutoShape 73"/>
            <p:cNvSpPr>
              <a:spLocks noChangeArrowheads="1"/>
            </p:cNvSpPr>
            <p:nvPr/>
          </p:nvSpPr>
          <p:spPr bwMode="auto">
            <a:xfrm>
              <a:off x="2207" y="2340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AutoShape 74"/>
            <p:cNvSpPr>
              <a:spLocks noChangeArrowheads="1"/>
            </p:cNvSpPr>
            <p:nvPr/>
          </p:nvSpPr>
          <p:spPr bwMode="auto">
            <a:xfrm>
              <a:off x="2300" y="2342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AutoShape 75"/>
            <p:cNvSpPr>
              <a:spLocks noChangeArrowheads="1"/>
            </p:cNvSpPr>
            <p:nvPr/>
          </p:nvSpPr>
          <p:spPr bwMode="auto">
            <a:xfrm>
              <a:off x="2400" y="2342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AutoShape 76"/>
            <p:cNvSpPr>
              <a:spLocks noChangeArrowheads="1"/>
            </p:cNvSpPr>
            <p:nvPr/>
          </p:nvSpPr>
          <p:spPr bwMode="auto">
            <a:xfrm>
              <a:off x="2500" y="2342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AutoShape 77"/>
            <p:cNvSpPr>
              <a:spLocks noChangeArrowheads="1"/>
            </p:cNvSpPr>
            <p:nvPr/>
          </p:nvSpPr>
          <p:spPr bwMode="auto">
            <a:xfrm>
              <a:off x="2600" y="2342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AutoShape 78"/>
            <p:cNvSpPr>
              <a:spLocks noChangeArrowheads="1"/>
            </p:cNvSpPr>
            <p:nvPr/>
          </p:nvSpPr>
          <p:spPr bwMode="auto">
            <a:xfrm>
              <a:off x="2799" y="2342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AutoShape 79"/>
            <p:cNvSpPr>
              <a:spLocks noChangeArrowheads="1"/>
            </p:cNvSpPr>
            <p:nvPr/>
          </p:nvSpPr>
          <p:spPr bwMode="auto">
            <a:xfrm>
              <a:off x="2699" y="2336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AutoShape 80"/>
            <p:cNvSpPr>
              <a:spLocks noChangeArrowheads="1"/>
            </p:cNvSpPr>
            <p:nvPr/>
          </p:nvSpPr>
          <p:spPr bwMode="auto">
            <a:xfrm>
              <a:off x="2899" y="2336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FF6600"/>
                </a:gs>
                <a:gs pos="50000">
                  <a:srgbClr val="FFCC00"/>
                </a:gs>
                <a:gs pos="100000">
                  <a:srgbClr val="FF6600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AutoShape 81"/>
            <p:cNvSpPr>
              <a:spLocks noChangeArrowheads="1"/>
            </p:cNvSpPr>
            <p:nvPr/>
          </p:nvSpPr>
          <p:spPr bwMode="auto">
            <a:xfrm>
              <a:off x="2999" y="2336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AutoShape 82"/>
            <p:cNvSpPr>
              <a:spLocks noChangeArrowheads="1"/>
            </p:cNvSpPr>
            <p:nvPr/>
          </p:nvSpPr>
          <p:spPr bwMode="auto">
            <a:xfrm>
              <a:off x="3198" y="2336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AutoShape 83"/>
            <p:cNvSpPr>
              <a:spLocks noChangeArrowheads="1"/>
            </p:cNvSpPr>
            <p:nvPr/>
          </p:nvSpPr>
          <p:spPr bwMode="auto">
            <a:xfrm>
              <a:off x="3398" y="2336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AutoShape 84"/>
            <p:cNvSpPr>
              <a:spLocks noChangeArrowheads="1"/>
            </p:cNvSpPr>
            <p:nvPr/>
          </p:nvSpPr>
          <p:spPr bwMode="auto">
            <a:xfrm>
              <a:off x="3098" y="2336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AutoShape 85"/>
            <p:cNvSpPr>
              <a:spLocks noChangeArrowheads="1"/>
            </p:cNvSpPr>
            <p:nvPr/>
          </p:nvSpPr>
          <p:spPr bwMode="auto">
            <a:xfrm>
              <a:off x="3298" y="2336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AutoShape 86"/>
            <p:cNvSpPr>
              <a:spLocks noChangeArrowheads="1"/>
            </p:cNvSpPr>
            <p:nvPr/>
          </p:nvSpPr>
          <p:spPr bwMode="auto">
            <a:xfrm>
              <a:off x="3497" y="2336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AutoShape 87"/>
            <p:cNvSpPr>
              <a:spLocks noChangeArrowheads="1"/>
            </p:cNvSpPr>
            <p:nvPr/>
          </p:nvSpPr>
          <p:spPr bwMode="auto">
            <a:xfrm>
              <a:off x="3597" y="2336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AutoShape 88"/>
            <p:cNvSpPr>
              <a:spLocks noChangeArrowheads="1"/>
            </p:cNvSpPr>
            <p:nvPr/>
          </p:nvSpPr>
          <p:spPr bwMode="auto">
            <a:xfrm>
              <a:off x="3697" y="2336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AutoShape 89"/>
            <p:cNvSpPr>
              <a:spLocks noChangeArrowheads="1"/>
            </p:cNvSpPr>
            <p:nvPr/>
          </p:nvSpPr>
          <p:spPr bwMode="auto">
            <a:xfrm>
              <a:off x="3797" y="2336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AutoShape 90"/>
            <p:cNvSpPr>
              <a:spLocks noChangeArrowheads="1"/>
            </p:cNvSpPr>
            <p:nvPr/>
          </p:nvSpPr>
          <p:spPr bwMode="auto">
            <a:xfrm>
              <a:off x="3896" y="2336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AutoShape 91"/>
            <p:cNvSpPr>
              <a:spLocks noChangeArrowheads="1"/>
            </p:cNvSpPr>
            <p:nvPr/>
          </p:nvSpPr>
          <p:spPr bwMode="auto">
            <a:xfrm>
              <a:off x="3996" y="2336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AutoShape 92"/>
            <p:cNvSpPr>
              <a:spLocks noChangeArrowheads="1"/>
            </p:cNvSpPr>
            <p:nvPr/>
          </p:nvSpPr>
          <p:spPr bwMode="auto">
            <a:xfrm>
              <a:off x="4096" y="2336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AutoShape 93"/>
            <p:cNvSpPr>
              <a:spLocks noChangeArrowheads="1"/>
            </p:cNvSpPr>
            <p:nvPr/>
          </p:nvSpPr>
          <p:spPr bwMode="auto">
            <a:xfrm>
              <a:off x="4195" y="2336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FF6600"/>
                </a:gs>
                <a:gs pos="50000">
                  <a:srgbClr val="FFCC00"/>
                </a:gs>
                <a:gs pos="100000">
                  <a:srgbClr val="FF6600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AutoShape 94"/>
            <p:cNvSpPr>
              <a:spLocks noChangeArrowheads="1"/>
            </p:cNvSpPr>
            <p:nvPr/>
          </p:nvSpPr>
          <p:spPr bwMode="auto">
            <a:xfrm>
              <a:off x="4392" y="2331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AutoShape 95"/>
            <p:cNvSpPr>
              <a:spLocks noChangeArrowheads="1"/>
            </p:cNvSpPr>
            <p:nvPr/>
          </p:nvSpPr>
          <p:spPr bwMode="auto">
            <a:xfrm>
              <a:off x="4292" y="2331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AutoShape 96"/>
            <p:cNvSpPr>
              <a:spLocks noChangeArrowheads="1"/>
            </p:cNvSpPr>
            <p:nvPr/>
          </p:nvSpPr>
          <p:spPr bwMode="auto">
            <a:xfrm>
              <a:off x="4491" y="2331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AutoShape 97"/>
            <p:cNvSpPr>
              <a:spLocks noChangeArrowheads="1"/>
            </p:cNvSpPr>
            <p:nvPr/>
          </p:nvSpPr>
          <p:spPr bwMode="auto">
            <a:xfrm>
              <a:off x="4591" y="2331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AutoShape 98"/>
            <p:cNvSpPr>
              <a:spLocks noChangeArrowheads="1"/>
            </p:cNvSpPr>
            <p:nvPr/>
          </p:nvSpPr>
          <p:spPr bwMode="auto">
            <a:xfrm>
              <a:off x="4691" y="2331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AutoShape 99"/>
            <p:cNvSpPr>
              <a:spLocks noChangeArrowheads="1"/>
            </p:cNvSpPr>
            <p:nvPr/>
          </p:nvSpPr>
          <p:spPr bwMode="auto">
            <a:xfrm>
              <a:off x="4791" y="2331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AutoShape 100"/>
            <p:cNvSpPr>
              <a:spLocks noChangeArrowheads="1"/>
            </p:cNvSpPr>
            <p:nvPr/>
          </p:nvSpPr>
          <p:spPr bwMode="auto">
            <a:xfrm>
              <a:off x="4890" y="2331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AutoShape 101"/>
            <p:cNvSpPr>
              <a:spLocks noChangeArrowheads="1"/>
            </p:cNvSpPr>
            <p:nvPr/>
          </p:nvSpPr>
          <p:spPr bwMode="auto">
            <a:xfrm>
              <a:off x="4990" y="2331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AutoShape 102"/>
            <p:cNvSpPr>
              <a:spLocks noChangeArrowheads="1"/>
            </p:cNvSpPr>
            <p:nvPr/>
          </p:nvSpPr>
          <p:spPr bwMode="auto">
            <a:xfrm>
              <a:off x="5090" y="2331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AutoShape 103"/>
            <p:cNvSpPr>
              <a:spLocks noChangeArrowheads="1"/>
            </p:cNvSpPr>
            <p:nvPr/>
          </p:nvSpPr>
          <p:spPr bwMode="auto">
            <a:xfrm>
              <a:off x="5189" y="2331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FF6600"/>
                </a:gs>
                <a:gs pos="50000">
                  <a:srgbClr val="FFCC00"/>
                </a:gs>
                <a:gs pos="100000">
                  <a:srgbClr val="FF6600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3" name="Text Box 169"/>
          <p:cNvSpPr txBox="1">
            <a:spLocks noChangeArrowheads="1"/>
          </p:cNvSpPr>
          <p:nvPr/>
        </p:nvSpPr>
        <p:spPr bwMode="auto">
          <a:xfrm>
            <a:off x="508031" y="2405078"/>
            <a:ext cx="1210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ea typeface="微软雅黑" pitchFamily="34" charset="-122"/>
              </a:rPr>
              <a:t>百科类网站</a:t>
            </a:r>
            <a:endParaRPr lang="zh-CN" altLang="en-US" sz="1600" dirty="0">
              <a:ea typeface="微软雅黑" pitchFamily="34" charset="-122"/>
            </a:endParaRPr>
          </a:p>
        </p:txBody>
      </p:sp>
      <p:sp>
        <p:nvSpPr>
          <p:cNvPr id="114" name="Line 170"/>
          <p:cNvSpPr>
            <a:spLocks noChangeShapeType="1"/>
          </p:cNvSpPr>
          <p:nvPr/>
        </p:nvSpPr>
        <p:spPr bwMode="auto">
          <a:xfrm>
            <a:off x="1601819" y="2780786"/>
            <a:ext cx="0" cy="93927"/>
          </a:xfrm>
          <a:prstGeom prst="line">
            <a:avLst/>
          </a:prstGeom>
          <a:noFill/>
          <a:ln w="28575" cap="rnd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15" name="Group 174"/>
          <p:cNvGrpSpPr>
            <a:grpSpLocks/>
          </p:cNvGrpSpPr>
          <p:nvPr/>
        </p:nvGrpSpPr>
        <p:grpSpPr bwMode="auto">
          <a:xfrm>
            <a:off x="4268818" y="1453900"/>
            <a:ext cx="3160713" cy="1354667"/>
            <a:chOff x="993" y="1464"/>
            <a:chExt cx="1079" cy="754"/>
          </a:xfrm>
        </p:grpSpPr>
        <p:sp>
          <p:nvSpPr>
            <p:cNvPr id="116" name="Rektangel 3"/>
            <p:cNvSpPr/>
            <p:nvPr/>
          </p:nvSpPr>
          <p:spPr>
            <a:xfrm>
              <a:off x="1000" y="1504"/>
              <a:ext cx="1071" cy="713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25400" cap="flat" cmpd="sng" algn="ctr">
              <a:noFill/>
              <a:prstDash val="solid"/>
            </a:ln>
            <a:effectLst>
              <a:softEdge rad="63500"/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117" name="Rectangle 178"/>
            <p:cNvSpPr>
              <a:spLocks noChangeArrowheads="1"/>
            </p:cNvSpPr>
            <p:nvPr/>
          </p:nvSpPr>
          <p:spPr bwMode="auto">
            <a:xfrm>
              <a:off x="993" y="1464"/>
              <a:ext cx="1058" cy="728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DBDBDB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8" name="Text Box 180"/>
          <p:cNvSpPr txBox="1">
            <a:spLocks noChangeArrowheads="1"/>
          </p:cNvSpPr>
          <p:nvPr/>
        </p:nvSpPr>
        <p:spPr bwMode="auto">
          <a:xfrm>
            <a:off x="4325969" y="2406400"/>
            <a:ext cx="1210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ea typeface="微软雅黑" pitchFamily="34" charset="-122"/>
              </a:rPr>
              <a:t>输入法词库</a:t>
            </a:r>
            <a:endParaRPr lang="zh-CN" altLang="en-US" sz="1600" dirty="0">
              <a:ea typeface="微软雅黑" pitchFamily="34" charset="-122"/>
            </a:endParaRPr>
          </a:p>
        </p:txBody>
      </p:sp>
      <p:sp>
        <p:nvSpPr>
          <p:cNvPr id="119" name="Line 181"/>
          <p:cNvSpPr>
            <a:spLocks noChangeShapeType="1"/>
          </p:cNvSpPr>
          <p:nvPr/>
        </p:nvSpPr>
        <p:spPr bwMode="auto">
          <a:xfrm>
            <a:off x="5419756" y="2782109"/>
            <a:ext cx="0" cy="93928"/>
          </a:xfrm>
          <a:prstGeom prst="line">
            <a:avLst/>
          </a:prstGeom>
          <a:noFill/>
          <a:ln w="28575" cap="rnd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21" name="Group 183"/>
          <p:cNvGrpSpPr>
            <a:grpSpLocks/>
          </p:cNvGrpSpPr>
          <p:nvPr/>
        </p:nvGrpSpPr>
        <p:grpSpPr bwMode="auto">
          <a:xfrm>
            <a:off x="1965357" y="3645973"/>
            <a:ext cx="2963863" cy="1354667"/>
            <a:chOff x="993" y="1464"/>
            <a:chExt cx="1079" cy="754"/>
          </a:xfrm>
        </p:grpSpPr>
        <p:sp>
          <p:nvSpPr>
            <p:cNvPr id="122" name="Rektangel 3"/>
            <p:cNvSpPr/>
            <p:nvPr/>
          </p:nvSpPr>
          <p:spPr>
            <a:xfrm>
              <a:off x="1000" y="1504"/>
              <a:ext cx="1071" cy="713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25400" cap="flat" cmpd="sng" algn="ctr">
              <a:noFill/>
              <a:prstDash val="solid"/>
            </a:ln>
            <a:effectLst>
              <a:softEdge rad="63500"/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123" name="Rectangle 187"/>
            <p:cNvSpPr>
              <a:spLocks noChangeArrowheads="1"/>
            </p:cNvSpPr>
            <p:nvPr/>
          </p:nvSpPr>
          <p:spPr bwMode="auto">
            <a:xfrm>
              <a:off x="993" y="1464"/>
              <a:ext cx="1058" cy="728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DBDBDB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4" name="Text Box 189"/>
          <p:cNvSpPr txBox="1">
            <a:spLocks noChangeArrowheads="1"/>
          </p:cNvSpPr>
          <p:nvPr/>
        </p:nvSpPr>
        <p:spPr bwMode="auto">
          <a:xfrm>
            <a:off x="2022506" y="4598474"/>
            <a:ext cx="15039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ea typeface="微软雅黑" pitchFamily="34" charset="-122"/>
              </a:rPr>
              <a:t>新浪微博及</a:t>
            </a:r>
            <a:r>
              <a:rPr lang="en-US" altLang="zh-CN" sz="1600" dirty="0" smtClean="0">
                <a:ea typeface="微软雅黑" pitchFamily="34" charset="-122"/>
              </a:rPr>
              <a:t>POI</a:t>
            </a:r>
            <a:endParaRPr lang="zh-CN" altLang="en-US" sz="1600" dirty="0">
              <a:ea typeface="微软雅黑" pitchFamily="34" charset="-122"/>
            </a:endParaRPr>
          </a:p>
        </p:txBody>
      </p:sp>
      <p:sp>
        <p:nvSpPr>
          <p:cNvPr id="125" name="Line 190"/>
          <p:cNvSpPr>
            <a:spLocks noChangeShapeType="1"/>
          </p:cNvSpPr>
          <p:nvPr/>
        </p:nvSpPr>
        <p:spPr bwMode="auto">
          <a:xfrm>
            <a:off x="3395694" y="3225286"/>
            <a:ext cx="0" cy="390260"/>
          </a:xfrm>
          <a:prstGeom prst="line">
            <a:avLst/>
          </a:prstGeom>
          <a:noFill/>
          <a:ln w="28575" cap="rnd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27" name="Group 192"/>
          <p:cNvGrpSpPr>
            <a:grpSpLocks/>
          </p:cNvGrpSpPr>
          <p:nvPr/>
        </p:nvGrpSpPr>
        <p:grpSpPr bwMode="auto">
          <a:xfrm>
            <a:off x="5164962" y="3645973"/>
            <a:ext cx="3901595" cy="1354667"/>
            <a:chOff x="993" y="1464"/>
            <a:chExt cx="1079" cy="754"/>
          </a:xfrm>
        </p:grpSpPr>
        <p:sp>
          <p:nvSpPr>
            <p:cNvPr id="128" name="Rektangel 3"/>
            <p:cNvSpPr/>
            <p:nvPr/>
          </p:nvSpPr>
          <p:spPr>
            <a:xfrm>
              <a:off x="1000" y="1504"/>
              <a:ext cx="1071" cy="713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25400" cap="flat" cmpd="sng" algn="ctr">
              <a:noFill/>
              <a:prstDash val="solid"/>
            </a:ln>
            <a:effectLst>
              <a:softEdge rad="63500"/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129" name="Rectangle 196"/>
            <p:cNvSpPr>
              <a:spLocks noChangeArrowheads="1"/>
            </p:cNvSpPr>
            <p:nvPr/>
          </p:nvSpPr>
          <p:spPr bwMode="auto">
            <a:xfrm>
              <a:off x="993" y="1464"/>
              <a:ext cx="1058" cy="728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DBDBDB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1" name="Line 199"/>
          <p:cNvSpPr>
            <a:spLocks noChangeShapeType="1"/>
          </p:cNvSpPr>
          <p:nvPr/>
        </p:nvSpPr>
        <p:spPr bwMode="auto">
          <a:xfrm>
            <a:off x="7473981" y="3210734"/>
            <a:ext cx="0" cy="390261"/>
          </a:xfrm>
          <a:prstGeom prst="line">
            <a:avLst/>
          </a:prstGeom>
          <a:noFill/>
          <a:ln w="28575" cap="rnd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6148" name="Picture 4" descr="到百科首页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9841" y="1498880"/>
            <a:ext cx="1165855" cy="37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xubo\AppData\Roaming\Tencent\Users\710866605\QQ\WinTemp\RichOle\}4K{%4QPV9AUQ7JVUWQSG}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171" y="1971691"/>
            <a:ext cx="1152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xubo\AppData\Roaming\Tencent\Users\710866605\QQ\WinTemp\RichOle\P08BGWMSA~ONVP)~C}LIEFH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81641" y="1525766"/>
            <a:ext cx="1015206" cy="108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xubo\AppData\Roaming\Tencent\Users\710866605\QQ\WinTemp\RichOle\[@%BJ}O7CT@9QXJZF]FLF2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32400" y="3717839"/>
            <a:ext cx="1511191" cy="44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:\Users\xubo\AppData\Roaming\Tencent\Users\710866605\QQ\WinTemp\RichOle\Z4%_~X%2G9}WUD_J[[80PP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54959"/>
            <a:ext cx="116205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Picture 11" descr="http://pic.baike.soso.com/p/20090717/20090717221417-188353280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69005" y="1582679"/>
            <a:ext cx="1270620" cy="44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C:\Users\xubo\AppData\Roaming\Tencent\Users\710866605\QQ\WinTemp\RichOle\S}G``4CV[PM[XW`2]LP%O6U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68393" y="1582678"/>
            <a:ext cx="1483616" cy="44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57" name="Picture 13" descr="C:\Users\xubo\AppData\Roaming\Tencent\Users\710866605\QQ\WinTemp\RichOle\GID(JH)JCE@}G]6[%~WUXED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58292" y="2107877"/>
            <a:ext cx="1532732" cy="41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1" descr="C:\Users\Jxulie\AppData\Roaming\Tencent\Users\710866605\QQ\WinTemp\RichOle\W9H[0}ZICTLE1TART[%ZKK4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401" y="3717839"/>
            <a:ext cx="1118667" cy="38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3" descr="C:\Users\Jxulie\AppData\Roaming\Tencent\Users\710866605\QQ\WinTemp\RichOle\@XIE42(INLXE3$GE@7@TBDW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46379" y="4165739"/>
            <a:ext cx="1390426" cy="26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9473" y="4551230"/>
            <a:ext cx="1169900" cy="345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6" name="Picture 4" descr="淘宝网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66411" y="3782873"/>
            <a:ext cx="1011812" cy="25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6062" y="4135775"/>
            <a:ext cx="718266" cy="32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8" name="Picture 7" descr="C:\Users\Jxulie\AppData\Roaming\Tencent\Users\710866605\QQ\WinTemp\RichOle\Q]{BV]J`W$ESVZ7YWQ)MGU2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64054" y="3717839"/>
            <a:ext cx="1011812" cy="39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8" descr="C:\Users\Jxulie\AppData\Local\Temp\TempPic\UJ3_$}PJ7}8[CKGKE[U`D]4.tmp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22012" y="4532294"/>
            <a:ext cx="879209" cy="41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9" descr="C:\Users\Jxulie\AppData\Roaming\Tencent\Users\710866605\QQ\WinTemp\RichOle\4@]`DB5_$AE82NTPLVENW49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2170" y="4081636"/>
            <a:ext cx="1078302" cy="41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C:\Users\xubo\AppData\Roaming\Tencent\Users\710866605\QQ\WinTemp\RichOle\7)Z}9{F${O)YKF3FWJ8G[52.jp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84639" y="4513494"/>
            <a:ext cx="1041581" cy="42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2226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无处不在的</a:t>
            </a:r>
            <a:r>
              <a:rPr lang="zh-CN" altLang="en-US" dirty="0" smtClean="0"/>
              <a:t>技术之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爬虫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411D-EC96-4ECF-B43A-6145157BB109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755576" y="1394703"/>
            <a:ext cx="4464496" cy="1059904"/>
            <a:chOff x="457" y="979"/>
            <a:chExt cx="5783" cy="948"/>
          </a:xfrm>
        </p:grpSpPr>
        <p:sp>
          <p:nvSpPr>
            <p:cNvPr id="7" name="Oval 61"/>
            <p:cNvSpPr>
              <a:spLocks noChangeArrowheads="1"/>
            </p:cNvSpPr>
            <p:nvPr/>
          </p:nvSpPr>
          <p:spPr bwMode="auto">
            <a:xfrm>
              <a:off x="457" y="979"/>
              <a:ext cx="947" cy="947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>
              <a:lvl1pPr defTabSz="957263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defTabSz="957263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defTabSz="957263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3pPr>
              <a:lvl4pPr marL="1600200" indent="-228600" defTabSz="957263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4pPr>
              <a:lvl5pPr marL="2057400" indent="-228600" defTabSz="957263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5pPr>
              <a:lvl6pPr marL="2514600" indent="-228600" defTabSz="957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6pPr>
              <a:lvl7pPr marL="2971800" indent="-228600" defTabSz="957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7pPr>
              <a:lvl8pPr marL="3429000" indent="-228600" defTabSz="957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8pPr>
              <a:lvl9pPr marL="3886200" indent="-228600" defTabSz="957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zh-CN" sz="1600">
                <a:solidFill>
                  <a:schemeClr val="bg1"/>
                </a:solidFill>
                <a:latin typeface="楷体_GB2312" pitchFamily="49" charset="-122"/>
              </a:endParaRPr>
            </a:p>
          </p:txBody>
        </p:sp>
        <p:sp>
          <p:nvSpPr>
            <p:cNvPr id="8" name="Rectangle 58"/>
            <p:cNvSpPr>
              <a:spLocks noChangeArrowheads="1"/>
            </p:cNvSpPr>
            <p:nvPr/>
          </p:nvSpPr>
          <p:spPr bwMode="auto">
            <a:xfrm>
              <a:off x="912" y="981"/>
              <a:ext cx="3138" cy="939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0" scaled="1"/>
            </a:gradFill>
            <a:ln w="2857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 sz="2400"/>
            </a:p>
          </p:txBody>
        </p:sp>
        <p:sp>
          <p:nvSpPr>
            <p:cNvPr id="11" name="Line 42"/>
            <p:cNvSpPr>
              <a:spLocks noChangeShapeType="1"/>
            </p:cNvSpPr>
            <p:nvPr/>
          </p:nvSpPr>
          <p:spPr bwMode="auto">
            <a:xfrm>
              <a:off x="912" y="1927"/>
              <a:ext cx="532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43"/>
            <p:cNvSpPr>
              <a:spLocks noChangeShapeType="1"/>
            </p:cNvSpPr>
            <p:nvPr/>
          </p:nvSpPr>
          <p:spPr bwMode="auto">
            <a:xfrm>
              <a:off x="912" y="980"/>
              <a:ext cx="532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3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290009082"/>
              </p:ext>
            </p:extLst>
          </p:nvPr>
        </p:nvGraphicFramePr>
        <p:xfrm>
          <a:off x="5004571" y="1273324"/>
          <a:ext cx="4188620" cy="2888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6" name="Rectangle 55"/>
          <p:cNvSpPr>
            <a:spLocks noChangeArrowheads="1"/>
          </p:cNvSpPr>
          <p:nvPr/>
        </p:nvSpPr>
        <p:spPr bwMode="auto">
          <a:xfrm>
            <a:off x="2893540" y="1457681"/>
            <a:ext cx="2111031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12788" indent="-712788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楷体_GB2312" pitchFamily="49" charset="-122"/>
              </a:rPr>
              <a:t>1.ID</a:t>
            </a:r>
            <a:r>
              <a:rPr lang="zh-CN" altLang="en-US" sz="1400" dirty="0" smtClean="0">
                <a:solidFill>
                  <a:schemeClr val="tx1"/>
                </a:solidFill>
                <a:latin typeface="楷体_GB2312" pitchFamily="49" charset="-122"/>
              </a:rPr>
              <a:t>自增：百度百科</a:t>
            </a:r>
            <a:endParaRPr lang="en-US" altLang="zh-CN" sz="1400" dirty="0" smtClean="0">
              <a:solidFill>
                <a:schemeClr val="tx1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楷体_GB2312" pitchFamily="49" charset="-122"/>
              </a:rPr>
              <a:t>2.</a:t>
            </a:r>
            <a:r>
              <a:rPr lang="zh-CN" altLang="en-US" sz="1400" dirty="0" smtClean="0">
                <a:solidFill>
                  <a:schemeClr val="tx1"/>
                </a:solidFill>
                <a:latin typeface="楷体_GB2312" pitchFamily="49" charset="-122"/>
              </a:rPr>
              <a:t>超链接：互动百科</a:t>
            </a:r>
            <a:endParaRPr lang="en-US" altLang="zh-CN" sz="1400" dirty="0" smtClean="0">
              <a:solidFill>
                <a:schemeClr val="tx1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楷体_GB2312" pitchFamily="49" charset="-122"/>
              </a:rPr>
              <a:t>3.</a:t>
            </a:r>
            <a:r>
              <a:rPr lang="zh-CN" altLang="en-US" sz="1400" dirty="0" smtClean="0">
                <a:solidFill>
                  <a:schemeClr val="tx1"/>
                </a:solidFill>
                <a:latin typeface="楷体_GB2312" pitchFamily="49" charset="-122"/>
              </a:rPr>
              <a:t>调用</a:t>
            </a:r>
            <a:r>
              <a:rPr lang="en-US" altLang="zh-CN" sz="1400" dirty="0" smtClean="0">
                <a:solidFill>
                  <a:schemeClr val="tx1"/>
                </a:solidFill>
                <a:latin typeface="楷体_GB2312" pitchFamily="49" charset="-122"/>
              </a:rPr>
              <a:t>API</a:t>
            </a:r>
            <a:r>
              <a:rPr lang="zh-CN" altLang="en-US" sz="1400" dirty="0" smtClean="0">
                <a:solidFill>
                  <a:schemeClr val="tx1"/>
                </a:solidFill>
                <a:latin typeface="楷体_GB2312" pitchFamily="49" charset="-122"/>
              </a:rPr>
              <a:t>：新浪微博</a:t>
            </a:r>
            <a:endParaRPr lang="en-US" altLang="zh-CN" sz="1400" dirty="0" smtClean="0">
              <a:solidFill>
                <a:schemeClr val="tx1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楷体_GB2312" pitchFamily="49" charset="-122"/>
              </a:rPr>
              <a:t>4.</a:t>
            </a:r>
            <a:r>
              <a:rPr lang="zh-CN" altLang="en-US" sz="1400" dirty="0" smtClean="0">
                <a:solidFill>
                  <a:schemeClr val="tx1"/>
                </a:solidFill>
                <a:latin typeface="楷体_GB2312" pitchFamily="49" charset="-122"/>
              </a:rPr>
              <a:t>猜哈希：新浪</a:t>
            </a:r>
            <a:r>
              <a:rPr lang="en-US" altLang="zh-CN" sz="1400" dirty="0" smtClean="0">
                <a:solidFill>
                  <a:schemeClr val="tx1"/>
                </a:solidFill>
                <a:latin typeface="楷体_GB2312" pitchFamily="49" charset="-122"/>
              </a:rPr>
              <a:t>POI</a:t>
            </a:r>
          </a:p>
        </p:txBody>
      </p:sp>
      <p:sp>
        <p:nvSpPr>
          <p:cNvPr id="47" name="Oval 54"/>
          <p:cNvSpPr>
            <a:spLocks noChangeArrowheads="1"/>
          </p:cNvSpPr>
          <p:nvPr/>
        </p:nvSpPr>
        <p:spPr bwMode="auto">
          <a:xfrm>
            <a:off x="1008091" y="1459096"/>
            <a:ext cx="965253" cy="901892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5E1800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957263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defTabSz="957263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defTabSz="957263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3pPr>
            <a:lvl4pPr marL="1600200" indent="-228600" defTabSz="957263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4pPr>
            <a:lvl5pPr marL="2057400" indent="-228600" defTabSz="957263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5pPr>
            <a:lvl6pPr marL="2514600" indent="-228600" defTabSz="957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6pPr>
            <a:lvl7pPr marL="2971800" indent="-228600" defTabSz="957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7pPr>
            <a:lvl8pPr marL="3429000" indent="-228600" defTabSz="957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8pPr>
            <a:lvl9pPr marL="3886200" indent="-228600" defTabSz="957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solidFill>
                  <a:schemeClr val="bg1"/>
                </a:solidFill>
                <a:latin typeface="楷体_GB2312" pitchFamily="49" charset="-122"/>
              </a:rPr>
              <a:t>爬虫策略</a:t>
            </a:r>
            <a:endParaRPr lang="zh-CN" altLang="en-US" sz="1600" dirty="0">
              <a:solidFill>
                <a:schemeClr val="bg1"/>
              </a:solidFill>
              <a:latin typeface="楷体_GB2312" pitchFamily="49" charset="-122"/>
            </a:endParaRPr>
          </a:p>
        </p:txBody>
      </p:sp>
      <p:grpSp>
        <p:nvGrpSpPr>
          <p:cNvPr id="55" name="Group 46"/>
          <p:cNvGrpSpPr>
            <a:grpSpLocks/>
          </p:cNvGrpSpPr>
          <p:nvPr/>
        </p:nvGrpSpPr>
        <p:grpSpPr bwMode="auto">
          <a:xfrm>
            <a:off x="755576" y="2935557"/>
            <a:ext cx="4464496" cy="1059904"/>
            <a:chOff x="457" y="979"/>
            <a:chExt cx="5783" cy="948"/>
          </a:xfrm>
        </p:grpSpPr>
        <p:sp>
          <p:nvSpPr>
            <p:cNvPr id="56" name="Oval 61"/>
            <p:cNvSpPr>
              <a:spLocks noChangeArrowheads="1"/>
            </p:cNvSpPr>
            <p:nvPr/>
          </p:nvSpPr>
          <p:spPr bwMode="auto">
            <a:xfrm>
              <a:off x="457" y="979"/>
              <a:ext cx="947" cy="947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>
              <a:lvl1pPr defTabSz="957263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defTabSz="957263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defTabSz="957263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3pPr>
              <a:lvl4pPr marL="1600200" indent="-228600" defTabSz="957263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4pPr>
              <a:lvl5pPr marL="2057400" indent="-228600" defTabSz="957263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5pPr>
              <a:lvl6pPr marL="2514600" indent="-228600" defTabSz="957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6pPr>
              <a:lvl7pPr marL="2971800" indent="-228600" defTabSz="957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7pPr>
              <a:lvl8pPr marL="3429000" indent="-228600" defTabSz="957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8pPr>
              <a:lvl9pPr marL="3886200" indent="-228600" defTabSz="957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zh-CN" sz="1600">
                <a:solidFill>
                  <a:schemeClr val="bg1"/>
                </a:solidFill>
                <a:latin typeface="楷体_GB2312" pitchFamily="49" charset="-122"/>
              </a:endParaRPr>
            </a:p>
          </p:txBody>
        </p:sp>
        <p:sp>
          <p:nvSpPr>
            <p:cNvPr id="57" name="Rectangle 58"/>
            <p:cNvSpPr>
              <a:spLocks noChangeArrowheads="1"/>
            </p:cNvSpPr>
            <p:nvPr/>
          </p:nvSpPr>
          <p:spPr bwMode="auto">
            <a:xfrm>
              <a:off x="912" y="981"/>
              <a:ext cx="3138" cy="939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0" scaled="1"/>
            </a:gradFill>
            <a:ln w="2857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 sz="2400"/>
            </a:p>
          </p:txBody>
        </p:sp>
        <p:sp>
          <p:nvSpPr>
            <p:cNvPr id="58" name="Line 42"/>
            <p:cNvSpPr>
              <a:spLocks noChangeShapeType="1"/>
            </p:cNvSpPr>
            <p:nvPr/>
          </p:nvSpPr>
          <p:spPr bwMode="auto">
            <a:xfrm>
              <a:off x="912" y="1927"/>
              <a:ext cx="532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43"/>
            <p:cNvSpPr>
              <a:spLocks noChangeShapeType="1"/>
            </p:cNvSpPr>
            <p:nvPr/>
          </p:nvSpPr>
          <p:spPr bwMode="auto">
            <a:xfrm>
              <a:off x="912" y="980"/>
              <a:ext cx="532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" name="Rectangle 55"/>
          <p:cNvSpPr>
            <a:spLocks noChangeArrowheads="1"/>
          </p:cNvSpPr>
          <p:nvPr/>
        </p:nvSpPr>
        <p:spPr bwMode="auto">
          <a:xfrm>
            <a:off x="2893540" y="2929508"/>
            <a:ext cx="2111031" cy="103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12788" indent="-712788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楷体_GB2312" pitchFamily="49" charset="-122"/>
              </a:rPr>
              <a:t>1.</a:t>
            </a:r>
            <a:r>
              <a:rPr lang="zh-CN" altLang="en-US" sz="1400" dirty="0" smtClean="0">
                <a:solidFill>
                  <a:schemeClr val="tx1"/>
                </a:solidFill>
                <a:latin typeface="楷体_GB2312" pitchFamily="49" charset="-122"/>
              </a:rPr>
              <a:t>需要登录</a:t>
            </a:r>
            <a:endParaRPr lang="en-US" altLang="zh-CN" sz="1400" dirty="0" smtClean="0">
              <a:solidFill>
                <a:schemeClr val="tx1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楷体_GB2312" pitchFamily="49" charset="-122"/>
              </a:rPr>
              <a:t>2.</a:t>
            </a:r>
            <a:r>
              <a:rPr lang="zh-CN" altLang="en-US" sz="1400" dirty="0" smtClean="0">
                <a:solidFill>
                  <a:schemeClr val="tx1"/>
                </a:solidFill>
                <a:latin typeface="楷体_GB2312" pitchFamily="49" charset="-122"/>
              </a:rPr>
              <a:t>更换</a:t>
            </a:r>
            <a:r>
              <a:rPr lang="en-US" altLang="zh-CN" sz="1400" dirty="0" smtClean="0">
                <a:solidFill>
                  <a:schemeClr val="tx1"/>
                </a:solidFill>
                <a:latin typeface="楷体_GB2312" pitchFamily="49" charset="-122"/>
              </a:rPr>
              <a:t>IP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楷体_GB2312" pitchFamily="49" charset="-122"/>
              </a:rPr>
              <a:t>3.</a:t>
            </a:r>
            <a:r>
              <a:rPr lang="zh-CN" altLang="en-US" sz="1400" dirty="0" smtClean="0">
                <a:solidFill>
                  <a:schemeClr val="tx1"/>
                </a:solidFill>
                <a:latin typeface="楷体_GB2312" pitchFamily="49" charset="-122"/>
              </a:rPr>
              <a:t>识别验证码</a:t>
            </a:r>
            <a:endParaRPr lang="en-US" altLang="zh-CN" sz="1400" dirty="0" smtClean="0">
              <a:solidFill>
                <a:schemeClr val="tx1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楷体_GB2312" pitchFamily="49" charset="-122"/>
              </a:rPr>
              <a:t>4.</a:t>
            </a:r>
            <a:r>
              <a:rPr lang="zh-CN" altLang="en-US" sz="1400" dirty="0" smtClean="0">
                <a:solidFill>
                  <a:schemeClr val="tx1"/>
                </a:solidFill>
                <a:latin typeface="楷体_GB2312" pitchFamily="49" charset="-122"/>
              </a:rPr>
              <a:t>分布式</a:t>
            </a:r>
            <a:endParaRPr lang="zh-CN" altLang="en-US" sz="140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61" name="Oval 54"/>
          <p:cNvSpPr>
            <a:spLocks noChangeArrowheads="1"/>
          </p:cNvSpPr>
          <p:nvPr/>
        </p:nvSpPr>
        <p:spPr bwMode="auto">
          <a:xfrm>
            <a:off x="1008091" y="2999950"/>
            <a:ext cx="965253" cy="901892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5E1800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957263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defTabSz="957263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defTabSz="957263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3pPr>
            <a:lvl4pPr marL="1600200" indent="-228600" defTabSz="957263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4pPr>
            <a:lvl5pPr marL="2057400" indent="-228600" defTabSz="957263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5pPr>
            <a:lvl6pPr marL="2514600" indent="-228600" defTabSz="957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6pPr>
            <a:lvl7pPr marL="2971800" indent="-228600" defTabSz="957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7pPr>
            <a:lvl8pPr marL="3429000" indent="-228600" defTabSz="957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8pPr>
            <a:lvl9pPr marL="3886200" indent="-228600" defTabSz="957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solidFill>
                  <a:schemeClr val="bg1"/>
                </a:solidFill>
                <a:latin typeface="楷体_GB2312" pitchFamily="49" charset="-122"/>
              </a:rPr>
              <a:t>反反爬虫</a:t>
            </a:r>
            <a:endParaRPr lang="zh-CN" altLang="en-US" sz="1600" dirty="0">
              <a:solidFill>
                <a:schemeClr val="bg1"/>
              </a:solidFill>
              <a:latin typeface="楷体_GB2312" pitchFamily="49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724128" y="4297660"/>
            <a:ext cx="2880320" cy="7200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ea"/>
              </a:rPr>
              <a:t>基于云的防屏蔽爬虫系统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2617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无处不在的技术之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411D-EC96-4ECF-B43A-6145157BB109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中文知识图谱平台规划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12" name="Group 33"/>
          <p:cNvGrpSpPr>
            <a:grpSpLocks/>
          </p:cNvGrpSpPr>
          <p:nvPr/>
        </p:nvGrpSpPr>
        <p:grpSpPr bwMode="auto">
          <a:xfrm>
            <a:off x="755576" y="1372716"/>
            <a:ext cx="3600450" cy="3429000"/>
            <a:chOff x="2304" y="1200"/>
            <a:chExt cx="1920" cy="2160"/>
          </a:xfrm>
        </p:grpSpPr>
        <p:sp>
          <p:nvSpPr>
            <p:cNvPr id="13" name="AutoShape 23"/>
            <p:cNvSpPr>
              <a:spLocks noChangeArrowheads="1"/>
            </p:cNvSpPr>
            <p:nvPr/>
          </p:nvSpPr>
          <p:spPr bwMode="auto">
            <a:xfrm>
              <a:off x="2304" y="1200"/>
              <a:ext cx="1920" cy="216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2000" dirty="0" smtClean="0">
                  <a:solidFill>
                    <a:srgbClr val="CC3300"/>
                  </a:solidFill>
                  <a:latin typeface="楷体_GB2312" pitchFamily="49" charset="-122"/>
                </a:rPr>
                <a:t>解析语言</a:t>
              </a:r>
              <a:endParaRPr lang="zh-CN" altLang="en-US" sz="2000" dirty="0">
                <a:solidFill>
                  <a:srgbClr val="CC3300"/>
                </a:solidFill>
                <a:latin typeface="楷体_GB2312" pitchFamily="49" charset="-122"/>
              </a:endParaRPr>
            </a:p>
          </p:txBody>
        </p:sp>
        <p:sp>
          <p:nvSpPr>
            <p:cNvPr id="14" name="AutoShape 24"/>
            <p:cNvSpPr>
              <a:spLocks noChangeArrowheads="1"/>
            </p:cNvSpPr>
            <p:nvPr/>
          </p:nvSpPr>
          <p:spPr bwMode="auto">
            <a:xfrm>
              <a:off x="2448" y="1536"/>
              <a:ext cx="1648" cy="384"/>
            </a:xfrm>
            <a:prstGeom prst="roundRect">
              <a:avLst>
                <a:gd name="adj" fmla="val 9648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DDDDDD"/>
                </a:gs>
              </a:gsLst>
              <a:lin ang="2700000" scaled="1"/>
            </a:gradFill>
            <a:ln w="9525" cap="rnd">
              <a:solidFill>
                <a:srgbClr val="CC3300"/>
              </a:solidFill>
              <a:prstDash val="sysDot"/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楷体_GB2312" pitchFamily="49" charset="-122"/>
                </a:rPr>
                <a:t>C</a:t>
              </a:r>
            </a:p>
          </p:txBody>
        </p:sp>
        <p:sp>
          <p:nvSpPr>
            <p:cNvPr id="15" name="AutoShape 25"/>
            <p:cNvSpPr>
              <a:spLocks noChangeArrowheads="1"/>
            </p:cNvSpPr>
            <p:nvPr/>
          </p:nvSpPr>
          <p:spPr bwMode="auto">
            <a:xfrm>
              <a:off x="2448" y="1975"/>
              <a:ext cx="1648" cy="384"/>
            </a:xfrm>
            <a:prstGeom prst="roundRect">
              <a:avLst>
                <a:gd name="adj" fmla="val 9648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DDDDDD"/>
                </a:gs>
              </a:gsLst>
              <a:lin ang="2700000" scaled="1"/>
            </a:gradFill>
            <a:ln w="9525" cap="rnd">
              <a:solidFill>
                <a:srgbClr val="CC3300"/>
              </a:solidFill>
              <a:prstDash val="sysDot"/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楷体_GB2312" pitchFamily="49" charset="-122"/>
                </a:rPr>
                <a:t>C#</a:t>
              </a:r>
              <a:endParaRPr lang="en-US" altLang="zh-CN" sz="1600" dirty="0">
                <a:solidFill>
                  <a:schemeClr val="tx1"/>
                </a:solidFill>
                <a:latin typeface="楷体_GB2312" pitchFamily="49" charset="-122"/>
              </a:endParaRPr>
            </a:p>
          </p:txBody>
        </p:sp>
        <p:sp>
          <p:nvSpPr>
            <p:cNvPr id="16" name="AutoShape 26"/>
            <p:cNvSpPr>
              <a:spLocks noChangeArrowheads="1"/>
            </p:cNvSpPr>
            <p:nvPr/>
          </p:nvSpPr>
          <p:spPr bwMode="auto">
            <a:xfrm>
              <a:off x="2448" y="2851"/>
              <a:ext cx="1648" cy="384"/>
            </a:xfrm>
            <a:prstGeom prst="roundRect">
              <a:avLst>
                <a:gd name="adj" fmla="val 9648"/>
              </a:avLst>
            </a:prstGeom>
            <a:gradFill rotWithShape="1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2700000" scaled="0"/>
            </a:gradFill>
            <a:ln w="9525" cap="rnd">
              <a:solidFill>
                <a:srgbClr val="CC3300"/>
              </a:solidFill>
              <a:prstDash val="sysDot"/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楷体_GB2312" pitchFamily="49" charset="-122"/>
                </a:rPr>
                <a:t>Python</a:t>
              </a:r>
            </a:p>
          </p:txBody>
        </p:sp>
        <p:sp>
          <p:nvSpPr>
            <p:cNvPr id="17" name="AutoShape 27"/>
            <p:cNvSpPr>
              <a:spLocks noChangeArrowheads="1"/>
            </p:cNvSpPr>
            <p:nvPr/>
          </p:nvSpPr>
          <p:spPr bwMode="auto">
            <a:xfrm>
              <a:off x="2448" y="2412"/>
              <a:ext cx="1648" cy="384"/>
            </a:xfrm>
            <a:prstGeom prst="roundRect">
              <a:avLst>
                <a:gd name="adj" fmla="val 9648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DDDDDD"/>
                </a:gs>
              </a:gsLst>
              <a:lin ang="2700000" scaled="1"/>
            </a:gradFill>
            <a:ln w="9525" cap="rnd">
              <a:solidFill>
                <a:srgbClr val="CC3300"/>
              </a:solidFill>
              <a:prstDash val="sysDot"/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楷体_GB2312" pitchFamily="49" charset="-122"/>
                </a:rPr>
                <a:t>Java</a:t>
              </a:r>
            </a:p>
          </p:txBody>
        </p:sp>
      </p:grpSp>
      <p:sp>
        <p:nvSpPr>
          <p:cNvPr id="18" name="AutoShape 37"/>
          <p:cNvSpPr>
            <a:spLocks noChangeArrowheads="1"/>
          </p:cNvSpPr>
          <p:nvPr/>
        </p:nvSpPr>
        <p:spPr bwMode="auto">
          <a:xfrm rot="10800000">
            <a:off x="4241726" y="3430116"/>
            <a:ext cx="533400" cy="381000"/>
          </a:xfrm>
          <a:prstGeom prst="rightArrow">
            <a:avLst>
              <a:gd name="adj1" fmla="val 60833"/>
              <a:gd name="adj2" fmla="val 66500"/>
            </a:avLst>
          </a:prstGeom>
          <a:solidFill>
            <a:schemeClr val="tx2">
              <a:lumMod val="60000"/>
              <a:lumOff val="40000"/>
            </a:schemeClr>
          </a:solidFill>
          <a:ln w="2857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zh-CN" altLang="en-US" sz="2400"/>
          </a:p>
        </p:txBody>
      </p:sp>
      <p:grpSp>
        <p:nvGrpSpPr>
          <p:cNvPr id="19" name="Group 35"/>
          <p:cNvGrpSpPr>
            <a:grpSpLocks/>
          </p:cNvGrpSpPr>
          <p:nvPr/>
        </p:nvGrpSpPr>
        <p:grpSpPr bwMode="auto">
          <a:xfrm>
            <a:off x="4775126" y="1372716"/>
            <a:ext cx="3600450" cy="3429000"/>
            <a:chOff x="3252" y="1872"/>
            <a:chExt cx="2268" cy="2160"/>
          </a:xfrm>
        </p:grpSpPr>
        <p:sp>
          <p:nvSpPr>
            <p:cNvPr id="20" name="AutoShape 28"/>
            <p:cNvSpPr>
              <a:spLocks noChangeArrowheads="1"/>
            </p:cNvSpPr>
            <p:nvPr/>
          </p:nvSpPr>
          <p:spPr bwMode="auto">
            <a:xfrm>
              <a:off x="3252" y="1872"/>
              <a:ext cx="2268" cy="216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2000" dirty="0">
                  <a:solidFill>
                    <a:srgbClr val="CC3300"/>
                  </a:solidFill>
                  <a:latin typeface="楷体_GB2312" pitchFamily="49" charset="-122"/>
                </a:rPr>
                <a:t>方法</a:t>
              </a:r>
            </a:p>
          </p:txBody>
        </p:sp>
        <p:sp>
          <p:nvSpPr>
            <p:cNvPr id="21" name="AutoShape 29"/>
            <p:cNvSpPr>
              <a:spLocks noChangeArrowheads="1"/>
            </p:cNvSpPr>
            <p:nvPr/>
          </p:nvSpPr>
          <p:spPr bwMode="auto">
            <a:xfrm>
              <a:off x="3422" y="2208"/>
              <a:ext cx="1947" cy="384"/>
            </a:xfrm>
            <a:prstGeom prst="roundRect">
              <a:avLst>
                <a:gd name="adj" fmla="val 9648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DDDDDD"/>
                </a:gs>
              </a:gsLst>
              <a:lin ang="2700000" scaled="1"/>
            </a:gradFill>
            <a:ln w="9525" cap="rnd">
              <a:solidFill>
                <a:srgbClr val="CC3300"/>
              </a:solidFill>
              <a:prstDash val="sysDot"/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楷体_GB2312" pitchFamily="49" charset="-122"/>
                </a:rPr>
                <a:t>正则表达式</a:t>
              </a:r>
              <a:endParaRPr lang="zh-CN" altLang="en-US" sz="1600" dirty="0">
                <a:solidFill>
                  <a:schemeClr val="tx1"/>
                </a:solidFill>
                <a:latin typeface="楷体_GB2312" pitchFamily="49" charset="-122"/>
              </a:endParaRPr>
            </a:p>
          </p:txBody>
        </p:sp>
        <p:sp>
          <p:nvSpPr>
            <p:cNvPr id="22" name="AutoShape 30"/>
            <p:cNvSpPr>
              <a:spLocks noChangeArrowheads="1"/>
            </p:cNvSpPr>
            <p:nvPr/>
          </p:nvSpPr>
          <p:spPr bwMode="auto">
            <a:xfrm>
              <a:off x="3422" y="2647"/>
              <a:ext cx="1947" cy="384"/>
            </a:xfrm>
            <a:prstGeom prst="roundRect">
              <a:avLst>
                <a:gd name="adj" fmla="val 9648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DDDDDD"/>
                </a:gs>
              </a:gsLst>
              <a:lin ang="2700000" scaled="1"/>
            </a:gradFill>
            <a:ln w="9525" cap="rnd">
              <a:solidFill>
                <a:srgbClr val="CC3300"/>
              </a:solidFill>
              <a:prstDash val="sysDot"/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楷体_GB2312" pitchFamily="49" charset="-122"/>
                </a:rPr>
                <a:t>正则表达式</a:t>
              </a:r>
              <a:endParaRPr lang="zh-CN" altLang="en-US" sz="1600" dirty="0">
                <a:solidFill>
                  <a:schemeClr val="tx1"/>
                </a:solidFill>
                <a:latin typeface="楷体_GB2312" pitchFamily="49" charset="-122"/>
              </a:endParaRPr>
            </a:p>
          </p:txBody>
        </p:sp>
        <p:sp>
          <p:nvSpPr>
            <p:cNvPr id="23" name="AutoShape 31"/>
            <p:cNvSpPr>
              <a:spLocks noChangeArrowheads="1"/>
            </p:cNvSpPr>
            <p:nvPr/>
          </p:nvSpPr>
          <p:spPr bwMode="auto">
            <a:xfrm>
              <a:off x="3422" y="3517"/>
              <a:ext cx="1947" cy="384"/>
            </a:xfrm>
            <a:prstGeom prst="roundRect">
              <a:avLst>
                <a:gd name="adj" fmla="val 9648"/>
              </a:avLst>
            </a:prstGeom>
            <a:gradFill rotWithShape="1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2700000" scaled="0"/>
            </a:gradFill>
            <a:ln w="9525" cap="rnd">
              <a:solidFill>
                <a:srgbClr val="CC3300"/>
              </a:solidFill>
              <a:prstDash val="sysDot"/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1600" dirty="0" err="1" smtClean="0">
                  <a:solidFill>
                    <a:schemeClr val="tx1"/>
                  </a:solidFill>
                  <a:latin typeface="楷体_GB2312" pitchFamily="49" charset="-122"/>
                </a:rPr>
                <a:t>lxml</a:t>
              </a:r>
              <a:endParaRPr lang="zh-CN" altLang="en-US" sz="1600" dirty="0">
                <a:solidFill>
                  <a:schemeClr val="tx1"/>
                </a:solidFill>
                <a:latin typeface="楷体_GB2312" pitchFamily="49" charset="-122"/>
              </a:endParaRPr>
            </a:p>
          </p:txBody>
        </p:sp>
        <p:sp>
          <p:nvSpPr>
            <p:cNvPr id="24" name="AutoShape 32"/>
            <p:cNvSpPr>
              <a:spLocks noChangeArrowheads="1"/>
            </p:cNvSpPr>
            <p:nvPr/>
          </p:nvSpPr>
          <p:spPr bwMode="auto">
            <a:xfrm>
              <a:off x="3422" y="3078"/>
              <a:ext cx="1947" cy="384"/>
            </a:xfrm>
            <a:prstGeom prst="roundRect">
              <a:avLst>
                <a:gd name="adj" fmla="val 9648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DDDDDD"/>
                </a:gs>
              </a:gsLst>
              <a:lin ang="2700000" scaled="1"/>
            </a:gradFill>
            <a:ln w="9525" cap="rnd">
              <a:solidFill>
                <a:srgbClr val="CC3300"/>
              </a:solidFill>
              <a:prstDash val="sysDot"/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ahoma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楷体_GB2312" pitchFamily="49" charset="-122"/>
                </a:rPr>
                <a:t>正则表达式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楷体_GB2312" pitchFamily="49" charset="-122"/>
                </a:rPr>
                <a:t>/</a:t>
              </a:r>
              <a:r>
                <a:rPr lang="en-US" altLang="zh-CN" sz="1600" dirty="0" err="1" smtClean="0">
                  <a:solidFill>
                    <a:schemeClr val="tx1"/>
                  </a:solidFill>
                  <a:latin typeface="楷体_GB2312" pitchFamily="49" charset="-122"/>
                </a:rPr>
                <a:t>HTMLParser</a:t>
              </a:r>
              <a:endParaRPr lang="zh-CN" altLang="en-US" sz="1600" dirty="0">
                <a:solidFill>
                  <a:schemeClr val="tx1"/>
                </a:solidFill>
                <a:latin typeface="楷体_GB2312" pitchFamily="49" charset="-122"/>
              </a:endParaRPr>
            </a:p>
          </p:txBody>
        </p:sp>
      </p:grpSp>
      <p:sp>
        <p:nvSpPr>
          <p:cNvPr id="25" name="AutoShape 36"/>
          <p:cNvSpPr>
            <a:spLocks noChangeArrowheads="1"/>
          </p:cNvSpPr>
          <p:nvPr/>
        </p:nvSpPr>
        <p:spPr bwMode="auto">
          <a:xfrm>
            <a:off x="4356026" y="2591916"/>
            <a:ext cx="533400" cy="381000"/>
          </a:xfrm>
          <a:prstGeom prst="rightArrow">
            <a:avLst>
              <a:gd name="adj1" fmla="val 60833"/>
              <a:gd name="adj2" fmla="val 66500"/>
            </a:avLst>
          </a:prstGeom>
          <a:solidFill>
            <a:schemeClr val="tx2">
              <a:lumMod val="60000"/>
              <a:lumOff val="40000"/>
            </a:schemeClr>
          </a:solidFill>
          <a:ln w="2857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xmlns="" val="271710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无处不在的技术之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知识抽取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411D-EC96-4ECF-B43A-6145157BB109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5" name="内容占位符 2"/>
          <p:cNvSpPr>
            <a:spLocks noGrp="1"/>
          </p:cNvSpPr>
          <p:nvPr/>
        </p:nvSpPr>
        <p:spPr>
          <a:xfrm>
            <a:off x="395536" y="1417341"/>
            <a:ext cx="3744416" cy="3594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三元组形式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subject,predicte,object</a:t>
            </a:r>
            <a:r>
              <a:rPr lang="en-US" altLang="zh-CN" sz="2000" dirty="0" smtClean="0"/>
              <a:t>)</a:t>
            </a:r>
          </a:p>
          <a:p>
            <a:r>
              <a:rPr lang="zh-CN" altLang="en-US" sz="2400" dirty="0" smtClean="0"/>
              <a:t>从正文中抽取更多的知识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Pattern learning</a:t>
            </a:r>
          </a:p>
          <a:p>
            <a:pPr lvl="1"/>
            <a:r>
              <a:rPr lang="en-US" altLang="zh-CN" sz="2000" dirty="0" smtClean="0"/>
              <a:t>Bootstrapping</a:t>
            </a:r>
          </a:p>
          <a:p>
            <a:pPr lvl="2"/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3040" y="1273324"/>
            <a:ext cx="2296791" cy="3594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3548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无处不在的技术之</a:t>
            </a:r>
            <a:r>
              <a:rPr lang="en-US" altLang="zh-CN" dirty="0" smtClean="0"/>
              <a:t>【</a:t>
            </a:r>
            <a:r>
              <a:rPr lang="en-US" altLang="zh-CN" dirty="0" err="1" smtClean="0"/>
              <a:t>IsA</a:t>
            </a:r>
            <a:r>
              <a:rPr lang="zh-CN" altLang="en-US" dirty="0" smtClean="0"/>
              <a:t>关系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411D-EC96-4ECF-B43A-6145157BB109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6" name="内容占位符 3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75856" y="1447142"/>
            <a:ext cx="5760640" cy="27877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358358" y="1428038"/>
            <a:ext cx="521540" cy="872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3412882" y="2204857"/>
            <a:ext cx="521540" cy="872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3580655" y="2492889"/>
            <a:ext cx="521540" cy="872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3693965" y="2840994"/>
            <a:ext cx="521540" cy="872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4726510" y="3012214"/>
            <a:ext cx="521540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xmlns="" val="3486744954"/>
              </p:ext>
            </p:extLst>
          </p:nvPr>
        </p:nvGraphicFramePr>
        <p:xfrm>
          <a:off x="3387301" y="4380366"/>
          <a:ext cx="5515673" cy="49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3742"/>
          <a:stretch/>
        </p:blipFill>
        <p:spPr bwMode="auto">
          <a:xfrm>
            <a:off x="107504" y="1515315"/>
            <a:ext cx="3006971" cy="92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7"/>
          <p:cNvSpPr txBox="1"/>
          <p:nvPr/>
        </p:nvSpPr>
        <p:spPr>
          <a:xfrm>
            <a:off x="78834" y="2998454"/>
            <a:ext cx="153215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典型的第四代战机包括美国</a:t>
            </a:r>
            <a:r>
              <a:rPr lang="zh-CN" altLang="en-US" sz="1200" dirty="0"/>
              <a:t>的</a:t>
            </a:r>
            <a:r>
              <a:rPr lang="en-US" altLang="zh-CN" sz="1200" dirty="0"/>
              <a:t>F-15E</a:t>
            </a:r>
            <a:r>
              <a:rPr lang="zh-CN" altLang="en-US" sz="1200" dirty="0"/>
              <a:t>、</a:t>
            </a:r>
            <a:r>
              <a:rPr lang="en-US" altLang="zh-CN" sz="1200" dirty="0"/>
              <a:t>F-18</a:t>
            </a:r>
            <a:r>
              <a:rPr lang="zh-CN" altLang="en-US" sz="1200" dirty="0"/>
              <a:t>战机、日本的</a:t>
            </a:r>
            <a:r>
              <a:rPr lang="en-US" altLang="zh-CN" sz="1200" dirty="0"/>
              <a:t>F-2</a:t>
            </a:r>
            <a:r>
              <a:rPr lang="zh-CN" altLang="en-US" sz="1200" dirty="0"/>
              <a:t>战斗机、俄罗斯的米格</a:t>
            </a:r>
            <a:r>
              <a:rPr lang="en-US" altLang="zh-CN" sz="1200" dirty="0"/>
              <a:t>-35</a:t>
            </a:r>
            <a:r>
              <a:rPr lang="zh-CN" altLang="en-US" sz="1200" dirty="0"/>
              <a:t>战斗机、欧洲的台风战斗机、法国的阵风战斗机、瑞典的</a:t>
            </a:r>
            <a:r>
              <a:rPr lang="en-US" altLang="zh-CN" sz="1200" dirty="0"/>
              <a:t>JAS-39</a:t>
            </a:r>
            <a:r>
              <a:rPr lang="zh-CN" altLang="en-US" sz="1200" dirty="0"/>
              <a:t>战斗机等等</a:t>
            </a:r>
          </a:p>
        </p:txBody>
      </p:sp>
      <p:sp>
        <p:nvSpPr>
          <p:cNvPr id="15" name="右箭头 14"/>
          <p:cNvSpPr/>
          <p:nvPr/>
        </p:nvSpPr>
        <p:spPr>
          <a:xfrm rot="16200000">
            <a:off x="562167" y="2616612"/>
            <a:ext cx="630761" cy="31608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16" name="table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02768" y="3237254"/>
            <a:ext cx="1425652" cy="997593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 rot="5400000">
            <a:off x="2182416" y="2650226"/>
            <a:ext cx="630761" cy="31608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863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无处不在的技术之</a:t>
            </a:r>
            <a:r>
              <a:rPr lang="en-US" altLang="zh-CN" dirty="0" smtClean="0"/>
              <a:t>【Linkage</a:t>
            </a:r>
            <a:r>
              <a:rPr lang="zh-CN" altLang="en-US" dirty="0"/>
              <a:t>聚类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411D-EC96-4ECF-B43A-6145157BB109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8194" name="Picture 2" descr="http://c.hiphotos.baidu.com/baike/c%3DbaikeA2%2C10%2C95/sign=06be092895eef01f59144f948995fc64/21a4462309f790522a13f7720df3d7ca7acb0a46f21ff55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33364"/>
            <a:ext cx="5895103" cy="300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970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应用之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搜索引擎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支持搜索类型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Entity</a:t>
            </a:r>
          </a:p>
          <a:p>
            <a:pPr lvl="1"/>
            <a:r>
              <a:rPr lang="en-US" altLang="zh-CN" dirty="0" smtClean="0"/>
              <a:t>Entity + Attribute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411D-EC96-4ECF-B43A-6145157BB109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5863" b="6647"/>
          <a:stretch/>
        </p:blipFill>
        <p:spPr bwMode="auto">
          <a:xfrm>
            <a:off x="4716016" y="1273324"/>
            <a:ext cx="3982150" cy="3547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9581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应用之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可视化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对知识库中实体进行可视化展示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C09B-DB01-490E-998D-CAFCBB1529C8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89348"/>
            <a:ext cx="3456384" cy="336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3040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应用之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中文分词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3322712" cy="3771636"/>
          </a:xfrm>
        </p:spPr>
        <p:txBody>
          <a:bodyPr/>
          <a:lstStyle/>
          <a:p>
            <a:r>
              <a:rPr lang="zh-CN" altLang="en-US" dirty="0" smtClean="0"/>
              <a:t>利用中文知识图谱中的海量实体进行分词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C09B-DB01-490E-998D-CAFCBB1529C8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12289" name="Picture 1" descr="C:\Users\xubo\AppData\Roaming\Tencent\Users\710866605\QQ\WinTemp\RichOle\66(7YIDVVB]CF1ICA67DJ@V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10433" y="1417340"/>
            <a:ext cx="5114950" cy="355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1721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应用之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电子阅读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C09B-DB01-490E-998D-CAFCBB1529C8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1681"/>
          <a:stretch/>
        </p:blipFill>
        <p:spPr bwMode="auto">
          <a:xfrm>
            <a:off x="4716249" y="1448214"/>
            <a:ext cx="3816191" cy="3338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2F4D71"/>
                  </a:outerShdw>
                </a:effectLst>
              </a14:hiddenEffects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743199" y="1345332"/>
            <a:ext cx="3312368" cy="3544439"/>
            <a:chOff x="3059832" y="620688"/>
            <a:chExt cx="4608512" cy="4640605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2688" t="4049" r="22094" b="8951"/>
            <a:stretch/>
          </p:blipFill>
          <p:spPr bwMode="auto">
            <a:xfrm>
              <a:off x="3059832" y="620688"/>
              <a:ext cx="4608512" cy="4640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矩形 10"/>
            <p:cNvSpPr/>
            <p:nvPr/>
          </p:nvSpPr>
          <p:spPr>
            <a:xfrm>
              <a:off x="3635896" y="4293096"/>
              <a:ext cx="216024" cy="14401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54318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1" name="Line 5"/>
          <p:cNvSpPr>
            <a:spLocks noChangeShapeType="1"/>
          </p:cNvSpPr>
          <p:nvPr/>
        </p:nvSpPr>
        <p:spPr bwMode="auto">
          <a:xfrm>
            <a:off x="2392975" y="3295386"/>
            <a:ext cx="4614496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043" tIns="40522" rIns="81043" bIns="40522"/>
          <a:lstStyle/>
          <a:p>
            <a:endParaRPr lang="zh-CN" altLang="en-US"/>
          </a:p>
        </p:txBody>
      </p:sp>
      <p:sp>
        <p:nvSpPr>
          <p:cNvPr id="188422" name="Oval 6"/>
          <p:cNvSpPr>
            <a:spLocks noChangeArrowheads="1"/>
          </p:cNvSpPr>
          <p:nvPr/>
        </p:nvSpPr>
        <p:spPr bwMode="auto">
          <a:xfrm>
            <a:off x="2240574" y="3175000"/>
            <a:ext cx="260838" cy="231511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043" tIns="40522" rIns="81043" bIns="40522" anchor="ctr"/>
          <a:lstStyle/>
          <a:p>
            <a:endParaRPr lang="zh-CN" altLang="en-US"/>
          </a:p>
        </p:txBody>
      </p:sp>
      <p:sp>
        <p:nvSpPr>
          <p:cNvPr id="188424" name="Line 8"/>
          <p:cNvSpPr>
            <a:spLocks noChangeShapeType="1"/>
          </p:cNvSpPr>
          <p:nvPr/>
        </p:nvSpPr>
        <p:spPr bwMode="auto">
          <a:xfrm>
            <a:off x="2338754" y="3803386"/>
            <a:ext cx="4668715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043" tIns="40522" rIns="81043" bIns="40522"/>
          <a:lstStyle/>
          <a:p>
            <a:endParaRPr lang="zh-CN" altLang="en-US"/>
          </a:p>
        </p:txBody>
      </p:sp>
      <p:sp>
        <p:nvSpPr>
          <p:cNvPr id="188425" name="Oval 9"/>
          <p:cNvSpPr>
            <a:spLocks noChangeArrowheads="1"/>
          </p:cNvSpPr>
          <p:nvPr/>
        </p:nvSpPr>
        <p:spPr bwMode="auto">
          <a:xfrm>
            <a:off x="2247900" y="3683001"/>
            <a:ext cx="244720" cy="219604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043" tIns="40522" rIns="81043" bIns="40522" anchor="ctr"/>
          <a:lstStyle/>
          <a:p>
            <a:endParaRPr lang="zh-CN" altLang="en-US"/>
          </a:p>
        </p:txBody>
      </p:sp>
      <p:sp>
        <p:nvSpPr>
          <p:cNvPr id="188430" name="Line 14"/>
          <p:cNvSpPr>
            <a:spLocks noChangeShapeType="1"/>
          </p:cNvSpPr>
          <p:nvPr/>
        </p:nvSpPr>
        <p:spPr bwMode="auto">
          <a:xfrm flipV="1">
            <a:off x="2391508" y="2283355"/>
            <a:ext cx="4615962" cy="2646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043" tIns="40522" rIns="81043" bIns="40522"/>
          <a:lstStyle/>
          <a:p>
            <a:endParaRPr lang="zh-CN" altLang="en-US"/>
          </a:p>
        </p:txBody>
      </p:sp>
      <p:sp>
        <p:nvSpPr>
          <p:cNvPr id="188431" name="Oval 15"/>
          <p:cNvSpPr>
            <a:spLocks noChangeArrowheads="1"/>
          </p:cNvSpPr>
          <p:nvPr/>
        </p:nvSpPr>
        <p:spPr bwMode="auto">
          <a:xfrm>
            <a:off x="2250831" y="2159000"/>
            <a:ext cx="257908" cy="223573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043" tIns="40522" rIns="81043" bIns="40522" anchor="ctr"/>
          <a:lstStyle/>
          <a:p>
            <a:endParaRPr lang="zh-CN" altLang="en-US"/>
          </a:p>
        </p:txBody>
      </p:sp>
      <p:sp>
        <p:nvSpPr>
          <p:cNvPr id="188433" name="Line 17"/>
          <p:cNvSpPr>
            <a:spLocks noChangeShapeType="1"/>
          </p:cNvSpPr>
          <p:nvPr/>
        </p:nvSpPr>
        <p:spPr bwMode="auto">
          <a:xfrm>
            <a:off x="2494084" y="2784740"/>
            <a:ext cx="4513385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043" tIns="40522" rIns="81043" bIns="40522"/>
          <a:lstStyle/>
          <a:p>
            <a:endParaRPr lang="zh-CN" altLang="en-US"/>
          </a:p>
        </p:txBody>
      </p:sp>
      <p:sp>
        <p:nvSpPr>
          <p:cNvPr id="188434" name="Oval 18"/>
          <p:cNvSpPr>
            <a:spLocks noChangeArrowheads="1"/>
          </p:cNvSpPr>
          <p:nvPr/>
        </p:nvSpPr>
        <p:spPr bwMode="auto">
          <a:xfrm>
            <a:off x="2250831" y="2674938"/>
            <a:ext cx="243254" cy="219604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043" tIns="40522" rIns="81043" bIns="40522" anchor="ctr"/>
          <a:lstStyle/>
          <a:p>
            <a:endParaRPr lang="zh-CN" altLang="en-US"/>
          </a:p>
        </p:txBody>
      </p:sp>
      <p:sp>
        <p:nvSpPr>
          <p:cNvPr id="188435" name="Rectangle 19"/>
          <p:cNvSpPr>
            <a:spLocks noChangeArrowheads="1"/>
          </p:cNvSpPr>
          <p:nvPr/>
        </p:nvSpPr>
        <p:spPr bwMode="auto">
          <a:xfrm>
            <a:off x="2813539" y="1905000"/>
            <a:ext cx="3376246" cy="40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043" tIns="40522" rIns="81043" bIns="40522">
            <a:spAutoFit/>
          </a:bodyPr>
          <a:lstStyle/>
          <a:p>
            <a:pPr algn="ctr" eaLnBrk="0" hangingPunct="0">
              <a:lnSpc>
                <a:spcPct val="100000"/>
              </a:lnSpc>
            </a:pPr>
            <a:r>
              <a:rPr lang="zh-CN" altLang="en-US" sz="2100">
                <a:latin typeface="楷体_GB2312" pitchFamily="49" charset="-122"/>
              </a:rPr>
              <a:t>前言</a:t>
            </a:r>
          </a:p>
        </p:txBody>
      </p:sp>
      <p:sp>
        <p:nvSpPr>
          <p:cNvPr id="188436" name="Rectangle 20"/>
          <p:cNvSpPr>
            <a:spLocks noChangeArrowheads="1"/>
          </p:cNvSpPr>
          <p:nvPr/>
        </p:nvSpPr>
        <p:spPr bwMode="auto">
          <a:xfrm>
            <a:off x="2602523" y="2413000"/>
            <a:ext cx="3938954" cy="40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043" tIns="40522" rIns="81043" bIns="40522">
            <a:spAutoFit/>
          </a:bodyPr>
          <a:lstStyle/>
          <a:p>
            <a:pPr algn="ctr" eaLnBrk="0" hangingPunct="0">
              <a:lnSpc>
                <a:spcPct val="100000"/>
              </a:lnSpc>
            </a:pPr>
            <a:r>
              <a:rPr lang="zh-CN" altLang="en-US" sz="2100" dirty="0" smtClean="0">
                <a:solidFill>
                  <a:srgbClr val="969696"/>
                </a:solidFill>
                <a:latin typeface="楷体_GB2312" pitchFamily="49" charset="-122"/>
              </a:rPr>
              <a:t>已有工作回顾</a:t>
            </a:r>
            <a:endParaRPr lang="zh-CN" altLang="en-US" sz="2100" dirty="0">
              <a:solidFill>
                <a:srgbClr val="969696"/>
              </a:solidFill>
              <a:latin typeface="楷体_GB2312" pitchFamily="49" charset="-122"/>
            </a:endParaRPr>
          </a:p>
        </p:txBody>
      </p:sp>
      <p:sp>
        <p:nvSpPr>
          <p:cNvPr id="188437" name="Rectangle 21"/>
          <p:cNvSpPr>
            <a:spLocks noChangeArrowheads="1"/>
          </p:cNvSpPr>
          <p:nvPr/>
        </p:nvSpPr>
        <p:spPr bwMode="auto">
          <a:xfrm>
            <a:off x="2356339" y="2929508"/>
            <a:ext cx="4431323" cy="40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043" tIns="40522" rIns="81043" bIns="40522">
            <a:spAutoFit/>
          </a:bodyPr>
          <a:lstStyle/>
          <a:p>
            <a:pPr algn="ctr"/>
            <a:r>
              <a:rPr lang="zh-CN" altLang="en-US" sz="2100" dirty="0">
                <a:solidFill>
                  <a:srgbClr val="969696"/>
                </a:solidFill>
                <a:latin typeface="楷体_GB2312" pitchFamily="49" charset="-122"/>
              </a:rPr>
              <a:t>设计思路</a:t>
            </a:r>
            <a:endParaRPr lang="en-US" altLang="zh-CN" sz="2100" dirty="0">
              <a:solidFill>
                <a:srgbClr val="969696"/>
              </a:solidFill>
              <a:latin typeface="楷体_GB2312" pitchFamily="49" charset="-122"/>
            </a:endParaRPr>
          </a:p>
        </p:txBody>
      </p:sp>
      <p:sp>
        <p:nvSpPr>
          <p:cNvPr id="188438" name="Rectangle 22"/>
          <p:cNvSpPr>
            <a:spLocks noChangeArrowheads="1"/>
          </p:cNvSpPr>
          <p:nvPr/>
        </p:nvSpPr>
        <p:spPr bwMode="auto">
          <a:xfrm>
            <a:off x="2039816" y="3433564"/>
            <a:ext cx="5064369" cy="40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043" tIns="40522" rIns="81043" bIns="40522">
            <a:spAutoFit/>
          </a:bodyPr>
          <a:lstStyle/>
          <a:p>
            <a:pPr algn="ctr"/>
            <a:r>
              <a:rPr lang="zh-CN" altLang="en-US" sz="2100" dirty="0" smtClean="0">
                <a:solidFill>
                  <a:srgbClr val="969696"/>
                </a:solidFill>
                <a:latin typeface="楷体_GB2312" pitchFamily="49" charset="-122"/>
              </a:rPr>
              <a:t>工作</a:t>
            </a:r>
            <a:r>
              <a:rPr lang="zh-CN" altLang="en-US" sz="2100" dirty="0">
                <a:solidFill>
                  <a:srgbClr val="969696"/>
                </a:solidFill>
                <a:latin typeface="楷体_GB2312" pitchFamily="49" charset="-122"/>
              </a:rPr>
              <a:t>规划</a:t>
            </a:r>
            <a:endParaRPr lang="en-US" altLang="zh-CN" sz="2100" dirty="0">
              <a:solidFill>
                <a:srgbClr val="969696"/>
              </a:solidFill>
              <a:latin typeface="楷体_GB2312" pitchFamily="49" charset="-122"/>
            </a:endParaRPr>
          </a:p>
        </p:txBody>
      </p:sp>
      <p:sp>
        <p:nvSpPr>
          <p:cNvPr id="188441" name="Line 25"/>
          <p:cNvSpPr>
            <a:spLocks noChangeShapeType="1"/>
          </p:cNvSpPr>
          <p:nvPr/>
        </p:nvSpPr>
        <p:spPr bwMode="auto">
          <a:xfrm>
            <a:off x="2338754" y="4345782"/>
            <a:ext cx="4668717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043" tIns="40522" rIns="81043" bIns="40522"/>
          <a:lstStyle/>
          <a:p>
            <a:endParaRPr lang="zh-CN" altLang="en-US"/>
          </a:p>
        </p:txBody>
      </p:sp>
      <p:sp>
        <p:nvSpPr>
          <p:cNvPr id="188442" name="Oval 26"/>
          <p:cNvSpPr>
            <a:spLocks noChangeArrowheads="1"/>
          </p:cNvSpPr>
          <p:nvPr/>
        </p:nvSpPr>
        <p:spPr bwMode="auto">
          <a:xfrm>
            <a:off x="2247900" y="4225396"/>
            <a:ext cx="244720" cy="219604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043" tIns="40522" rIns="81043" bIns="40522" anchor="ctr"/>
          <a:lstStyle/>
          <a:p>
            <a:endParaRPr lang="zh-CN" altLang="en-US"/>
          </a:p>
        </p:txBody>
      </p:sp>
      <p:sp>
        <p:nvSpPr>
          <p:cNvPr id="188443" name="Rectangle 27"/>
          <p:cNvSpPr>
            <a:spLocks noChangeArrowheads="1"/>
          </p:cNvSpPr>
          <p:nvPr/>
        </p:nvSpPr>
        <p:spPr bwMode="auto">
          <a:xfrm>
            <a:off x="2039816" y="3937620"/>
            <a:ext cx="5064369" cy="40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043" tIns="40522" rIns="81043" bIns="40522">
            <a:spAutoFit/>
          </a:bodyPr>
          <a:lstStyle/>
          <a:p>
            <a:pPr algn="ctr"/>
            <a:r>
              <a:rPr lang="zh-CN" altLang="en-US" sz="2100" dirty="0" smtClean="0">
                <a:solidFill>
                  <a:srgbClr val="969696"/>
                </a:solidFill>
                <a:latin typeface="楷体_GB2312" pitchFamily="49" charset="-122"/>
              </a:rPr>
              <a:t>时间进度规划</a:t>
            </a:r>
            <a:endParaRPr lang="en-US" altLang="zh-CN" sz="2100" dirty="0">
              <a:solidFill>
                <a:srgbClr val="969696"/>
              </a:solidFill>
              <a:latin typeface="楷体_GB2312" pitchFamily="49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57200" y="565915"/>
            <a:ext cx="8229600" cy="61545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6E7E-9915-4F3C-8D7C-7696231752A3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27959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应用之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电信客户细分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1333501"/>
            <a:ext cx="3394720" cy="362423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通过对电信用户的上网</a:t>
            </a:r>
            <a:r>
              <a:rPr lang="en-US" altLang="zh-CN" sz="2400" dirty="0" smtClean="0"/>
              <a:t>URL</a:t>
            </a:r>
            <a:r>
              <a:rPr lang="zh-CN" altLang="en-US" sz="2400" dirty="0" smtClean="0"/>
              <a:t>进行分类，确定用户的兴趣，对客户进行细分</a:t>
            </a:r>
            <a:endParaRPr lang="zh-CN" altLang="en-US" sz="24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C09B-DB01-490E-998D-CAFCBB1529C8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20</a:t>
            </a:fld>
            <a:endParaRPr lang="zh-CN" altLang="en-US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4065715" y="1273324"/>
            <a:ext cx="4568752" cy="3672408"/>
            <a:chOff x="2647826" y="747854"/>
            <a:chExt cx="6316662" cy="5864085"/>
          </a:xfrm>
        </p:grpSpPr>
        <p:grpSp>
          <p:nvGrpSpPr>
            <p:cNvPr id="10" name="组合 9"/>
            <p:cNvGrpSpPr>
              <a:grpSpLocks/>
            </p:cNvGrpSpPr>
            <p:nvPr/>
          </p:nvGrpSpPr>
          <p:grpSpPr bwMode="auto">
            <a:xfrm>
              <a:off x="2647826" y="747854"/>
              <a:ext cx="6316662" cy="5864085"/>
              <a:chOff x="1065176" y="-141662"/>
              <a:chExt cx="6719924" cy="6753598"/>
            </a:xfrm>
          </p:grpSpPr>
          <p:pic>
            <p:nvPicPr>
              <p:cNvPr id="12" name="Picture 1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5176" y="-141662"/>
                <a:ext cx="6719924" cy="44339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1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0462" y="4325944"/>
                <a:ext cx="3471564" cy="22859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1" name="Picture 1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4239914"/>
              <a:ext cx="2880320" cy="2357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128" y="2857500"/>
            <a:ext cx="373380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2F4D71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443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应用之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舆情监控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E2B7-6DAE-44CD-AB21-9A2570ECD6B9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129308"/>
            <a:ext cx="613410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27600" y="2497460"/>
            <a:ext cx="42164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8688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E2B7-6DAE-44CD-AB21-9A2570ECD6B9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7" name="AutoShape 38"/>
          <p:cNvSpPr>
            <a:spLocks noChangeArrowheads="1"/>
          </p:cNvSpPr>
          <p:nvPr/>
        </p:nvSpPr>
        <p:spPr bwMode="auto">
          <a:xfrm>
            <a:off x="971600" y="2103140"/>
            <a:ext cx="2667000" cy="2286000"/>
          </a:xfrm>
          <a:prstGeom prst="rightArrowCallout">
            <a:avLst>
              <a:gd name="adj1" fmla="val 28194"/>
              <a:gd name="adj2" fmla="val 25000"/>
              <a:gd name="adj3" fmla="val 20557"/>
              <a:gd name="adj4" fmla="val 75000"/>
            </a:avLst>
          </a:prstGeom>
          <a:solidFill>
            <a:schemeClr val="accent6">
              <a:alpha val="44000"/>
            </a:scheme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3867200" y="2516783"/>
            <a:ext cx="4038600" cy="228600"/>
            <a:chOff x="1344" y="1464"/>
            <a:chExt cx="2544" cy="144"/>
          </a:xfrm>
        </p:grpSpPr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488" y="1536"/>
              <a:ext cx="24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1344" y="1464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3867200" y="3637012"/>
            <a:ext cx="4038600" cy="228600"/>
            <a:chOff x="1344" y="1464"/>
            <a:chExt cx="2544" cy="144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488" y="1536"/>
              <a:ext cx="24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1344" y="1464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5377636" y="2230973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</a:pPr>
            <a:r>
              <a:rPr lang="zh-CN" altLang="en-US" sz="2000" b="0" dirty="0" smtClean="0">
                <a:solidFill>
                  <a:schemeClr val="tx1"/>
                </a:solidFill>
                <a:latin typeface="Arial" pitchFamily="34" charset="0"/>
              </a:rPr>
              <a:t>总体框架</a:t>
            </a:r>
            <a:endParaRPr lang="zh-CN" altLang="en-US" sz="2000" b="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121155" y="3367582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</a:pPr>
            <a:r>
              <a:rPr lang="zh-CN" altLang="en-US" sz="2000" b="0" dirty="0" smtClean="0">
                <a:solidFill>
                  <a:schemeClr val="tx1"/>
                </a:solidFill>
                <a:latin typeface="Arial" pitchFamily="34" charset="0"/>
              </a:rPr>
              <a:t>构成模块详解</a:t>
            </a:r>
            <a:endParaRPr lang="zh-CN" altLang="en-US" sz="2000" b="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4" name="Rectangle 37"/>
          <p:cNvSpPr>
            <a:spLocks noChangeArrowheads="1"/>
          </p:cNvSpPr>
          <p:nvPr/>
        </p:nvSpPr>
        <p:spPr bwMode="auto">
          <a:xfrm>
            <a:off x="1124000" y="2925465"/>
            <a:ext cx="1676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57263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1pPr>
            <a:lvl2pPr defTabSz="957263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2pPr>
            <a:lvl3pPr defTabSz="957263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3pPr>
            <a:lvl4pPr defTabSz="957263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4pPr>
            <a:lvl5pPr defTabSz="957263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5pPr>
            <a:lvl6pPr defTabSz="957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6pPr>
            <a:lvl7pPr defTabSz="957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7pPr>
            <a:lvl8pPr defTabSz="957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8pPr>
            <a:lvl9pPr defTabSz="957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lang="zh-CN" altLang="en-US">
                <a:solidFill>
                  <a:schemeClr val="tx1"/>
                </a:solidFill>
              </a:rPr>
              <a:t>设计思路</a:t>
            </a:r>
          </a:p>
        </p:txBody>
      </p:sp>
    </p:spTree>
    <p:extLst>
      <p:ext uri="{BB962C8B-B14F-4D97-AF65-F5344CB8AC3E}">
        <p14:creationId xmlns:p14="http://schemas.microsoft.com/office/powerpoint/2010/main" xmlns="" val="371656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总体框架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E2B7-6DAE-44CD-AB21-9A2570ECD6B9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23</a:t>
            </a:fld>
            <a:endParaRPr lang="zh-CN" altLang="en-US"/>
          </a:p>
        </p:txBody>
      </p:sp>
      <p:pic>
        <p:nvPicPr>
          <p:cNvPr id="13313" name="Picture 1" descr="C:\Users\xubo\AppData\Roaming\Tencent\Users\710866605\QQ\WinTemp\RichOle\4SJ32IP]598($QRHRT(XT7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55409"/>
            <a:ext cx="6480720" cy="380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8047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构成模块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90618684"/>
              </p:ext>
            </p:extLst>
          </p:nvPr>
        </p:nvGraphicFramePr>
        <p:xfrm>
          <a:off x="1331640" y="1561356"/>
          <a:ext cx="6851104" cy="2820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E2B7-6DAE-44CD-AB21-9A2570ECD6B9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9635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知识图谱构建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E2B7-6DAE-44CD-AB21-9A2570ECD6B9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619672" y="2736763"/>
            <a:ext cx="5328592" cy="1416881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500" dirty="0">
              <a:solidFill>
                <a:srgbClr val="2D2D8A"/>
              </a:solidFill>
              <a:latin typeface="Heiti SC Light" pitchFamily="-84" charset="-122"/>
              <a:ea typeface="Heiti SC Light" pitchFamily="-8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94833" y="2796650"/>
            <a:ext cx="12459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 dirty="0">
                <a:solidFill>
                  <a:srgbClr val="002060"/>
                </a:solidFill>
              </a:rPr>
              <a:t>知识图谱构建</a:t>
            </a:r>
          </a:p>
        </p:txBody>
      </p:sp>
      <p:sp>
        <p:nvSpPr>
          <p:cNvPr id="10" name="云形标注 9"/>
          <p:cNvSpPr/>
          <p:nvPr/>
        </p:nvSpPr>
        <p:spPr>
          <a:xfrm>
            <a:off x="6075370" y="3139800"/>
            <a:ext cx="872894" cy="87512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网络资源</a:t>
            </a:r>
          </a:p>
        </p:txBody>
      </p:sp>
      <p:sp>
        <p:nvSpPr>
          <p:cNvPr id="11" name="矩形 10"/>
          <p:cNvSpPr/>
          <p:nvPr/>
        </p:nvSpPr>
        <p:spPr>
          <a:xfrm>
            <a:off x="1691054" y="2786104"/>
            <a:ext cx="2431440" cy="1329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2" name="卡片 62"/>
          <p:cNvSpPr>
            <a:spLocks noChangeArrowheads="1"/>
          </p:cNvSpPr>
          <p:nvPr/>
        </p:nvSpPr>
        <p:spPr bwMode="auto">
          <a:xfrm>
            <a:off x="4329979" y="3102296"/>
            <a:ext cx="1440160" cy="948704"/>
          </a:xfrm>
          <a:prstGeom prst="flowChartPunchedCard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00" tIns="0" rIns="54000" bIns="0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200" b="1" dirty="0" smtClean="0"/>
              <a:t>数据获取</a:t>
            </a:r>
            <a:endParaRPr lang="en-US" altLang="zh-CN" sz="1200" b="1" dirty="0" smtClean="0"/>
          </a:p>
          <a:p>
            <a:pPr marL="228600" indent="-228600">
              <a:buAutoNum type="arabicPeriod"/>
            </a:pPr>
            <a:r>
              <a:rPr lang="zh-CN" altLang="en-US" sz="1050" dirty="0" smtClean="0"/>
              <a:t>防屏蔽分布式爬虫</a:t>
            </a:r>
            <a:endParaRPr lang="en-US" altLang="zh-CN" sz="1050" dirty="0" smtClean="0"/>
          </a:p>
          <a:p>
            <a:pPr marL="228600" indent="-228600">
              <a:buAutoNum type="arabicPeriod"/>
            </a:pPr>
            <a:r>
              <a:rPr lang="en-US" altLang="zh-CN" sz="1050" dirty="0" smtClean="0"/>
              <a:t>Social Crawling</a:t>
            </a:r>
          </a:p>
          <a:p>
            <a:pPr marL="228600" indent="-228600">
              <a:buAutoNum type="arabicPeriod"/>
            </a:pPr>
            <a:r>
              <a:rPr lang="en-US" altLang="zh-CN" sz="1050" dirty="0" smtClean="0"/>
              <a:t>Entity crawling</a:t>
            </a:r>
            <a:endParaRPr lang="zh-CN" altLang="en-US" sz="1050" dirty="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770373" y="2863721"/>
            <a:ext cx="1107518" cy="253916"/>
          </a:xfrm>
          <a:prstGeom prst="rect">
            <a:avLst/>
          </a:prstGeom>
          <a:gradFill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  <a:ln w="9525">
            <a:solidFill>
              <a:srgbClr val="2F2F9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wrap="square" lIns="0" rIns="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050" dirty="0"/>
              <a:t>实体</a:t>
            </a:r>
            <a:r>
              <a:rPr lang="en-US" altLang="zh-CN" sz="1050" dirty="0"/>
              <a:t>/</a:t>
            </a:r>
            <a:r>
              <a:rPr lang="zh-CN" altLang="en-US" sz="1050" dirty="0"/>
              <a:t>概念抽取</a:t>
            </a:r>
            <a:endParaRPr kumimoji="0" lang="zh-CN" altLang="en-US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009665" y="3528851"/>
            <a:ext cx="1036580" cy="253916"/>
          </a:xfrm>
          <a:prstGeom prst="rect">
            <a:avLst/>
          </a:prstGeom>
          <a:gradFill rotWithShape="1">
            <a:gsLst>
              <a:gs pos="0">
                <a:srgbClr val="A3A3EF"/>
              </a:gs>
              <a:gs pos="100000">
                <a:srgbClr val="2424A8"/>
              </a:gs>
            </a:gsLst>
            <a:lin ang="5400000"/>
          </a:gradFill>
          <a:ln w="9525">
            <a:solidFill>
              <a:srgbClr val="2F2F9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wrap="square" lIns="0" rIns="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050" dirty="0"/>
              <a:t>列表抽取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3009667" y="3861318"/>
            <a:ext cx="1036578" cy="253916"/>
          </a:xfrm>
          <a:prstGeom prst="rect">
            <a:avLst/>
          </a:prstGeom>
          <a:gradFill rotWithShape="1">
            <a:gsLst>
              <a:gs pos="0">
                <a:srgbClr val="A3A3EF"/>
              </a:gs>
              <a:gs pos="100000">
                <a:srgbClr val="2424A8"/>
              </a:gs>
            </a:gsLst>
            <a:lin ang="5400000"/>
          </a:gradFill>
          <a:ln w="9525">
            <a:solidFill>
              <a:srgbClr val="2F2F9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wrap="square" lIns="0" rIns="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050" dirty="0"/>
              <a:t>属性抽取</a:t>
            </a:r>
          </a:p>
        </p:txBody>
      </p:sp>
      <p:sp>
        <p:nvSpPr>
          <p:cNvPr id="16" name="右箭头 15"/>
          <p:cNvSpPr>
            <a:spLocks noChangeArrowheads="1"/>
          </p:cNvSpPr>
          <p:nvPr/>
        </p:nvSpPr>
        <p:spPr bwMode="auto">
          <a:xfrm flipH="1">
            <a:off x="5754842" y="3259544"/>
            <a:ext cx="288032" cy="4869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105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右箭头 16"/>
          <p:cNvSpPr>
            <a:spLocks noChangeArrowheads="1"/>
          </p:cNvSpPr>
          <p:nvPr/>
        </p:nvSpPr>
        <p:spPr bwMode="auto">
          <a:xfrm flipH="1">
            <a:off x="4004938" y="3259544"/>
            <a:ext cx="325041" cy="4869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105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3009666" y="2863721"/>
            <a:ext cx="1036580" cy="253916"/>
          </a:xfrm>
          <a:prstGeom prst="rect">
            <a:avLst/>
          </a:prstGeom>
          <a:gradFill rotWithShape="1">
            <a:gsLst>
              <a:gs pos="0">
                <a:srgbClr val="A3A3EF"/>
              </a:gs>
              <a:gs pos="100000">
                <a:srgbClr val="2424A8"/>
              </a:gs>
            </a:gsLst>
            <a:lin ang="5400000"/>
          </a:gradFill>
          <a:ln w="9525">
            <a:solidFill>
              <a:srgbClr val="2F2F9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wrap="square" lIns="0" rIns="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050" dirty="0"/>
              <a:t>实体识别</a:t>
            </a: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770373" y="3198033"/>
            <a:ext cx="1107518" cy="253916"/>
          </a:xfrm>
          <a:prstGeom prst="rect">
            <a:avLst/>
          </a:prstGeom>
          <a:gradFill rotWithShape="1">
            <a:gsLst>
              <a:gs pos="0">
                <a:srgbClr val="A3A3EF"/>
              </a:gs>
              <a:gs pos="100000">
                <a:srgbClr val="2424A8"/>
              </a:gs>
            </a:gsLst>
            <a:lin ang="5400000"/>
          </a:gradFill>
          <a:ln w="9525">
            <a:solidFill>
              <a:srgbClr val="2F2F9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wrap="square" lIns="0" rIns="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050" dirty="0"/>
              <a:t>分类体系融合</a:t>
            </a: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770373" y="3528851"/>
            <a:ext cx="1107518" cy="253916"/>
          </a:xfrm>
          <a:prstGeom prst="rect">
            <a:avLst/>
          </a:prstGeom>
          <a:gradFill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  <a:ln w="9525">
            <a:solidFill>
              <a:srgbClr val="2F2F9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wrap="square" lIns="0" rIns="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050" dirty="0"/>
              <a:t>开放关系抽取</a:t>
            </a: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770373" y="3850999"/>
            <a:ext cx="1107518" cy="253916"/>
          </a:xfrm>
          <a:prstGeom prst="rect">
            <a:avLst/>
          </a:prstGeom>
          <a:gradFill rotWithShape="1">
            <a:gsLst>
              <a:gs pos="0">
                <a:srgbClr val="A3A3EF"/>
              </a:gs>
              <a:gs pos="100000">
                <a:srgbClr val="2424A8"/>
              </a:gs>
            </a:gsLst>
            <a:lin ang="5400000"/>
          </a:gradFill>
          <a:ln w="9525">
            <a:solidFill>
              <a:srgbClr val="2F2F9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wrap="square" lIns="0" rIns="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050" dirty="0"/>
              <a:t>数据源选择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3009666" y="3198032"/>
            <a:ext cx="1036580" cy="253916"/>
          </a:xfrm>
          <a:prstGeom prst="rect">
            <a:avLst/>
          </a:prstGeom>
          <a:gradFill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  <a:ln w="9525">
            <a:solidFill>
              <a:srgbClr val="2F2F9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wrap="square" lIns="0" rIns="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050" dirty="0" err="1"/>
              <a:t>IsA</a:t>
            </a:r>
            <a:r>
              <a:rPr lang="en-US" altLang="zh-CN" sz="1050" dirty="0"/>
              <a:t> </a:t>
            </a:r>
            <a:r>
              <a:rPr lang="zh-CN" altLang="en-US" sz="1050" dirty="0"/>
              <a:t>关系抽取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7092280" y="1352345"/>
            <a:ext cx="1644135" cy="1128057"/>
            <a:chOff x="5310" y="846043"/>
            <a:chExt cx="1644135" cy="1128057"/>
          </a:xfrm>
        </p:grpSpPr>
        <p:sp>
          <p:nvSpPr>
            <p:cNvPr id="24" name="圆角矩形 23"/>
            <p:cNvSpPr/>
            <p:nvPr/>
          </p:nvSpPr>
          <p:spPr>
            <a:xfrm>
              <a:off x="5310" y="846043"/>
              <a:ext cx="1644135" cy="1128057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圆角矩形 4"/>
            <p:cNvSpPr/>
            <p:nvPr/>
          </p:nvSpPr>
          <p:spPr>
            <a:xfrm>
              <a:off x="60377" y="901110"/>
              <a:ext cx="1534001" cy="10179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600" kern="1200" dirty="0" smtClean="0"/>
                <a:t>数据获取与存储</a:t>
              </a:r>
              <a:endParaRPr lang="zh-CN" altLang="en-US" sz="2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413794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大图数据管理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RDF</a:t>
            </a:r>
          </a:p>
          <a:p>
            <a:r>
              <a:rPr lang="en-US" altLang="zh-CN" dirty="0" smtClean="0"/>
              <a:t>SPARQL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E2B7-6DAE-44CD-AB21-9A2570ECD6B9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3563888" y="2425452"/>
            <a:ext cx="1918988" cy="1435609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500" dirty="0">
              <a:solidFill>
                <a:srgbClr val="2D2D8A"/>
              </a:solidFill>
              <a:latin typeface="Heiti SC Light" pitchFamily="-84" charset="-122"/>
              <a:ea typeface="Heiti SC Light" pitchFamily="-8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3797" y="2444180"/>
            <a:ext cx="15270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 dirty="0">
                <a:solidFill>
                  <a:srgbClr val="002060"/>
                </a:solidFill>
              </a:rPr>
              <a:t>大图</a:t>
            </a:r>
            <a:r>
              <a:rPr lang="zh-CN" altLang="en-US" sz="1350" b="1" dirty="0" smtClean="0">
                <a:solidFill>
                  <a:srgbClr val="002060"/>
                </a:solidFill>
              </a:rPr>
              <a:t>数据管理</a:t>
            </a:r>
            <a:endParaRPr lang="zh-CN" altLang="en-US" sz="1350" b="1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81661" y="2711143"/>
            <a:ext cx="821486" cy="312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大图划分</a:t>
            </a:r>
          </a:p>
        </p:txBody>
      </p:sp>
      <p:sp>
        <p:nvSpPr>
          <p:cNvPr id="10" name="矩形 9"/>
          <p:cNvSpPr/>
          <p:nvPr/>
        </p:nvSpPr>
        <p:spPr>
          <a:xfrm>
            <a:off x="3594842" y="3487799"/>
            <a:ext cx="821486" cy="312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图再划分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4480347" y="2712192"/>
            <a:ext cx="914847" cy="312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分布式缓存</a:t>
            </a:r>
          </a:p>
        </p:txBody>
      </p:sp>
      <p:sp>
        <p:nvSpPr>
          <p:cNvPr id="12" name="矩形 11"/>
          <p:cNvSpPr/>
          <p:nvPr/>
        </p:nvSpPr>
        <p:spPr>
          <a:xfrm>
            <a:off x="3600377" y="3083455"/>
            <a:ext cx="1794817" cy="312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Linked</a:t>
            </a:r>
            <a:r>
              <a:rPr lang="en-US" altLang="zh-CN" sz="1200" b="1" dirty="0"/>
              <a:t> </a:t>
            </a:r>
            <a:r>
              <a:rPr lang="en-US" altLang="zh-CN" sz="1200" dirty="0"/>
              <a:t>data </a:t>
            </a:r>
            <a:r>
              <a:rPr lang="zh-CN" altLang="en-US" sz="1200" dirty="0"/>
              <a:t>查询处理</a:t>
            </a:r>
          </a:p>
        </p:txBody>
      </p:sp>
      <p:sp>
        <p:nvSpPr>
          <p:cNvPr id="13" name="矩形 12"/>
          <p:cNvSpPr/>
          <p:nvPr/>
        </p:nvSpPr>
        <p:spPr>
          <a:xfrm>
            <a:off x="4447026" y="3487799"/>
            <a:ext cx="948168" cy="312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带冗余划分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7092280" y="1352345"/>
            <a:ext cx="1644135" cy="1128057"/>
            <a:chOff x="5310" y="846043"/>
            <a:chExt cx="1644135" cy="1128057"/>
          </a:xfrm>
        </p:grpSpPr>
        <p:sp>
          <p:nvSpPr>
            <p:cNvPr id="15" name="圆角矩形 14"/>
            <p:cNvSpPr/>
            <p:nvPr/>
          </p:nvSpPr>
          <p:spPr>
            <a:xfrm>
              <a:off x="5310" y="846043"/>
              <a:ext cx="1644135" cy="1128057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圆角矩形 4"/>
            <p:cNvSpPr/>
            <p:nvPr/>
          </p:nvSpPr>
          <p:spPr>
            <a:xfrm>
              <a:off x="60377" y="901110"/>
              <a:ext cx="1534001" cy="10179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600" kern="1200" dirty="0" smtClean="0"/>
                <a:t>数据获取与存储</a:t>
              </a:r>
              <a:endParaRPr lang="zh-CN" altLang="en-US" sz="2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89680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领域知识库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E2B7-6DAE-44CD-AB21-9A2570ECD6B9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4127273" y="3110988"/>
            <a:ext cx="3486684" cy="1194407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en-US" altLang="zh-CN" sz="1500" dirty="0">
              <a:solidFill>
                <a:srgbClr val="2D2D8A"/>
              </a:solidFill>
              <a:latin typeface="Heiti SC Light" pitchFamily="-84" charset="-122"/>
              <a:ea typeface="Heiti SC Light" pitchFamily="-84" charset="-122"/>
            </a:endParaRPr>
          </a:p>
        </p:txBody>
      </p:sp>
      <p:sp>
        <p:nvSpPr>
          <p:cNvPr id="8" name="卡片 62"/>
          <p:cNvSpPr>
            <a:spLocks noChangeArrowheads="1"/>
          </p:cNvSpPr>
          <p:nvPr/>
        </p:nvSpPr>
        <p:spPr bwMode="auto">
          <a:xfrm>
            <a:off x="4158332" y="3465548"/>
            <a:ext cx="603837" cy="846935"/>
          </a:xfrm>
          <a:prstGeom prst="flowChartPunchedCard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00" tIns="0" rIns="54000" bIns="0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050" dirty="0"/>
              <a:t>互联网领域知识库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4048" y="3133204"/>
            <a:ext cx="186537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b="1" dirty="0"/>
              <a:t>领域知识</a:t>
            </a:r>
            <a:r>
              <a:rPr lang="zh-CN" altLang="en-US" sz="1350" b="1" dirty="0" smtClean="0"/>
              <a:t>库</a:t>
            </a:r>
            <a:endParaRPr lang="zh-CN" altLang="en-US" sz="1350" b="1" dirty="0"/>
          </a:p>
        </p:txBody>
      </p:sp>
      <p:sp>
        <p:nvSpPr>
          <p:cNvPr id="10" name="卡片 62"/>
          <p:cNvSpPr>
            <a:spLocks noChangeArrowheads="1"/>
          </p:cNvSpPr>
          <p:nvPr/>
        </p:nvSpPr>
        <p:spPr bwMode="auto">
          <a:xfrm>
            <a:off x="4873312" y="3457472"/>
            <a:ext cx="603837" cy="846935"/>
          </a:xfrm>
          <a:prstGeom prst="flowChartPunchedCard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00" tIns="0" rIns="54000" bIns="0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050" dirty="0"/>
              <a:t>军事领域知识库</a:t>
            </a:r>
          </a:p>
        </p:txBody>
      </p:sp>
      <p:sp>
        <p:nvSpPr>
          <p:cNvPr id="11" name="卡片 62"/>
          <p:cNvSpPr>
            <a:spLocks noChangeArrowheads="1"/>
          </p:cNvSpPr>
          <p:nvPr/>
        </p:nvSpPr>
        <p:spPr bwMode="auto">
          <a:xfrm>
            <a:off x="5562454" y="3458459"/>
            <a:ext cx="603837" cy="846935"/>
          </a:xfrm>
          <a:prstGeom prst="flowChartPunchedCard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00" tIns="0" rIns="54000" bIns="0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050" dirty="0"/>
              <a:t>图书出版领域知识库</a:t>
            </a:r>
          </a:p>
        </p:txBody>
      </p:sp>
      <p:sp>
        <p:nvSpPr>
          <p:cNvPr id="12" name="卡片 62"/>
          <p:cNvSpPr>
            <a:spLocks noChangeArrowheads="1"/>
          </p:cNvSpPr>
          <p:nvPr/>
        </p:nvSpPr>
        <p:spPr bwMode="auto">
          <a:xfrm>
            <a:off x="6307677" y="3457472"/>
            <a:ext cx="603837" cy="846935"/>
          </a:xfrm>
          <a:prstGeom prst="flowChartPunchedCard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00" tIns="0" rIns="54000" bIns="0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050" dirty="0"/>
              <a:t>医疗领域知识库</a:t>
            </a:r>
          </a:p>
        </p:txBody>
      </p:sp>
      <p:sp>
        <p:nvSpPr>
          <p:cNvPr id="13" name="卡片 62"/>
          <p:cNvSpPr>
            <a:spLocks noChangeArrowheads="1"/>
          </p:cNvSpPr>
          <p:nvPr/>
        </p:nvSpPr>
        <p:spPr bwMode="auto">
          <a:xfrm>
            <a:off x="6985222" y="3462244"/>
            <a:ext cx="603837" cy="846935"/>
          </a:xfrm>
          <a:prstGeom prst="flowChartPunchedCard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00" tIns="0" rIns="54000" bIns="0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050" dirty="0"/>
              <a:t>……</a:t>
            </a:r>
            <a:endParaRPr lang="zh-CN" altLang="en-US" sz="105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7092280" y="1345332"/>
            <a:ext cx="1644135" cy="1128057"/>
            <a:chOff x="1737426" y="846043"/>
            <a:chExt cx="1644135" cy="1128057"/>
          </a:xfrm>
        </p:grpSpPr>
        <p:sp>
          <p:nvSpPr>
            <p:cNvPr id="15" name="圆角矩形 14"/>
            <p:cNvSpPr/>
            <p:nvPr/>
          </p:nvSpPr>
          <p:spPr>
            <a:xfrm>
              <a:off x="1737426" y="846043"/>
              <a:ext cx="1644135" cy="1128057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圆角矩形 4"/>
            <p:cNvSpPr/>
            <p:nvPr/>
          </p:nvSpPr>
          <p:spPr>
            <a:xfrm>
              <a:off x="1792493" y="901110"/>
              <a:ext cx="1534001" cy="10179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600" kern="1200" dirty="0" smtClean="0"/>
                <a:t>数据集成</a:t>
              </a:r>
              <a:endParaRPr lang="zh-CN" altLang="en-US" sz="2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14749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集成</a:t>
            </a:r>
            <a:r>
              <a:rPr lang="en-US" altLang="zh-CN" dirty="0" smtClean="0"/>
              <a:t>Linked Open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数据融合问题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E2B7-6DAE-44CD-AB21-9A2570ECD6B9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682616" y="3110988"/>
            <a:ext cx="3371504" cy="1194407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500" dirty="0">
              <a:solidFill>
                <a:srgbClr val="2D2D8A"/>
              </a:solidFill>
              <a:latin typeface="Heiti SC Light" pitchFamily="-84" charset="-122"/>
              <a:ea typeface="Heiti SC Light" pitchFamily="-8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93912" y="3363530"/>
            <a:ext cx="3312367" cy="94186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9" name="椭圆 8"/>
          <p:cNvSpPr/>
          <p:nvPr/>
        </p:nvSpPr>
        <p:spPr>
          <a:xfrm>
            <a:off x="1668693" y="3639581"/>
            <a:ext cx="1275304" cy="6482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solidFill>
                  <a:schemeClr val="tx1"/>
                </a:solidFill>
              </a:rPr>
              <a:t>中文知识图谱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7791" y="3090755"/>
            <a:ext cx="28804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 dirty="0"/>
              <a:t>面向知识图谱的集成数据开放平台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3912" y="3645024"/>
            <a:ext cx="16371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Probase+</a:t>
            </a:r>
            <a:endParaRPr lang="zh-CN" altLang="en-US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1197968" y="3429000"/>
            <a:ext cx="9159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Probase</a:t>
            </a:r>
            <a:endParaRPr lang="zh-CN" altLang="en-US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1904220" y="3354005"/>
            <a:ext cx="10270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 err="1"/>
              <a:t>DBpedia</a:t>
            </a:r>
            <a:endParaRPr lang="zh-CN" altLang="en-US" sz="1350" dirty="0"/>
          </a:p>
        </p:txBody>
      </p:sp>
      <p:sp>
        <p:nvSpPr>
          <p:cNvPr id="14" name="TextBox 13"/>
          <p:cNvSpPr txBox="1"/>
          <p:nvPr/>
        </p:nvSpPr>
        <p:spPr>
          <a:xfrm>
            <a:off x="2710136" y="3429000"/>
            <a:ext cx="8061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 err="1"/>
              <a:t>Y</a:t>
            </a:r>
            <a:r>
              <a:rPr lang="en-US" altLang="zh-CN" sz="1350" dirty="0" err="1" smtClean="0"/>
              <a:t>ago</a:t>
            </a:r>
            <a:endParaRPr lang="zh-CN" altLang="en-US" sz="1350" dirty="0"/>
          </a:p>
        </p:txBody>
      </p:sp>
      <p:sp>
        <p:nvSpPr>
          <p:cNvPr id="15" name="TextBox 14"/>
          <p:cNvSpPr txBox="1"/>
          <p:nvPr/>
        </p:nvSpPr>
        <p:spPr>
          <a:xfrm>
            <a:off x="2998168" y="3645024"/>
            <a:ext cx="8061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Y</a:t>
            </a:r>
            <a:r>
              <a:rPr lang="en-US" altLang="zh-CN" sz="1350" dirty="0" smtClean="0"/>
              <a:t>ago2</a:t>
            </a:r>
            <a:endParaRPr lang="zh-CN" altLang="en-US" sz="1350" dirty="0"/>
          </a:p>
        </p:txBody>
      </p:sp>
      <p:sp>
        <p:nvSpPr>
          <p:cNvPr id="16" name="TextBox 15"/>
          <p:cNvSpPr txBox="1"/>
          <p:nvPr/>
        </p:nvSpPr>
        <p:spPr>
          <a:xfrm>
            <a:off x="2854364" y="3900703"/>
            <a:ext cx="9826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350" dirty="0" err="1" smtClean="0"/>
              <a:t>K</a:t>
            </a:r>
            <a:r>
              <a:rPr lang="en-US" altLang="zh-CN" sz="1350" dirty="0" err="1" smtClean="0"/>
              <a:t>nowitall</a:t>
            </a:r>
            <a:endParaRPr lang="zh-CN" alt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422837" y="3991340"/>
            <a:ext cx="8061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……</a:t>
            </a:r>
            <a:endParaRPr lang="zh-CN" altLang="en-US" sz="1350" dirty="0"/>
          </a:p>
        </p:txBody>
      </p:sp>
      <p:sp>
        <p:nvSpPr>
          <p:cNvPr id="18" name="TextBox 73"/>
          <p:cNvSpPr txBox="1"/>
          <p:nvPr/>
        </p:nvSpPr>
        <p:spPr>
          <a:xfrm>
            <a:off x="837928" y="3861048"/>
            <a:ext cx="9826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 smtClean="0"/>
              <a:t>Freebase</a:t>
            </a:r>
            <a:endParaRPr lang="zh-CN" altLang="en-US" sz="135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876256" y="1417340"/>
            <a:ext cx="1644135" cy="1128057"/>
            <a:chOff x="1737426" y="846043"/>
            <a:chExt cx="1644135" cy="1128057"/>
          </a:xfrm>
        </p:grpSpPr>
        <p:sp>
          <p:nvSpPr>
            <p:cNvPr id="20" name="圆角矩形 19"/>
            <p:cNvSpPr/>
            <p:nvPr/>
          </p:nvSpPr>
          <p:spPr>
            <a:xfrm>
              <a:off x="1737426" y="846043"/>
              <a:ext cx="1644135" cy="1128057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1792493" y="901110"/>
              <a:ext cx="1534001" cy="10179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600" kern="1200" dirty="0" smtClean="0"/>
                <a:t>数据集成</a:t>
              </a:r>
              <a:endParaRPr lang="zh-CN" altLang="en-US" sz="2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67792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语义分析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E2B7-6DAE-44CD-AB21-9A2570ECD6B9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7" name="矩形 5"/>
          <p:cNvSpPr>
            <a:spLocks noChangeArrowheads="1"/>
          </p:cNvSpPr>
          <p:nvPr/>
        </p:nvSpPr>
        <p:spPr bwMode="auto">
          <a:xfrm>
            <a:off x="844016" y="3505571"/>
            <a:ext cx="3451884" cy="9875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500" b="1" dirty="0">
              <a:latin typeface="Heiti SC Light" pitchFamily="-84" charset="-122"/>
              <a:ea typeface="Heiti SC Light" pitchFamily="-8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3505572"/>
            <a:ext cx="2794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基于知识图谱的语义分析</a:t>
            </a:r>
          </a:p>
        </p:txBody>
      </p:sp>
      <p:sp>
        <p:nvSpPr>
          <p:cNvPr id="9" name="卡片 62"/>
          <p:cNvSpPr>
            <a:spLocks noChangeArrowheads="1"/>
          </p:cNvSpPr>
          <p:nvPr/>
        </p:nvSpPr>
        <p:spPr bwMode="auto">
          <a:xfrm>
            <a:off x="864926" y="3748226"/>
            <a:ext cx="488317" cy="697061"/>
          </a:xfrm>
          <a:prstGeom prst="flowChartPunchedCard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00" tIns="0" rIns="54000" bIns="0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350" dirty="0"/>
              <a:t>语义消歧</a:t>
            </a:r>
          </a:p>
        </p:txBody>
      </p:sp>
      <p:sp>
        <p:nvSpPr>
          <p:cNvPr id="10" name="卡片 62"/>
          <p:cNvSpPr>
            <a:spLocks noChangeArrowheads="1"/>
          </p:cNvSpPr>
          <p:nvPr/>
        </p:nvSpPr>
        <p:spPr bwMode="auto">
          <a:xfrm>
            <a:off x="1443728" y="3754914"/>
            <a:ext cx="488317" cy="697061"/>
          </a:xfrm>
          <a:prstGeom prst="flowChartPunchedCard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00" tIns="0" rIns="54000" bIns="0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050" dirty="0"/>
              <a:t>Word embe-dding</a:t>
            </a:r>
            <a:endParaRPr lang="zh-CN" altLang="en-US" sz="1050" dirty="0"/>
          </a:p>
        </p:txBody>
      </p:sp>
      <p:sp>
        <p:nvSpPr>
          <p:cNvPr id="11" name="卡片 62"/>
          <p:cNvSpPr>
            <a:spLocks noChangeArrowheads="1"/>
          </p:cNvSpPr>
          <p:nvPr/>
        </p:nvSpPr>
        <p:spPr bwMode="auto">
          <a:xfrm>
            <a:off x="2035867" y="3754914"/>
            <a:ext cx="488317" cy="697061"/>
          </a:xfrm>
          <a:prstGeom prst="flowChartPunchedCard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00" tIns="0" rIns="54000" bIns="0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350" dirty="0"/>
              <a:t>实体指代</a:t>
            </a:r>
          </a:p>
        </p:txBody>
      </p:sp>
      <p:sp>
        <p:nvSpPr>
          <p:cNvPr id="12" name="卡片 62"/>
          <p:cNvSpPr>
            <a:spLocks noChangeArrowheads="1"/>
          </p:cNvSpPr>
          <p:nvPr/>
        </p:nvSpPr>
        <p:spPr bwMode="auto">
          <a:xfrm>
            <a:off x="2626160" y="3759486"/>
            <a:ext cx="488317" cy="697061"/>
          </a:xfrm>
          <a:prstGeom prst="flowChartPunchedCard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00" tIns="0" rIns="54000" bIns="0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350" dirty="0"/>
              <a:t>语义扩展</a:t>
            </a:r>
          </a:p>
        </p:txBody>
      </p:sp>
      <p:sp>
        <p:nvSpPr>
          <p:cNvPr id="13" name="卡片 62"/>
          <p:cNvSpPr>
            <a:spLocks noChangeArrowheads="1"/>
          </p:cNvSpPr>
          <p:nvPr/>
        </p:nvSpPr>
        <p:spPr bwMode="auto">
          <a:xfrm>
            <a:off x="3213648" y="3759486"/>
            <a:ext cx="488317" cy="697061"/>
          </a:xfrm>
          <a:prstGeom prst="flowChartPunchedCard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00" tIns="0" rIns="54000" bIns="0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200" dirty="0"/>
              <a:t>实体概念化</a:t>
            </a:r>
          </a:p>
        </p:txBody>
      </p:sp>
      <p:sp>
        <p:nvSpPr>
          <p:cNvPr id="14" name="卡片 62"/>
          <p:cNvSpPr>
            <a:spLocks noChangeArrowheads="1"/>
          </p:cNvSpPr>
          <p:nvPr/>
        </p:nvSpPr>
        <p:spPr bwMode="auto">
          <a:xfrm>
            <a:off x="3807584" y="3748226"/>
            <a:ext cx="488317" cy="697061"/>
          </a:xfrm>
          <a:prstGeom prst="flowChartPunchedCard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00" tIns="0" rIns="54000" bIns="0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350" dirty="0"/>
              <a:t>……</a:t>
            </a:r>
            <a:endParaRPr lang="zh-CN" altLang="en-US" sz="135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7092280" y="1273324"/>
            <a:ext cx="1644135" cy="1128057"/>
            <a:chOff x="3469542" y="846043"/>
            <a:chExt cx="1644135" cy="1128057"/>
          </a:xfrm>
        </p:grpSpPr>
        <p:sp>
          <p:nvSpPr>
            <p:cNvPr id="16" name="圆角矩形 15"/>
            <p:cNvSpPr/>
            <p:nvPr/>
          </p:nvSpPr>
          <p:spPr>
            <a:xfrm>
              <a:off x="3469542" y="846043"/>
              <a:ext cx="1644135" cy="1128057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圆角矩形 4"/>
            <p:cNvSpPr/>
            <p:nvPr/>
          </p:nvSpPr>
          <p:spPr>
            <a:xfrm>
              <a:off x="3524609" y="901110"/>
              <a:ext cx="1534001" cy="10179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600" kern="1200" dirty="0" smtClean="0"/>
                <a:t>应用接口</a:t>
              </a:r>
              <a:endParaRPr lang="zh-CN" altLang="en-US" sz="2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9102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前言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近年来，随着社会的进步，科技的发展，人们对于知识获取方式的需求也发生了巨大的变化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7F2A-3521-4100-BFF8-B463722EDB4B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994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知识互联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E2B7-6DAE-44CD-AB21-9A2570ECD6B9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7" name="矩形 5"/>
          <p:cNvSpPr>
            <a:spLocks noChangeArrowheads="1"/>
          </p:cNvSpPr>
          <p:nvPr/>
        </p:nvSpPr>
        <p:spPr bwMode="auto">
          <a:xfrm>
            <a:off x="683568" y="3687051"/>
            <a:ext cx="3374015" cy="9875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500" b="1" dirty="0">
              <a:latin typeface="Heiti SC Light" pitchFamily="-84" charset="-122"/>
              <a:ea typeface="Heiti SC Light" pitchFamily="-8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2708" y="3796522"/>
            <a:ext cx="392415" cy="7863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350" b="1" dirty="0"/>
              <a:t>知识互联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020890" y="3759946"/>
            <a:ext cx="321469" cy="8686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实体链接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564958" y="3755374"/>
            <a:ext cx="321469" cy="8686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类别映射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03602" y="3755374"/>
            <a:ext cx="321469" cy="8686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实体映射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600808" y="3759946"/>
            <a:ext cx="321469" cy="8686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关系映射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102892" y="3759946"/>
            <a:ext cx="321469" cy="8686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788" dirty="0">
                <a:latin typeface="微软雅黑" pitchFamily="34" charset="-122"/>
                <a:ea typeface="微软雅黑" pitchFamily="34" charset="-122"/>
              </a:rPr>
              <a:t>跨语言实体映射</a:t>
            </a:r>
            <a:endParaRPr lang="en-US" altLang="zh-CN" sz="788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604338" y="3755374"/>
            <a:ext cx="321469" cy="8686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7092280" y="1273324"/>
            <a:ext cx="1644135" cy="1128057"/>
            <a:chOff x="3469542" y="846043"/>
            <a:chExt cx="1644135" cy="1128057"/>
          </a:xfrm>
        </p:grpSpPr>
        <p:sp>
          <p:nvSpPr>
            <p:cNvPr id="16" name="圆角矩形 15"/>
            <p:cNvSpPr/>
            <p:nvPr/>
          </p:nvSpPr>
          <p:spPr>
            <a:xfrm>
              <a:off x="3469542" y="846043"/>
              <a:ext cx="1644135" cy="1128057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圆角矩形 4"/>
            <p:cNvSpPr/>
            <p:nvPr/>
          </p:nvSpPr>
          <p:spPr>
            <a:xfrm>
              <a:off x="3524609" y="901110"/>
              <a:ext cx="1534001" cy="10179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600" kern="1200" dirty="0" smtClean="0"/>
                <a:t>应用接口</a:t>
              </a:r>
              <a:endParaRPr lang="zh-CN" altLang="en-US" sz="2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39751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E2B7-6DAE-44CD-AB21-9A2570ECD6B9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7" name="矩形 5"/>
          <p:cNvSpPr>
            <a:spLocks noChangeArrowheads="1"/>
          </p:cNvSpPr>
          <p:nvPr/>
        </p:nvSpPr>
        <p:spPr bwMode="auto">
          <a:xfrm>
            <a:off x="971600" y="4081636"/>
            <a:ext cx="6973370" cy="484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500" b="1" dirty="0">
                <a:latin typeface="Heiti SC Light" pitchFamily="-84" charset="-122"/>
                <a:ea typeface="Heiti SC Light" pitchFamily="-84" charset="-122"/>
              </a:rPr>
              <a:t>应用</a:t>
            </a:r>
          </a:p>
        </p:txBody>
      </p:sp>
      <p:sp>
        <p:nvSpPr>
          <p:cNvPr id="8" name="圆角矩形 54"/>
          <p:cNvSpPr>
            <a:spLocks noChangeArrowheads="1"/>
          </p:cNvSpPr>
          <p:nvPr/>
        </p:nvSpPr>
        <p:spPr bwMode="auto">
          <a:xfrm>
            <a:off x="1545321" y="4156483"/>
            <a:ext cx="454094" cy="225028"/>
          </a:xfrm>
          <a:prstGeom prst="roundRect">
            <a:avLst>
              <a:gd name="adj" fmla="val 16667"/>
            </a:avLst>
          </a:prstGeom>
          <a:solidFill>
            <a:srgbClr val="1795D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sz="1200" dirty="0">
                <a:solidFill>
                  <a:schemeClr val="bg1"/>
                </a:solidFill>
                <a:latin typeface="Heiti SC Light" pitchFamily="-84" charset="-122"/>
                <a:ea typeface="Heiti SC Light" pitchFamily="-84" charset="-122"/>
              </a:rPr>
              <a:t>QA</a:t>
            </a:r>
            <a:endParaRPr kumimoji="0" lang="zh-CN" altLang="en-US" sz="1200" dirty="0">
              <a:solidFill>
                <a:schemeClr val="bg1"/>
              </a:solidFill>
              <a:latin typeface="Heiti SC Light" pitchFamily="-84" charset="-122"/>
              <a:ea typeface="Heiti SC Light" pitchFamily="-84" charset="-122"/>
            </a:endParaRPr>
          </a:p>
        </p:txBody>
      </p:sp>
      <p:sp>
        <p:nvSpPr>
          <p:cNvPr id="9" name="圆角矩形 54"/>
          <p:cNvSpPr>
            <a:spLocks noChangeArrowheads="1"/>
          </p:cNvSpPr>
          <p:nvPr/>
        </p:nvSpPr>
        <p:spPr bwMode="auto">
          <a:xfrm>
            <a:off x="2115380" y="4152740"/>
            <a:ext cx="1117502" cy="225028"/>
          </a:xfrm>
          <a:prstGeom prst="roundRect">
            <a:avLst>
              <a:gd name="adj" fmla="val 16667"/>
            </a:avLst>
          </a:prstGeom>
          <a:solidFill>
            <a:srgbClr val="1795D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zh-CN" altLang="en-US" sz="1200" dirty="0">
                <a:solidFill>
                  <a:schemeClr val="bg1"/>
                </a:solidFill>
                <a:latin typeface="Heiti SC Light" pitchFamily="-84" charset="-122"/>
                <a:ea typeface="Heiti SC Light" pitchFamily="-84" charset="-122"/>
              </a:rPr>
              <a:t>微博应用分析</a:t>
            </a:r>
          </a:p>
        </p:txBody>
      </p:sp>
      <p:sp>
        <p:nvSpPr>
          <p:cNvPr id="10" name="圆角矩形 54"/>
          <p:cNvSpPr>
            <a:spLocks noChangeArrowheads="1"/>
          </p:cNvSpPr>
          <p:nvPr/>
        </p:nvSpPr>
        <p:spPr bwMode="auto">
          <a:xfrm>
            <a:off x="4112481" y="4152739"/>
            <a:ext cx="976633" cy="225028"/>
          </a:xfrm>
          <a:prstGeom prst="roundRect">
            <a:avLst>
              <a:gd name="adj" fmla="val 16667"/>
            </a:avLst>
          </a:prstGeom>
          <a:solidFill>
            <a:srgbClr val="1795D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zh-CN" altLang="en-US" sz="1200" dirty="0">
                <a:solidFill>
                  <a:schemeClr val="bg1"/>
                </a:solidFill>
                <a:latin typeface="Heiti SC Light" pitchFamily="-84" charset="-122"/>
                <a:ea typeface="Heiti SC Light" pitchFamily="-84" charset="-122"/>
              </a:rPr>
              <a:t>深度阅读</a:t>
            </a:r>
          </a:p>
        </p:txBody>
      </p:sp>
      <p:sp>
        <p:nvSpPr>
          <p:cNvPr id="11" name="圆角矩形 54"/>
          <p:cNvSpPr>
            <a:spLocks noChangeArrowheads="1"/>
          </p:cNvSpPr>
          <p:nvPr/>
        </p:nvSpPr>
        <p:spPr bwMode="auto">
          <a:xfrm>
            <a:off x="5246747" y="4152738"/>
            <a:ext cx="690575" cy="225028"/>
          </a:xfrm>
          <a:prstGeom prst="roundRect">
            <a:avLst>
              <a:gd name="adj" fmla="val 16667"/>
            </a:avLst>
          </a:prstGeom>
          <a:solidFill>
            <a:srgbClr val="1795D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zh-CN" altLang="en-US" sz="1200" dirty="0">
                <a:solidFill>
                  <a:schemeClr val="bg1"/>
                </a:solidFill>
                <a:latin typeface="Heiti SC Light" pitchFamily="-84" charset="-122"/>
                <a:ea typeface="Heiti SC Light" pitchFamily="-84" charset="-122"/>
              </a:rPr>
              <a:t>服务匹配</a:t>
            </a:r>
          </a:p>
        </p:txBody>
      </p:sp>
      <p:sp>
        <p:nvSpPr>
          <p:cNvPr id="12" name="圆角矩形 54"/>
          <p:cNvSpPr>
            <a:spLocks noChangeArrowheads="1"/>
          </p:cNvSpPr>
          <p:nvPr/>
        </p:nvSpPr>
        <p:spPr bwMode="auto">
          <a:xfrm>
            <a:off x="6139901" y="4152738"/>
            <a:ext cx="690575" cy="225028"/>
          </a:xfrm>
          <a:prstGeom prst="roundRect">
            <a:avLst>
              <a:gd name="adj" fmla="val 16667"/>
            </a:avLst>
          </a:prstGeom>
          <a:solidFill>
            <a:srgbClr val="1795D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zh-CN" altLang="en-US" sz="1200" dirty="0">
                <a:solidFill>
                  <a:schemeClr val="bg1"/>
                </a:solidFill>
                <a:latin typeface="Heiti SC Light" pitchFamily="-84" charset="-122"/>
                <a:ea typeface="Heiti SC Light" pitchFamily="-84" charset="-122"/>
              </a:rPr>
              <a:t>名片识别</a:t>
            </a:r>
          </a:p>
        </p:txBody>
      </p:sp>
      <p:sp>
        <p:nvSpPr>
          <p:cNvPr id="13" name="圆角矩形 54"/>
          <p:cNvSpPr>
            <a:spLocks noChangeArrowheads="1"/>
          </p:cNvSpPr>
          <p:nvPr/>
        </p:nvSpPr>
        <p:spPr bwMode="auto">
          <a:xfrm>
            <a:off x="7004210" y="4155739"/>
            <a:ext cx="690575" cy="225028"/>
          </a:xfrm>
          <a:prstGeom prst="roundRect">
            <a:avLst>
              <a:gd name="adj" fmla="val 16667"/>
            </a:avLst>
          </a:prstGeom>
          <a:solidFill>
            <a:srgbClr val="1795D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sz="1200" dirty="0">
                <a:solidFill>
                  <a:schemeClr val="bg1"/>
                </a:solidFill>
                <a:latin typeface="Heiti SC Light" pitchFamily="-84" charset="-122"/>
                <a:ea typeface="Heiti SC Light" pitchFamily="-84" charset="-122"/>
              </a:rPr>
              <a:t>……</a:t>
            </a:r>
            <a:endParaRPr kumimoji="0" lang="zh-CN" altLang="en-US" sz="1200" dirty="0">
              <a:solidFill>
                <a:schemeClr val="bg1"/>
              </a:solidFill>
              <a:latin typeface="Heiti SC Light" pitchFamily="-84" charset="-122"/>
              <a:ea typeface="Heiti SC Light" pitchFamily="-84" charset="-122"/>
            </a:endParaRPr>
          </a:p>
        </p:txBody>
      </p:sp>
      <p:sp>
        <p:nvSpPr>
          <p:cNvPr id="14" name="圆角矩形 54"/>
          <p:cNvSpPr>
            <a:spLocks noChangeArrowheads="1"/>
          </p:cNvSpPr>
          <p:nvPr/>
        </p:nvSpPr>
        <p:spPr bwMode="auto">
          <a:xfrm>
            <a:off x="3329181" y="4155739"/>
            <a:ext cx="690575" cy="225028"/>
          </a:xfrm>
          <a:prstGeom prst="roundRect">
            <a:avLst>
              <a:gd name="adj" fmla="val 16667"/>
            </a:avLst>
          </a:prstGeom>
          <a:solidFill>
            <a:srgbClr val="1795D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zh-CN" altLang="en-US" sz="1200" dirty="0">
                <a:solidFill>
                  <a:schemeClr val="bg1"/>
                </a:solidFill>
                <a:latin typeface="Heiti SC Light" pitchFamily="-84" charset="-122"/>
                <a:ea typeface="Heiti SC Light" pitchFamily="-84" charset="-122"/>
              </a:rPr>
              <a:t>数据集成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7122902" y="1273324"/>
            <a:ext cx="1644135" cy="1128057"/>
            <a:chOff x="5201658" y="846043"/>
            <a:chExt cx="1644135" cy="1128057"/>
          </a:xfrm>
        </p:grpSpPr>
        <p:sp>
          <p:nvSpPr>
            <p:cNvPr id="16" name="圆角矩形 15"/>
            <p:cNvSpPr/>
            <p:nvPr/>
          </p:nvSpPr>
          <p:spPr>
            <a:xfrm>
              <a:off x="5201658" y="846043"/>
              <a:ext cx="1644135" cy="1128057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圆角矩形 4"/>
            <p:cNvSpPr/>
            <p:nvPr/>
          </p:nvSpPr>
          <p:spPr>
            <a:xfrm>
              <a:off x="5256725" y="901110"/>
              <a:ext cx="1534001" cy="10179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600" kern="1200" dirty="0" smtClean="0"/>
                <a:t>应用</a:t>
              </a:r>
              <a:endParaRPr lang="zh-CN" altLang="en-US" sz="2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96991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E2B7-6DAE-44CD-AB21-9A2570ECD6B9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7" name="AutoShape 38"/>
          <p:cNvSpPr>
            <a:spLocks noChangeArrowheads="1"/>
          </p:cNvSpPr>
          <p:nvPr/>
        </p:nvSpPr>
        <p:spPr bwMode="auto">
          <a:xfrm>
            <a:off x="683568" y="2033335"/>
            <a:ext cx="2667000" cy="2286000"/>
          </a:xfrm>
          <a:prstGeom prst="rightArrowCallout">
            <a:avLst>
              <a:gd name="adj1" fmla="val 28194"/>
              <a:gd name="adj2" fmla="val 25000"/>
              <a:gd name="adj3" fmla="val 20557"/>
              <a:gd name="adj4" fmla="val 75000"/>
            </a:avLst>
          </a:prstGeom>
          <a:solidFill>
            <a:schemeClr val="accent6">
              <a:alpha val="44000"/>
            </a:scheme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Rectangle 37"/>
          <p:cNvSpPr>
            <a:spLocks noChangeArrowheads="1"/>
          </p:cNvSpPr>
          <p:nvPr/>
        </p:nvSpPr>
        <p:spPr bwMode="auto">
          <a:xfrm>
            <a:off x="835968" y="2855660"/>
            <a:ext cx="1676400" cy="501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57263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1pPr>
            <a:lvl2pPr defTabSz="957263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2pPr>
            <a:lvl3pPr defTabSz="957263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3pPr>
            <a:lvl4pPr defTabSz="957263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4pPr>
            <a:lvl5pPr defTabSz="957263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5pPr>
            <a:lvl6pPr defTabSz="957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6pPr>
            <a:lvl7pPr defTabSz="957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7pPr>
            <a:lvl8pPr defTabSz="957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8pPr>
            <a:lvl9pPr defTabSz="957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工作计划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6" name="Group 5"/>
          <p:cNvGrpSpPr>
            <a:grpSpLocks/>
          </p:cNvGrpSpPr>
          <p:nvPr/>
        </p:nvGrpSpPr>
        <p:grpSpPr bwMode="auto">
          <a:xfrm>
            <a:off x="3635896" y="2679411"/>
            <a:ext cx="4038600" cy="228600"/>
            <a:chOff x="1344" y="1464"/>
            <a:chExt cx="2544" cy="144"/>
          </a:xfrm>
        </p:grpSpPr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1488" y="1536"/>
              <a:ext cx="24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1344" y="1464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8"/>
          <p:cNvGrpSpPr>
            <a:grpSpLocks/>
          </p:cNvGrpSpPr>
          <p:nvPr/>
        </p:nvGrpSpPr>
        <p:grpSpPr bwMode="auto">
          <a:xfrm>
            <a:off x="3635896" y="3236347"/>
            <a:ext cx="4038600" cy="228600"/>
            <a:chOff x="1344" y="1464"/>
            <a:chExt cx="2544" cy="144"/>
          </a:xfrm>
        </p:grpSpPr>
        <p:sp>
          <p:nvSpPr>
            <p:cNvPr id="20" name="Line 9"/>
            <p:cNvSpPr>
              <a:spLocks noChangeShapeType="1"/>
            </p:cNvSpPr>
            <p:nvPr/>
          </p:nvSpPr>
          <p:spPr bwMode="auto">
            <a:xfrm>
              <a:off x="1488" y="1536"/>
              <a:ext cx="24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0"/>
            <p:cNvSpPr>
              <a:spLocks noChangeArrowheads="1"/>
            </p:cNvSpPr>
            <p:nvPr/>
          </p:nvSpPr>
          <p:spPr bwMode="auto">
            <a:xfrm>
              <a:off x="1344" y="1464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14"/>
          <p:cNvGrpSpPr>
            <a:grpSpLocks/>
          </p:cNvGrpSpPr>
          <p:nvPr/>
        </p:nvGrpSpPr>
        <p:grpSpPr bwMode="auto">
          <a:xfrm>
            <a:off x="3635896" y="1565539"/>
            <a:ext cx="4038600" cy="228600"/>
            <a:chOff x="1344" y="1464"/>
            <a:chExt cx="2544" cy="144"/>
          </a:xfrm>
        </p:grpSpPr>
        <p:sp>
          <p:nvSpPr>
            <p:cNvPr id="26" name="Line 15"/>
            <p:cNvSpPr>
              <a:spLocks noChangeShapeType="1"/>
            </p:cNvSpPr>
            <p:nvPr/>
          </p:nvSpPr>
          <p:spPr bwMode="auto">
            <a:xfrm>
              <a:off x="1488" y="1536"/>
              <a:ext cx="24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Oval 16"/>
            <p:cNvSpPr>
              <a:spLocks noChangeArrowheads="1"/>
            </p:cNvSpPr>
            <p:nvPr/>
          </p:nvSpPr>
          <p:spPr bwMode="auto">
            <a:xfrm>
              <a:off x="1344" y="1464"/>
              <a:ext cx="144" cy="144"/>
            </a:xfrm>
            <a:prstGeom prst="ellipse">
              <a:avLst/>
            </a:prstGeom>
            <a:gradFill rotWithShape="1">
              <a:gsLst>
                <a:gs pos="0">
                  <a:srgbClr val="E96E29"/>
                </a:gs>
                <a:gs pos="100000">
                  <a:srgbClr val="E96E29">
                    <a:gamma/>
                    <a:shade val="66667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" name="Group 17"/>
          <p:cNvGrpSpPr>
            <a:grpSpLocks/>
          </p:cNvGrpSpPr>
          <p:nvPr/>
        </p:nvGrpSpPr>
        <p:grpSpPr bwMode="auto">
          <a:xfrm>
            <a:off x="3635896" y="2122475"/>
            <a:ext cx="4038600" cy="228600"/>
            <a:chOff x="1344" y="1464"/>
            <a:chExt cx="2544" cy="144"/>
          </a:xfrm>
        </p:grpSpPr>
        <p:sp>
          <p:nvSpPr>
            <p:cNvPr id="29" name="Line 18"/>
            <p:cNvSpPr>
              <a:spLocks noChangeShapeType="1"/>
            </p:cNvSpPr>
            <p:nvPr/>
          </p:nvSpPr>
          <p:spPr bwMode="auto">
            <a:xfrm>
              <a:off x="1488" y="1536"/>
              <a:ext cx="24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Oval 19"/>
            <p:cNvSpPr>
              <a:spLocks noChangeArrowheads="1"/>
            </p:cNvSpPr>
            <p:nvPr/>
          </p:nvSpPr>
          <p:spPr bwMode="auto">
            <a:xfrm>
              <a:off x="1344" y="1464"/>
              <a:ext cx="144" cy="144"/>
            </a:xfrm>
            <a:prstGeom prst="ellipse">
              <a:avLst/>
            </a:prstGeom>
            <a:gradFill rotWithShape="1">
              <a:gsLst>
                <a:gs pos="0">
                  <a:srgbClr val="DCDC48"/>
                </a:gs>
                <a:gs pos="100000">
                  <a:srgbClr val="DCDC48">
                    <a:gamma/>
                    <a:shade val="66667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Rectangle 20"/>
          <p:cNvSpPr>
            <a:spLocks noChangeArrowheads="1"/>
          </p:cNvSpPr>
          <p:nvPr/>
        </p:nvSpPr>
        <p:spPr bwMode="auto">
          <a:xfrm>
            <a:off x="4093096" y="1275780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</a:pPr>
            <a:r>
              <a:rPr lang="zh-CN" altLang="en-US" sz="2000" dirty="0" smtClean="0"/>
              <a:t>界面美化</a:t>
            </a:r>
            <a:endParaRPr lang="zh-CN" altLang="en-US" sz="2000" b="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2" name="Rectangle 21"/>
          <p:cNvSpPr>
            <a:spLocks noChangeArrowheads="1"/>
          </p:cNvSpPr>
          <p:nvPr/>
        </p:nvSpPr>
        <p:spPr bwMode="auto">
          <a:xfrm>
            <a:off x="4093096" y="1820754"/>
            <a:ext cx="10438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</a:pPr>
            <a:r>
              <a:rPr lang="en-US" altLang="zh-CN" sz="2000" dirty="0" smtClean="0"/>
              <a:t>API</a:t>
            </a:r>
            <a:r>
              <a:rPr lang="zh-CN" altLang="en-US" sz="2000" dirty="0" smtClean="0"/>
              <a:t>接口</a:t>
            </a:r>
            <a:endParaRPr lang="zh-CN" altLang="en-US" sz="2000" b="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4093096" y="2365728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</a:pPr>
            <a:r>
              <a:rPr lang="zh-CN" altLang="en-US" sz="2000" dirty="0" smtClean="0"/>
              <a:t>自然语言理解</a:t>
            </a:r>
            <a:endParaRPr lang="en-US" altLang="zh-CN" sz="2000" b="0" dirty="0">
              <a:solidFill>
                <a:schemeClr val="tx1"/>
              </a:solidFill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4093096" y="2910702"/>
            <a:ext cx="14003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</a:pPr>
            <a:r>
              <a:rPr lang="en-US" altLang="zh-CN" sz="2000" dirty="0" smtClean="0"/>
              <a:t>Linked Data</a:t>
            </a:r>
            <a:endParaRPr lang="en-US" altLang="zh-CN" sz="2000" b="0" dirty="0">
              <a:solidFill>
                <a:schemeClr val="tx1"/>
              </a:solidFill>
            </a:endParaRPr>
          </a:p>
        </p:txBody>
      </p:sp>
      <p:sp>
        <p:nvSpPr>
          <p:cNvPr id="35" name="Line 52"/>
          <p:cNvSpPr>
            <a:spLocks noChangeShapeType="1"/>
          </p:cNvSpPr>
          <p:nvPr/>
        </p:nvSpPr>
        <p:spPr bwMode="auto">
          <a:xfrm>
            <a:off x="3864496" y="3865612"/>
            <a:ext cx="3810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Oval 53"/>
          <p:cNvSpPr>
            <a:spLocks noChangeArrowheads="1"/>
          </p:cNvSpPr>
          <p:nvPr/>
        </p:nvSpPr>
        <p:spPr bwMode="auto">
          <a:xfrm>
            <a:off x="3635896" y="3757396"/>
            <a:ext cx="228600" cy="228600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22353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Rectangle 54"/>
          <p:cNvSpPr>
            <a:spLocks noChangeArrowheads="1"/>
          </p:cNvSpPr>
          <p:nvPr/>
        </p:nvSpPr>
        <p:spPr bwMode="auto">
          <a:xfrm>
            <a:off x="4093096" y="3455676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</a:pPr>
            <a:r>
              <a:rPr lang="zh-CN" altLang="en-US" sz="2000" dirty="0" smtClean="0"/>
              <a:t>扩大实体关系</a:t>
            </a:r>
            <a:endParaRPr lang="zh-CN" altLang="en-US" sz="2000" b="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8" name="Rectangle 55"/>
          <p:cNvSpPr>
            <a:spLocks noChangeArrowheads="1"/>
          </p:cNvSpPr>
          <p:nvPr/>
        </p:nvSpPr>
        <p:spPr bwMode="auto">
          <a:xfrm>
            <a:off x="4105796" y="4000650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57263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1pPr>
            <a:lvl2pPr defTabSz="957263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2pPr>
            <a:lvl3pPr defTabSz="957263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3pPr>
            <a:lvl4pPr defTabSz="957263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4pPr>
            <a:lvl5pPr defTabSz="957263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5pPr>
            <a:lvl6pPr defTabSz="957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6pPr>
            <a:lvl7pPr defTabSz="957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7pPr>
            <a:lvl8pPr defTabSz="957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8pPr>
            <a:lvl9pPr defTabSz="957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0" dirty="0" smtClean="0">
                <a:solidFill>
                  <a:schemeClr val="tx1"/>
                </a:solidFill>
              </a:rPr>
              <a:t>数据融合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39" name="Line 56"/>
          <p:cNvSpPr>
            <a:spLocks noChangeShapeType="1"/>
          </p:cNvSpPr>
          <p:nvPr/>
        </p:nvSpPr>
        <p:spPr bwMode="auto">
          <a:xfrm>
            <a:off x="3877196" y="4369668"/>
            <a:ext cx="3810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Oval 57"/>
          <p:cNvSpPr>
            <a:spLocks noChangeArrowheads="1"/>
          </p:cNvSpPr>
          <p:nvPr/>
        </p:nvSpPr>
        <p:spPr bwMode="auto">
          <a:xfrm>
            <a:off x="3648596" y="4278445"/>
            <a:ext cx="228600" cy="228600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shade val="22353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Rectangle 55"/>
          <p:cNvSpPr>
            <a:spLocks noChangeArrowheads="1"/>
          </p:cNvSpPr>
          <p:nvPr/>
        </p:nvSpPr>
        <p:spPr bwMode="auto">
          <a:xfrm>
            <a:off x="4093096" y="4473614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57263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1pPr>
            <a:lvl2pPr defTabSz="957263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2pPr>
            <a:lvl3pPr defTabSz="957263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3pPr>
            <a:lvl4pPr defTabSz="957263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4pPr>
            <a:lvl5pPr defTabSz="957263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5pPr>
            <a:lvl6pPr defTabSz="957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6pPr>
            <a:lvl7pPr defTabSz="957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7pPr>
            <a:lvl8pPr defTabSz="957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8pPr>
            <a:lvl9pPr defTabSz="957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0" dirty="0" smtClean="0">
                <a:solidFill>
                  <a:schemeClr val="tx1"/>
                </a:solidFill>
              </a:rPr>
              <a:t>质量评估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42" name="Line 56"/>
          <p:cNvSpPr>
            <a:spLocks noChangeShapeType="1"/>
          </p:cNvSpPr>
          <p:nvPr/>
        </p:nvSpPr>
        <p:spPr bwMode="auto">
          <a:xfrm>
            <a:off x="3864496" y="4835376"/>
            <a:ext cx="3810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Oval 57"/>
          <p:cNvSpPr>
            <a:spLocks noChangeArrowheads="1"/>
          </p:cNvSpPr>
          <p:nvPr/>
        </p:nvSpPr>
        <p:spPr bwMode="auto">
          <a:xfrm>
            <a:off x="3635896" y="4721076"/>
            <a:ext cx="228600" cy="228600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chemeClr val="bg2">
                  <a:gamma/>
                  <a:shade val="22353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786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重要度</a:t>
            </a:r>
            <a:r>
              <a:rPr lang="en-US" altLang="zh-CN" dirty="0" smtClean="0"/>
              <a:t>NO.1</a:t>
            </a:r>
            <a:r>
              <a:rPr lang="zh-CN" altLang="en-US" dirty="0" smtClean="0"/>
              <a:t>：界面美化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E2B7-6DAE-44CD-AB21-9A2570ECD6B9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33</a:t>
            </a:fld>
            <a:endParaRPr lang="zh-CN" altLang="en-US"/>
          </a:p>
        </p:txBody>
      </p:sp>
      <p:pic>
        <p:nvPicPr>
          <p:cNvPr id="15362" name="Picture 2" descr="http://d.hiphotos.baidu.com/baike/c%3DbaikeA1%2C10%2C95/sign=6b93df3efaf2b211f02ed21fa3eb0079/b151f8198618367aa11fc6902f738bd4b21c8701a08bc5d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5412"/>
            <a:ext cx="3528392" cy="236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://b.hiphotos.baidu.com/baike/pic/item/7a899e510fb30f241b7d544ec995d143ac4b039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81039"/>
            <a:ext cx="4392488" cy="221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83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重要度</a:t>
            </a:r>
            <a:r>
              <a:rPr lang="en-US" altLang="zh-CN" dirty="0" smtClean="0"/>
              <a:t>NO.1</a:t>
            </a:r>
            <a:r>
              <a:rPr lang="zh-CN" altLang="en-US" dirty="0" smtClean="0"/>
              <a:t>：界面美化（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E2B7-6DAE-44CD-AB21-9A2570ECD6B9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34</a:t>
            </a:fld>
            <a:endParaRPr lang="zh-CN" altLang="en-US"/>
          </a:p>
        </p:txBody>
      </p:sp>
      <p:pic>
        <p:nvPicPr>
          <p:cNvPr id="17409" name="Picture 1" descr="C:\Users\xubo\AppData\Roaming\Tencent\Users\710866605\QQ\WinTemp\RichOle\9QD@NI~E~C9Y%RG]~0U}8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9348"/>
            <a:ext cx="2852766" cy="325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5863" b="6647"/>
          <a:stretch/>
        </p:blipFill>
        <p:spPr bwMode="auto">
          <a:xfrm>
            <a:off x="4720927" y="1489348"/>
            <a:ext cx="3672408" cy="3272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9877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重要度</a:t>
            </a:r>
            <a:r>
              <a:rPr lang="en-US" altLang="zh-CN" dirty="0" smtClean="0"/>
              <a:t>NO.2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应用的激增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内部应用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外部应用</a:t>
            </a:r>
            <a:endParaRPr lang="en-US" altLang="zh-CN" dirty="0" smtClean="0"/>
          </a:p>
          <a:p>
            <a:r>
              <a:rPr lang="zh-CN" altLang="en-US" dirty="0" smtClean="0"/>
              <a:t>反爬虫的需要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E2B7-6DAE-44CD-AB21-9A2570ECD6B9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35</a:t>
            </a:fld>
            <a:endParaRPr lang="zh-CN" altLang="en-US"/>
          </a:p>
        </p:txBody>
      </p:sp>
      <p:pic>
        <p:nvPicPr>
          <p:cNvPr id="18433" name="Picture 1" descr="C:\Users\xubo\AppData\Roaming\Tencent\Users\710866605\QQ\WinTemp\RichOle\57MH1`PVWPZYLCZ2N}DTR@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89348"/>
            <a:ext cx="4619625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6860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重要度</a:t>
            </a:r>
            <a:r>
              <a:rPr lang="en-US" altLang="zh-CN" dirty="0"/>
              <a:t>NO.2</a:t>
            </a:r>
            <a:r>
              <a:rPr lang="zh-CN" altLang="en-US" dirty="0"/>
              <a:t>：</a:t>
            </a:r>
            <a:r>
              <a:rPr lang="en-US" altLang="zh-CN" dirty="0"/>
              <a:t>API</a:t>
            </a:r>
            <a:r>
              <a:rPr lang="zh-CN" altLang="en-US" dirty="0" smtClean="0"/>
              <a:t>接口（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r>
              <a:rPr lang="en-US" altLang="zh-CN" dirty="0" smtClean="0"/>
              <a:t>SDK</a:t>
            </a:r>
            <a:r>
              <a:rPr lang="zh-CN" altLang="en-US" dirty="0" smtClean="0"/>
              <a:t>下载</a:t>
            </a:r>
            <a:endParaRPr lang="en-US" altLang="zh-CN" dirty="0" smtClean="0"/>
          </a:p>
          <a:p>
            <a:r>
              <a:rPr lang="zh-CN" altLang="en-US" dirty="0" smtClean="0"/>
              <a:t>授权认证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E2B7-6DAE-44CD-AB21-9A2570ECD6B9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36</a:t>
            </a:fld>
            <a:endParaRPr lang="zh-CN" alt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89348"/>
            <a:ext cx="2929603" cy="2398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8123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重要度</a:t>
            </a:r>
            <a:r>
              <a:rPr lang="en-US" altLang="zh-CN" dirty="0" smtClean="0"/>
              <a:t>NO.3</a:t>
            </a:r>
            <a:r>
              <a:rPr lang="zh-CN" altLang="en-US" dirty="0" smtClean="0"/>
              <a:t>：自然语言理解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E2B7-6DAE-44CD-AB21-9A2570ECD6B9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37</a:t>
            </a:fld>
            <a:endParaRPr lang="zh-CN" altLang="en-US"/>
          </a:p>
        </p:txBody>
      </p:sp>
      <p:pic>
        <p:nvPicPr>
          <p:cNvPr id="20481" name="Picture 1" descr="C:\Users\xubo\AppData\Roaming\Tencent\Users\710866605\QQ\WinTemp\RichOle\OLA%ZE3@RS{G~JAQTK3P0P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76" y="1417340"/>
            <a:ext cx="4692798" cy="145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65476" y="2713484"/>
            <a:ext cx="4104456" cy="2058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9503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重要度</a:t>
            </a:r>
            <a:r>
              <a:rPr lang="en-US" altLang="zh-CN" dirty="0" smtClean="0"/>
              <a:t>NO.4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Linked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数据保存成</a:t>
            </a:r>
            <a:r>
              <a:rPr lang="en-US" altLang="zh-CN" dirty="0" smtClean="0"/>
              <a:t>RDF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r>
              <a:rPr lang="zh-CN" altLang="en-US" dirty="0" smtClean="0"/>
              <a:t>运用</a:t>
            </a:r>
            <a:r>
              <a:rPr lang="en-US" altLang="zh-CN" dirty="0" smtClean="0"/>
              <a:t>SPARQL</a:t>
            </a:r>
            <a:r>
              <a:rPr lang="zh-CN" altLang="en-US" dirty="0" smtClean="0"/>
              <a:t>语言进行查询</a:t>
            </a:r>
            <a:endParaRPr lang="en-US" altLang="zh-CN" dirty="0" smtClean="0"/>
          </a:p>
          <a:p>
            <a:r>
              <a:rPr lang="zh-CN" altLang="en-US" dirty="0" smtClean="0"/>
              <a:t>分布式查询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E2B7-6DAE-44CD-AB21-9A2570ECD6B9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5189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重要度</a:t>
            </a:r>
            <a:r>
              <a:rPr lang="en-US" altLang="zh-CN" dirty="0" smtClean="0"/>
              <a:t>NO.5</a:t>
            </a:r>
            <a:r>
              <a:rPr lang="zh-CN" altLang="en-US" dirty="0" smtClean="0"/>
              <a:t>：扩大实体关系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扩大数据源</a:t>
            </a:r>
            <a:endParaRPr lang="en-US" altLang="zh-CN" dirty="0" smtClean="0"/>
          </a:p>
          <a:p>
            <a:r>
              <a:rPr lang="zh-CN" altLang="en-US" dirty="0" smtClean="0"/>
              <a:t>从文本中抽取额外知识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E2B7-6DAE-44CD-AB21-9A2570ECD6B9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7765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知识获取方式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E2B7-6DAE-44CD-AB21-9A2570ECD6B9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1331640" y="2870151"/>
            <a:ext cx="6908800" cy="765075"/>
          </a:xfrm>
          <a:prstGeom prst="rect">
            <a:avLst/>
          </a:prstGeom>
          <a:gradFill rotWithShape="1">
            <a:gsLst>
              <a:gs pos="0">
                <a:srgbClr val="0099CC"/>
              </a:gs>
              <a:gs pos="100000">
                <a:srgbClr val="00749B"/>
              </a:gs>
            </a:gsLst>
            <a:lin ang="5400000" scaled="1"/>
          </a:gradFill>
          <a:ln w="19050" algn="ctr">
            <a:solidFill>
              <a:srgbClr val="4D4D4D"/>
            </a:solidFill>
            <a:miter lim="800000"/>
            <a:headEnd/>
            <a:tailEnd/>
          </a:ln>
        </p:spPr>
        <p:txBody>
          <a:bodyPr wrap="none" anchor="ctr"/>
          <a:lstStyle>
            <a:lvl1pPr marL="712788" indent="363538" eaLnBrk="0" hangingPunct="0">
              <a:tabLst>
                <a:tab pos="1081088" algn="l"/>
              </a:tabLs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tabLst>
                <a:tab pos="1081088" algn="l"/>
              </a:tabLs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tabLst>
                <a:tab pos="1081088" algn="l"/>
              </a:tabLs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3pPr>
            <a:lvl4pPr marL="1600200" indent="-228600" eaLnBrk="0" hangingPunct="0">
              <a:tabLst>
                <a:tab pos="1081088" algn="l"/>
              </a:tabLs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4pPr>
            <a:lvl5pPr marL="2057400" indent="-228600" eaLnBrk="0" hangingPunct="0">
              <a:tabLst>
                <a:tab pos="1081088" algn="l"/>
              </a:tabLs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081088" algn="l"/>
              </a:tabLs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081088" algn="l"/>
              </a:tabLs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081088" algn="l"/>
              </a:tabLs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081088" algn="l"/>
              </a:tabLs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000" b="0" dirty="0" smtClean="0">
                <a:solidFill>
                  <a:schemeClr val="bg1"/>
                </a:solidFill>
                <a:latin typeface="楷体_GB2312" pitchFamily="49" charset="-122"/>
              </a:rPr>
              <a:t>在搜索引擎中通过关键字查找相应网页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350690" y="3738910"/>
            <a:ext cx="6943725" cy="419100"/>
          </a:xfrm>
          <a:custGeom>
            <a:avLst/>
            <a:gdLst>
              <a:gd name="T0" fmla="*/ 2088750806 w 21600"/>
              <a:gd name="T1" fmla="*/ 4065852 h 21600"/>
              <a:gd name="T2" fmla="*/ 1116095055 w 21600"/>
              <a:gd name="T3" fmla="*/ 8131704 h 21600"/>
              <a:gd name="T4" fmla="*/ 143439023 w 21600"/>
              <a:gd name="T5" fmla="*/ 4065852 h 21600"/>
              <a:gd name="T6" fmla="*/ 111609505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188 w 21600"/>
              <a:gd name="T13" fmla="*/ 3188 h 21600"/>
              <a:gd name="T14" fmla="*/ 18412 w 21600"/>
              <a:gd name="T15" fmla="*/ 1841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776" y="21600"/>
                </a:lnTo>
                <a:lnTo>
                  <a:pt x="18824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_GB2312" pitchFamily="49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350690" y="2014885"/>
            <a:ext cx="6943725" cy="417513"/>
          </a:xfrm>
          <a:custGeom>
            <a:avLst/>
            <a:gdLst>
              <a:gd name="T0" fmla="*/ 2088750806 w 21600"/>
              <a:gd name="T1" fmla="*/ 4035128 h 21600"/>
              <a:gd name="T2" fmla="*/ 1116095055 w 21600"/>
              <a:gd name="T3" fmla="*/ 8070236 h 21600"/>
              <a:gd name="T4" fmla="*/ 143439023 w 21600"/>
              <a:gd name="T5" fmla="*/ 4035128 h 21600"/>
              <a:gd name="T6" fmla="*/ 111609505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188 w 21600"/>
              <a:gd name="T13" fmla="*/ 3188 h 21600"/>
              <a:gd name="T14" fmla="*/ 18412 w 21600"/>
              <a:gd name="T15" fmla="*/ 1841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776" y="21600"/>
                </a:lnTo>
                <a:lnTo>
                  <a:pt x="18824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_GB2312" pitchFamily="49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331640" y="1529483"/>
            <a:ext cx="6908800" cy="823961"/>
          </a:xfrm>
          <a:prstGeom prst="rect">
            <a:avLst/>
          </a:prstGeom>
          <a:gradFill rotWithShape="1">
            <a:gsLst>
              <a:gs pos="0">
                <a:srgbClr val="FF6600"/>
              </a:gs>
              <a:gs pos="100000">
                <a:srgbClr val="C24E00"/>
              </a:gs>
            </a:gsLst>
            <a:lin ang="5400000" scaled="1"/>
          </a:gradFill>
          <a:ln w="19050" algn="ctr">
            <a:solidFill>
              <a:srgbClr val="4D4D4D"/>
            </a:solidFill>
            <a:miter lim="800000"/>
            <a:headEnd/>
            <a:tailEnd/>
          </a:ln>
        </p:spPr>
        <p:txBody>
          <a:bodyPr wrap="none" anchor="ctr"/>
          <a:lstStyle>
            <a:lvl1pPr marL="712788" indent="363538" eaLnBrk="0" hangingPunct="0">
              <a:tabLst>
                <a:tab pos="1081088" algn="l"/>
              </a:tabLs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tabLst>
                <a:tab pos="1081088" algn="l"/>
              </a:tabLs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tabLst>
                <a:tab pos="1081088" algn="l"/>
              </a:tabLs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3pPr>
            <a:lvl4pPr marL="1600200" indent="-228600" eaLnBrk="0" hangingPunct="0">
              <a:tabLst>
                <a:tab pos="1081088" algn="l"/>
              </a:tabLs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4pPr>
            <a:lvl5pPr marL="2057400" indent="-228600" eaLnBrk="0" hangingPunct="0">
              <a:tabLst>
                <a:tab pos="1081088" algn="l"/>
              </a:tabLs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081088" algn="l"/>
              </a:tabLs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081088" algn="l"/>
              </a:tabLs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081088" algn="l"/>
              </a:tabLs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081088" algn="l"/>
              </a:tabLs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000" b="0" dirty="0" smtClean="0">
                <a:solidFill>
                  <a:schemeClr val="bg1"/>
                </a:solidFill>
                <a:latin typeface="楷体_GB2312" pitchFamily="49" charset="-122"/>
              </a:rPr>
              <a:t>查阅书籍文献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331640" y="4146898"/>
            <a:ext cx="7000875" cy="726826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749B00"/>
              </a:gs>
            </a:gsLst>
            <a:lin ang="5400000" scaled="1"/>
          </a:gradFill>
          <a:ln w="19050">
            <a:solidFill>
              <a:srgbClr val="4D4D4D"/>
            </a:solidFill>
            <a:miter lim="800000"/>
            <a:headEnd/>
            <a:tailEnd/>
          </a:ln>
        </p:spPr>
        <p:txBody>
          <a:bodyPr wrap="none" anchor="ctr"/>
          <a:lstStyle>
            <a:lvl1pPr marL="712788" indent="363538" eaLnBrk="0" hangingPunct="0">
              <a:tabLst>
                <a:tab pos="1081088" algn="l"/>
              </a:tabLs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tabLst>
                <a:tab pos="1081088" algn="l"/>
              </a:tabLs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tabLst>
                <a:tab pos="1081088" algn="l"/>
              </a:tabLs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3pPr>
            <a:lvl4pPr marL="1600200" indent="-228600" eaLnBrk="0" hangingPunct="0">
              <a:tabLst>
                <a:tab pos="1081088" algn="l"/>
              </a:tabLs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4pPr>
            <a:lvl5pPr marL="2057400" indent="-228600" eaLnBrk="0" hangingPunct="0">
              <a:tabLst>
                <a:tab pos="1081088" algn="l"/>
              </a:tabLs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081088" algn="l"/>
              </a:tabLs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081088" algn="l"/>
              </a:tabLs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081088" algn="l"/>
              </a:tabLs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081088" algn="l"/>
              </a:tabLs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000" b="0" dirty="0" smtClean="0">
                <a:solidFill>
                  <a:schemeClr val="bg1"/>
                </a:solidFill>
                <a:latin typeface="楷体_GB2312" pitchFamily="49" charset="-122"/>
              </a:rPr>
              <a:t>让计算机真正理解用户的需求，并返回结果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3485878" y="1295549"/>
            <a:ext cx="2663825" cy="341313"/>
          </a:xfrm>
          <a:prstGeom prst="hexagon">
            <a:avLst>
              <a:gd name="adj" fmla="val 39023"/>
              <a:gd name="vf" fmla="val 115470"/>
            </a:avLst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19050">
            <a:solidFill>
              <a:srgbClr val="4D4D4D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9pPr>
          </a:lstStyle>
          <a:p>
            <a:pPr algn="ctr" eaLnBrk="1" latinLnBrk="1" hangingPunct="1">
              <a:lnSpc>
                <a:spcPct val="100000"/>
              </a:lnSpc>
            </a:pPr>
            <a:endParaRPr kumimoji="1" lang="zh-CN" altLang="zh-CN" sz="120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3496990" y="2569468"/>
            <a:ext cx="2667000" cy="420687"/>
          </a:xfrm>
          <a:prstGeom prst="hexagon">
            <a:avLst>
              <a:gd name="adj" fmla="val 31698"/>
              <a:gd name="vf" fmla="val 115470"/>
            </a:avLst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19050">
            <a:solidFill>
              <a:srgbClr val="4D4D4D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sz="1800">
              <a:latin typeface="楷体_GB2312" pitchFamily="49" charset="-122"/>
            </a:endParaRP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3504928" y="3830415"/>
            <a:ext cx="2667000" cy="522287"/>
          </a:xfrm>
          <a:prstGeom prst="hexagon">
            <a:avLst>
              <a:gd name="adj" fmla="val 25532"/>
              <a:gd name="vf" fmla="val 115470"/>
            </a:avLst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19050">
            <a:solidFill>
              <a:srgbClr val="4D4D4D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_GB2312" pitchFamily="49" charset="-122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919265" y="1273324"/>
            <a:ext cx="1819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9pPr>
          </a:lstStyle>
          <a:p>
            <a:pPr algn="ctr" eaLnBrk="1" latinLnBrk="1" hangingPunct="1">
              <a:lnSpc>
                <a:spcPct val="100000"/>
              </a:lnSpc>
            </a:pPr>
            <a:r>
              <a:rPr kumimoji="1" lang="zh-CN" altLang="en-US" sz="1800" dirty="0" smtClean="0">
                <a:solidFill>
                  <a:srgbClr val="000000"/>
                </a:solidFill>
                <a:latin typeface="楷体_GB2312" pitchFamily="49" charset="-122"/>
              </a:rPr>
              <a:t>传统方法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957365" y="2582168"/>
            <a:ext cx="1793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9pPr>
          </a:lstStyle>
          <a:p>
            <a:pPr algn="ctr" eaLnBrk="1" latinLnBrk="1" hangingPunct="1">
              <a:lnSpc>
                <a:spcPct val="100000"/>
              </a:lnSpc>
            </a:pPr>
            <a:r>
              <a:rPr kumimoji="1" lang="zh-CN" altLang="en-US" sz="1800" dirty="0" smtClean="0">
                <a:solidFill>
                  <a:srgbClr val="000000"/>
                </a:solidFill>
                <a:latin typeface="楷体_GB2312" pitchFamily="49" charset="-122"/>
              </a:rPr>
              <a:t>关键字搜索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954190" y="3884390"/>
            <a:ext cx="1819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9pPr>
          </a:lstStyle>
          <a:p>
            <a:pPr algn="ctr" eaLnBrk="1" latinLnBrk="1" hangingPunct="1">
              <a:lnSpc>
                <a:spcPct val="100000"/>
              </a:lnSpc>
            </a:pPr>
            <a:r>
              <a:rPr kumimoji="1" lang="zh-CN" altLang="en-US" sz="1800" dirty="0" smtClean="0">
                <a:solidFill>
                  <a:srgbClr val="000000"/>
                </a:solidFill>
                <a:latin typeface="楷体_GB2312" pitchFamily="49" charset="-122"/>
              </a:rPr>
              <a:t>知识搜索</a:t>
            </a:r>
          </a:p>
        </p:txBody>
      </p:sp>
      <p:pic>
        <p:nvPicPr>
          <p:cNvPr id="18" name="Picture 4" descr="http://t3.gstatic.com/images?q=tbn:ANd9GcTdcXizhC4la1Y3E-IWaFTrVK0b3ez7GccBG4UysHmyJs-jlnUsk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570212"/>
            <a:ext cx="779625" cy="74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54648" y="2646789"/>
            <a:ext cx="1289760" cy="102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3815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重要度</a:t>
            </a:r>
            <a:r>
              <a:rPr lang="en-US" altLang="zh-CN" dirty="0" smtClean="0"/>
              <a:t>NO.6</a:t>
            </a:r>
            <a:r>
              <a:rPr lang="zh-CN" altLang="en-US" dirty="0" smtClean="0"/>
              <a:t>：</a:t>
            </a:r>
            <a:r>
              <a:rPr lang="zh-CN" altLang="en-US" dirty="0"/>
              <a:t>数据</a:t>
            </a:r>
            <a:r>
              <a:rPr lang="zh-CN" altLang="en-US" dirty="0" smtClean="0"/>
              <a:t>融合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实体融合</a:t>
            </a:r>
            <a:endParaRPr lang="en-US" altLang="zh-CN" dirty="0" smtClean="0"/>
          </a:p>
          <a:p>
            <a:r>
              <a:rPr lang="zh-CN" altLang="en-US" dirty="0" smtClean="0"/>
              <a:t>关系融合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E2B7-6DAE-44CD-AB21-9A2570ECD6B9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045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重要度</a:t>
            </a:r>
            <a:r>
              <a:rPr lang="en-US" altLang="zh-CN" dirty="0" smtClean="0"/>
              <a:t>NO.7</a:t>
            </a:r>
            <a:r>
              <a:rPr lang="zh-CN" altLang="en-US" dirty="0" smtClean="0"/>
              <a:t>：质量评估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验证实体及关系质量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E2B7-6DAE-44CD-AB21-9A2570ECD6B9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6562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E2B7-6DAE-44CD-AB21-9A2570ECD6B9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7" name="AutoShape 38"/>
          <p:cNvSpPr>
            <a:spLocks noChangeArrowheads="1"/>
          </p:cNvSpPr>
          <p:nvPr/>
        </p:nvSpPr>
        <p:spPr bwMode="auto">
          <a:xfrm>
            <a:off x="683568" y="2033335"/>
            <a:ext cx="2667000" cy="2286000"/>
          </a:xfrm>
          <a:prstGeom prst="rightArrowCallout">
            <a:avLst>
              <a:gd name="adj1" fmla="val 28194"/>
              <a:gd name="adj2" fmla="val 25000"/>
              <a:gd name="adj3" fmla="val 20557"/>
              <a:gd name="adj4" fmla="val 75000"/>
            </a:avLst>
          </a:prstGeom>
          <a:solidFill>
            <a:schemeClr val="accent6">
              <a:alpha val="44000"/>
            </a:scheme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Rectangle 37"/>
          <p:cNvSpPr>
            <a:spLocks noChangeArrowheads="1"/>
          </p:cNvSpPr>
          <p:nvPr/>
        </p:nvSpPr>
        <p:spPr bwMode="auto">
          <a:xfrm>
            <a:off x="835968" y="2855660"/>
            <a:ext cx="1676400" cy="961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57263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1pPr>
            <a:lvl2pPr defTabSz="957263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2pPr>
            <a:lvl3pPr defTabSz="957263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3pPr>
            <a:lvl4pPr defTabSz="957263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4pPr>
            <a:lvl5pPr defTabSz="957263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5pPr>
            <a:lvl6pPr defTabSz="957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6pPr>
            <a:lvl7pPr defTabSz="957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7pPr>
            <a:lvl8pPr defTabSz="957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8pPr>
            <a:lvl9pPr defTabSz="957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时间进度规划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6" name="Group 5"/>
          <p:cNvGrpSpPr>
            <a:grpSpLocks/>
          </p:cNvGrpSpPr>
          <p:nvPr/>
        </p:nvGrpSpPr>
        <p:grpSpPr bwMode="auto">
          <a:xfrm>
            <a:off x="3635896" y="2679411"/>
            <a:ext cx="4038600" cy="228600"/>
            <a:chOff x="1344" y="1464"/>
            <a:chExt cx="2544" cy="144"/>
          </a:xfrm>
        </p:grpSpPr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1488" y="1536"/>
              <a:ext cx="24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1344" y="1464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8"/>
          <p:cNvGrpSpPr>
            <a:grpSpLocks/>
          </p:cNvGrpSpPr>
          <p:nvPr/>
        </p:nvGrpSpPr>
        <p:grpSpPr bwMode="auto">
          <a:xfrm>
            <a:off x="3635896" y="3236347"/>
            <a:ext cx="4038600" cy="228600"/>
            <a:chOff x="1344" y="1464"/>
            <a:chExt cx="2544" cy="144"/>
          </a:xfrm>
        </p:grpSpPr>
        <p:sp>
          <p:nvSpPr>
            <p:cNvPr id="20" name="Line 9"/>
            <p:cNvSpPr>
              <a:spLocks noChangeShapeType="1"/>
            </p:cNvSpPr>
            <p:nvPr/>
          </p:nvSpPr>
          <p:spPr bwMode="auto">
            <a:xfrm>
              <a:off x="1488" y="1536"/>
              <a:ext cx="24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0"/>
            <p:cNvSpPr>
              <a:spLocks noChangeArrowheads="1"/>
            </p:cNvSpPr>
            <p:nvPr/>
          </p:nvSpPr>
          <p:spPr bwMode="auto">
            <a:xfrm>
              <a:off x="1344" y="1464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14"/>
          <p:cNvGrpSpPr>
            <a:grpSpLocks/>
          </p:cNvGrpSpPr>
          <p:nvPr/>
        </p:nvGrpSpPr>
        <p:grpSpPr bwMode="auto">
          <a:xfrm>
            <a:off x="3635896" y="1565539"/>
            <a:ext cx="4038600" cy="228600"/>
            <a:chOff x="1344" y="1464"/>
            <a:chExt cx="2544" cy="144"/>
          </a:xfrm>
        </p:grpSpPr>
        <p:sp>
          <p:nvSpPr>
            <p:cNvPr id="26" name="Line 15"/>
            <p:cNvSpPr>
              <a:spLocks noChangeShapeType="1"/>
            </p:cNvSpPr>
            <p:nvPr/>
          </p:nvSpPr>
          <p:spPr bwMode="auto">
            <a:xfrm>
              <a:off x="1488" y="1536"/>
              <a:ext cx="24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Oval 16"/>
            <p:cNvSpPr>
              <a:spLocks noChangeArrowheads="1"/>
            </p:cNvSpPr>
            <p:nvPr/>
          </p:nvSpPr>
          <p:spPr bwMode="auto">
            <a:xfrm>
              <a:off x="1344" y="1464"/>
              <a:ext cx="144" cy="144"/>
            </a:xfrm>
            <a:prstGeom prst="ellipse">
              <a:avLst/>
            </a:prstGeom>
            <a:gradFill rotWithShape="1">
              <a:gsLst>
                <a:gs pos="0">
                  <a:srgbClr val="E96E29"/>
                </a:gs>
                <a:gs pos="100000">
                  <a:srgbClr val="E96E29">
                    <a:gamma/>
                    <a:shade val="66667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" name="Group 17"/>
          <p:cNvGrpSpPr>
            <a:grpSpLocks/>
          </p:cNvGrpSpPr>
          <p:nvPr/>
        </p:nvGrpSpPr>
        <p:grpSpPr bwMode="auto">
          <a:xfrm>
            <a:off x="3635896" y="2122475"/>
            <a:ext cx="4038600" cy="228600"/>
            <a:chOff x="1344" y="1464"/>
            <a:chExt cx="2544" cy="144"/>
          </a:xfrm>
        </p:grpSpPr>
        <p:sp>
          <p:nvSpPr>
            <p:cNvPr id="29" name="Line 18"/>
            <p:cNvSpPr>
              <a:spLocks noChangeShapeType="1"/>
            </p:cNvSpPr>
            <p:nvPr/>
          </p:nvSpPr>
          <p:spPr bwMode="auto">
            <a:xfrm>
              <a:off x="1488" y="1536"/>
              <a:ext cx="24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Oval 19"/>
            <p:cNvSpPr>
              <a:spLocks noChangeArrowheads="1"/>
            </p:cNvSpPr>
            <p:nvPr/>
          </p:nvSpPr>
          <p:spPr bwMode="auto">
            <a:xfrm>
              <a:off x="1344" y="1464"/>
              <a:ext cx="144" cy="144"/>
            </a:xfrm>
            <a:prstGeom prst="ellipse">
              <a:avLst/>
            </a:prstGeom>
            <a:gradFill rotWithShape="1">
              <a:gsLst>
                <a:gs pos="0">
                  <a:srgbClr val="DCDC48"/>
                </a:gs>
                <a:gs pos="100000">
                  <a:srgbClr val="DCDC48">
                    <a:gamma/>
                    <a:shade val="66667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Rectangle 20"/>
          <p:cNvSpPr>
            <a:spLocks noChangeArrowheads="1"/>
          </p:cNvSpPr>
          <p:nvPr/>
        </p:nvSpPr>
        <p:spPr bwMode="auto">
          <a:xfrm>
            <a:off x="4093096" y="1275780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</a:pPr>
            <a:r>
              <a:rPr lang="zh-CN" altLang="en-US" sz="2000" dirty="0" smtClean="0"/>
              <a:t>界面美化</a:t>
            </a:r>
            <a:endParaRPr lang="zh-CN" altLang="en-US" sz="2000" b="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2" name="Rectangle 21"/>
          <p:cNvSpPr>
            <a:spLocks noChangeArrowheads="1"/>
          </p:cNvSpPr>
          <p:nvPr/>
        </p:nvSpPr>
        <p:spPr bwMode="auto">
          <a:xfrm>
            <a:off x="4093096" y="1820754"/>
            <a:ext cx="10438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</a:pPr>
            <a:r>
              <a:rPr lang="en-US" altLang="zh-CN" sz="2000" dirty="0" smtClean="0"/>
              <a:t>API</a:t>
            </a:r>
            <a:r>
              <a:rPr lang="zh-CN" altLang="en-US" sz="2000" dirty="0" smtClean="0"/>
              <a:t>接口</a:t>
            </a:r>
            <a:endParaRPr lang="zh-CN" altLang="en-US" sz="2000" b="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4093096" y="2365728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</a:pPr>
            <a:r>
              <a:rPr lang="zh-CN" altLang="en-US" sz="2000" dirty="0" smtClean="0"/>
              <a:t>自然语言理解</a:t>
            </a:r>
            <a:endParaRPr lang="en-US" altLang="zh-CN" sz="2000" b="0" dirty="0">
              <a:solidFill>
                <a:schemeClr val="tx1"/>
              </a:solidFill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4093096" y="2910702"/>
            <a:ext cx="14003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</a:pPr>
            <a:r>
              <a:rPr lang="en-US" altLang="zh-CN" sz="2000" dirty="0" smtClean="0"/>
              <a:t>Linked Data</a:t>
            </a:r>
            <a:endParaRPr lang="en-US" altLang="zh-CN" sz="2000" b="0" dirty="0">
              <a:solidFill>
                <a:schemeClr val="tx1"/>
              </a:solidFill>
            </a:endParaRPr>
          </a:p>
        </p:txBody>
      </p:sp>
      <p:sp>
        <p:nvSpPr>
          <p:cNvPr id="35" name="Line 52"/>
          <p:cNvSpPr>
            <a:spLocks noChangeShapeType="1"/>
          </p:cNvSpPr>
          <p:nvPr/>
        </p:nvSpPr>
        <p:spPr bwMode="auto">
          <a:xfrm>
            <a:off x="3864496" y="3865612"/>
            <a:ext cx="3810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Oval 53"/>
          <p:cNvSpPr>
            <a:spLocks noChangeArrowheads="1"/>
          </p:cNvSpPr>
          <p:nvPr/>
        </p:nvSpPr>
        <p:spPr bwMode="auto">
          <a:xfrm>
            <a:off x="3635896" y="3757396"/>
            <a:ext cx="228600" cy="228600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22353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Rectangle 54"/>
          <p:cNvSpPr>
            <a:spLocks noChangeArrowheads="1"/>
          </p:cNvSpPr>
          <p:nvPr/>
        </p:nvSpPr>
        <p:spPr bwMode="auto">
          <a:xfrm>
            <a:off x="4093096" y="3455676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</a:pPr>
            <a:r>
              <a:rPr lang="zh-CN" altLang="en-US" sz="2000" dirty="0" smtClean="0"/>
              <a:t>扩大实体关系</a:t>
            </a:r>
            <a:endParaRPr lang="zh-CN" altLang="en-US" sz="2000" b="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8" name="Rectangle 55"/>
          <p:cNvSpPr>
            <a:spLocks noChangeArrowheads="1"/>
          </p:cNvSpPr>
          <p:nvPr/>
        </p:nvSpPr>
        <p:spPr bwMode="auto">
          <a:xfrm>
            <a:off x="4105796" y="4000650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57263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1pPr>
            <a:lvl2pPr defTabSz="957263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2pPr>
            <a:lvl3pPr defTabSz="957263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3pPr>
            <a:lvl4pPr defTabSz="957263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4pPr>
            <a:lvl5pPr defTabSz="957263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5pPr>
            <a:lvl6pPr defTabSz="957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6pPr>
            <a:lvl7pPr defTabSz="957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7pPr>
            <a:lvl8pPr defTabSz="957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8pPr>
            <a:lvl9pPr defTabSz="957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0" dirty="0" smtClean="0">
                <a:solidFill>
                  <a:schemeClr val="tx1"/>
                </a:solidFill>
              </a:rPr>
              <a:t>数据融合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39" name="Line 56"/>
          <p:cNvSpPr>
            <a:spLocks noChangeShapeType="1"/>
          </p:cNvSpPr>
          <p:nvPr/>
        </p:nvSpPr>
        <p:spPr bwMode="auto">
          <a:xfrm>
            <a:off x="3877196" y="4369668"/>
            <a:ext cx="3810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Oval 57"/>
          <p:cNvSpPr>
            <a:spLocks noChangeArrowheads="1"/>
          </p:cNvSpPr>
          <p:nvPr/>
        </p:nvSpPr>
        <p:spPr bwMode="auto">
          <a:xfrm>
            <a:off x="3648596" y="4278445"/>
            <a:ext cx="228600" cy="228600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shade val="22353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Rectangle 55"/>
          <p:cNvSpPr>
            <a:spLocks noChangeArrowheads="1"/>
          </p:cNvSpPr>
          <p:nvPr/>
        </p:nvSpPr>
        <p:spPr bwMode="auto">
          <a:xfrm>
            <a:off x="4093096" y="4473614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57263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1pPr>
            <a:lvl2pPr defTabSz="957263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2pPr>
            <a:lvl3pPr defTabSz="957263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3pPr>
            <a:lvl4pPr defTabSz="957263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4pPr>
            <a:lvl5pPr defTabSz="957263" eaLnBrk="0" hangingPunct="0"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5pPr>
            <a:lvl6pPr defTabSz="957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6pPr>
            <a:lvl7pPr defTabSz="957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7pPr>
            <a:lvl8pPr defTabSz="957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8pPr>
            <a:lvl9pPr defTabSz="957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ahoma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0" dirty="0" smtClean="0">
                <a:solidFill>
                  <a:schemeClr val="tx1"/>
                </a:solidFill>
              </a:rPr>
              <a:t>质量评估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42" name="Line 56"/>
          <p:cNvSpPr>
            <a:spLocks noChangeShapeType="1"/>
          </p:cNvSpPr>
          <p:nvPr/>
        </p:nvSpPr>
        <p:spPr bwMode="auto">
          <a:xfrm>
            <a:off x="3864496" y="4835376"/>
            <a:ext cx="3810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Oval 57"/>
          <p:cNvSpPr>
            <a:spLocks noChangeArrowheads="1"/>
          </p:cNvSpPr>
          <p:nvPr/>
        </p:nvSpPr>
        <p:spPr bwMode="auto">
          <a:xfrm>
            <a:off x="3635896" y="4721076"/>
            <a:ext cx="228600" cy="228600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chemeClr val="bg2">
                  <a:gamma/>
                  <a:shade val="22353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336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时间进度</a:t>
            </a:r>
            <a:r>
              <a:rPr lang="zh-CN" altLang="en-US" dirty="0" smtClean="0"/>
              <a:t>规划（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27757317"/>
              </p:ext>
            </p:extLst>
          </p:nvPr>
        </p:nvGraphicFramePr>
        <p:xfrm>
          <a:off x="457200" y="1333500"/>
          <a:ext cx="8229600" cy="34798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任务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子任务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Deadline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Task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Object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Participator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Leader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Priority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界面美化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2013-10-26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美化中文知识图谱界面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高端大气上档次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API</a:t>
                      </a:r>
                      <a:r>
                        <a:rPr lang="zh-CN" altLang="en-US" sz="1200" dirty="0" smtClean="0"/>
                        <a:t>接口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接口规范</a:t>
                      </a:r>
                      <a:endParaRPr lang="en-US" altLang="zh-CN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2013-10-26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给出相应的接口规范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搜索引擎接口规范</a:t>
                      </a:r>
                      <a:endParaRPr lang="en-US" altLang="zh-CN" sz="1200" dirty="0" smtClean="0"/>
                    </a:p>
                    <a:p>
                      <a:pPr algn="ctr"/>
                      <a:r>
                        <a:rPr lang="zh-CN" altLang="en-US" sz="1200" dirty="0" smtClean="0"/>
                        <a:t>分词接口规范</a:t>
                      </a:r>
                      <a:endParaRPr lang="en-US" altLang="zh-CN" sz="1200" dirty="0" smtClean="0"/>
                    </a:p>
                    <a:p>
                      <a:pPr algn="ctr"/>
                      <a:r>
                        <a:rPr lang="zh-CN" altLang="en-US" sz="1200" dirty="0" smtClean="0"/>
                        <a:t>可视化接口规范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SDK</a:t>
                      </a:r>
                      <a:r>
                        <a:rPr lang="zh-CN" altLang="en-US" sz="1200" dirty="0" smtClean="0"/>
                        <a:t>编写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2013-11-26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提供给其他人使用的</a:t>
                      </a:r>
                      <a:r>
                        <a:rPr lang="en-US" altLang="zh-CN" sz="1200" dirty="0" smtClean="0"/>
                        <a:t>SDK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提供常用版本接口规范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授权验证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2013-11-26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对访问接口进行授权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对不同级别的用户设置不同的访问权限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E2B7-6DAE-44CD-AB21-9A2570ECD6B9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5163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时间进度规划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93529559"/>
              </p:ext>
            </p:extLst>
          </p:nvPr>
        </p:nvGraphicFramePr>
        <p:xfrm>
          <a:off x="457200" y="1333500"/>
          <a:ext cx="8229600" cy="3175248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任务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子任务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Deadline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Task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Object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Participator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Leader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Priority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自然语言理解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2013-11-26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将自然语言转化为数据库搜索语言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能识别简单问句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945128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Linked Data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RDF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2013-10-26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转成</a:t>
                      </a:r>
                      <a:r>
                        <a:rPr lang="en-US" altLang="zh-CN" sz="1200" dirty="0" smtClean="0"/>
                        <a:t>RDF</a:t>
                      </a:r>
                      <a:r>
                        <a:rPr lang="zh-CN" altLang="en-US" sz="1200" dirty="0" smtClean="0"/>
                        <a:t>格式存储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数据符合</a:t>
                      </a:r>
                      <a:r>
                        <a:rPr lang="en-US" altLang="zh-CN" sz="1200" dirty="0" smtClean="0"/>
                        <a:t>RDF</a:t>
                      </a:r>
                      <a:r>
                        <a:rPr lang="zh-CN" altLang="en-US" sz="1200" dirty="0" smtClean="0"/>
                        <a:t>规范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SPARQL</a:t>
                      </a:r>
                      <a:r>
                        <a:rPr lang="zh-CN" altLang="en-US" sz="1200" dirty="0" smtClean="0"/>
                        <a:t>查询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2013-11-26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提供</a:t>
                      </a:r>
                      <a:r>
                        <a:rPr lang="en-US" altLang="zh-CN" sz="1200" dirty="0" smtClean="0"/>
                        <a:t>SPARQL</a:t>
                      </a:r>
                      <a:r>
                        <a:rPr lang="zh-CN" altLang="en-US" sz="1200" dirty="0" smtClean="0"/>
                        <a:t>语句查询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采用现有工具实现查询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分布式查询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2013-12-26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分布式</a:t>
                      </a:r>
                      <a:r>
                        <a:rPr lang="en-US" altLang="zh-CN" sz="1200" dirty="0" smtClean="0"/>
                        <a:t>SPARQL</a:t>
                      </a:r>
                      <a:r>
                        <a:rPr lang="zh-CN" altLang="en-US" sz="1200" dirty="0" smtClean="0"/>
                        <a:t>查询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设置分布策略，提供分布查询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E2B7-6DAE-44CD-AB21-9A2570ECD6B9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954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时间进度规划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66469957"/>
              </p:ext>
            </p:extLst>
          </p:nvPr>
        </p:nvGraphicFramePr>
        <p:xfrm>
          <a:off x="457200" y="1333500"/>
          <a:ext cx="8229600" cy="3708648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任务</a:t>
                      </a:r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子任务</a:t>
                      </a:r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Deadline</a:t>
                      </a:r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Task</a:t>
                      </a:r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Object</a:t>
                      </a:r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Participator</a:t>
                      </a:r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Leader</a:t>
                      </a:r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Priority</a:t>
                      </a:r>
                      <a:endParaRPr lang="zh-CN" altLang="en-US" sz="800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扩大实体关系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扩大实体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2013-10-26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扩大知识库实体数量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20M</a:t>
                      </a:r>
                      <a:r>
                        <a:rPr lang="en-US" altLang="zh-CN" sz="1050" baseline="0" dirty="0" smtClean="0"/>
                        <a:t> entities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1</a:t>
                      </a:r>
                      <a:endParaRPr lang="zh-CN" altLang="en-US" sz="105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扩大关系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2013-10-26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扩大知识库关系数量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扩大一倍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1</a:t>
                      </a:r>
                      <a:endParaRPr lang="zh-CN" altLang="en-US" sz="105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扩大数据源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2013-11-26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从其他数据源中增加知识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5</a:t>
                      </a:r>
                      <a:endParaRPr lang="zh-CN" altLang="en-US" sz="1050" dirty="0"/>
                    </a:p>
                  </a:txBody>
                  <a:tcPr anchor="ctr"/>
                </a:tc>
              </a:tr>
              <a:tr h="945128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数据融合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实体融合</a:t>
                      </a:r>
                      <a:endParaRPr lang="en-US" altLang="zh-CN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2013-12-26</a:t>
                      </a:r>
                      <a:endParaRPr lang="zh-CN" altLang="en-US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融合实体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融合准确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6</a:t>
                      </a:r>
                      <a:endParaRPr lang="zh-CN" altLang="en-US" sz="1050" dirty="0"/>
                    </a:p>
                  </a:txBody>
                  <a:tcPr anchor="ctr"/>
                </a:tc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关系融合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2013-12-26</a:t>
                      </a:r>
                      <a:endParaRPr lang="zh-CN" altLang="en-US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融合关系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融合准确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6</a:t>
                      </a:r>
                      <a:endParaRPr lang="zh-CN" altLang="en-US" sz="105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质量评估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2013-12-26</a:t>
                      </a:r>
                      <a:endParaRPr lang="zh-CN" altLang="en-US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评估知识库质量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评估准备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7</a:t>
                      </a:r>
                      <a:endParaRPr lang="zh-CN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E2B7-6DAE-44CD-AB21-9A2570ECD6B9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2832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语义搜索</a:t>
            </a:r>
            <a:endParaRPr 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ln w="19050"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当我们拥有丰富背景知识，就能更好的回答问题</a:t>
            </a:r>
            <a:endParaRPr lang="en-US" altLang="zh-CN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0000"/>
          <a:stretch/>
        </p:blipFill>
        <p:spPr bwMode="auto">
          <a:xfrm>
            <a:off x="73346" y="1477347"/>
            <a:ext cx="4438984" cy="1204854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矩形 1"/>
          <p:cNvSpPr/>
          <p:nvPr/>
        </p:nvSpPr>
        <p:spPr>
          <a:xfrm>
            <a:off x="1043608" y="4617099"/>
            <a:ext cx="5200352" cy="40011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i="1" dirty="0" smtClean="0"/>
              <a:t>我们需要的是</a:t>
            </a:r>
            <a:r>
              <a:rPr lang="zh-CN" altLang="en-US" sz="2000" i="1" dirty="0" smtClean="0">
                <a:solidFill>
                  <a:srgbClr val="FF0000"/>
                </a:solidFill>
              </a:rPr>
              <a:t>语义</a:t>
            </a:r>
            <a:r>
              <a:rPr lang="zh-CN" altLang="en-US" sz="2000" i="1" dirty="0" smtClean="0"/>
              <a:t>搜索而不是</a:t>
            </a:r>
            <a:r>
              <a:rPr lang="zh-CN" altLang="en-US" sz="2000" i="1" dirty="0" smtClean="0">
                <a:solidFill>
                  <a:srgbClr val="FF0000"/>
                </a:solidFill>
              </a:rPr>
              <a:t>关键字</a:t>
            </a:r>
            <a:r>
              <a:rPr lang="zh-CN" altLang="en-US" sz="2000" i="1" dirty="0" smtClean="0"/>
              <a:t>搜索！！</a:t>
            </a:r>
            <a:endParaRPr lang="zh-CN" altLang="en-US" sz="2000" i="1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36478794"/>
              </p:ext>
            </p:extLst>
          </p:nvPr>
        </p:nvGraphicFramePr>
        <p:xfrm>
          <a:off x="4775778" y="1897393"/>
          <a:ext cx="393326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088"/>
                <a:gridCol w="1311088"/>
                <a:gridCol w="1311088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Entity</a:t>
                      </a:r>
                      <a:endParaRPr lang="en-US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Attribute</a:t>
                      </a:r>
                      <a:endParaRPr lang="en-US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Value</a:t>
                      </a:r>
                      <a:endParaRPr lang="en-US" sz="1500" dirty="0"/>
                    </a:p>
                  </a:txBody>
                  <a:tcPr marT="38100" marB="38100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zh-CN" altLang="en-US" sz="1500" dirty="0" smtClean="0"/>
                        <a:t>奥巴马</a:t>
                      </a:r>
                      <a:endParaRPr lang="en-US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/>
                        <a:t>生日</a:t>
                      </a:r>
                      <a:endParaRPr lang="en-US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/>
                        <a:t>****</a:t>
                      </a:r>
                      <a:endParaRPr lang="en-US" sz="1500" dirty="0"/>
                    </a:p>
                  </a:txBody>
                  <a:tcPr marT="38100" marB="38100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zh-CN" altLang="en-US" sz="1500" dirty="0" smtClean="0"/>
                        <a:t>克林顿</a:t>
                      </a:r>
                      <a:endParaRPr lang="en-US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/>
                        <a:t>生日</a:t>
                      </a:r>
                      <a:endParaRPr lang="en-US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/>
                        <a:t>****</a:t>
                      </a:r>
                      <a:endParaRPr lang="en-US" sz="1500" dirty="0"/>
                    </a:p>
                  </a:txBody>
                  <a:tcPr marT="38100" marB="38100"/>
                </a:tc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4875808" y="3082036"/>
            <a:ext cx="3733204" cy="600347"/>
            <a:chOff x="5004048" y="5367772"/>
            <a:chExt cx="3733204" cy="720416"/>
          </a:xfrm>
        </p:grpSpPr>
        <p:sp>
          <p:nvSpPr>
            <p:cNvPr id="10" name="Oval 9"/>
            <p:cNvSpPr/>
            <p:nvPr/>
          </p:nvSpPr>
          <p:spPr>
            <a:xfrm>
              <a:off x="5004048" y="5367772"/>
              <a:ext cx="161002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美国总统</a:t>
              </a:r>
              <a:endParaRPr lang="en-US" dirty="0"/>
            </a:p>
          </p:txBody>
        </p:sp>
        <p:sp>
          <p:nvSpPr>
            <p:cNvPr id="11" name="Oval 11"/>
            <p:cNvSpPr/>
            <p:nvPr/>
          </p:nvSpPr>
          <p:spPr>
            <a:xfrm>
              <a:off x="7092280" y="5501172"/>
              <a:ext cx="1644972" cy="587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奥巴马</a:t>
              </a:r>
              <a:endParaRPr lang="en-US" dirty="0"/>
            </a:p>
          </p:txBody>
        </p:sp>
        <p:cxnSp>
          <p:nvCxnSpPr>
            <p:cNvPr id="12" name="Straight Arrow Connector 31"/>
            <p:cNvCxnSpPr/>
            <p:nvPr/>
          </p:nvCxnSpPr>
          <p:spPr>
            <a:xfrm flipH="1" flipV="1">
              <a:off x="6372200" y="5794680"/>
              <a:ext cx="1049722" cy="1368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520780" y="5455640"/>
              <a:ext cx="571500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Is a</a:t>
              </a:r>
              <a:endParaRPr lang="en-US" dirty="0"/>
            </a:p>
          </p:txBody>
        </p:sp>
      </p:grpSp>
      <p:pic>
        <p:nvPicPr>
          <p:cNvPr id="17" name="Picture 3" descr="C:\Users\Jxulie\AppData\Roaming\Tencent\Users\710866605\QQ\WinTemp\RichOle\KLA0QLU@4T3IK5NUKCGKCQ7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5856" r="15462" b="19671"/>
          <a:stretch/>
        </p:blipFill>
        <p:spPr bwMode="auto">
          <a:xfrm>
            <a:off x="94560" y="3122663"/>
            <a:ext cx="4417771" cy="1287756"/>
          </a:xfrm>
          <a:prstGeom prst="rect">
            <a:avLst/>
          </a:prstGeom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grpSp>
        <p:nvGrpSpPr>
          <p:cNvPr id="19" name="组合 18"/>
          <p:cNvGrpSpPr/>
          <p:nvPr/>
        </p:nvGrpSpPr>
        <p:grpSpPr>
          <a:xfrm>
            <a:off x="5028208" y="3997627"/>
            <a:ext cx="3733204" cy="804138"/>
            <a:chOff x="5004048" y="5367772"/>
            <a:chExt cx="3733204" cy="964965"/>
          </a:xfrm>
        </p:grpSpPr>
        <p:sp>
          <p:nvSpPr>
            <p:cNvPr id="20" name="Oval 9"/>
            <p:cNvSpPr/>
            <p:nvPr/>
          </p:nvSpPr>
          <p:spPr>
            <a:xfrm>
              <a:off x="5004048" y="5367772"/>
              <a:ext cx="161002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刘德华</a:t>
              </a:r>
              <a:endParaRPr lang="en-US" dirty="0"/>
            </a:p>
          </p:txBody>
        </p:sp>
        <p:sp>
          <p:nvSpPr>
            <p:cNvPr id="21" name="Oval 11"/>
            <p:cNvSpPr/>
            <p:nvPr/>
          </p:nvSpPr>
          <p:spPr>
            <a:xfrm>
              <a:off x="7092280" y="5501172"/>
              <a:ext cx="1644972" cy="587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华仔</a:t>
              </a:r>
              <a:endParaRPr lang="en-US" dirty="0"/>
            </a:p>
          </p:txBody>
        </p:sp>
        <p:cxnSp>
          <p:nvCxnSpPr>
            <p:cNvPr id="22" name="Straight Arrow Connector 31"/>
            <p:cNvCxnSpPr/>
            <p:nvPr/>
          </p:nvCxnSpPr>
          <p:spPr>
            <a:xfrm flipH="1" flipV="1">
              <a:off x="6372200" y="5794680"/>
              <a:ext cx="1049722" cy="1368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242887" y="5889539"/>
              <a:ext cx="1393986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altLang="zh-CN" dirty="0" smtClean="0"/>
                <a:t>synonym</a:t>
              </a:r>
              <a:endParaRPr 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6DD6-69FD-4617-8942-DE23E1338005}" type="datetime1">
              <a:rPr lang="zh-CN" altLang="en-US" smtClean="0"/>
              <a:pPr/>
              <a:t>2013-9-25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6903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电子阅读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深度阅读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对于不大理解的词语，不再需要依靠其他途径如字典、互联网来帮助理解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6015-9186-4F23-A0D6-E52D39EA8E10}" type="datetime1">
              <a:rPr lang="zh-CN" altLang="en-US" smtClean="0"/>
              <a:pPr/>
              <a:t>2013-9-25</a:t>
            </a:fld>
            <a:endParaRPr lang="zh-CN" altLang="en-US" dirty="0"/>
          </a:p>
        </p:txBody>
      </p:sp>
      <p:pic>
        <p:nvPicPr>
          <p:cNvPr id="1026" name="Picture 2" descr="C:\Users\Jxulie\Desktop\note2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8444" y="923206"/>
            <a:ext cx="3324036" cy="409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7481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6FB8-0123-43D8-94B9-0A6594943348}" type="datetime1">
              <a:rPr lang="zh-CN" altLang="en-US" smtClean="0"/>
              <a:pPr/>
              <a:t>2013-9-25</a:t>
            </a:fld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3608" y="2197427"/>
            <a:ext cx="7344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这一切，都离不开系统后台庞大的知识数据库，也就是我们所说的知识图谱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xmlns="" val="221295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1" name="Line 5"/>
          <p:cNvSpPr>
            <a:spLocks noChangeShapeType="1"/>
          </p:cNvSpPr>
          <p:nvPr/>
        </p:nvSpPr>
        <p:spPr bwMode="auto">
          <a:xfrm>
            <a:off x="2392975" y="3295386"/>
            <a:ext cx="4614496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043" tIns="40522" rIns="81043" bIns="40522"/>
          <a:lstStyle/>
          <a:p>
            <a:endParaRPr lang="zh-CN" altLang="en-US"/>
          </a:p>
        </p:txBody>
      </p:sp>
      <p:sp>
        <p:nvSpPr>
          <p:cNvPr id="188422" name="Oval 6"/>
          <p:cNvSpPr>
            <a:spLocks noChangeArrowheads="1"/>
          </p:cNvSpPr>
          <p:nvPr/>
        </p:nvSpPr>
        <p:spPr bwMode="auto">
          <a:xfrm>
            <a:off x="2240574" y="3175000"/>
            <a:ext cx="260838" cy="231511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043" tIns="40522" rIns="81043" bIns="40522" anchor="ctr"/>
          <a:lstStyle/>
          <a:p>
            <a:endParaRPr lang="zh-CN" altLang="en-US"/>
          </a:p>
        </p:txBody>
      </p:sp>
      <p:sp>
        <p:nvSpPr>
          <p:cNvPr id="188424" name="Line 8"/>
          <p:cNvSpPr>
            <a:spLocks noChangeShapeType="1"/>
          </p:cNvSpPr>
          <p:nvPr/>
        </p:nvSpPr>
        <p:spPr bwMode="auto">
          <a:xfrm>
            <a:off x="2338754" y="3803386"/>
            <a:ext cx="4668715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043" tIns="40522" rIns="81043" bIns="40522"/>
          <a:lstStyle/>
          <a:p>
            <a:endParaRPr lang="zh-CN" altLang="en-US"/>
          </a:p>
        </p:txBody>
      </p:sp>
      <p:sp>
        <p:nvSpPr>
          <p:cNvPr id="188425" name="Oval 9"/>
          <p:cNvSpPr>
            <a:spLocks noChangeArrowheads="1"/>
          </p:cNvSpPr>
          <p:nvPr/>
        </p:nvSpPr>
        <p:spPr bwMode="auto">
          <a:xfrm>
            <a:off x="2247900" y="3683001"/>
            <a:ext cx="244720" cy="219604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043" tIns="40522" rIns="81043" bIns="40522" anchor="ctr"/>
          <a:lstStyle/>
          <a:p>
            <a:endParaRPr lang="zh-CN" altLang="en-US"/>
          </a:p>
        </p:txBody>
      </p:sp>
      <p:sp>
        <p:nvSpPr>
          <p:cNvPr id="188430" name="Line 14"/>
          <p:cNvSpPr>
            <a:spLocks noChangeShapeType="1"/>
          </p:cNvSpPr>
          <p:nvPr/>
        </p:nvSpPr>
        <p:spPr bwMode="auto">
          <a:xfrm flipV="1">
            <a:off x="2391508" y="2283355"/>
            <a:ext cx="4615962" cy="2646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043" tIns="40522" rIns="81043" bIns="40522"/>
          <a:lstStyle/>
          <a:p>
            <a:endParaRPr lang="zh-CN" altLang="en-US"/>
          </a:p>
        </p:txBody>
      </p:sp>
      <p:sp>
        <p:nvSpPr>
          <p:cNvPr id="188431" name="Oval 15"/>
          <p:cNvSpPr>
            <a:spLocks noChangeArrowheads="1"/>
          </p:cNvSpPr>
          <p:nvPr/>
        </p:nvSpPr>
        <p:spPr bwMode="auto">
          <a:xfrm>
            <a:off x="2250831" y="2159000"/>
            <a:ext cx="257908" cy="223573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043" tIns="40522" rIns="81043" bIns="40522" anchor="ctr"/>
          <a:lstStyle/>
          <a:p>
            <a:endParaRPr lang="zh-CN" altLang="en-US"/>
          </a:p>
        </p:txBody>
      </p:sp>
      <p:sp>
        <p:nvSpPr>
          <p:cNvPr id="188433" name="Line 17"/>
          <p:cNvSpPr>
            <a:spLocks noChangeShapeType="1"/>
          </p:cNvSpPr>
          <p:nvPr/>
        </p:nvSpPr>
        <p:spPr bwMode="auto">
          <a:xfrm>
            <a:off x="2494084" y="2784740"/>
            <a:ext cx="4513385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043" tIns="40522" rIns="81043" bIns="40522"/>
          <a:lstStyle/>
          <a:p>
            <a:endParaRPr lang="zh-CN" altLang="en-US"/>
          </a:p>
        </p:txBody>
      </p:sp>
      <p:sp>
        <p:nvSpPr>
          <p:cNvPr id="188434" name="Oval 18"/>
          <p:cNvSpPr>
            <a:spLocks noChangeArrowheads="1"/>
          </p:cNvSpPr>
          <p:nvPr/>
        </p:nvSpPr>
        <p:spPr bwMode="auto">
          <a:xfrm>
            <a:off x="2250831" y="2674938"/>
            <a:ext cx="243254" cy="219604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043" tIns="40522" rIns="81043" bIns="40522" anchor="ctr"/>
          <a:lstStyle/>
          <a:p>
            <a:endParaRPr lang="zh-CN" altLang="en-US"/>
          </a:p>
        </p:txBody>
      </p:sp>
      <p:sp>
        <p:nvSpPr>
          <p:cNvPr id="188435" name="Rectangle 19"/>
          <p:cNvSpPr>
            <a:spLocks noChangeArrowheads="1"/>
          </p:cNvSpPr>
          <p:nvPr/>
        </p:nvSpPr>
        <p:spPr bwMode="auto">
          <a:xfrm>
            <a:off x="2813539" y="1905000"/>
            <a:ext cx="3376246" cy="40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043" tIns="40522" rIns="81043" bIns="40522">
            <a:spAutoFit/>
          </a:bodyPr>
          <a:lstStyle/>
          <a:p>
            <a:pPr algn="ctr" eaLnBrk="0" hangingPunct="0">
              <a:lnSpc>
                <a:spcPct val="100000"/>
              </a:lnSpc>
            </a:pPr>
            <a:r>
              <a:rPr lang="zh-CN" altLang="en-US" sz="2100" dirty="0">
                <a:solidFill>
                  <a:schemeClr val="bg1">
                    <a:lumMod val="50000"/>
                  </a:schemeClr>
                </a:solidFill>
                <a:latin typeface="楷体_GB2312" pitchFamily="49" charset="-122"/>
              </a:rPr>
              <a:t>前言</a:t>
            </a:r>
          </a:p>
        </p:txBody>
      </p:sp>
      <p:sp>
        <p:nvSpPr>
          <p:cNvPr id="188436" name="Rectangle 20"/>
          <p:cNvSpPr>
            <a:spLocks noChangeArrowheads="1"/>
          </p:cNvSpPr>
          <p:nvPr/>
        </p:nvSpPr>
        <p:spPr bwMode="auto">
          <a:xfrm>
            <a:off x="2602523" y="2413000"/>
            <a:ext cx="3938954" cy="40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043" tIns="40522" rIns="81043" bIns="40522">
            <a:spAutoFit/>
          </a:bodyPr>
          <a:lstStyle/>
          <a:p>
            <a:pPr algn="ctr" eaLnBrk="0" hangingPunct="0">
              <a:lnSpc>
                <a:spcPct val="100000"/>
              </a:lnSpc>
            </a:pPr>
            <a:r>
              <a:rPr lang="zh-CN" altLang="en-US" sz="2100" dirty="0" smtClean="0">
                <a:latin typeface="楷体_GB2312" pitchFamily="49" charset="-122"/>
              </a:rPr>
              <a:t>已有工作回顾</a:t>
            </a:r>
            <a:endParaRPr lang="zh-CN" altLang="en-US" sz="2100" dirty="0">
              <a:latin typeface="楷体_GB2312" pitchFamily="49" charset="-122"/>
            </a:endParaRPr>
          </a:p>
        </p:txBody>
      </p:sp>
      <p:sp>
        <p:nvSpPr>
          <p:cNvPr id="188437" name="Rectangle 21"/>
          <p:cNvSpPr>
            <a:spLocks noChangeArrowheads="1"/>
          </p:cNvSpPr>
          <p:nvPr/>
        </p:nvSpPr>
        <p:spPr bwMode="auto">
          <a:xfrm>
            <a:off x="2356339" y="2929508"/>
            <a:ext cx="4431323" cy="40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043" tIns="40522" rIns="81043" bIns="40522">
            <a:spAutoFit/>
          </a:bodyPr>
          <a:lstStyle/>
          <a:p>
            <a:pPr algn="ctr"/>
            <a:r>
              <a:rPr lang="zh-CN" altLang="en-US" sz="2100" dirty="0">
                <a:solidFill>
                  <a:srgbClr val="969696"/>
                </a:solidFill>
                <a:latin typeface="楷体_GB2312" pitchFamily="49" charset="-122"/>
              </a:rPr>
              <a:t>设计思路</a:t>
            </a:r>
            <a:endParaRPr lang="en-US" altLang="zh-CN" sz="2100" dirty="0">
              <a:solidFill>
                <a:srgbClr val="969696"/>
              </a:solidFill>
              <a:latin typeface="楷体_GB2312" pitchFamily="49" charset="-122"/>
            </a:endParaRPr>
          </a:p>
        </p:txBody>
      </p:sp>
      <p:sp>
        <p:nvSpPr>
          <p:cNvPr id="188438" name="Rectangle 22"/>
          <p:cNvSpPr>
            <a:spLocks noChangeArrowheads="1"/>
          </p:cNvSpPr>
          <p:nvPr/>
        </p:nvSpPr>
        <p:spPr bwMode="auto">
          <a:xfrm>
            <a:off x="2039816" y="3433564"/>
            <a:ext cx="5064369" cy="40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043" tIns="40522" rIns="81043" bIns="40522">
            <a:spAutoFit/>
          </a:bodyPr>
          <a:lstStyle/>
          <a:p>
            <a:pPr algn="ctr"/>
            <a:r>
              <a:rPr lang="zh-CN" altLang="en-US" sz="2100" dirty="0" smtClean="0">
                <a:solidFill>
                  <a:srgbClr val="969696"/>
                </a:solidFill>
                <a:latin typeface="楷体_GB2312" pitchFamily="49" charset="-122"/>
              </a:rPr>
              <a:t>工作</a:t>
            </a:r>
            <a:r>
              <a:rPr lang="zh-CN" altLang="en-US" sz="2100" dirty="0">
                <a:solidFill>
                  <a:srgbClr val="969696"/>
                </a:solidFill>
                <a:latin typeface="楷体_GB2312" pitchFamily="49" charset="-122"/>
              </a:rPr>
              <a:t>规划</a:t>
            </a:r>
            <a:endParaRPr lang="en-US" altLang="zh-CN" sz="2100" dirty="0">
              <a:solidFill>
                <a:srgbClr val="969696"/>
              </a:solidFill>
              <a:latin typeface="楷体_GB2312" pitchFamily="49" charset="-122"/>
            </a:endParaRPr>
          </a:p>
        </p:txBody>
      </p:sp>
      <p:sp>
        <p:nvSpPr>
          <p:cNvPr id="188441" name="Line 25"/>
          <p:cNvSpPr>
            <a:spLocks noChangeShapeType="1"/>
          </p:cNvSpPr>
          <p:nvPr/>
        </p:nvSpPr>
        <p:spPr bwMode="auto">
          <a:xfrm>
            <a:off x="2338754" y="4345782"/>
            <a:ext cx="4668717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043" tIns="40522" rIns="81043" bIns="40522"/>
          <a:lstStyle/>
          <a:p>
            <a:endParaRPr lang="zh-CN" altLang="en-US"/>
          </a:p>
        </p:txBody>
      </p:sp>
      <p:sp>
        <p:nvSpPr>
          <p:cNvPr id="188442" name="Oval 26"/>
          <p:cNvSpPr>
            <a:spLocks noChangeArrowheads="1"/>
          </p:cNvSpPr>
          <p:nvPr/>
        </p:nvSpPr>
        <p:spPr bwMode="auto">
          <a:xfrm>
            <a:off x="2247900" y="4225396"/>
            <a:ext cx="244720" cy="219604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043" tIns="40522" rIns="81043" bIns="40522" anchor="ctr"/>
          <a:lstStyle/>
          <a:p>
            <a:endParaRPr lang="zh-CN" altLang="en-US"/>
          </a:p>
        </p:txBody>
      </p:sp>
      <p:sp>
        <p:nvSpPr>
          <p:cNvPr id="188443" name="Rectangle 27"/>
          <p:cNvSpPr>
            <a:spLocks noChangeArrowheads="1"/>
          </p:cNvSpPr>
          <p:nvPr/>
        </p:nvSpPr>
        <p:spPr bwMode="auto">
          <a:xfrm>
            <a:off x="2039816" y="3937620"/>
            <a:ext cx="5064369" cy="40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043" tIns="40522" rIns="81043" bIns="40522">
            <a:spAutoFit/>
          </a:bodyPr>
          <a:lstStyle/>
          <a:p>
            <a:pPr algn="ctr"/>
            <a:r>
              <a:rPr lang="zh-CN" altLang="en-US" sz="2100" dirty="0" smtClean="0">
                <a:solidFill>
                  <a:srgbClr val="969696"/>
                </a:solidFill>
                <a:latin typeface="楷体_GB2312" pitchFamily="49" charset="-122"/>
              </a:rPr>
              <a:t>时间进度规划</a:t>
            </a:r>
            <a:endParaRPr lang="en-US" altLang="zh-CN" sz="2100" dirty="0">
              <a:solidFill>
                <a:srgbClr val="969696"/>
              </a:solidFill>
              <a:latin typeface="楷体_GB2312" pitchFamily="49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57200" y="565915"/>
            <a:ext cx="8229600" cy="61545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6E7E-9915-4F3C-8D7C-7696231752A3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82127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已有工作回顾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27021538"/>
              </p:ext>
            </p:extLst>
          </p:nvPr>
        </p:nvGraphicFramePr>
        <p:xfrm>
          <a:off x="1331640" y="1561356"/>
          <a:ext cx="6851104" cy="2820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E2B7-6DAE-44CD-AB21-9A2570ECD6B9}" type="datetime1">
              <a:rPr lang="zh-CN" altLang="en-US" smtClean="0"/>
              <a:pPr/>
              <a:t>2013-9-25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中文知识图谱平台规划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F1A0-225F-40F6-878C-52B319D46A8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2506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1109</TotalTime>
  <Words>1351</Words>
  <Application>Microsoft Office PowerPoint</Application>
  <PresentationFormat>全屏显示(16:10)</PresentationFormat>
  <Paragraphs>477</Paragraphs>
  <Slides>45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主题1</vt:lpstr>
      <vt:lpstr>中文知识图谱平台规划</vt:lpstr>
      <vt:lpstr>目录</vt:lpstr>
      <vt:lpstr>前言</vt:lpstr>
      <vt:lpstr>知识获取方式</vt:lpstr>
      <vt:lpstr>语义搜索</vt:lpstr>
      <vt:lpstr>电子阅读</vt:lpstr>
      <vt:lpstr>幻灯片 7</vt:lpstr>
      <vt:lpstr>目录</vt:lpstr>
      <vt:lpstr>已有工作回顾</vt:lpstr>
      <vt:lpstr>丰富的数据储备</vt:lpstr>
      <vt:lpstr>无处不在的技术之【爬虫】</vt:lpstr>
      <vt:lpstr>无处不在的技术之【解析】</vt:lpstr>
      <vt:lpstr>无处不在的技术之【知识抽取】</vt:lpstr>
      <vt:lpstr>无处不在的技术之【IsA关系】</vt:lpstr>
      <vt:lpstr>无处不在的技术之【Linkage聚类】</vt:lpstr>
      <vt:lpstr>应用之【搜索引擎】</vt:lpstr>
      <vt:lpstr>应用之【可视化】</vt:lpstr>
      <vt:lpstr>应用之【中文分词】</vt:lpstr>
      <vt:lpstr>应用之【电子阅读】</vt:lpstr>
      <vt:lpstr>应用之【电信客户细分】</vt:lpstr>
      <vt:lpstr>应用之【舆情监控】</vt:lpstr>
      <vt:lpstr>目录</vt:lpstr>
      <vt:lpstr>总体框架</vt:lpstr>
      <vt:lpstr>构成模块</vt:lpstr>
      <vt:lpstr>知识图谱构建</vt:lpstr>
      <vt:lpstr>大图数据管理</vt:lpstr>
      <vt:lpstr>领域知识库</vt:lpstr>
      <vt:lpstr>集成Linked Open Data</vt:lpstr>
      <vt:lpstr>语义分析</vt:lpstr>
      <vt:lpstr>知识互联</vt:lpstr>
      <vt:lpstr>应用</vt:lpstr>
      <vt:lpstr>目录</vt:lpstr>
      <vt:lpstr>重要度NO.1：界面美化</vt:lpstr>
      <vt:lpstr>重要度NO.1：界面美化（2）</vt:lpstr>
      <vt:lpstr>重要度NO.2：API接口</vt:lpstr>
      <vt:lpstr>重要度NO.2：API接口（2）</vt:lpstr>
      <vt:lpstr>重要度NO.3：自然语言理解</vt:lpstr>
      <vt:lpstr>重要度NO.4：Linked Data</vt:lpstr>
      <vt:lpstr>重要度NO.5：扩大实体关系</vt:lpstr>
      <vt:lpstr>重要度NO.6：数据融合</vt:lpstr>
      <vt:lpstr>重要度NO.7：质量评估</vt:lpstr>
      <vt:lpstr>目录</vt:lpstr>
      <vt:lpstr>时间进度规划（1）</vt:lpstr>
      <vt:lpstr>时间进度规划（2）</vt:lpstr>
      <vt:lpstr>时间进度规划（3）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xubo</dc:creator>
  <cp:lastModifiedBy>admin</cp:lastModifiedBy>
  <cp:revision>83</cp:revision>
  <dcterms:created xsi:type="dcterms:W3CDTF">2013-09-24T00:54:35Z</dcterms:created>
  <dcterms:modified xsi:type="dcterms:W3CDTF">2013-09-25T09:33:05Z</dcterms:modified>
</cp:coreProperties>
</file>