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9.xml" ContentType="application/vnd.openxmlformats-officedocument.presentationml.comment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0" name="李航航" initials="李" lastIdx="3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18-06-11T15:15:49.257000000" idx="2">
    <p:pos x="0" y="0"/>
    <p:text>知识：可通过人工标注、已有知识库、特定语句结构</p:text>
  </p:cm>
</p:cmLst>
</file>

<file path=ppt/comments/comment11.xml><?xml version="1.0" encoding="utf-8"?>
<p:cmLst xmlns:p="http://schemas.openxmlformats.org/presentationml/2006/main">
  <p:cm authorId="0" dt="2018-06-11T15:15:49.257000000" idx="3">
    <p:pos x="0" y="0"/>
    <p:text>知识：可通过人工标注、已有知识库、特定语句结构</p:text>
  </p:cm>
</p:cmLst>
</file>

<file path=ppt/comments/comment9.xml><?xml version="1.0" encoding="utf-8"?>
<p:cmLst xmlns:p="http://schemas.openxmlformats.org/presentationml/2006/main">
  <p:cm authorId="0" dt="2018-06-11T15:15:49.257000000" idx="1">
    <p:pos x="0" y="0"/>
    <p:text>知识：可通过人工标注、已有知识库、特定语句结构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8036F5F-CA8D-4FAA-ACF1-ED94FC84B9B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C7CF77-719D-444C-8FA6-CAE0024B12C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E37D69-02E2-49F7-895A-3D4DA307BF0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3C9A31-0A9D-4AE4-84DD-B27D7ADBF7A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33E97B9-E8BC-4714-8D76-0204BC813BC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&lt;编号&gt;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知识图谱的核心：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让计算机能够理解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·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文档中的数据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以及数据和数据之间的语义关联关系，从而使得机器可以更加智能化地处理信息。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06221E-2A8E-4A1D-A18F-E092172921C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84C96A-9943-4142-B7AD-811A5E21B45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召回率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ecall)      =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系统检索到的相关文件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/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系统所有相关的文件总数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准确率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recision) = 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系统检索到的相关文件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/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系统所有检索到的文件总数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人名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组织名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ORG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地名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其他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MISC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4ACD86-34A8-4165-B38B-6C074961871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远程监督（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Distant Supervision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），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wrong label problem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问题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3/4/19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815B64-6F2A-47F3-B5F9-A1F39B14A93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3648240"/>
            <a:ext cx="7314480" cy="127944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5048280"/>
            <a:ext cx="7314480" cy="68508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3648240"/>
            <a:ext cx="227880" cy="127944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5048280"/>
            <a:ext cx="227880" cy="68508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815840" y="3944880"/>
            <a:ext cx="583200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知识图谱关键技术与主动式对话系统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62360" y="5040000"/>
            <a:ext cx="685728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李航航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    </a:t>
            </a: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2019</a:t>
            </a: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年</a:t>
            </a: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3</a:t>
            </a:r>
            <a:r>
              <a:rPr b="0" lang="en-US" sz="1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Kai CN"/>
              </a:rPr>
              <a:t>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0" y="260640"/>
            <a:ext cx="3647520" cy="780480"/>
          </a:xfrm>
          <a:prstGeom prst="rect">
            <a:avLst/>
          </a:prstGeom>
          <a:ln w="9360">
            <a:noFill/>
          </a:ln>
        </p:spPr>
      </p:pic>
      <p:pic>
        <p:nvPicPr>
          <p:cNvPr id="90" name="图片 3" descr=""/>
          <p:cNvPicPr/>
          <p:nvPr/>
        </p:nvPicPr>
        <p:blipFill>
          <a:blip r:embed="rId2"/>
          <a:srcRect l="0" t="0" r="4058" b="0"/>
          <a:stretch/>
        </p:blipFill>
        <p:spPr>
          <a:xfrm>
            <a:off x="3888000" y="1233720"/>
            <a:ext cx="3743280" cy="2049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872000" y="1233720"/>
            <a:ext cx="3311640" cy="207792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92840CA-AD0F-4A01-8A06-6914E9E6D771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51800" y="1268640"/>
            <a:ext cx="8691480" cy="23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关系提取模型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基于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PCNNs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模型实现关系预测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166760" y="2147760"/>
            <a:ext cx="6809760" cy="323208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5220000" y="5014080"/>
            <a:ext cx="1511280" cy="36612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0B25707-EBA4-4AF9-AA82-97AD9AF1ECA1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23640" y="1268640"/>
            <a:ext cx="7830360" cy="14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远程监督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解决</a:t>
            </a:r>
            <a:r>
              <a:rPr b="0" lang="en-US" sz="2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有监督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情况下大规模文本数据标注问题。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将</a:t>
            </a:r>
            <a:r>
              <a:rPr b="0" lang="en-US" sz="2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现有知识图谱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三元组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E1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E2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）对齐到训练文本实体中，从而产生更多的训练样本。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图片 3" descr=""/>
          <p:cNvPicPr/>
          <p:nvPr/>
        </p:nvPicPr>
        <p:blipFill>
          <a:blip r:embed="rId1"/>
          <a:stretch/>
        </p:blipFill>
        <p:spPr>
          <a:xfrm>
            <a:off x="1459440" y="3069000"/>
            <a:ext cx="6224760" cy="19522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051640" y="1917000"/>
            <a:ext cx="239760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移动互联网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Mobile 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E475256-209B-41E6-8372-7EBC9F958966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四、总结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57200" y="1272960"/>
            <a:ext cx="850644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727ca3"/>
              </a:buClr>
              <a:buSzPct val="76000"/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实体识别与关系提取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实体识别与关系提取是构建知识图谱的重要步骤，实体识别是关系提取的前提。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无结构化数据量大，如何转化为结构或半结构化数据，是有效利用其数据、拓宽知识图谱使用领域的关键。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如何自动化进行实体识别、关系提取是增强可持续扩增能力的突破点。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419720" y="32767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051640" y="1917000"/>
            <a:ext cx="239760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移动互联网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Mobile 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3FDD032-044D-4B57-83C2-8A6A61FE10AD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57200" y="1272960"/>
            <a:ext cx="850644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中文的命名实体识别与英文的相比，挑战更大。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现代汉语日新月异的发展给命名实体识别也带来了新的困难。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命名实体歧义严重，消歧困难。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419720" y="32767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图片 3" descr=""/>
          <p:cNvPicPr/>
          <p:nvPr/>
        </p:nvPicPr>
        <p:blipFill>
          <a:blip r:embed="rId1"/>
          <a:stretch/>
        </p:blipFill>
        <p:spPr>
          <a:xfrm>
            <a:off x="3266280" y="3299400"/>
            <a:ext cx="3726000" cy="2442240"/>
          </a:xfrm>
          <a:prstGeom prst="rect">
            <a:avLst/>
          </a:prstGeom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>
              <a:rot lat="300000" lon="19800000" rev="0"/>
            </a:camera>
            <a:lightRig dir="t" rig="threePt">
              <a:rot lat="0" lon="0" rev="2700000"/>
            </a:lightRig>
          </a:scene3d>
          <a:sp3d>
            <a:bevelT w="63500" h="50800"/>
          </a:sp3d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051640" y="1917000"/>
            <a:ext cx="239760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移动互联网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Mobile 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D64CE96-C633-4B20-B23D-9F74D00FED4F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57200" y="1272960"/>
            <a:ext cx="850644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4419720" y="32767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Picture 4" descr=""/>
          <p:cNvPicPr/>
          <p:nvPr/>
        </p:nvPicPr>
        <p:blipFill>
          <a:blip r:embed="rId1"/>
          <a:stretch/>
        </p:blipFill>
        <p:spPr>
          <a:xfrm>
            <a:off x="227520" y="261360"/>
            <a:ext cx="3647520" cy="780480"/>
          </a:xfrm>
          <a:prstGeom prst="rect">
            <a:avLst/>
          </a:prstGeom>
          <a:ln w="9360">
            <a:noFill/>
          </a:ln>
        </p:spPr>
      </p:pic>
      <p:sp>
        <p:nvSpPr>
          <p:cNvPr id="189" name="CustomShape 5"/>
          <p:cNvSpPr/>
          <p:nvPr/>
        </p:nvSpPr>
        <p:spPr>
          <a:xfrm rot="5400000">
            <a:off x="1927800" y="3050280"/>
            <a:ext cx="1139400" cy="1896480"/>
          </a:xfrm>
          <a:prstGeom prst="corner">
            <a:avLst>
              <a:gd name="adj1" fmla="val 16120"/>
              <a:gd name="adj2" fmla="val 1611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0" name="CustomShape 6"/>
          <p:cNvSpPr/>
          <p:nvPr/>
        </p:nvSpPr>
        <p:spPr>
          <a:xfrm>
            <a:off x="1737000" y="3617640"/>
            <a:ext cx="171180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5320" rIns="175320" tIns="175320" bIns="175320"/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What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3126600" y="2910960"/>
            <a:ext cx="322560" cy="32256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2" name="CustomShape 8"/>
          <p:cNvSpPr/>
          <p:nvPr/>
        </p:nvSpPr>
        <p:spPr>
          <a:xfrm rot="5400000">
            <a:off x="4024440" y="2531520"/>
            <a:ext cx="1139400" cy="1896480"/>
          </a:xfrm>
          <a:prstGeom prst="corner">
            <a:avLst>
              <a:gd name="adj1" fmla="val 16120"/>
              <a:gd name="adj2" fmla="val 1611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3" name="CustomShape 9"/>
          <p:cNvSpPr/>
          <p:nvPr/>
        </p:nvSpPr>
        <p:spPr>
          <a:xfrm>
            <a:off x="3833640" y="3098520"/>
            <a:ext cx="171180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5320" rIns="175320" tIns="175320" bIns="175320"/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Why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5223240" y="2392200"/>
            <a:ext cx="322560" cy="322560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5" name="CustomShape 11"/>
          <p:cNvSpPr/>
          <p:nvPr/>
        </p:nvSpPr>
        <p:spPr>
          <a:xfrm rot="5400000">
            <a:off x="6121080" y="2012760"/>
            <a:ext cx="1139400" cy="1896480"/>
          </a:xfrm>
          <a:prstGeom prst="corner">
            <a:avLst>
              <a:gd name="adj1" fmla="val 16120"/>
              <a:gd name="adj2" fmla="val 1611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  <a:gs pos="30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4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55000">
                <a:schemeClr val="accent1">
                  <a:hueOff val="0"/>
                  <a:satOff val="0"/>
                  <a:lumOff val="0"/>
                  <a:alphaOff val="0"/>
                  <a:shade val="100000"/>
                  <a:satMod val="118000"/>
                </a:schemeClr>
              </a:gs>
              <a:gs pos="73000">
                <a:schemeClr val="accent1">
                  <a:hueOff val="0"/>
                  <a:satOff val="0"/>
                  <a:lumOff val="0"/>
                  <a:alphaOff val="0"/>
                  <a:shade val="90000"/>
                  <a:satMod val="11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63000"/>
                </a:schemeClr>
              </a:gs>
            </a:gsLst>
            <a:lin ang="948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w="0" h="0"/>
            <a:contourClr>
              <a:schemeClr val="accent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96" name="CustomShape 12"/>
          <p:cNvSpPr/>
          <p:nvPr/>
        </p:nvSpPr>
        <p:spPr>
          <a:xfrm>
            <a:off x="5930280" y="2579760"/>
            <a:ext cx="171180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5320" rIns="175320" tIns="175320" bIns="175320"/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提纲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95360" y="1325520"/>
            <a:ext cx="8152560" cy="48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知识图谱关键技术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实体关系识别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实体链接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知识融合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知识推理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知识图谱存储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主动式对话系统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问题理解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对话管理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答案生成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DA1C8E0-E447-4D9C-AF72-6D5810F7CBA4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23640" y="11664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知识图谱关键技术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 PL UKai CN"/>
              <a:ea typeface="AR PL UKai CN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91F7790-2DBF-482D-98FC-434688344AAF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 PL UKai CN"/>
                <a:ea typeface="AR PL UKai CN"/>
              </a:rPr>
              <a:t>知识获取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多样性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非结构化文本数据。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半结构化的网页和表格。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结构化数据。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基础性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构建知识图谱的基础之一是：如何获取领域知识。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实体识别是从</a:t>
            </a: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半结构化数据或非结构化数据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中获取领域知识的重要方法。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2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应用：智能问答、自动摘要、信息检索、机器翻译、语义网络等。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1" lang="en-US" sz="1600" spc="-1" strike="noStrike">
                <a:solidFill>
                  <a:srgbClr val="5fbd9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115640" y="2493000"/>
            <a:ext cx="6336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3640" y="11664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背景目标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05625CD-E722-4B44-9AB1-409AE8B0A79B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115640" y="2493000"/>
            <a:ext cx="6336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1043640" y="1664640"/>
            <a:ext cx="7560000" cy="352764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2123640" y="2925000"/>
            <a:ext cx="1583280" cy="827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 rot="19884000">
            <a:off x="1459440" y="365436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23640" y="11664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背景目标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DEF8A84-77DD-4103-9078-435E97A598D9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115640" y="2493000"/>
            <a:ext cx="6336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图片 9" descr=""/>
          <p:cNvPicPr/>
          <p:nvPr/>
        </p:nvPicPr>
        <p:blipFill>
          <a:blip r:embed="rId1"/>
          <a:stretch/>
        </p:blipFill>
        <p:spPr>
          <a:xfrm>
            <a:off x="2355840" y="1635480"/>
            <a:ext cx="4688280" cy="2967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9" name="CustomShape 4"/>
          <p:cNvSpPr/>
          <p:nvPr/>
        </p:nvSpPr>
        <p:spPr>
          <a:xfrm>
            <a:off x="179640" y="1270800"/>
            <a:ext cx="17996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例如：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23520" y="5063760"/>
            <a:ext cx="81525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构建“活”的知识图谱：知识自动抽取，自动生长。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二、实体识别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12720" y="635652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2AA5491-0DC8-4C88-B1A4-A0C498FAC6E7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112464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今晚的维也纳，犹如一周之前的英国利物浦，再次见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证了内马尔的超级发挥！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技术框架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---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基于特征向量的学习算法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204920" y="2607120"/>
            <a:ext cx="1007280" cy="387360"/>
          </a:xfrm>
          <a:prstGeom prst="rect">
            <a:avLst/>
          </a:prstGeom>
          <a:noFill/>
          <a:ln>
            <a:solidFill>
              <a:srgbClr val="d3120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5508000" y="1219320"/>
            <a:ext cx="1655640" cy="4089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1835640" y="1196640"/>
            <a:ext cx="1007280" cy="3873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1722600" y="2984040"/>
            <a:ext cx="360" cy="43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1187640" y="3421440"/>
            <a:ext cx="1108080" cy="368640"/>
          </a:xfrm>
          <a:prstGeom prst="rect">
            <a:avLst/>
          </a:prstGeom>
          <a:noFill/>
          <a:ln>
            <a:solidFill>
              <a:srgbClr val="d3120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1382040" y="3421440"/>
            <a:ext cx="71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2194200" y="1584720"/>
            <a:ext cx="290880" cy="408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d9f5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>
            <a:off x="6190560" y="1628640"/>
            <a:ext cx="290880" cy="387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d9f5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1835640" y="1972800"/>
            <a:ext cx="1108080" cy="3873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2071440" y="1978200"/>
            <a:ext cx="66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LOC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5781960" y="1978200"/>
            <a:ext cx="1108080" cy="3873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6087600" y="1998360"/>
            <a:ext cx="663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LOC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1072800" y="4762800"/>
            <a:ext cx="600840" cy="105264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45000" rIns="45000" tIns="90000" bIns="90000" anchor="ctr" vert="vert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语料库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7"/>
          <p:cNvSpPr/>
          <p:nvPr/>
        </p:nvSpPr>
        <p:spPr>
          <a:xfrm>
            <a:off x="1685160" y="5104800"/>
            <a:ext cx="810360" cy="36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f5ff"/>
          </a:solidFill>
          <a:ln>
            <a:solidFill>
              <a:srgbClr val="d9f5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8" name="CustomShape 18"/>
          <p:cNvSpPr/>
          <p:nvPr/>
        </p:nvSpPr>
        <p:spPr>
          <a:xfrm>
            <a:off x="2496240" y="4781160"/>
            <a:ext cx="922680" cy="913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分词及词性标注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4248000" y="4724280"/>
            <a:ext cx="1511280" cy="913680"/>
          </a:xfrm>
          <a:prstGeom prst="ellips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宋体"/>
              </a:rPr>
              <a:t>基于启发式规则筛选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0"/>
          <p:cNvSpPr/>
          <p:nvPr/>
        </p:nvSpPr>
        <p:spPr>
          <a:xfrm>
            <a:off x="3430800" y="5053680"/>
            <a:ext cx="810360" cy="36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f5ff"/>
          </a:solidFill>
          <a:ln>
            <a:solidFill>
              <a:srgbClr val="d9f5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1" name="CustomShape 21"/>
          <p:cNvSpPr/>
          <p:nvPr/>
        </p:nvSpPr>
        <p:spPr>
          <a:xfrm>
            <a:off x="5784840" y="5004000"/>
            <a:ext cx="810360" cy="368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f5ff"/>
          </a:solidFill>
          <a:ln>
            <a:solidFill>
              <a:srgbClr val="d9f5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6612480" y="4860720"/>
            <a:ext cx="1419480" cy="777240"/>
          </a:xfrm>
          <a:prstGeom prst="rect">
            <a:avLst/>
          </a:prstGeom>
          <a:ln>
            <a:solidFill>
              <a:srgbClr val="d3120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基于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KNN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对实体筛选和分类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23640" y="13500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三、关系提取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E655732-ED44-4A33-B08A-3E9E448AEBF8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284120" y="4753080"/>
            <a:ext cx="68875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知识图谱由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结点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边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组成，其中结点对应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实体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，边对应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关系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图片 6" descr=""/>
          <p:cNvPicPr/>
          <p:nvPr/>
        </p:nvPicPr>
        <p:blipFill>
          <a:blip r:embed="rId1"/>
          <a:stretch/>
        </p:blipFill>
        <p:spPr>
          <a:xfrm>
            <a:off x="2339640" y="1473840"/>
            <a:ext cx="4679640" cy="2962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7" name="CustomShape 4"/>
          <p:cNvSpPr/>
          <p:nvPr/>
        </p:nvSpPr>
        <p:spPr>
          <a:xfrm>
            <a:off x="2411640" y="1484280"/>
            <a:ext cx="3455640" cy="7506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3132000" y="1700280"/>
            <a:ext cx="647280" cy="359280"/>
          </a:xfrm>
          <a:prstGeom prst="rect">
            <a:avLst/>
          </a:prstGeom>
          <a:noFill/>
          <a:ln>
            <a:solidFill>
              <a:srgbClr val="006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4416480" y="1679760"/>
            <a:ext cx="647280" cy="359280"/>
          </a:xfrm>
          <a:prstGeom prst="rect">
            <a:avLst/>
          </a:prstGeom>
          <a:noFill/>
          <a:ln>
            <a:solidFill>
              <a:srgbClr val="006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83680" y="15984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2B1F18F-5F57-4A31-B5D6-7C07AE50BE8D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71800" y="1270800"/>
            <a:ext cx="75600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技术框架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630800" y="3900960"/>
            <a:ext cx="1523160" cy="60876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词法信息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3445920" y="3924360"/>
            <a:ext cx="1523160" cy="60876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句法信息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330520" y="3924360"/>
            <a:ext cx="1528200" cy="60876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语义信息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2771640" y="6030360"/>
            <a:ext cx="3065040" cy="3258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语句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3548160" y="4852080"/>
            <a:ext cx="1318680" cy="859680"/>
          </a:xfrm>
          <a:prstGeom prst="diamond">
            <a:avLst/>
          </a:prstGeom>
          <a:ln>
            <a:solidFill>
              <a:srgbClr val="ff330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语句解析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 flipV="1">
            <a:off x="4208040" y="5711760"/>
            <a:ext cx="16200" cy="3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 flipH="1" flipV="1">
            <a:off x="2322720" y="4533480"/>
            <a:ext cx="1224000" cy="74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1"/>
          <p:cNvSpPr/>
          <p:nvPr/>
        </p:nvSpPr>
        <p:spPr>
          <a:xfrm flipV="1">
            <a:off x="4208040" y="4533480"/>
            <a:ext cx="360" cy="30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2"/>
          <p:cNvSpPr/>
          <p:nvPr/>
        </p:nvSpPr>
        <p:spPr>
          <a:xfrm flipV="1">
            <a:off x="4867560" y="4533480"/>
            <a:ext cx="1226520" cy="75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3"/>
          <p:cNvSpPr/>
          <p:nvPr/>
        </p:nvSpPr>
        <p:spPr>
          <a:xfrm>
            <a:off x="3293640" y="2819520"/>
            <a:ext cx="1828080" cy="837360"/>
          </a:xfrm>
          <a:prstGeom prst="ellips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关系提取模型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 flipV="1">
            <a:off x="4208040" y="3656880"/>
            <a:ext cx="36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5"/>
          <p:cNvSpPr/>
          <p:nvPr/>
        </p:nvSpPr>
        <p:spPr>
          <a:xfrm flipV="1">
            <a:off x="4208040" y="2588760"/>
            <a:ext cx="36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6"/>
          <p:cNvSpPr/>
          <p:nvPr/>
        </p:nvSpPr>
        <p:spPr>
          <a:xfrm>
            <a:off x="3712680" y="1700640"/>
            <a:ext cx="990000" cy="91080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关系提取结果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300360" y="2612520"/>
            <a:ext cx="1980360" cy="1023120"/>
          </a:xfrm>
          <a:prstGeom prst="cloud">
            <a:avLst/>
          </a:prstGeom>
          <a:solidFill>
            <a:schemeClr val="bg1"/>
          </a:solidFill>
          <a:ln>
            <a:solidFill>
              <a:srgbClr val="ff33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远程监督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 flipH="1">
            <a:off x="5121720" y="3238560"/>
            <a:ext cx="122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396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70880" y="1428840"/>
            <a:ext cx="7560000" cy="14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语句分析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通过生成语句的句法分析树，可以获得语句的词法信息和句法信息。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通过语句的特定结构可以获得语句的语义信息。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12720" y="6375600"/>
            <a:ext cx="1980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05EAD0EA-BB13-48AF-B6ED-454D4C37A3E7}" type="slidenum">
              <a:rPr b="1" lang="en-US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关系提取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57200" y="2842560"/>
            <a:ext cx="7830360" cy="35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70c0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关系提取模型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基于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CNN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华文新魏"/>
                <a:ea typeface="华文新魏"/>
              </a:rPr>
              <a:t>模型实现关系预测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包含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Pooling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层，以及设计了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Position Features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218960" y="4033080"/>
            <a:ext cx="2662560" cy="2143800"/>
          </a:xfrm>
          <a:prstGeom prst="rect">
            <a:avLst/>
          </a:prstGeom>
          <a:ln>
            <a:noFill/>
          </a:ln>
        </p:spPr>
      </p:pic>
      <p:pic>
        <p:nvPicPr>
          <p:cNvPr id="163" name="Picture 4" descr=""/>
          <p:cNvPicPr/>
          <p:nvPr/>
        </p:nvPicPr>
        <p:blipFill>
          <a:blip r:embed="rId2"/>
          <a:stretch/>
        </p:blipFill>
        <p:spPr>
          <a:xfrm>
            <a:off x="4609800" y="4020480"/>
            <a:ext cx="2711520" cy="22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7567</TotalTime>
  <Application>LibreOffice/5.1.6.2$Linux_X86_64 LibreOffice_project/10m0$Build-2</Application>
  <Words>772</Words>
  <Paragraphs>160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Jason</dc:creator>
  <dc:description/>
  <dc:language>zh-CN</dc:language>
  <cp:lastModifiedBy/>
  <dcterms:modified xsi:type="dcterms:W3CDTF">2019-03-04T19:13:52Z</dcterms:modified>
  <cp:revision>735</cp:revision>
  <dc:subject/>
  <dc:title>知识图谱关键技术--实体识别与关系提取0612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