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60" r:id="rId10"/>
    <p:sldId id="274" r:id="rId11"/>
    <p:sldId id="275"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23d592-b6ac-4193-a416-9578ea639b4d}">
          <p14:sldIdLst>
            <p14:sldId id="256"/>
            <p14:sldId id="259"/>
            <p14:sldId id="258"/>
            <p14:sldId id="257"/>
          </p14:sldIdLst>
        </p14:section>
        <p14:section name="无标题节" id="{8b94f4a5-1877-4424-8e23-b9d3e5255fb5}">
          <p14:sldIdLst>
            <p14:sldId id="262"/>
            <p14:sldId id="263"/>
            <p14:sldId id="264"/>
            <p14:sldId id="265"/>
            <p14:sldId id="266"/>
            <p14:sldId id="267"/>
            <p14:sldId id="268"/>
            <p14:sldId id="269"/>
            <p14:sldId id="270"/>
            <p14:sldId id="271"/>
            <p14:sldId id="275"/>
            <p14:sldId id="274"/>
            <p14:sldId id="260"/>
            <p14:sldId id="2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航航" initials="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6-11T15:95:49.576" idx="1">
    <p:pos x="0" y="0"/>
    <p:text>知识：可通过人工标注、已有知识库、特定语句结构</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6-11T15:95:49.576" idx="2">
    <p:pos x="0" y="0"/>
    <p:text>知识：可通过人工标注、已有知识库、特定语句结构</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6-11T15:95:49.576" idx="3">
    <p:pos x="0" y="0"/>
    <p:text>知识：可通过人工标注、已有知识库、特定语句结构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8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6" name="PlaceHolder 5"/>
          <p:cNvSpPr>
            <a:spLocks noGrp="1"/>
          </p:cNvSpPr>
          <p:nvPr>
            <p:ph type="sldNum"/>
          </p:nvPr>
        </p:nvSpPr>
        <p:spPr>
          <a:xfrm>
            <a:off x="4278960" y="10157400"/>
            <a:ext cx="3280680" cy="534240"/>
          </a:xfrm>
          <a:prstGeom prst="rect">
            <a:avLst/>
          </a:prstGeom>
        </p:spPr>
        <p:txBody>
          <a:bodyPr lIns="0" tIns="0" rIns="0" bIns="0" anchor="b"/>
          <a:p>
            <a:pPr algn="r"/>
            <a:fld id="{44509EEE-C5DA-407B-9B3C-ABAE3F349EAA}"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04" name="CustomShape 2"/>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
        <p:nvSpPr>
          <p:cNvPr id="205" name="CustomShape 3"/>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远程监督（Distant Supervision）， the wrong label problem问题</a:t>
            </a:r>
            <a:endParaRPr lang="en-US" sz="2000" b="0" strike="noStrike" spc="-1">
              <a:solidFill>
                <a:srgbClr val="000000"/>
              </a:solidFill>
              <a:uFill>
                <a:solidFill>
                  <a:srgbClr val="FFFFFF"/>
                </a:solidFill>
              </a:uFill>
              <a:latin typeface="Arial" panose="020B0604020202020204"/>
            </a:endParaRPr>
          </a:p>
        </p:txBody>
      </p:sp>
      <p:sp>
        <p:nvSpPr>
          <p:cNvPr id="222"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3"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5"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6"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8"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9"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31"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32"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本幻灯片，主要针对知识图谱的关键技术进行叙述以及典型应用之一对话系统进行研究。</a:t>
            </a:r>
            <a:endParaRPr lang="zh-CN" altLang="en-US"/>
          </a:p>
          <a:p>
            <a:r>
              <a:rPr lang="zh-CN" altLang="en-US"/>
              <a:t>不对知识图谱基本概念尽行阐述。</a:t>
            </a:r>
            <a:endParaRPr lang="zh-CN" altLang="en-US"/>
          </a:p>
          <a:p>
            <a:r>
              <a:rPr lang="zh-CN" altLang="en-US"/>
              <a:t>https://blog.csdn.net/fbsxghvudk/article/details/80719926</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4600" cy="411300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知识图谱：</a:t>
            </a:r>
            <a:endParaRPr lang="en-US" sz="2000" b="0" strike="noStrike" spc="-1">
              <a:solidFill>
                <a:srgbClr val="000000"/>
              </a:solidFill>
              <a:uFill>
                <a:solidFill>
                  <a:srgbClr val="FFFFFF"/>
                </a:solidFill>
              </a:uFill>
              <a:latin typeface="Arial" panose="020B0604020202020204"/>
            </a:endParaRPr>
          </a:p>
          <a:p>
            <a:r>
              <a:rPr lang="en-US" sz="1200" b="0" strike="noStrike">
                <a:solidFill>
                  <a:srgbClr val="A6A6A6"/>
                </a:solidFill>
                <a:uFill>
                  <a:solidFill>
                    <a:srgbClr val="FFFFFF"/>
                  </a:solidFill>
                </a:uFill>
                <a:latin typeface="微软雅黑"/>
                <a:ea typeface="微软雅黑"/>
                <a:sym typeface="+mn-ea"/>
              </a:rPr>
              <a:t>从AI的视角来看，知识图谱是一种理解人类语言的知识库，</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从数据库视角来看，知识图谱是一种新型的知识存储结构；</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从知识表示视角来看，知识图谱是计算机理解知识的一种方法；</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从web视角来看，知识图谱是知识数据之间的一种语义互联</a:t>
            </a:r>
            <a:r>
              <a:rPr lang="zh-CN" altLang="en-US" sz="1200" b="0" strike="noStrike">
                <a:solidFill>
                  <a:srgbClr val="A6A6A6"/>
                </a:solidFill>
                <a:uFill>
                  <a:solidFill>
                    <a:srgbClr val="FFFFFF"/>
                  </a:solidFill>
                </a:uFill>
                <a:latin typeface="微软雅黑"/>
                <a:ea typeface="微软雅黑"/>
                <a:sym typeface="+mn-ea"/>
              </a:rPr>
              <a:t>。</a:t>
            </a:r>
            <a:endParaRPr lang="zh-CN" altLang="en-US" sz="1200" b="0" strike="noStrike" spc="-1">
              <a:solidFill>
                <a:srgbClr val="A6A6A6"/>
              </a:solidFill>
              <a:uFill>
                <a:solidFill>
                  <a:srgbClr val="FFFFFF"/>
                </a:solidFill>
              </a:uFill>
              <a:latin typeface="微软雅黑"/>
              <a:ea typeface="微软雅黑"/>
              <a:sym typeface="+mn-ea"/>
            </a:endParaRPr>
          </a:p>
          <a:p>
            <a:r>
              <a:rPr lang="zh-CN" altLang="en-US" sz="1200" b="0" strike="noStrike" spc="-1">
                <a:solidFill>
                  <a:srgbClr val="A6A6A6"/>
                </a:solidFill>
                <a:uFill>
                  <a:solidFill>
                    <a:srgbClr val="FFFFFF"/>
                  </a:solidFill>
                </a:uFill>
                <a:latin typeface="微软雅黑"/>
                <a:ea typeface="微软雅黑"/>
                <a:sym typeface="+mn-ea"/>
              </a:rPr>
              <a:t>命名实体识别：二分类问题</a:t>
            </a:r>
            <a:endParaRPr lang="zh-CN" altLang="en-US" sz="1200" b="0" strike="noStrike" spc="-1">
              <a:solidFill>
                <a:srgbClr val="A6A6A6"/>
              </a:solidFill>
              <a:uFill>
                <a:solidFill>
                  <a:srgbClr val="FFFFFF"/>
                </a:solidFill>
              </a:uFill>
              <a:latin typeface="微软雅黑"/>
              <a:ea typeface="微软雅黑"/>
              <a:sym typeface="+mn-ea"/>
            </a:endParaRPr>
          </a:p>
        </p:txBody>
      </p:sp>
      <p:sp>
        <p:nvSpPr>
          <p:cNvPr id="207"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08"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0"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1"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区分：</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关系抽取: 从一个句子中判断两个entity是否有关系，一般是一个二分类问题，指定某种关系</a:t>
            </a:r>
            <a:r>
              <a:rPr lang="zh-CN" altLang="en-US" sz="2000" b="0" strike="noStrike" spc="-1">
                <a:solidFill>
                  <a:srgbClr val="000000"/>
                </a:solidFill>
                <a:uFill>
                  <a:solidFill>
                    <a:srgbClr val="FFFFFF"/>
                  </a:solidFill>
                </a:uFill>
                <a:latin typeface="Arial" panose="020B0604020202020204"/>
                <a:ea typeface="宋体" charset="0"/>
              </a:rPr>
              <a:t>。</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关系分类: 一般是判断一个句子中 两个entity是哪种关系，属于多分类问题。</a:t>
            </a:r>
            <a:endParaRPr lang="zh-CN" altLang="en-US"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19"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41" name="图片 40"/>
          <p:cNvPicPr/>
          <p:nvPr/>
        </p:nvPicPr>
        <p:blipFill>
          <a:blip r:embed="rId2"/>
          <a:stretch>
            <a:fillRect/>
          </a:stretch>
        </p:blipFill>
        <p:spPr>
          <a:xfrm>
            <a:off x="2079000" y="1604520"/>
            <a:ext cx="4984920" cy="3977280"/>
          </a:xfrm>
          <a:prstGeom prst="rect">
            <a:avLst/>
          </a:prstGeom>
          <a:ln>
            <a:noFill/>
          </a:ln>
        </p:spPr>
      </p:pic>
      <p:pic>
        <p:nvPicPr>
          <p:cNvPr id="42" name="图片 4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2"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3" name="CustomShape 3" hidden="1"/>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905040" y="3648240"/>
            <a:ext cx="7313400" cy="1278360"/>
          </a:xfrm>
          <a:prstGeom prst="rect">
            <a:avLst/>
          </a:prstGeom>
          <a:noFill/>
          <a:ln w="6480">
            <a:solidFill>
              <a:srgbClr val="4F81B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914400" y="5048280"/>
            <a:ext cx="7313400" cy="684000"/>
          </a:xfrm>
          <a:prstGeom prst="rect">
            <a:avLst/>
          </a:prstGeom>
          <a:noFill/>
          <a:ln w="6480">
            <a:solidFill>
              <a:srgbClr val="C0504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905040" y="3648240"/>
            <a:ext cx="226800" cy="1278360"/>
          </a:xfrm>
          <a:prstGeom prst="rect">
            <a:avLst/>
          </a:prstGeom>
          <a:solidFill>
            <a:srgbClr val="4F81B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914400" y="5048280"/>
            <a:ext cx="226800" cy="684000"/>
          </a:xfrm>
          <a:prstGeom prst="rect">
            <a:avLst/>
          </a:prstGeom>
          <a:solidFill>
            <a:srgbClr val="C0504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 name="PlaceHolder 8"/>
          <p:cNvSpPr>
            <a:spLocks noGrp="1"/>
          </p:cNvSpPr>
          <p:nvPr>
            <p:ph type="title"/>
          </p:nvPr>
        </p:nvSpPr>
        <p:spPr>
          <a:xfrm>
            <a:off x="457200" y="273600"/>
            <a:ext cx="8228880" cy="114444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2195830" y="3986530"/>
            <a:ext cx="4588510" cy="5899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r>
              <a:rPr lang="en-US" sz="2600" b="1" strike="noStrike" spc="-1">
                <a:solidFill>
                  <a:srgbClr val="000000"/>
                </a:solidFill>
                <a:uFill>
                  <a:solidFill>
                    <a:srgbClr val="FFFFFF"/>
                  </a:solidFill>
                </a:uFill>
                <a:latin typeface="Arial" panose="020B0604020202020204"/>
                <a:ea typeface="DejaVu Sans" panose="020B0603030804020204"/>
              </a:rPr>
              <a:t>知识图谱关键技术与对话系统</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88" name="CustomShape 2"/>
          <p:cNvSpPr/>
          <p:nvPr/>
        </p:nvSpPr>
        <p:spPr>
          <a:xfrm>
            <a:off x="3789680" y="5005705"/>
            <a:ext cx="1400810" cy="7029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0" strike="noStrike" spc="-1">
                <a:solidFill>
                  <a:srgbClr val="464653"/>
                </a:solidFill>
                <a:uFill>
                  <a:solidFill>
                    <a:srgbClr val="FFFFFF"/>
                  </a:solidFill>
                </a:uFill>
                <a:latin typeface="AR PL UKai CN" panose="02000503000000000000" charset="-122"/>
                <a:ea typeface="AR PL UKai CN" panose="02000503000000000000" charset="-122"/>
              </a:rPr>
              <a:t>李航航</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 </a:t>
            </a: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r>
              <a:rPr lang="en-US" sz="1200" spc="-1">
                <a:solidFill>
                  <a:srgbClr val="464653"/>
                </a:solidFill>
                <a:uFill>
                  <a:solidFill>
                    <a:srgbClr val="FFFFFF"/>
                  </a:solidFill>
                </a:uFill>
                <a:latin typeface="Arial" panose="020B0604020202020204"/>
                <a:ea typeface="AR PL UKai CN" panose="02000503000000000000" charset="-122"/>
                <a:sym typeface="+mn-ea"/>
              </a:rPr>
              <a:t>2019年3月</a:t>
            </a:r>
            <a:endParaRPr lang="en-US" sz="1200" b="0" strike="noStrike" spc="-1">
              <a:solidFill>
                <a:srgbClr val="000000"/>
              </a:solidFill>
              <a:uFill>
                <a:solidFill>
                  <a:srgbClr val="FFFFFF"/>
                </a:solidFill>
              </a:uFill>
              <a:latin typeface="Arial" panose="020B0604020202020204"/>
            </a:endParaRPr>
          </a:p>
          <a:p>
            <a:pPr algn="ctr">
              <a:lnSpc>
                <a:spcPct val="100000"/>
              </a:lnSpc>
            </a:pP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89" name="Picture 4"/>
          <p:cNvPicPr/>
          <p:nvPr/>
        </p:nvPicPr>
        <p:blipFill>
          <a:blip r:embed="rId1"/>
          <a:stretch>
            <a:fillRect/>
          </a:stretch>
        </p:blipFill>
        <p:spPr>
          <a:xfrm>
            <a:off x="0" y="260640"/>
            <a:ext cx="3646440" cy="779400"/>
          </a:xfrm>
          <a:prstGeom prst="rect">
            <a:avLst/>
          </a:prstGeom>
          <a:ln w="9360">
            <a:noFill/>
          </a:ln>
        </p:spPr>
      </p:pic>
      <p:pic>
        <p:nvPicPr>
          <p:cNvPr id="90" name="图片 3"/>
          <p:cNvPicPr/>
          <p:nvPr/>
        </p:nvPicPr>
        <p:blipFill>
          <a:blip r:embed="rId2"/>
          <a:srcRect r="4058"/>
          <a:stretch>
            <a:fillRect/>
          </a:stretch>
        </p:blipFill>
        <p:spPr>
          <a:xfrm>
            <a:off x="3888000" y="1233720"/>
            <a:ext cx="3742200" cy="2048400"/>
          </a:xfrm>
          <a:prstGeom prst="rect">
            <a:avLst/>
          </a:prstGeom>
          <a:ln>
            <a:noFill/>
          </a:ln>
        </p:spPr>
      </p:pic>
      <p:pic>
        <p:nvPicPr>
          <p:cNvPr id="91" name="图片 90"/>
          <p:cNvPicPr/>
          <p:nvPr/>
        </p:nvPicPr>
        <p:blipFill>
          <a:blip r:embed="rId3"/>
          <a:stretch>
            <a:fillRect/>
          </a:stretch>
        </p:blipFill>
        <p:spPr>
          <a:xfrm>
            <a:off x="1872000" y="1233720"/>
            <a:ext cx="3310560" cy="2076840"/>
          </a:xfrm>
          <a:prstGeom prst="rect">
            <a:avLst/>
          </a:prstGeom>
          <a:ln>
            <a:solidFill>
              <a:srgbClr val="FFFFFF"/>
            </a:solid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464653"/>
                </a:solidFill>
                <a:uFill>
                  <a:solidFill>
                    <a:srgbClr val="FFFFFF"/>
                  </a:solidFill>
                </a:uFill>
                <a:latin typeface="Arial" panose="020B0604020202020204"/>
                <a:ea typeface="DejaVu Sans" panose="020B0603030804020204"/>
              </a:rPr>
              <a:t>二、实体识别</a:t>
            </a:r>
            <a:endParaRPr lang="en-US" sz="1800" b="0" strike="noStrike" spc="-1">
              <a:solidFill>
                <a:srgbClr val="000000"/>
              </a:solidFill>
              <a:uFill>
                <a:solidFill>
                  <a:srgbClr val="FFFFFF"/>
                </a:solidFill>
              </a:uFill>
              <a:latin typeface="Arial" panose="020B0604020202020204"/>
            </a:endParaRPr>
          </a:p>
        </p:txBody>
      </p:sp>
      <p:sp>
        <p:nvSpPr>
          <p:cNvPr id="118" name="CustomShape 2"/>
          <p:cNvSpPr/>
          <p:nvPr/>
        </p:nvSpPr>
        <p:spPr>
          <a:xfrm>
            <a:off x="612720" y="635652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9" name="CustomShape 3"/>
          <p:cNvSpPr/>
          <p:nvPr/>
        </p:nvSpPr>
        <p:spPr>
          <a:xfrm>
            <a:off x="457200" y="112464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600" b="0" strike="noStrike" spc="-1">
                <a:solidFill>
                  <a:srgbClr val="0070C0"/>
                </a:solidFill>
                <a:uFill>
                  <a:solidFill>
                    <a:srgbClr val="FFFFFF"/>
                  </a:solidFill>
                </a:uFill>
                <a:latin typeface="Gill Sans MT"/>
                <a:ea typeface="DejaVu Sans" panose="020B0603030804020204"/>
              </a:rPr>
              <a:t>今晚的维也纳，犹如一周之前的英国利物浦，再次见</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70C0"/>
                </a:solidFill>
                <a:uFill>
                  <a:solidFill>
                    <a:srgbClr val="FFFFFF"/>
                  </a:solidFill>
                </a:uFill>
                <a:latin typeface="Gill Sans MT"/>
                <a:ea typeface="DejaVu Sans" panose="020B0603030804020204"/>
              </a:rPr>
              <a:t>证了内马尔的超级发挥！</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200" b="0" strike="noStrike" spc="-1">
                <a:solidFill>
                  <a:srgbClr val="000000"/>
                </a:solidFill>
                <a:uFill>
                  <a:solidFill>
                    <a:srgbClr val="FFFFFF"/>
                  </a:solidFill>
                </a:uFill>
                <a:latin typeface="Gill Sans MT"/>
                <a:ea typeface="DejaVu Sans" panose="020B0603030804020204"/>
              </a:rPr>
              <a:t>技术框架---</a:t>
            </a:r>
            <a:r>
              <a:rPr lang="en-US" sz="2600" b="0" strike="noStrike" spc="-1">
                <a:solidFill>
                  <a:srgbClr val="000000"/>
                </a:solidFill>
                <a:uFill>
                  <a:solidFill>
                    <a:srgbClr val="FFFFFF"/>
                  </a:solidFill>
                </a:uFill>
                <a:latin typeface="Gill Sans MT"/>
                <a:ea typeface="DejaVu Sans" panose="020B0603030804020204"/>
              </a:rPr>
              <a:t>基于特征向量的学习算法</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20" name="CustomShape 4"/>
          <p:cNvSpPr/>
          <p:nvPr/>
        </p:nvSpPr>
        <p:spPr>
          <a:xfrm>
            <a:off x="1204920" y="2607120"/>
            <a:ext cx="1006200" cy="38628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1" name="CustomShape 5"/>
          <p:cNvSpPr/>
          <p:nvPr/>
        </p:nvSpPr>
        <p:spPr>
          <a:xfrm>
            <a:off x="5508000" y="1219320"/>
            <a:ext cx="1654560" cy="4078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2" name="CustomShape 6"/>
          <p:cNvSpPr/>
          <p:nvPr/>
        </p:nvSpPr>
        <p:spPr>
          <a:xfrm>
            <a:off x="1835640" y="1196640"/>
            <a:ext cx="10062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3" name="CustomShape 7"/>
          <p:cNvSpPr/>
          <p:nvPr/>
        </p:nvSpPr>
        <p:spPr>
          <a:xfrm>
            <a:off x="1722600" y="2984040"/>
            <a:ext cx="360" cy="4356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0">
            <a:srgbClr val="FFFFFF"/>
          </a:lnRef>
          <a:fillRef idx="0">
            <a:srgbClr val="FFFFFF"/>
          </a:fillRef>
          <a:effectRef idx="0">
            <a:srgbClr val="FFFFFF"/>
          </a:effectRef>
          <a:fontRef idx="minor"/>
        </p:style>
      </p:sp>
      <p:sp>
        <p:nvSpPr>
          <p:cNvPr id="124" name="CustomShape 8"/>
          <p:cNvSpPr/>
          <p:nvPr/>
        </p:nvSpPr>
        <p:spPr>
          <a:xfrm>
            <a:off x="1187640" y="3421440"/>
            <a:ext cx="1107000" cy="36756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5" name="CustomShape 9"/>
          <p:cNvSpPr/>
          <p:nvPr/>
        </p:nvSpPr>
        <p:spPr>
          <a:xfrm>
            <a:off x="1382040" y="3421440"/>
            <a:ext cx="718200" cy="36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PER</a:t>
            </a:r>
            <a:endParaRPr lang="en-US" sz="1800" b="0" strike="noStrike" spc="-1">
              <a:solidFill>
                <a:srgbClr val="000000"/>
              </a:solidFill>
              <a:uFill>
                <a:solidFill>
                  <a:srgbClr val="FFFFFF"/>
                </a:solidFill>
              </a:uFill>
              <a:latin typeface="Arial" panose="020B0604020202020204"/>
            </a:endParaRPr>
          </a:p>
        </p:txBody>
      </p:sp>
      <p:sp>
        <p:nvSpPr>
          <p:cNvPr id="126" name="CustomShape 10"/>
          <p:cNvSpPr/>
          <p:nvPr/>
        </p:nvSpPr>
        <p:spPr>
          <a:xfrm>
            <a:off x="2194200" y="1584720"/>
            <a:ext cx="289800" cy="4078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7" name="CustomShape 11"/>
          <p:cNvSpPr/>
          <p:nvPr/>
        </p:nvSpPr>
        <p:spPr>
          <a:xfrm>
            <a:off x="6190560" y="1628640"/>
            <a:ext cx="289800" cy="3862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8" name="CustomShape 12"/>
          <p:cNvSpPr/>
          <p:nvPr/>
        </p:nvSpPr>
        <p:spPr>
          <a:xfrm>
            <a:off x="1835640" y="19728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9" name="CustomShape 13"/>
          <p:cNvSpPr/>
          <p:nvPr/>
        </p:nvSpPr>
        <p:spPr>
          <a:xfrm>
            <a:off x="2071440" y="197820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0" name="CustomShape 14"/>
          <p:cNvSpPr/>
          <p:nvPr/>
        </p:nvSpPr>
        <p:spPr>
          <a:xfrm>
            <a:off x="5781960" y="19782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31" name="CustomShape 15"/>
          <p:cNvSpPr/>
          <p:nvPr/>
        </p:nvSpPr>
        <p:spPr>
          <a:xfrm>
            <a:off x="6087600" y="199836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2" name="CustomShape 16"/>
          <p:cNvSpPr/>
          <p:nvPr/>
        </p:nvSpPr>
        <p:spPr>
          <a:xfrm>
            <a:off x="1072800" y="4762800"/>
            <a:ext cx="599760" cy="105156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45000" tIns="90000" rIns="45000" bIns="90000" anchor="ctr"/>
          <a:p>
            <a:pPr algn="ctr">
              <a:lnSpc>
                <a:spcPct val="100000"/>
              </a:lnSpc>
            </a:pPr>
            <a:r>
              <a:rPr lang="en-US" sz="1800" b="1" strike="noStrike" spc="-1">
                <a:solidFill>
                  <a:srgbClr val="000000"/>
                </a:solidFill>
                <a:uFill>
                  <a:solidFill>
                    <a:srgbClr val="FFFFFF"/>
                  </a:solidFill>
                </a:uFill>
                <a:latin typeface="Gill Sans MT"/>
                <a:ea typeface="宋体"/>
              </a:rPr>
              <a:t>语料库</a:t>
            </a:r>
            <a:endParaRPr lang="en-US" sz="1800" b="0" strike="noStrike" spc="-1">
              <a:solidFill>
                <a:srgbClr val="000000"/>
              </a:solidFill>
              <a:uFill>
                <a:solidFill>
                  <a:srgbClr val="FFFFFF"/>
                </a:solidFill>
              </a:uFill>
              <a:latin typeface="Arial" panose="020B0604020202020204"/>
            </a:endParaRPr>
          </a:p>
        </p:txBody>
      </p:sp>
      <p:sp>
        <p:nvSpPr>
          <p:cNvPr id="133" name="CustomShape 17"/>
          <p:cNvSpPr/>
          <p:nvPr/>
        </p:nvSpPr>
        <p:spPr>
          <a:xfrm>
            <a:off x="1685160" y="51048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4" name="CustomShape 18"/>
          <p:cNvSpPr/>
          <p:nvPr/>
        </p:nvSpPr>
        <p:spPr>
          <a:xfrm>
            <a:off x="2496240" y="4781160"/>
            <a:ext cx="921600" cy="91260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Gill Sans MT"/>
                <a:ea typeface="宋体"/>
              </a:rPr>
              <a:t>分词及词性标注</a:t>
            </a:r>
            <a:endParaRPr lang="en-US" sz="1800" b="0" strike="noStrike" spc="-1">
              <a:solidFill>
                <a:srgbClr val="000000"/>
              </a:solidFill>
              <a:uFill>
                <a:solidFill>
                  <a:srgbClr val="FFFFFF"/>
                </a:solidFill>
              </a:uFill>
              <a:latin typeface="Arial" panose="020B0604020202020204"/>
            </a:endParaRPr>
          </a:p>
        </p:txBody>
      </p:sp>
      <p:sp>
        <p:nvSpPr>
          <p:cNvPr id="135" name="CustomShape 19"/>
          <p:cNvSpPr/>
          <p:nvPr/>
        </p:nvSpPr>
        <p:spPr>
          <a:xfrm>
            <a:off x="4248000" y="4724280"/>
            <a:ext cx="1510200" cy="912600"/>
          </a:xfrm>
          <a:prstGeom prst="ellipse">
            <a:avLst/>
          </a:prstGeom>
          <a:solidFill>
            <a:srgbClr val="FFFFFF"/>
          </a:solidFill>
          <a:ln w="25560">
            <a:solidFill>
              <a:srgbClr val="FF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600" b="1" strike="noStrike" spc="-1">
                <a:solidFill>
                  <a:srgbClr val="000000"/>
                </a:solidFill>
                <a:uFill>
                  <a:solidFill>
                    <a:srgbClr val="FFFFFF"/>
                  </a:solidFill>
                </a:uFill>
                <a:latin typeface="Gill Sans MT"/>
                <a:ea typeface="宋体"/>
              </a:rPr>
              <a:t>基于启发式规则筛选</a:t>
            </a:r>
            <a:endParaRPr lang="en-US" sz="1800" b="0" strike="noStrike" spc="-1">
              <a:solidFill>
                <a:srgbClr val="000000"/>
              </a:solidFill>
              <a:uFill>
                <a:solidFill>
                  <a:srgbClr val="FFFFFF"/>
                </a:solidFill>
              </a:uFill>
              <a:latin typeface="Arial" panose="020B0604020202020204"/>
            </a:endParaRPr>
          </a:p>
        </p:txBody>
      </p:sp>
      <p:sp>
        <p:nvSpPr>
          <p:cNvPr id="136" name="CustomShape 20"/>
          <p:cNvSpPr/>
          <p:nvPr/>
        </p:nvSpPr>
        <p:spPr>
          <a:xfrm>
            <a:off x="3430800" y="505368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7" name="CustomShape 21"/>
          <p:cNvSpPr/>
          <p:nvPr/>
        </p:nvSpPr>
        <p:spPr>
          <a:xfrm>
            <a:off x="5784840" y="50040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8" name="CustomShape 22"/>
          <p:cNvSpPr/>
          <p:nvPr/>
        </p:nvSpPr>
        <p:spPr>
          <a:xfrm>
            <a:off x="6612480" y="4860720"/>
            <a:ext cx="1418400" cy="776160"/>
          </a:xfrm>
          <a:prstGeom prst="rect">
            <a:avLst/>
          </a:prstGeom>
          <a:solidFill>
            <a:srgbClr val="FFFFFF"/>
          </a:solidFill>
          <a:ln w="25560">
            <a:solidFill>
              <a:srgbClr val="D31203"/>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400" b="1" strike="noStrike" spc="-1">
                <a:solidFill>
                  <a:srgbClr val="000000"/>
                </a:solidFill>
                <a:uFill>
                  <a:solidFill>
                    <a:srgbClr val="FFFFFF"/>
                  </a:solidFill>
                </a:uFill>
                <a:latin typeface="宋体"/>
                <a:ea typeface="宋体"/>
              </a:rPr>
              <a:t>基于KNN对实体筛选和分类</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23640" y="13500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三、关系提取</a:t>
            </a:r>
            <a:endParaRPr lang="en-US" sz="1800" b="0" strike="noStrike" spc="-1">
              <a:solidFill>
                <a:srgbClr val="000000"/>
              </a:solidFill>
              <a:uFill>
                <a:solidFill>
                  <a:srgbClr val="FFFFFF"/>
                </a:solidFill>
              </a:uFill>
              <a:latin typeface="Arial" panose="020B0604020202020204"/>
            </a:endParaRPr>
          </a:p>
        </p:txBody>
      </p:sp>
      <p:sp>
        <p:nvSpPr>
          <p:cNvPr id="14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1" name="CustomShape 3"/>
          <p:cNvSpPr/>
          <p:nvPr/>
        </p:nvSpPr>
        <p:spPr>
          <a:xfrm>
            <a:off x="1284120" y="4753080"/>
            <a:ext cx="6886440" cy="698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uFill>
                  <a:solidFill>
                    <a:srgbClr val="FFFFFF"/>
                  </a:solidFill>
                </a:uFill>
                <a:latin typeface="Arial" panose="020B0604020202020204"/>
                <a:ea typeface="DejaVu Sans" panose="020B0603030804020204"/>
              </a:rPr>
              <a:t>知识图谱由</a:t>
            </a:r>
            <a:r>
              <a:rPr lang="en-US" sz="2000" b="0" strike="noStrike" spc="-1">
                <a:solidFill>
                  <a:srgbClr val="FF0000"/>
                </a:solidFill>
                <a:uFill>
                  <a:solidFill>
                    <a:srgbClr val="FFFFFF"/>
                  </a:solidFill>
                </a:uFill>
                <a:latin typeface="Arial" panose="020B0604020202020204"/>
                <a:ea typeface="DejaVu Sans" panose="020B0603030804020204"/>
              </a:rPr>
              <a:t>结点</a:t>
            </a:r>
            <a:r>
              <a:rPr lang="en-US" sz="2000" b="0" strike="noStrike" spc="-1">
                <a:solidFill>
                  <a:srgbClr val="000000"/>
                </a:solidFill>
                <a:uFill>
                  <a:solidFill>
                    <a:srgbClr val="FFFFFF"/>
                  </a:solidFill>
                </a:uFill>
                <a:latin typeface="Arial" panose="020B0604020202020204"/>
                <a:ea typeface="DejaVu Sans" panose="020B0603030804020204"/>
              </a:rPr>
              <a:t>和</a:t>
            </a:r>
            <a:r>
              <a:rPr lang="en-US" sz="2000" b="0" strike="noStrike" spc="-1">
                <a:solidFill>
                  <a:srgbClr val="0070C0"/>
                </a:solidFill>
                <a:uFill>
                  <a:solidFill>
                    <a:srgbClr val="FFFFFF"/>
                  </a:solidFill>
                </a:uFill>
                <a:latin typeface="Arial" panose="020B0604020202020204"/>
                <a:ea typeface="DejaVu Sans" panose="020B0603030804020204"/>
              </a:rPr>
              <a:t>边</a:t>
            </a:r>
            <a:r>
              <a:rPr lang="en-US" sz="2000" b="0" strike="noStrike" spc="-1">
                <a:solidFill>
                  <a:srgbClr val="000000"/>
                </a:solidFill>
                <a:uFill>
                  <a:solidFill>
                    <a:srgbClr val="FFFFFF"/>
                  </a:solidFill>
                </a:uFill>
                <a:latin typeface="Arial" panose="020B0604020202020204"/>
                <a:ea typeface="DejaVu Sans" panose="020B0603030804020204"/>
              </a:rPr>
              <a:t>组成，其中结点对应</a:t>
            </a:r>
            <a:r>
              <a:rPr lang="en-US" sz="2000" b="0" strike="noStrike" spc="-1">
                <a:solidFill>
                  <a:srgbClr val="FF0000"/>
                </a:solidFill>
                <a:uFill>
                  <a:solidFill>
                    <a:srgbClr val="FFFFFF"/>
                  </a:solidFill>
                </a:uFill>
                <a:latin typeface="Arial" panose="020B0604020202020204"/>
                <a:ea typeface="DejaVu Sans" panose="020B0603030804020204"/>
              </a:rPr>
              <a:t>实体</a:t>
            </a:r>
            <a:r>
              <a:rPr lang="en-US" sz="2000" b="0" strike="noStrike" spc="-1">
                <a:solidFill>
                  <a:srgbClr val="000000"/>
                </a:solidFill>
                <a:uFill>
                  <a:solidFill>
                    <a:srgbClr val="FFFFFF"/>
                  </a:solidFill>
                </a:uFill>
                <a:latin typeface="Arial" panose="020B0604020202020204"/>
                <a:ea typeface="DejaVu Sans" panose="020B0603030804020204"/>
              </a:rPr>
              <a:t>，边对应</a:t>
            </a:r>
            <a:r>
              <a:rPr lang="en-US" sz="2000" b="0" strike="noStrike" spc="-1">
                <a:solidFill>
                  <a:srgbClr val="0070C0"/>
                </a:solidFill>
                <a:uFill>
                  <a:solidFill>
                    <a:srgbClr val="FFFFFF"/>
                  </a:solidFill>
                </a:uFill>
                <a:latin typeface="Arial" panose="020B0604020202020204"/>
                <a:ea typeface="DejaVu Sans" panose="020B0603030804020204"/>
              </a:rPr>
              <a:t>关系</a:t>
            </a:r>
            <a:r>
              <a:rPr lang="en-US" sz="2000" b="0" strike="noStrike" spc="-1">
                <a:solidFill>
                  <a:srgbClr val="000000"/>
                </a:solidFill>
                <a:uFill>
                  <a:solidFill>
                    <a:srgbClr val="FFFFFF"/>
                  </a:solidFill>
                </a:uFill>
                <a:latin typeface="Arial" panose="020B0604020202020204"/>
                <a:ea typeface="DejaVu Sans" panose="020B0603030804020204"/>
              </a:rPr>
              <a:t>。</a:t>
            </a:r>
            <a:endParaRPr lang="en-US" sz="1800" b="0" strike="noStrike" spc="-1">
              <a:solidFill>
                <a:srgbClr val="000000"/>
              </a:solidFill>
              <a:uFill>
                <a:solidFill>
                  <a:srgbClr val="FFFFFF"/>
                </a:solidFill>
              </a:uFill>
              <a:latin typeface="Arial" panose="020B0604020202020204"/>
            </a:endParaRPr>
          </a:p>
        </p:txBody>
      </p:sp>
      <p:pic>
        <p:nvPicPr>
          <p:cNvPr id="142" name="图片 6"/>
          <p:cNvPicPr/>
          <p:nvPr/>
        </p:nvPicPr>
        <p:blipFill>
          <a:blip r:embed="rId1"/>
          <a:stretch>
            <a:fillRect/>
          </a:stretch>
        </p:blipFill>
        <p:spPr>
          <a:xfrm>
            <a:off x="2339640" y="1473840"/>
            <a:ext cx="4678560" cy="2961360"/>
          </a:xfrm>
          <a:prstGeom prst="rect">
            <a:avLst/>
          </a:prstGeom>
          <a:ln>
            <a:noFill/>
          </a:ln>
        </p:spPr>
      </p:pic>
      <p:sp>
        <p:nvSpPr>
          <p:cNvPr id="143" name="CustomShape 4"/>
          <p:cNvSpPr/>
          <p:nvPr/>
        </p:nvSpPr>
        <p:spPr>
          <a:xfrm>
            <a:off x="2411640" y="1484280"/>
            <a:ext cx="3454560" cy="749520"/>
          </a:xfrm>
          <a:prstGeom prst="rect">
            <a:avLst/>
          </a:prstGeom>
          <a:noFill/>
          <a:ln w="25560">
            <a:solidFill>
              <a:srgbClr val="FF0000"/>
            </a:solidFill>
            <a:round/>
          </a:ln>
        </p:spPr>
        <p:style>
          <a:lnRef idx="0">
            <a:srgbClr val="FFFFFF"/>
          </a:lnRef>
          <a:fillRef idx="0">
            <a:srgbClr val="FFFFFF"/>
          </a:fillRef>
          <a:effectRef idx="0">
            <a:srgbClr val="FFFFFF"/>
          </a:effectRef>
          <a:fontRef idx="minor"/>
        </p:style>
      </p:sp>
      <p:sp>
        <p:nvSpPr>
          <p:cNvPr id="144" name="CustomShape 5"/>
          <p:cNvSpPr/>
          <p:nvPr/>
        </p:nvSpPr>
        <p:spPr>
          <a:xfrm>
            <a:off x="3132000" y="170028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
        <p:nvSpPr>
          <p:cNvPr id="145" name="CustomShape 6"/>
          <p:cNvSpPr/>
          <p:nvPr/>
        </p:nvSpPr>
        <p:spPr>
          <a:xfrm>
            <a:off x="4416480" y="167976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3680" y="15984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关系提取</a:t>
            </a:r>
            <a:endParaRPr lang="en-US" sz="1800" b="0" strike="noStrike" spc="-1">
              <a:solidFill>
                <a:srgbClr val="000000"/>
              </a:solidFill>
              <a:uFill>
                <a:solidFill>
                  <a:srgbClr val="FFFFFF"/>
                </a:solidFill>
              </a:uFill>
              <a:latin typeface="Arial" panose="020B0604020202020204"/>
            </a:endParaRPr>
          </a:p>
        </p:txBody>
      </p:sp>
      <p:sp>
        <p:nvSpPr>
          <p:cNvPr id="14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8" name="CustomShape 3"/>
          <p:cNvSpPr/>
          <p:nvPr/>
        </p:nvSpPr>
        <p:spPr>
          <a:xfrm>
            <a:off x="283865" y="1270800"/>
            <a:ext cx="7558920" cy="82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技术框架</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p:txBody>
      </p:sp>
      <p:sp>
        <p:nvSpPr>
          <p:cNvPr id="149" name="CustomShape 4"/>
          <p:cNvSpPr/>
          <p:nvPr/>
        </p:nvSpPr>
        <p:spPr>
          <a:xfrm>
            <a:off x="1630800" y="39009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词法信息</a:t>
            </a:r>
            <a:endParaRPr lang="en-US" sz="1800" b="0" strike="noStrike" spc="-1">
              <a:solidFill>
                <a:srgbClr val="000000"/>
              </a:solidFill>
              <a:uFill>
                <a:solidFill>
                  <a:srgbClr val="FFFFFF"/>
                </a:solidFill>
              </a:uFill>
              <a:latin typeface="Arial" panose="020B0604020202020204"/>
            </a:endParaRPr>
          </a:p>
        </p:txBody>
      </p:sp>
      <p:sp>
        <p:nvSpPr>
          <p:cNvPr id="150" name="CustomShape 5"/>
          <p:cNvSpPr/>
          <p:nvPr/>
        </p:nvSpPr>
        <p:spPr>
          <a:xfrm>
            <a:off x="3445920" y="39243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句法信息</a:t>
            </a:r>
            <a:endParaRPr lang="en-US" sz="1800" b="0" strike="noStrike" spc="-1">
              <a:solidFill>
                <a:srgbClr val="000000"/>
              </a:solidFill>
              <a:uFill>
                <a:solidFill>
                  <a:srgbClr val="FFFFFF"/>
                </a:solidFill>
              </a:uFill>
              <a:latin typeface="Arial" panose="020B0604020202020204"/>
            </a:endParaRPr>
          </a:p>
        </p:txBody>
      </p:sp>
      <p:sp>
        <p:nvSpPr>
          <p:cNvPr id="151" name="CustomShape 6"/>
          <p:cNvSpPr/>
          <p:nvPr/>
        </p:nvSpPr>
        <p:spPr>
          <a:xfrm>
            <a:off x="5330520" y="3924360"/>
            <a:ext cx="152712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语义信息</a:t>
            </a:r>
            <a:endParaRPr lang="en-US" sz="1800" b="0" strike="noStrike" spc="-1">
              <a:solidFill>
                <a:srgbClr val="000000"/>
              </a:solidFill>
              <a:uFill>
                <a:solidFill>
                  <a:srgbClr val="FFFFFF"/>
                </a:solidFill>
              </a:uFill>
              <a:latin typeface="Arial" panose="020B0604020202020204"/>
            </a:endParaRPr>
          </a:p>
        </p:txBody>
      </p:sp>
      <p:sp>
        <p:nvSpPr>
          <p:cNvPr id="152" name="CustomShape 7"/>
          <p:cNvSpPr/>
          <p:nvPr/>
        </p:nvSpPr>
        <p:spPr>
          <a:xfrm>
            <a:off x="2771640" y="6030360"/>
            <a:ext cx="3063960" cy="324720"/>
          </a:xfrm>
          <a:prstGeom prst="rect">
            <a:avLst/>
          </a:prstGeom>
          <a:solidFill>
            <a:srgbClr val="FFFFFF"/>
          </a:solidFill>
          <a:ln w="25560">
            <a:solidFill>
              <a:srgbClr val="4F81B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a:t>
            </a:r>
            <a:endParaRPr lang="en-US" sz="1800" b="0" strike="noStrike" spc="-1">
              <a:solidFill>
                <a:srgbClr val="000000"/>
              </a:solidFill>
              <a:uFill>
                <a:solidFill>
                  <a:srgbClr val="FFFFFF"/>
                </a:solidFill>
              </a:uFill>
              <a:latin typeface="Arial" panose="020B0604020202020204"/>
            </a:endParaRPr>
          </a:p>
        </p:txBody>
      </p:sp>
      <p:sp>
        <p:nvSpPr>
          <p:cNvPr id="153" name="CustomShape 8"/>
          <p:cNvSpPr/>
          <p:nvPr/>
        </p:nvSpPr>
        <p:spPr>
          <a:xfrm>
            <a:off x="3548160" y="4852080"/>
            <a:ext cx="1317600" cy="858600"/>
          </a:xfrm>
          <a:prstGeom prst="diamon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语句解析</a:t>
            </a:r>
            <a:endParaRPr lang="en-US" sz="1800" b="0" strike="noStrike" spc="-1">
              <a:solidFill>
                <a:srgbClr val="000000"/>
              </a:solidFill>
              <a:uFill>
                <a:solidFill>
                  <a:srgbClr val="FFFFFF"/>
                </a:solidFill>
              </a:uFill>
              <a:latin typeface="Arial" panose="020B0604020202020204"/>
            </a:endParaRPr>
          </a:p>
        </p:txBody>
      </p:sp>
      <p:sp>
        <p:nvSpPr>
          <p:cNvPr id="154" name="CustomShape 9"/>
          <p:cNvSpPr/>
          <p:nvPr/>
        </p:nvSpPr>
        <p:spPr>
          <a:xfrm flipV="1">
            <a:off x="4208040" y="5710320"/>
            <a:ext cx="15120" cy="316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5" name="CustomShape 10"/>
          <p:cNvSpPr/>
          <p:nvPr/>
        </p:nvSpPr>
        <p:spPr>
          <a:xfrm flipH="1" flipV="1">
            <a:off x="2321280" y="4532040"/>
            <a:ext cx="1222920" cy="74628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6" name="CustomShape 11"/>
          <p:cNvSpPr/>
          <p:nvPr/>
        </p:nvSpPr>
        <p:spPr>
          <a:xfrm flipV="1">
            <a:off x="4208040" y="4531320"/>
            <a:ext cx="360" cy="300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7" name="CustomShape 12"/>
          <p:cNvSpPr/>
          <p:nvPr/>
        </p:nvSpPr>
        <p:spPr>
          <a:xfrm flipV="1">
            <a:off x="4867560" y="4531320"/>
            <a:ext cx="1225440" cy="757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8" name="CustomShape 13"/>
          <p:cNvSpPr/>
          <p:nvPr/>
        </p:nvSpPr>
        <p:spPr>
          <a:xfrm>
            <a:off x="3293640" y="2819520"/>
            <a:ext cx="1827000" cy="836280"/>
          </a:xfrm>
          <a:prstGeom prst="ellipse">
            <a:avLst/>
          </a:prstGeom>
          <a:solidFill>
            <a:srgbClr val="FFFFFF"/>
          </a:solidFill>
          <a:ln w="25560">
            <a:solidFill>
              <a:srgbClr val="C0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关系提取模型</a:t>
            </a:r>
            <a:endParaRPr lang="en-US" sz="1800" b="0" strike="noStrike" spc="-1">
              <a:solidFill>
                <a:srgbClr val="000000"/>
              </a:solidFill>
              <a:uFill>
                <a:solidFill>
                  <a:srgbClr val="FFFFFF"/>
                </a:solidFill>
              </a:uFill>
              <a:latin typeface="Arial" panose="020B0604020202020204"/>
            </a:endParaRPr>
          </a:p>
        </p:txBody>
      </p:sp>
      <p:sp>
        <p:nvSpPr>
          <p:cNvPr id="159" name="CustomShape 14"/>
          <p:cNvSpPr/>
          <p:nvPr/>
        </p:nvSpPr>
        <p:spPr>
          <a:xfrm flipV="1">
            <a:off x="4208040" y="3654720"/>
            <a:ext cx="360" cy="26496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0" name="CustomShape 15"/>
          <p:cNvSpPr/>
          <p:nvPr/>
        </p:nvSpPr>
        <p:spPr>
          <a:xfrm flipV="1">
            <a:off x="4208040" y="2586600"/>
            <a:ext cx="360" cy="228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1" name="CustomShape 16"/>
          <p:cNvSpPr/>
          <p:nvPr/>
        </p:nvSpPr>
        <p:spPr>
          <a:xfrm>
            <a:off x="3721570" y="1702545"/>
            <a:ext cx="988920" cy="90972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关系提取结果</a:t>
            </a:r>
            <a:endParaRPr lang="en-US" sz="1800" b="0" strike="noStrike" spc="-1">
              <a:solidFill>
                <a:srgbClr val="000000"/>
              </a:solidFill>
              <a:uFill>
                <a:solidFill>
                  <a:srgbClr val="FFFFFF"/>
                </a:solidFill>
              </a:uFill>
              <a:latin typeface="Arial" panose="020B0604020202020204"/>
            </a:endParaRPr>
          </a:p>
        </p:txBody>
      </p:sp>
      <p:sp>
        <p:nvSpPr>
          <p:cNvPr id="162" name="CustomShape 17"/>
          <p:cNvSpPr/>
          <p:nvPr/>
        </p:nvSpPr>
        <p:spPr>
          <a:xfrm>
            <a:off x="6300360" y="2612520"/>
            <a:ext cx="1979280" cy="1022040"/>
          </a:xfrm>
          <a:prstGeom prst="clou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远程监督</a:t>
            </a:r>
            <a:endParaRPr lang="en-US" sz="1800" b="0" strike="noStrike" spc="-1">
              <a:solidFill>
                <a:srgbClr val="000000"/>
              </a:solidFill>
              <a:uFill>
                <a:solidFill>
                  <a:srgbClr val="FFFFFF"/>
                </a:solidFill>
              </a:uFill>
              <a:latin typeface="Arial" panose="020B0604020202020204"/>
            </a:endParaRPr>
          </a:p>
        </p:txBody>
      </p:sp>
      <p:sp>
        <p:nvSpPr>
          <p:cNvPr id="163" name="CustomShape 18"/>
          <p:cNvSpPr/>
          <p:nvPr/>
        </p:nvSpPr>
        <p:spPr>
          <a:xfrm flipH="1">
            <a:off x="5120280" y="3238560"/>
            <a:ext cx="1222200" cy="360"/>
          </a:xfrm>
          <a:custGeom>
            <a:avLst/>
            <a:gdLst/>
            <a:ahLst/>
            <a:cxnLst/>
            <a:rect l="l" t="t" r="r" b="b"/>
            <a:pathLst>
              <a:path w="21600" h="21600">
                <a:moveTo>
                  <a:pt x="0" y="0"/>
                </a:moveTo>
                <a:lnTo>
                  <a:pt x="21600" y="21600"/>
                </a:lnTo>
              </a:path>
            </a:pathLst>
          </a:custGeom>
          <a:noFill/>
          <a:ln w="139680">
            <a:solidFill>
              <a:srgbClr val="31859C"/>
            </a:solidFill>
            <a:round/>
            <a:tailEnd type="triangle" w="med" len="med"/>
          </a:ln>
        </p:spPr>
        <p:style>
          <a:lnRef idx="0">
            <a:srgbClr val="FFFFFF"/>
          </a:lnRef>
          <a:fillRef idx="0">
            <a:srgbClr val="FFFFFF"/>
          </a:fillRef>
          <a:effectRef idx="0">
            <a:srgbClr val="FFFFFF"/>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70880" y="1428840"/>
            <a:ext cx="755892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语句分析</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通过生成语句的句法分析树，可以获得语句的词法信息和句法信息。</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通过语句的特定结构可以获得语句的语义信息。</a:t>
            </a:r>
            <a:endParaRPr lang="en-US" sz="1800" b="0" strike="noStrike" spc="-1">
              <a:solidFill>
                <a:srgbClr val="000000"/>
              </a:solidFill>
              <a:uFill>
                <a:solidFill>
                  <a:srgbClr val="FFFFFF"/>
                </a:solidFill>
              </a:uFill>
              <a:latin typeface="Arial" panose="020B0604020202020204"/>
            </a:endParaRPr>
          </a:p>
        </p:txBody>
      </p:sp>
      <p:sp>
        <p:nvSpPr>
          <p:cNvPr id="16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6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67" name="CustomShape 4"/>
          <p:cNvSpPr/>
          <p:nvPr/>
        </p:nvSpPr>
        <p:spPr>
          <a:xfrm>
            <a:off x="457200" y="2842560"/>
            <a:ext cx="7829280" cy="353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基于CNN模型实现关系预测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ial" panose="020B0604020202020204"/>
                <a:ea typeface="宋体"/>
              </a:rPr>
              <a:t>       </a:t>
            </a:r>
            <a:r>
              <a:rPr lang="en-US" sz="1600" b="0" strike="noStrike" spc="-1">
                <a:solidFill>
                  <a:srgbClr val="000000"/>
                </a:solidFill>
                <a:uFill>
                  <a:solidFill>
                    <a:srgbClr val="FFFFFF"/>
                  </a:solidFill>
                </a:uFill>
                <a:latin typeface="Arial" panose="020B0604020202020204"/>
                <a:ea typeface="宋体"/>
              </a:rPr>
              <a:t>包含Pooling层，以及设计了Position Features</a:t>
            </a:r>
            <a:r>
              <a:rPr lang="en-US" sz="2000" b="0" strike="noStrike" spc="-1">
                <a:solidFill>
                  <a:srgbClr val="000000"/>
                </a:solidFill>
                <a:uFill>
                  <a:solidFill>
                    <a:srgbClr val="FFFFFF"/>
                  </a:solidFill>
                </a:uFill>
                <a:latin typeface="Arial" panose="020B0604020202020204"/>
                <a:ea typeface="宋体"/>
              </a:rPr>
              <a:t>。</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68" name="Picture 2"/>
          <p:cNvPicPr/>
          <p:nvPr/>
        </p:nvPicPr>
        <p:blipFill>
          <a:blip r:embed="rId1"/>
          <a:stretch>
            <a:fillRect/>
          </a:stretch>
        </p:blipFill>
        <p:spPr>
          <a:xfrm>
            <a:off x="1218960" y="4033080"/>
            <a:ext cx="2661480" cy="2142720"/>
          </a:xfrm>
          <a:prstGeom prst="rect">
            <a:avLst/>
          </a:prstGeom>
          <a:ln>
            <a:noFill/>
          </a:ln>
        </p:spPr>
      </p:pic>
      <p:pic>
        <p:nvPicPr>
          <p:cNvPr id="169" name="Picture 4"/>
          <p:cNvPicPr/>
          <p:nvPr/>
        </p:nvPicPr>
        <p:blipFill>
          <a:blip r:embed="rId2"/>
          <a:stretch>
            <a:fillRect/>
          </a:stretch>
        </p:blipFill>
        <p:spPr>
          <a:xfrm>
            <a:off x="4609800" y="4020480"/>
            <a:ext cx="2710440" cy="2251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1"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451800" y="1268640"/>
            <a:ext cx="8690400" cy="2314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基于PCNNs模型实现关系预测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73" name="Picture 2"/>
          <p:cNvPicPr/>
          <p:nvPr/>
        </p:nvPicPr>
        <p:blipFill>
          <a:blip r:embed="rId1"/>
          <a:stretch>
            <a:fillRect/>
          </a:stretch>
        </p:blipFill>
        <p:spPr>
          <a:xfrm>
            <a:off x="1166760" y="2147760"/>
            <a:ext cx="6808680" cy="3231000"/>
          </a:xfrm>
          <a:prstGeom prst="rect">
            <a:avLst/>
          </a:prstGeom>
          <a:ln>
            <a:noFill/>
          </a:ln>
        </p:spPr>
      </p:pic>
      <p:sp>
        <p:nvSpPr>
          <p:cNvPr id="174" name="CustomShape 4"/>
          <p:cNvSpPr/>
          <p:nvPr/>
        </p:nvSpPr>
        <p:spPr>
          <a:xfrm>
            <a:off x="5220000" y="5014080"/>
            <a:ext cx="1510200" cy="365040"/>
          </a:xfrm>
          <a:prstGeom prst="rect">
            <a:avLst/>
          </a:prstGeom>
          <a:noFill/>
          <a:ln w="25560">
            <a:solidFill>
              <a:srgbClr val="7030A0"/>
            </a:solidFill>
            <a:round/>
          </a:ln>
        </p:spPr>
        <p:style>
          <a:lnRef idx="0">
            <a:srgbClr val="FFFFFF"/>
          </a:lnRef>
          <a:fillRef idx="0">
            <a:srgbClr val="FFFFFF"/>
          </a:fillRef>
          <a:effectRef idx="0">
            <a:srgbClr val="FFFFFF"/>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6"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7" name="CustomShape 3"/>
          <p:cNvSpPr/>
          <p:nvPr/>
        </p:nvSpPr>
        <p:spPr>
          <a:xfrm>
            <a:off x="323640" y="1268640"/>
            <a:ext cx="782928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远程监督</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解决</a:t>
            </a:r>
            <a:r>
              <a:rPr lang="en-US" sz="2000" b="0" u="sng" strike="noStrike" spc="-1">
                <a:solidFill>
                  <a:srgbClr val="7030A0"/>
                </a:solidFill>
                <a:uFill>
                  <a:solidFill>
                    <a:srgbClr val="FFFFFF"/>
                  </a:solidFill>
                </a:uFill>
                <a:latin typeface="华文新魏"/>
                <a:ea typeface="华文新魏"/>
              </a:rPr>
              <a:t>有监督</a:t>
            </a:r>
            <a:r>
              <a:rPr lang="en-US" sz="2000" b="0" strike="noStrike" spc="-1">
                <a:solidFill>
                  <a:srgbClr val="000000"/>
                </a:solidFill>
                <a:uFill>
                  <a:solidFill>
                    <a:srgbClr val="FFFFFF"/>
                  </a:solidFill>
                </a:uFill>
                <a:latin typeface="华文新魏"/>
                <a:ea typeface="华文新魏"/>
              </a:rPr>
              <a:t>情况下大规模文本数据标注问题。</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将</a:t>
            </a:r>
            <a:r>
              <a:rPr lang="en-US" sz="2000" b="0" u="sng" strike="noStrike" spc="-1">
                <a:solidFill>
                  <a:srgbClr val="7030A0"/>
                </a:solidFill>
                <a:uFill>
                  <a:solidFill>
                    <a:srgbClr val="FFFFFF"/>
                  </a:solidFill>
                </a:uFill>
                <a:latin typeface="华文新魏"/>
                <a:ea typeface="华文新魏"/>
              </a:rPr>
              <a:t>现有知识图谱</a:t>
            </a:r>
            <a:r>
              <a:rPr lang="en-US" sz="2000" b="0" strike="noStrike" spc="-1">
                <a:solidFill>
                  <a:srgbClr val="000000"/>
                </a:solidFill>
                <a:uFill>
                  <a:solidFill>
                    <a:srgbClr val="FFFFFF"/>
                  </a:solidFill>
                </a:uFill>
                <a:latin typeface="华文新魏"/>
                <a:ea typeface="华文新魏"/>
              </a:rPr>
              <a:t>三元组R（E1，E2）对齐到训练文本实体中，从而产生更多的训练样本。</a:t>
            </a:r>
            <a:endParaRPr lang="en-US" sz="1800" b="0" strike="noStrike" spc="-1">
              <a:solidFill>
                <a:srgbClr val="000000"/>
              </a:solidFill>
              <a:uFill>
                <a:solidFill>
                  <a:srgbClr val="FFFFFF"/>
                </a:solidFill>
              </a:uFill>
              <a:latin typeface="Arial" panose="020B0604020202020204"/>
            </a:endParaRPr>
          </a:p>
        </p:txBody>
      </p:sp>
      <p:pic>
        <p:nvPicPr>
          <p:cNvPr id="178" name="图片 3"/>
          <p:cNvPicPr/>
          <p:nvPr/>
        </p:nvPicPr>
        <p:blipFill>
          <a:blip r:embed="rId1"/>
          <a:stretch>
            <a:fillRect/>
          </a:stretch>
        </p:blipFill>
        <p:spPr>
          <a:xfrm>
            <a:off x="1459440" y="3069000"/>
            <a:ext cx="6223680" cy="1951200"/>
          </a:xfrm>
          <a:prstGeom prst="rect">
            <a:avLst/>
          </a:prstGeom>
          <a:ln>
            <a:noFill/>
          </a:ln>
          <a:effectLst>
            <a:outerShdw dist="139498" dir="270000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1"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四、总结</a:t>
            </a:r>
            <a:endParaRPr lang="en-US" sz="1800" b="0" strike="noStrike" spc="-1">
              <a:solidFill>
                <a:srgbClr val="000000"/>
              </a:solidFill>
              <a:uFill>
                <a:solidFill>
                  <a:srgbClr val="FFFFFF"/>
                </a:solidFill>
              </a:uFill>
              <a:latin typeface="Arial" panose="020B0604020202020204"/>
            </a:endParaRPr>
          </a:p>
        </p:txBody>
      </p:sp>
      <p:sp>
        <p:nvSpPr>
          <p:cNvPr id="182"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727CA3"/>
              </a:buClr>
              <a:buSzPct val="76000"/>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实体识别与关系提取</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实体识别与关系提取是构建知识图谱的重要步骤，实体识别是关系提取的前提。</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无结构化数据量大，如何转化为结构或半结构化数据，是有效利用其数据、拓宽知识图谱使用领域的关键。</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如何自动化进行实体识别、关系提取是增强可持续扩增能力的突破点。</a:t>
            </a:r>
            <a:endParaRPr lang="en-US" sz="1800" b="0" strike="noStrike" spc="-1">
              <a:solidFill>
                <a:srgbClr val="000000"/>
              </a:solidFill>
              <a:uFill>
                <a:solidFill>
                  <a:srgbClr val="FFFFFF"/>
                </a:solidFill>
              </a:uFill>
              <a:latin typeface="Arial" panose="020B0604020202020204"/>
            </a:endParaRPr>
          </a:p>
        </p:txBody>
      </p:sp>
      <p:sp>
        <p:nvSpPr>
          <p:cNvPr id="183"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总结</a:t>
            </a:r>
            <a:endParaRPr lang="en-US" sz="1800" b="0" strike="noStrike" spc="-1">
              <a:solidFill>
                <a:srgbClr val="000000"/>
              </a:solidFill>
              <a:uFill>
                <a:solidFill>
                  <a:srgbClr val="FFFFFF"/>
                </a:solidFill>
              </a:uFill>
              <a:latin typeface="Arial" panose="020B0604020202020204"/>
            </a:endParaRPr>
          </a:p>
        </p:txBody>
      </p:sp>
      <p:sp>
        <p:nvSpPr>
          <p:cNvPr id="187"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Gill Sans MT"/>
                <a:ea typeface="DejaVu Sans" panose="020B0603030804020204"/>
              </a:rPr>
              <a:t>中文的命名实体识别与英文的相比，挑战更大。</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现代汉语日新月异的发展给命名实体识别也带来了新的困难。</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命名实体歧义严重，消歧困难。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88"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89" name="图片 3"/>
          <p:cNvPicPr/>
          <p:nvPr/>
        </p:nvPicPr>
        <p:blipFill>
          <a:blip r:embed="rId1"/>
          <a:stretch>
            <a:fillRect/>
          </a:stretch>
        </p:blipFill>
        <p:spPr>
          <a:xfrm>
            <a:off x="3266280" y="3299400"/>
            <a:ext cx="3724920" cy="24411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92" name="CustomShape 3"/>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94" name="Picture 4"/>
          <p:cNvPicPr/>
          <p:nvPr/>
        </p:nvPicPr>
        <p:blipFill>
          <a:blip r:embed="rId1"/>
          <a:stretch>
            <a:fillRect/>
          </a:stretch>
        </p:blipFill>
        <p:spPr>
          <a:xfrm>
            <a:off x="227520" y="261360"/>
            <a:ext cx="3646440" cy="779400"/>
          </a:xfrm>
          <a:prstGeom prst="rect">
            <a:avLst/>
          </a:prstGeom>
          <a:ln w="9360">
            <a:noFill/>
          </a:ln>
        </p:spPr>
      </p:pic>
      <p:sp>
        <p:nvSpPr>
          <p:cNvPr id="195" name="CustomShape 5"/>
          <p:cNvSpPr/>
          <p:nvPr/>
        </p:nvSpPr>
        <p:spPr>
          <a:xfrm rot="5400000">
            <a:off x="1928880" y="305028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6" name="CustomShape 6"/>
          <p:cNvSpPr/>
          <p:nvPr/>
        </p:nvSpPr>
        <p:spPr>
          <a:xfrm>
            <a:off x="1737000" y="361764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7030A0"/>
                </a:solidFill>
                <a:uFill>
                  <a:solidFill>
                    <a:srgbClr val="FFFFFF"/>
                  </a:solidFill>
                </a:uFill>
                <a:latin typeface="Gill Sans MT"/>
                <a:ea typeface="宋体"/>
              </a:rPr>
              <a:t>What</a:t>
            </a:r>
            <a:endParaRPr lang="en-US" sz="1800" b="0" strike="noStrike" spc="-1">
              <a:solidFill>
                <a:srgbClr val="000000"/>
              </a:solidFill>
              <a:uFill>
                <a:solidFill>
                  <a:srgbClr val="FFFFFF"/>
                </a:solidFill>
              </a:uFill>
              <a:latin typeface="Arial" panose="020B0604020202020204"/>
            </a:endParaRPr>
          </a:p>
        </p:txBody>
      </p:sp>
      <p:sp>
        <p:nvSpPr>
          <p:cNvPr id="197" name="CustomShape 7"/>
          <p:cNvSpPr/>
          <p:nvPr/>
        </p:nvSpPr>
        <p:spPr>
          <a:xfrm>
            <a:off x="3126600" y="291096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8" name="CustomShape 8"/>
          <p:cNvSpPr/>
          <p:nvPr/>
        </p:nvSpPr>
        <p:spPr>
          <a:xfrm rot="5400000">
            <a:off x="4025520" y="253152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9" name="CustomShape 9"/>
          <p:cNvSpPr/>
          <p:nvPr/>
        </p:nvSpPr>
        <p:spPr>
          <a:xfrm>
            <a:off x="3833640" y="309852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Why</a:t>
            </a:r>
            <a:endParaRPr lang="en-US" sz="1800" b="0" strike="noStrike" spc="-1">
              <a:solidFill>
                <a:srgbClr val="000000"/>
              </a:solidFill>
              <a:uFill>
                <a:solidFill>
                  <a:srgbClr val="FFFFFF"/>
                </a:solidFill>
              </a:uFill>
              <a:latin typeface="Arial" panose="020B0604020202020204"/>
            </a:endParaRPr>
          </a:p>
        </p:txBody>
      </p:sp>
      <p:sp>
        <p:nvSpPr>
          <p:cNvPr id="200" name="CustomShape 10"/>
          <p:cNvSpPr/>
          <p:nvPr/>
        </p:nvSpPr>
        <p:spPr>
          <a:xfrm>
            <a:off x="5223240" y="239220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1" name="CustomShape 11"/>
          <p:cNvSpPr/>
          <p:nvPr/>
        </p:nvSpPr>
        <p:spPr>
          <a:xfrm rot="5400000">
            <a:off x="6122160" y="201276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2" name="CustomShape 12"/>
          <p:cNvSpPr/>
          <p:nvPr/>
        </p:nvSpPr>
        <p:spPr>
          <a:xfrm>
            <a:off x="5930280" y="257976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How</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提纲</a:t>
            </a:r>
            <a:endParaRPr lang="en-US" sz="1800" b="0" strike="noStrike" spc="-1">
              <a:solidFill>
                <a:srgbClr val="000000"/>
              </a:solidFill>
              <a:uFill>
                <a:solidFill>
                  <a:srgbClr val="FFFFFF"/>
                </a:solidFill>
              </a:uFill>
              <a:latin typeface="Arial" panose="020B0604020202020204"/>
            </a:endParaRPr>
          </a:p>
        </p:txBody>
      </p:sp>
      <p:sp>
        <p:nvSpPr>
          <p:cNvPr id="93" name="CustomShape 2"/>
          <p:cNvSpPr/>
          <p:nvPr/>
        </p:nvSpPr>
        <p:spPr>
          <a:xfrm>
            <a:off x="495360" y="1325520"/>
            <a:ext cx="8151480" cy="4851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实体、关系识别与抽取</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实体链接</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知识融合</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知识图谱</a:t>
            </a:r>
            <a:r>
              <a:rPr lang="en-US" sz="2600" b="0" strike="noStrike" spc="-1">
                <a:solidFill>
                  <a:srgbClr val="FF0000"/>
                </a:solidFill>
                <a:uFill>
                  <a:solidFill>
                    <a:srgbClr val="FFFFFF"/>
                  </a:solidFill>
                </a:uFill>
                <a:latin typeface="AR PL UKai CN" panose="02000503000000000000" charset="-122"/>
                <a:ea typeface="AR PL UKai CN" panose="02000503000000000000" charset="-122"/>
              </a:rPr>
              <a:t>存储</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与</a:t>
            </a:r>
            <a:r>
              <a:rPr lang="zh-CN" altLang="en-US" sz="2600" b="0" strike="noStrike" spc="-1">
                <a:solidFill>
                  <a:schemeClr val="accent3"/>
                </a:solidFill>
                <a:uFill>
                  <a:solidFill>
                    <a:srgbClr val="FFFFFF"/>
                  </a:solidFill>
                </a:uFill>
                <a:latin typeface="AR PL UKai CN" panose="02000503000000000000" charset="-122"/>
                <a:ea typeface="AR PL UKai CN" panose="02000503000000000000" charset="-122"/>
              </a:rPr>
              <a:t>可视化</a:t>
            </a:r>
            <a:r>
              <a:rPr lang="zh-CN" altLang="en-US" sz="12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rPr>
              <a:t>RDF</a:t>
            </a:r>
            <a:r>
              <a:rPr lang="zh-CN" altLang="en-US" sz="1200" b="0" strike="noStrike" spc="-1">
                <a:solidFill>
                  <a:srgbClr val="000000"/>
                </a:solidFill>
                <a:uFill>
                  <a:solidFill>
                    <a:srgbClr val="FFFFFF"/>
                  </a:solidFill>
                </a:uFill>
                <a:latin typeface="AR PL UKai CN" panose="02000503000000000000" charset="-122"/>
                <a:ea typeface="AR PL UKai CN" panose="02000503000000000000" charset="-122"/>
              </a:rPr>
              <a:t>、</a:t>
            </a:r>
            <a:r>
              <a:rPr lang="zh-CN" altLang="en-US" sz="1200" b="0" strike="noStrike" spc="-1">
                <a:solidFill>
                  <a:srgbClr val="FF0000"/>
                </a:solidFill>
                <a:uFill>
                  <a:solidFill>
                    <a:srgbClr val="FFFFFF"/>
                  </a:solidFill>
                </a:uFill>
                <a:latin typeface="AR PL UKai CN" panose="02000503000000000000" charset="-122"/>
                <a:ea typeface="AR PL UKai CN" panose="02000503000000000000" charset="-122"/>
              </a:rPr>
              <a:t>JanusGraph，neo4j</a:t>
            </a:r>
            <a:r>
              <a:rPr lang="zh-CN" altLang="en-US" sz="12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200" b="0" strike="noStrike" spc="-1">
                <a:solidFill>
                  <a:schemeClr val="accent3"/>
                </a:solidFill>
                <a:uFill>
                  <a:solidFill>
                    <a:srgbClr val="FFFFFF"/>
                  </a:solidFill>
                </a:uFill>
                <a:latin typeface="AR PL UKai CN" panose="02000503000000000000" charset="-122"/>
                <a:ea typeface="AR PL UKai CN" panose="02000503000000000000" charset="-122"/>
              </a:rPr>
              <a:t>D3.js ,ECharts，Cytoscape.js</a:t>
            </a:r>
            <a:r>
              <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rPr>
              <a:t>)</a:t>
            </a:r>
            <a:endPar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3" charset="2"/>
              <a:buChar char=""/>
            </a:pPr>
            <a:r>
              <a:rPr lang="en-US" sz="3600" b="0" strike="noStrike" spc="-1">
                <a:solidFill>
                  <a:srgbClr val="0000FF"/>
                </a:solidFill>
                <a:uFill>
                  <a:solidFill>
                    <a:srgbClr val="FFFFFF"/>
                  </a:solidFill>
                </a:uFill>
                <a:latin typeface="AR PL UKai CN" panose="02000503000000000000" charset="-122"/>
                <a:ea typeface="AR PL UKai CN" panose="02000503000000000000" charset="-122"/>
              </a:rPr>
              <a:t>事理图谱</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应用：</a:t>
            </a: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对话系统</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问题理解</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对话管理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答案生成</a:t>
            </a:r>
            <a:endParaRPr lang="en-US" sz="1800" b="0" strike="noStrike" spc="-1">
              <a:solidFill>
                <a:srgbClr val="000000"/>
              </a:solidFill>
              <a:uFill>
                <a:solidFill>
                  <a:srgbClr val="FFFFFF"/>
                </a:solidFill>
              </a:uFill>
              <a:latin typeface="Arial" panose="020B0604020202020204"/>
            </a:endParaRPr>
          </a:p>
        </p:txBody>
      </p:sp>
      <p:sp>
        <p:nvSpPr>
          <p:cNvPr id="94" name="CustomShape 3"/>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5" name="CustomShape 4"/>
          <p:cNvSpPr/>
          <p:nvPr/>
        </p:nvSpPr>
        <p:spPr>
          <a:xfrm>
            <a:off x="355680" y="4321080"/>
            <a:ext cx="180000" cy="428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9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8" name="CustomShape 3"/>
          <p:cNvSpPr/>
          <p:nvPr/>
        </p:nvSpPr>
        <p:spPr>
          <a:xfrm>
            <a:off x="457200" y="1219200"/>
            <a:ext cx="8227695" cy="51555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strike="noStrike" spc="-1">
                <a:solidFill>
                  <a:srgbClr val="000000"/>
                </a:solidFill>
                <a:uFill>
                  <a:solidFill>
                    <a:srgbClr val="FFFFFF"/>
                  </a:solidFill>
                </a:uFill>
                <a:latin typeface="AR PL UKai CN" panose="02000503000000000000" charset="-122"/>
                <a:ea typeface="AR PL UKai CN" panose="02000503000000000000" charset="-122"/>
              </a:rPr>
              <a:t>命名实体识别</a:t>
            </a:r>
            <a:endParaRPr lang="en-US" sz="32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400" strike="noStrike" spc="-1">
                <a:solidFill>
                  <a:srgbClr val="000000"/>
                </a:solidFill>
                <a:uFill>
                  <a:solidFill>
                    <a:srgbClr val="FFFFFF"/>
                  </a:solidFill>
                </a:uFill>
                <a:latin typeface="AR PL UKai CN" panose="02000503000000000000" charset="-122"/>
                <a:ea typeface="AR PL UKai CN" panose="02000503000000000000" charset="-122"/>
              </a:rPr>
              <a:t>    命名实体识别（Named Entity Recognition，NER）是从一段自然语言文本中找出实体，并标注出其位置以及类型</a:t>
            </a:r>
            <a:r>
              <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rPr>
              <a:t>。</a:t>
            </a:r>
            <a:endPar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  序列标注模型</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Hidden Markov Models (HMM)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Maximum Entropy Markov Models (MEMM)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Conditional Random Fields</a:t>
            </a:r>
            <a:r>
              <a:rPr sz="1800" b="0" strike="noStrike" spc="-1">
                <a:solidFill>
                  <a:srgbClr val="000000"/>
                </a:solidFill>
                <a:uFill>
                  <a:solidFill>
                    <a:srgbClr val="FFFFFF"/>
                  </a:solidFill>
                </a:uFill>
                <a:latin typeface="Arial" panose="020B0604020202020204"/>
                <a:ea typeface="宋体" charset="0"/>
              </a:rPr>
              <a:t>s (CRF)</a:t>
            </a:r>
            <a:endParaRPr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结合</a:t>
            </a:r>
            <a:r>
              <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rPr>
              <a:t>神经网络的典型方法</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pc="-1">
                <a:solidFill>
                  <a:srgbClr val="000000"/>
                </a:solidFill>
                <a:uFill>
                  <a:solidFill>
                    <a:srgbClr val="FFFFFF"/>
                  </a:solidFill>
                </a:uFill>
                <a:latin typeface="Arial" panose="020B0604020202020204"/>
                <a:ea typeface="宋体" charset="0"/>
                <a:sym typeface="+mn-ea"/>
              </a:rPr>
              <a:t>CNN-CRF</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trike="noStrike" spc="-1">
                <a:solidFill>
                  <a:srgbClr val="000000"/>
                </a:solidFill>
                <a:uFill>
                  <a:solidFill>
                    <a:srgbClr val="FFFFFF"/>
                  </a:solidFill>
                </a:uFill>
                <a:latin typeface="Arial" panose="020B0604020202020204"/>
                <a:ea typeface="宋体" charset="0"/>
              </a:rPr>
              <a:t>BiLSTM-CRF</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1" name="CustomShape 3"/>
          <p:cNvSpPr/>
          <p:nvPr/>
        </p:nvSpPr>
        <p:spPr>
          <a:xfrm>
            <a:off x="457835" y="1230115"/>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评价指标</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zh-CN" altLang="en-US" sz="2000" spc="-1">
                <a:solidFill>
                  <a:srgbClr val="000000"/>
                </a:solidFill>
                <a:uFill>
                  <a:solidFill>
                    <a:srgbClr val="FFFFFF"/>
                  </a:solidFill>
                </a:uFill>
                <a:latin typeface="Arial" panose="020B0604020202020204"/>
                <a:ea typeface="宋体" charset="0"/>
                <a:sym typeface="+mn-ea"/>
              </a:rPr>
              <a:t>精确率（Precision）</a:t>
            </a:r>
            <a:endParaRPr lang="en-US" sz="20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P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（TP+FP）</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zh-CN" altLang="en-US" sz="2200" spc="-1">
                <a:solidFill>
                  <a:srgbClr val="000000"/>
                </a:solidFill>
                <a:uFill>
                  <a:solidFill>
                    <a:srgbClr val="FFFFFF"/>
                  </a:solidFill>
                </a:uFill>
                <a:latin typeface="Arial" panose="020B0604020202020204"/>
                <a:ea typeface="宋体" charset="0"/>
                <a:sym typeface="+mn-ea"/>
              </a:rPr>
              <a:t>召回率（</a:t>
            </a:r>
            <a:r>
              <a:rPr lang="en-US" altLang="zh-CN" sz="2200" spc="-1">
                <a:solidFill>
                  <a:srgbClr val="000000"/>
                </a:solidFill>
                <a:uFill>
                  <a:solidFill>
                    <a:srgbClr val="FFFFFF"/>
                  </a:solidFill>
                </a:uFill>
                <a:latin typeface="Arial" panose="020B0604020202020204"/>
                <a:ea typeface="宋体" charset="0"/>
                <a:sym typeface="+mn-ea"/>
              </a:rPr>
              <a:t>Recall</a:t>
            </a:r>
            <a:r>
              <a:rPr lang="zh-CN" altLang="en-US" sz="2200" spc="-1">
                <a:solidFill>
                  <a:srgbClr val="000000"/>
                </a:solidFill>
                <a:uFill>
                  <a:solidFill>
                    <a:srgbClr val="FFFFFF"/>
                  </a:solidFill>
                </a:uFill>
                <a:latin typeface="Arial" panose="020B0604020202020204"/>
                <a:ea typeface="宋体" charset="0"/>
                <a:sym typeface="+mn-ea"/>
              </a:rPr>
              <a:t>）</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R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（TP+FN）</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en-US" altLang="zh-CN" sz="2200" spc="-1">
                <a:solidFill>
                  <a:srgbClr val="000000"/>
                </a:solidFill>
                <a:uFill>
                  <a:solidFill>
                    <a:srgbClr val="FFFFFF"/>
                  </a:solidFill>
                </a:uFill>
                <a:latin typeface="Arial" panose="020B0604020202020204"/>
                <a:ea typeface="宋体" charset="0"/>
                <a:sym typeface="+mn-ea"/>
              </a:rPr>
              <a:t>F</a:t>
            </a:r>
            <a:r>
              <a:rPr lang="zh-CN" altLang="en-US" sz="2200" spc="-1">
                <a:solidFill>
                  <a:srgbClr val="000000"/>
                </a:solidFill>
                <a:uFill>
                  <a:solidFill>
                    <a:srgbClr val="FFFFFF"/>
                  </a:solidFill>
                </a:uFill>
                <a:latin typeface="Arial" panose="020B0604020202020204"/>
                <a:ea typeface="宋体" charset="0"/>
                <a:sym typeface="+mn-ea"/>
              </a:rPr>
              <a:t>值</a:t>
            </a:r>
            <a:endParaRPr lang="en-US" sz="22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r>
              <a:rPr lang="en-US" spc="-1">
                <a:solidFill>
                  <a:srgbClr val="000000"/>
                </a:solidFill>
                <a:uFill>
                  <a:solidFill>
                    <a:srgbClr val="FFFFFF"/>
                  </a:solidFill>
                </a:uFill>
                <a:latin typeface="AR PL UKai CN" panose="02000503000000000000" charset="-122"/>
                <a:ea typeface="AR PL UKai CN" panose="02000503000000000000" charset="-122"/>
                <a:sym typeface="+mn-ea"/>
              </a:rPr>
              <a:t>为了综合评价系统的性能,通常还计算召回率和准确率的加权几何平均值,即F指数,计算公式如下</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endParaRPr lang="en-US" sz="22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F = 2/（1/P + 1/R）</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graphicFrame>
        <p:nvGraphicFramePr>
          <p:cNvPr id="3" name="表格 2"/>
          <p:cNvGraphicFramePr/>
          <p:nvPr/>
        </p:nvGraphicFramePr>
        <p:xfrm>
          <a:off x="3777615" y="1830705"/>
          <a:ext cx="4697730" cy="1891665"/>
        </p:xfrm>
        <a:graphic>
          <a:graphicData uri="http://schemas.openxmlformats.org/drawingml/2006/table">
            <a:tbl>
              <a:tblPr firstRow="1" bandRow="1">
                <a:tableStyleId>{5C22544A-7EE6-4342-B048-85BDC9FD1C3A}</a:tableStyleId>
              </a:tblPr>
              <a:tblGrid>
                <a:gridCol w="1565910"/>
                <a:gridCol w="1565910"/>
                <a:gridCol w="1565910"/>
              </a:tblGrid>
              <a:tr h="630555">
                <a:tc>
                  <a:txBody>
                    <a:bodyPr/>
                    <a:p>
                      <a:pPr algn="ctr">
                        <a:buNone/>
                      </a:pPr>
                      <a:endParaRPr lang="zh-CN" altLang="en-US"/>
                    </a:p>
                  </a:txBody>
                  <a:tcPr anchor="ctr" anchorCtr="0"/>
                </a:tc>
                <a:tc>
                  <a:txBody>
                    <a:bodyPr/>
                    <a:p>
                      <a:pPr algn="ctr">
                        <a:buNone/>
                      </a:pPr>
                      <a:r>
                        <a:rPr lang="zh-CN" altLang="en-US"/>
                        <a:t>识别为正例</a:t>
                      </a:r>
                      <a:endParaRPr lang="zh-CN" altLang="en-US"/>
                    </a:p>
                  </a:txBody>
                  <a:tcPr anchor="ctr" anchorCtr="0"/>
                </a:tc>
                <a:tc>
                  <a:txBody>
                    <a:bodyPr/>
                    <a:p>
                      <a:pPr algn="ctr">
                        <a:buNone/>
                      </a:pPr>
                      <a:r>
                        <a:rPr lang="zh-CN" altLang="en-US"/>
                        <a:t>识别为负例</a:t>
                      </a:r>
                      <a:endParaRPr lang="zh-CN" altLang="en-US"/>
                    </a:p>
                  </a:txBody>
                  <a:tcPr anchor="ctr" anchorCtr="0"/>
                </a:tc>
              </a:tr>
              <a:tr h="630555">
                <a:tc>
                  <a:txBody>
                    <a:bodyPr/>
                    <a:p>
                      <a:pPr algn="ctr">
                        <a:buNone/>
                      </a:pPr>
                      <a:r>
                        <a:rPr lang="zh-CN" altLang="en-US"/>
                        <a:t>实际为正例</a:t>
                      </a:r>
                      <a:endParaRPr lang="zh-CN" altLang="en-US"/>
                    </a:p>
                  </a:txBody>
                  <a:tcPr anchor="ctr" anchorCtr="0"/>
                </a:tc>
                <a:tc>
                  <a:txBody>
                    <a:bodyPr/>
                    <a:p>
                      <a:pPr algn="ctr">
                        <a:buNone/>
                      </a:pPr>
                      <a:r>
                        <a:rPr lang="en-US" altLang="zh-CN"/>
                        <a:t>TP</a:t>
                      </a:r>
                      <a:endParaRPr lang="en-US" altLang="zh-CN"/>
                    </a:p>
                  </a:txBody>
                  <a:tcPr anchor="ctr" anchorCtr="0"/>
                </a:tc>
                <a:tc>
                  <a:txBody>
                    <a:bodyPr/>
                    <a:p>
                      <a:pPr algn="ctr">
                        <a:buNone/>
                      </a:pPr>
                      <a:r>
                        <a:rPr lang="en-US" altLang="zh-CN"/>
                        <a:t>FN</a:t>
                      </a:r>
                      <a:endParaRPr lang="en-US" altLang="zh-CN"/>
                    </a:p>
                  </a:txBody>
                  <a:tcPr anchor="ctr" anchorCtr="0"/>
                </a:tc>
              </a:tr>
              <a:tr h="630555">
                <a:tc>
                  <a:txBody>
                    <a:bodyPr/>
                    <a:p>
                      <a:pPr algn="ctr">
                        <a:buNone/>
                      </a:pPr>
                      <a:r>
                        <a:rPr lang="zh-CN" altLang="en-US"/>
                        <a:t>实际为负例</a:t>
                      </a:r>
                      <a:endParaRPr lang="zh-CN" altLang="en-US"/>
                    </a:p>
                  </a:txBody>
                  <a:tcPr anchor="ctr" anchorCtr="0"/>
                </a:tc>
                <a:tc>
                  <a:txBody>
                    <a:bodyPr/>
                    <a:p>
                      <a:pPr algn="ctr">
                        <a:buNone/>
                      </a:pPr>
                      <a:r>
                        <a:rPr lang="en-US" altLang="zh-CN"/>
                        <a:t>FP</a:t>
                      </a:r>
                      <a:endParaRPr lang="en-US" altLang="zh-CN"/>
                    </a:p>
                  </a:txBody>
                  <a:tcPr anchor="ctr" anchorCtr="0"/>
                </a:tc>
                <a:tc>
                  <a:txBody>
                    <a:bodyPr/>
                    <a:p>
                      <a:pPr algn="ctr">
                        <a:buNone/>
                      </a:pPr>
                      <a:r>
                        <a:rPr lang="en-US" altLang="zh-CN"/>
                        <a:t>TN</a:t>
                      </a:r>
                      <a:endParaRPr lang="en-US" altLang="zh-CN"/>
                    </a:p>
                  </a:txBody>
                  <a:tcPr anchor="ctr" anchorCtr="0"/>
                </a:tc>
              </a:tr>
            </a:tbl>
          </a:graphicData>
        </a:graphic>
      </p:graphicFrame>
      <p:sp>
        <p:nvSpPr>
          <p:cNvPr id="4" name="文本框 3"/>
          <p:cNvSpPr txBox="1"/>
          <p:nvPr/>
        </p:nvSpPr>
        <p:spPr>
          <a:xfrm>
            <a:off x="5438140" y="1555115"/>
            <a:ext cx="1376680" cy="275590"/>
          </a:xfrm>
          <a:prstGeom prst="rect">
            <a:avLst/>
          </a:prstGeom>
          <a:noFill/>
        </p:spPr>
        <p:txBody>
          <a:bodyPr wrap="none" rtlCol="0">
            <a:spAutoFit/>
          </a:bodyPr>
          <a:p>
            <a:r>
              <a:rPr lang="zh-CN" altLang="en-US" sz="1200"/>
              <a:t>表</a:t>
            </a:r>
            <a:r>
              <a:rPr lang="en-US" altLang="zh-CN" sz="1200"/>
              <a:t>1 </a:t>
            </a:r>
            <a:r>
              <a:rPr lang="zh-CN" altLang="en-US" sz="1200"/>
              <a:t>指标参数说明</a:t>
            </a:r>
            <a:endParaRPr lang="zh-CN" altLang="en-US"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32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zh-CN" altLang="en-US" sz="3200" spc="-1">
                <a:solidFill>
                  <a:srgbClr val="000000"/>
                </a:solidFill>
                <a:uFill>
                  <a:solidFill>
                    <a:srgbClr val="FFFFFF"/>
                  </a:solidFill>
                </a:uFill>
                <a:latin typeface="AR PL UKai CN" panose="02000503000000000000" charset="-122"/>
                <a:ea typeface="AR PL UKai CN" panose="02000503000000000000" charset="-122"/>
                <a:sym typeface="+mn-ea"/>
              </a:rPr>
              <a:t>实体</a:t>
            </a:r>
            <a:r>
              <a:rPr lang="en-US" sz="3200" spc="-1">
                <a:solidFill>
                  <a:srgbClr val="000000"/>
                </a:solidFill>
                <a:uFill>
                  <a:solidFill>
                    <a:srgbClr val="FFFFFF"/>
                  </a:solidFill>
                </a:uFill>
                <a:latin typeface="AR PL UKai CN" panose="02000503000000000000" charset="-122"/>
                <a:ea typeface="AR PL UKai CN" panose="02000503000000000000" charset="-122"/>
                <a:sym typeface="+mn-ea"/>
              </a:rPr>
              <a:t>关系抽取</a:t>
            </a:r>
            <a:endParaRPr lang="en-US" sz="2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关系抽取主要目的是从文本中识别实体并抽取实体之间的语义关系</a:t>
            </a:r>
            <a:r>
              <a:rPr lang="zh-CN" altLang="en-US" sz="20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一、特征提取模型</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1.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Kernel Methods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[Thomas Hofmann,2003]</a:t>
            </a:r>
            <a:endParaRPr lang="zh-CN" alt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需要大量的高质量数据和人力投入，代价较高，因此在推广上面临困难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2.</a:t>
            </a: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Distant supervision for relation extraction without labeled data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University,Mike Mintz etc,2009]</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提出远程监督的思想，减少人工依赖。</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3.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Modeling Relations and Their Mentions without Labeled Text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[Conference Paper · September 2010</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，Sebastian Riedel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etc</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在2的方法上基础上增强了远程监督的假设。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200"/>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4. Multi-instance Multi-label Learning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University,Mihai Surdeanu etc, 2012]</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引入多实例、多标签学习来缓解远程监督的噪音问题.</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rPr>
              <a:t>Distant Supervision for Relation Extraction via Piecewise Convolutional Neural Networks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PCNN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Zeng et al. 2015 EMNLP]</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l">
              <a:lnSpc>
                <a:spcPct val="100000"/>
              </a:lnSpc>
            </a:pPr>
            <a:r>
              <a:rPr lang="en-US" sz="1800" b="0" strike="noStrike" spc="-1">
                <a:solidFill>
                  <a:srgbClr val="000000"/>
                </a:solidFill>
                <a:uFill>
                  <a:solidFill>
                    <a:srgbClr val="FFFFFF"/>
                  </a:solidFill>
                </a:uFill>
                <a:latin typeface="Arial" panose="020B0604020202020204"/>
              </a:rPr>
              <a:t>Bidirectional Recurrent Convolutional Neural Network for Relation Classification.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BRCNN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,Rui Cai 2016 ACL]</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Neural Relation Extraction with Selective Attention over Instances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CNN+ATT/ PCNN+ATT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,清华 Lin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Deep Residual Learning forWeakly-Supervised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00B050"/>
                </a:solidFill>
                <a:uFill>
                  <a:solidFill>
                    <a:srgbClr val="FFFFFF"/>
                  </a:solidFill>
                </a:uFill>
                <a:latin typeface="AR PL UKai CN" panose="02000503000000000000" charset="-122"/>
                <a:ea typeface="AR PL UKai CN" panose="02000503000000000000" charset="-122"/>
              </a:rPr>
              <a:t>ResCNN-9</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,Yi Yao Huang 台湾国立大学 EMNLP 2017 ]--</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可改进</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835" y="1218565"/>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buNone/>
            </a:pPr>
            <a:r>
              <a:rPr lang="en-US" altLang="zh-CN" b="1" strike="noStrike" spc="-1">
                <a:solidFill>
                  <a:srgbClr val="000000"/>
                </a:solidFill>
                <a:uFill>
                  <a:solidFill>
                    <a:srgbClr val="FFFFFF"/>
                  </a:solidFill>
                </a:uFill>
                <a:latin typeface="AR PL UKai CN" panose="02000503000000000000" charset="-122"/>
                <a:ea typeface="AR PL UKai CN" panose="02000503000000000000" charset="-122"/>
              </a:rPr>
              <a:t>Relation Classification via Multi-Level Attention CNNs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[Multi-Attention CNN (Wang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Attention-Based Bidirectional Long Short-Term Memory Networks for Relation Classification.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BLSTM + 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,中科大自动化所 Zhou ACL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CoType: Joint Extraction of Typed Entities and Relations with Knowledge Bases.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CoType</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,Ren2017]</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zh-CN" altLang="en-US" sz="1400" b="0" strike="noStrike" spc="-1">
                <a:solidFill>
                  <a:srgbClr val="000000"/>
                </a:solidFill>
                <a:uFill>
                  <a:solidFill>
                    <a:srgbClr val="FFFFFF"/>
                  </a:solidFill>
                </a:uFill>
                <a:latin typeface="Arial" panose="020B0604020202020204"/>
                <a:ea typeface="宋体" charset="0"/>
              </a:rPr>
              <a:t>实体和关系识别提取一次性解决</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知识融合</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67995" y="1290320"/>
            <a:ext cx="8531860" cy="2399665"/>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实体链接</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实体链接（Entity linking，EL），目的是将文本中的实体映射到给定的知识库（KB），建立之间的关系，增强对实体的语义理解。</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ln/>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文本分词</a:t>
            </a:r>
            <a:endParaRPr lang="zh-CN" altLang="en-US" spc="-1">
              <a:ln/>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endParaRPr>
          </a:p>
          <a:p>
            <a:r>
              <a:rPr lang="zh-CN" altLang="en-US" spc="-1">
                <a:ln/>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实体抽取</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候选集选取：在知识库中为该实体指称寻找一些可能成为该实体指称真正含义的实体。</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实体消歧：候选集确定后，并进行排序，达到消歧的目的</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黑体"/>
              </a:rPr>
              <a:t>背景目标</a:t>
            </a:r>
            <a:endParaRPr lang="en-US" sz="1800" b="0" strike="noStrike" spc="-1">
              <a:solidFill>
                <a:srgbClr val="000000"/>
              </a:solidFill>
              <a:uFill>
                <a:solidFill>
                  <a:srgbClr val="FFFFFF"/>
                </a:solidFill>
              </a:uFill>
              <a:latin typeface="Arial" panose="020B0604020202020204"/>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pic>
        <p:nvPicPr>
          <p:cNvPr id="114" name="图片 9"/>
          <p:cNvPicPr/>
          <p:nvPr/>
        </p:nvPicPr>
        <p:blipFill>
          <a:blip r:embed="rId1"/>
          <a:stretch>
            <a:fillRect/>
          </a:stretch>
        </p:blipFill>
        <p:spPr>
          <a:xfrm>
            <a:off x="2355840" y="1635480"/>
            <a:ext cx="4687200" cy="2966760"/>
          </a:xfrm>
          <a:prstGeom prst="rect">
            <a:avLst/>
          </a:prstGeom>
          <a:ln>
            <a:noFill/>
          </a:ln>
        </p:spPr>
      </p:pic>
      <p:sp>
        <p:nvSpPr>
          <p:cNvPr id="115" name="CustomShape 4"/>
          <p:cNvSpPr/>
          <p:nvPr/>
        </p:nvSpPr>
        <p:spPr>
          <a:xfrm>
            <a:off x="179640" y="1270800"/>
            <a:ext cx="1798560" cy="94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lvl="1" indent="-214630">
              <a:lnSpc>
                <a:spcPct val="100000"/>
              </a:lnSpc>
              <a:buClr>
                <a:srgbClr val="000000"/>
              </a:buClr>
              <a:buFont typeface="Wingdings" panose="05000000000000000000" pitchFamily="2" charset="2"/>
              <a:buChar char=""/>
            </a:pPr>
            <a:r>
              <a:rPr lang="en-US" sz="2800" b="1" strike="noStrike" spc="-1">
                <a:solidFill>
                  <a:srgbClr val="000000"/>
                </a:solidFill>
                <a:uFill>
                  <a:solidFill>
                    <a:srgbClr val="FFFFFF"/>
                  </a:solidFill>
                </a:uFill>
                <a:latin typeface="Arial" panose="020B0604020202020204"/>
                <a:ea typeface="宋体"/>
              </a:rPr>
              <a:t>例如：</a:t>
            </a:r>
            <a:endParaRPr lang="en-US" sz="1800" b="0" strike="noStrike" spc="-1">
              <a:solidFill>
                <a:srgbClr val="000000"/>
              </a:solidFill>
              <a:uFill>
                <a:solidFill>
                  <a:srgbClr val="FFFFFF"/>
                </a:solidFill>
              </a:uFill>
              <a:latin typeface="Arial" panose="020B0604020202020204"/>
            </a:endParaRPr>
          </a:p>
        </p:txBody>
      </p:sp>
      <p:sp>
        <p:nvSpPr>
          <p:cNvPr id="116" name="CustomShape 5"/>
          <p:cNvSpPr/>
          <p:nvPr/>
        </p:nvSpPr>
        <p:spPr>
          <a:xfrm>
            <a:off x="623520" y="5063760"/>
            <a:ext cx="8151480" cy="94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C00000"/>
                </a:solidFill>
                <a:uFill>
                  <a:solidFill>
                    <a:srgbClr val="FFFFFF"/>
                  </a:solidFill>
                </a:uFill>
                <a:latin typeface="Arial" panose="020B0604020202020204"/>
                <a:ea typeface="DejaVu Sans" panose="020B0603030804020204"/>
              </a:rPr>
              <a:t>构建“活”的知识图谱：知识自动抽取，自动生长。</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2778</Words>
  <Application>WPS 演示</Application>
  <PresentationFormat/>
  <Paragraphs>285</Paragraphs>
  <Slides>18</Slides>
  <Notes>0</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18</vt:i4>
      </vt:variant>
    </vt:vector>
  </HeadingPairs>
  <TitlesOfParts>
    <vt:vector size="44" baseType="lpstr">
      <vt:lpstr>Arial</vt:lpstr>
      <vt:lpstr>宋体</vt:lpstr>
      <vt:lpstr>Wingdings</vt:lpstr>
      <vt:lpstr>Arial</vt:lpstr>
      <vt:lpstr>Symbol</vt:lpstr>
      <vt:lpstr>Times New Roman</vt:lpstr>
      <vt:lpstr>DejaVu Sans</vt:lpstr>
      <vt:lpstr>AR PL UKai CN</vt:lpstr>
      <vt:lpstr>宋体</vt:lpstr>
      <vt:lpstr>黑体</vt:lpstr>
      <vt:lpstr>Wingdings 3</vt:lpstr>
      <vt:lpstr>微软雅黑</vt:lpstr>
      <vt:lpstr>Gill Sans MT</vt:lpstr>
      <vt:lpstr>华文新魏</vt:lpstr>
      <vt:lpstr>StarSymbol</vt:lpstr>
      <vt:lpstr>微軟正黑體</vt:lpstr>
      <vt:lpstr>宋体</vt:lpstr>
      <vt:lpstr>文泉驿微米黑</vt:lpstr>
      <vt:lpstr>微软雅黑</vt:lpstr>
      <vt:lpstr>Arial Unicode MS</vt:lpstr>
      <vt:lpstr>Webdings</vt:lpstr>
      <vt:lpstr>Times New Roman</vt:lpstr>
      <vt:lpstr>DejaVu Sans</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知识图谱关键技术--实体识别与关系提取0612</dc:title>
  <dc:creator>Jason</dc:creator>
  <cp:lastModifiedBy>hanghangli</cp:lastModifiedBy>
  <cp:revision>811</cp:revision>
  <dcterms:created xsi:type="dcterms:W3CDTF">2019-03-06T12:02:49Z</dcterms:created>
  <dcterms:modified xsi:type="dcterms:W3CDTF">2019-03-06T12:02:49Z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y fmtid="{D5CDD505-2E9C-101B-9397-08002B2CF9AE}" pid="12" name="KSOProductBuildVer">
    <vt:lpwstr>2052-10.1.0.6757</vt:lpwstr>
  </property>
</Properties>
</file>