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85" r:id="rId26"/>
    <p:sldId id="284" r:id="rId27"/>
    <p:sldId id="283" r:id="rId28"/>
    <p:sldId id="286" r:id="rId29"/>
  </p:sld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李航航" initials="李"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单击编辑备注格式</a:t>
            </a:r>
            <a:endParaRPr lang="en-US" sz="2000" b="0" strike="noStrike" spc="-1">
              <a:solidFill>
                <a:srgbClr val="000000"/>
              </a:solidFill>
              <a:uFill>
                <a:solidFill>
                  <a:srgbClr val="FFFFFF"/>
                </a:solidFill>
              </a:uFill>
              <a:latin typeface="Arial" panose="020B0604020202020204"/>
            </a:endParaRPr>
          </a:p>
        </p:txBody>
      </p:sp>
      <p:sp>
        <p:nvSpPr>
          <p:cNvPr id="122"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&lt;页眉&gt;</a:t>
            </a:r>
            <a:endParaRPr lang="en-US" sz="1400" b="0" strike="noStrike" spc="-1">
              <a:solidFill>
                <a:srgbClr val="000000"/>
              </a:solidFill>
              <a:uFill>
                <a:solidFill>
                  <a:srgbClr val="FFFFFF"/>
                </a:solidFill>
              </a:uFill>
              <a:latin typeface="Times New Roman" panose="02020603050405020304"/>
            </a:endParaRPr>
          </a:p>
        </p:txBody>
      </p:sp>
      <p:sp>
        <p:nvSpPr>
          <p:cNvPr id="123"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&lt;日期/时间&gt;</a:t>
            </a:r>
            <a:endParaRPr lang="en-US" sz="1400" b="0" strike="noStrike" spc="-1">
              <a:solidFill>
                <a:srgbClr val="000000"/>
              </a:solidFill>
              <a:uFill>
                <a:solidFill>
                  <a:srgbClr val="FFFFFF"/>
                </a:solidFill>
              </a:uFill>
              <a:latin typeface="Times New Roman" panose="02020603050405020304"/>
            </a:endParaRPr>
          </a:p>
        </p:txBody>
      </p:sp>
      <p:sp>
        <p:nvSpPr>
          <p:cNvPr id="124"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&lt;页脚&gt;</a:t>
            </a:r>
            <a:endParaRPr lang="en-US" sz="1400" b="0" strike="noStrike" spc="-1">
              <a:solidFill>
                <a:srgbClr val="000000"/>
              </a:solidFill>
              <a:uFill>
                <a:solidFill>
                  <a:srgbClr val="FFFFFF"/>
                </a:solidFill>
              </a:uFill>
              <a:latin typeface="Times New Roman" panose="02020603050405020304"/>
            </a:endParaRPr>
          </a:p>
        </p:txBody>
      </p:sp>
      <p:sp>
        <p:nvSpPr>
          <p:cNvPr id="125" name="PlaceHolder 5"/>
          <p:cNvSpPr>
            <a:spLocks noGrp="1"/>
          </p:cNvSpPr>
          <p:nvPr>
            <p:ph type="sldNum"/>
          </p:nvPr>
        </p:nvSpPr>
        <p:spPr>
          <a:xfrm>
            <a:off x="4278960" y="10157400"/>
            <a:ext cx="3280680" cy="534240"/>
          </a:xfrm>
          <a:prstGeom prst="rect">
            <a:avLst/>
          </a:prstGeom>
        </p:spPr>
        <p:txBody>
          <a:bodyPr lIns="0" tIns="0" rIns="0" bIns="0" anchor="b"/>
          <a:p>
            <a:pPr algn="r"/>
            <a:fld id="{59CF6FFA-EB8A-4068-9DB3-31208963538B}"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06" name="CustomShape 2"/>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
        <p:nvSpPr>
          <p:cNvPr id="307" name="CustomShape 3"/>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概念层的更新是指新增数据后获得了新的概念，需要自动将新的概念添加到知识库的概念层中。</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数据层的更新主要是新增或更新实体、关系、属性值，对数据层进行更新需要考虑数据源的可靠性、数据的一致性（是否存在矛盾或冗杂等问题）等可靠数据源，并选择在各数据源中出现频率高的事实和属性加入知识库。</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https://echarts.baidu.com/examples/</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http://js.cytoscape.org/#introduction/about</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https://d3js.org/</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https://echarts.baidu.com/examples/</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http://js.cytoscape.org/#introduction/about</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https://d3js.org/</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30"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31"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33"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34"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36"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37"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在事件抽取的过程中，一个事件往往被更形式化地定义为包含了事件触发器（event trigger）, 事件类型(event type), 事件元素(event argument) 和事件元素角色(event argument role)，因此事件抽取的任务就是识别出上述事件要素并且进行结构化组织。</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https://mp.weixin.qq.com/s/etMS7OdLz_NUj1YtSGNdTg</a:t>
            </a:r>
            <a:endParaRPr lang="en-US" sz="2000" b="0" strike="noStrike" spc="-1">
              <a:solidFill>
                <a:srgbClr val="000000"/>
              </a:solidFill>
              <a:uFill>
                <a:solidFill>
                  <a:srgbClr val="FFFFFF"/>
                </a:solidFill>
              </a:uFill>
              <a:latin typeface="Arial" panose="020B0604020202020204"/>
            </a:endParaRPr>
          </a:p>
        </p:txBody>
      </p:sp>
      <p:sp>
        <p:nvSpPr>
          <p:cNvPr id="339"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0"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在事件抽取的过程中，一个事件往往被更形式化地定义为包含了事件触发器（event trigger）, 事件类型(event type), 事件元素(event argument) 和事件元素角色(event argument role)，因此事件抽取的任务就是识别出上述事件要素并且进行结构化组织。</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https://mp.weixin.qq.com/s/etMS7OdLz_NUj1YtSGNdTg</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http://nlp.cs.rpi.edu/publications/   伦斯勒理工大学，中国教育部官方名称：仁斯利尔理工大学，英文原名Rensselaer Polytechnic Institute，简称RPI，为全美顶尖理工大学，美国东部高等学府，位于美国纽约州首府奥尔巴尼附近的特洛伊.</a:t>
            </a:r>
            <a:endParaRPr lang="en-US" sz="2000" b="0" strike="noStrike" spc="-1">
              <a:solidFill>
                <a:srgbClr val="000000"/>
              </a:solidFill>
              <a:uFill>
                <a:solidFill>
                  <a:srgbClr val="FFFFFF"/>
                </a:solidFill>
              </a:uFill>
              <a:latin typeface="Arial" panose="020B0604020202020204"/>
            </a:endParaRPr>
          </a:p>
        </p:txBody>
      </p:sp>
      <p:sp>
        <p:nvSpPr>
          <p:cNvPr id="342"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3"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在事件抽取的过程中，一个事件往往被更形式化地定义为包含了事件触发器（event trigger）, 事件类型(event type), 事件元素(event argument) 和事件元素角色(event argument role)，因此事件抽取的任务就是识别出上述事件要素并且进行结构化组织。</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https://mp.weixin.qq.com/s/etMS7OdLz_NUj1YtSGNdTg </a:t>
            </a:r>
            <a:endParaRPr lang="en-US" sz="2000" b="0" strike="noStrike" spc="-1">
              <a:solidFill>
                <a:srgbClr val="000000"/>
              </a:solidFill>
              <a:uFill>
                <a:solidFill>
                  <a:srgbClr val="FFFFFF"/>
                </a:solidFill>
              </a:uFill>
              <a:latin typeface="Arial" panose="020B0604020202020204"/>
            </a:endParaRPr>
          </a:p>
        </p:txBody>
      </p:sp>
      <p:sp>
        <p:nvSpPr>
          <p:cNvPr id="345"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6"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343400"/>
            <a:ext cx="5483880" cy="411228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召回率(</a:t>
            </a:r>
            <a:r>
              <a:rPr lang="en-US" sz="1200" b="1" strike="noStrike" spc="-1">
                <a:solidFill>
                  <a:srgbClr val="000000"/>
                </a:solidFill>
                <a:uFill>
                  <a:solidFill>
                    <a:srgbClr val="FFFFFF"/>
                  </a:solidFill>
                </a:uFill>
                <a:latin typeface="+mn-lt"/>
                <a:ea typeface="+mn-ea"/>
              </a:rPr>
              <a:t>R</a:t>
            </a:r>
            <a:r>
              <a:rPr lang="en-US" sz="1200" b="0" strike="noStrike" spc="-1">
                <a:solidFill>
                  <a:srgbClr val="000000"/>
                </a:solidFill>
                <a:uFill>
                  <a:solidFill>
                    <a:srgbClr val="FFFFFF"/>
                  </a:solidFill>
                </a:uFill>
                <a:latin typeface="+mn-lt"/>
                <a:ea typeface="+mn-ea"/>
              </a:rPr>
              <a:t>ecall)      =  系统检索到的相关文件 / 系统所有相关的文件总数</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准确率(</a:t>
            </a:r>
            <a:r>
              <a:rPr lang="en-US" sz="1200" b="1" strike="noStrike" spc="-1">
                <a:solidFill>
                  <a:srgbClr val="000000"/>
                </a:solidFill>
                <a:uFill>
                  <a:solidFill>
                    <a:srgbClr val="FFFFFF"/>
                  </a:solidFill>
                </a:uFill>
                <a:latin typeface="+mn-lt"/>
                <a:ea typeface="+mn-ea"/>
              </a:rPr>
              <a:t>P</a:t>
            </a:r>
            <a:r>
              <a:rPr lang="en-US" sz="1200" b="0" strike="noStrike" spc="-1">
                <a:solidFill>
                  <a:srgbClr val="000000"/>
                </a:solidFill>
                <a:uFill>
                  <a:solidFill>
                    <a:srgbClr val="FFFFFF"/>
                  </a:solidFill>
                </a:uFill>
                <a:latin typeface="+mn-lt"/>
                <a:ea typeface="+mn-ea"/>
              </a:rPr>
              <a:t>recision) =  系统检索到的相关文件 / 系统所有检索到的文件总数</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人名PER</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组织名ORG</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地名LOC</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其他MISC</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48"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9"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本幻灯片，主要针对知识图谱的关键技术进行叙述以及典型应用之一对话系统进行研究。</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不对知识图谱基本概念尽行阐述。</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https://blog.csdn.net/fbsxghvudk/article/details/80719926</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343400"/>
            <a:ext cx="5483880" cy="411228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召回率(</a:t>
            </a:r>
            <a:r>
              <a:rPr lang="en-US" sz="1200" b="1" strike="noStrike" spc="-1">
                <a:solidFill>
                  <a:srgbClr val="000000"/>
                </a:solidFill>
                <a:uFill>
                  <a:solidFill>
                    <a:srgbClr val="FFFFFF"/>
                  </a:solidFill>
                </a:uFill>
                <a:latin typeface="+mn-lt"/>
                <a:ea typeface="+mn-ea"/>
              </a:rPr>
              <a:t>R</a:t>
            </a:r>
            <a:r>
              <a:rPr lang="en-US" sz="1200" b="0" strike="noStrike" spc="-1">
                <a:solidFill>
                  <a:srgbClr val="000000"/>
                </a:solidFill>
                <a:uFill>
                  <a:solidFill>
                    <a:srgbClr val="FFFFFF"/>
                  </a:solidFill>
                </a:uFill>
                <a:latin typeface="+mn-lt"/>
                <a:ea typeface="+mn-ea"/>
              </a:rPr>
              <a:t>ecall)      =  系统检索到的相关文件 / 系统所有相关的文件总数</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准确率(</a:t>
            </a:r>
            <a:r>
              <a:rPr lang="en-US" sz="1200" b="1" strike="noStrike" spc="-1">
                <a:solidFill>
                  <a:srgbClr val="000000"/>
                </a:solidFill>
                <a:uFill>
                  <a:solidFill>
                    <a:srgbClr val="FFFFFF"/>
                  </a:solidFill>
                </a:uFill>
                <a:latin typeface="+mn-lt"/>
                <a:ea typeface="+mn-ea"/>
              </a:rPr>
              <a:t>P</a:t>
            </a:r>
            <a:r>
              <a:rPr lang="en-US" sz="1200" b="0" strike="noStrike" spc="-1">
                <a:solidFill>
                  <a:srgbClr val="000000"/>
                </a:solidFill>
                <a:uFill>
                  <a:solidFill>
                    <a:srgbClr val="FFFFFF"/>
                  </a:solidFill>
                </a:uFill>
                <a:latin typeface="+mn-lt"/>
                <a:ea typeface="+mn-ea"/>
              </a:rPr>
              <a:t>recision) =  系统检索到的相关文件 / 系统所有检索到的文件总数</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人名PER</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组织名ORG</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地名LOC</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其他MISC</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48"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9"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343400"/>
            <a:ext cx="5483880" cy="411228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召回率(</a:t>
            </a:r>
            <a:r>
              <a:rPr lang="en-US" sz="1200" b="1" strike="noStrike" spc="-1">
                <a:solidFill>
                  <a:srgbClr val="000000"/>
                </a:solidFill>
                <a:uFill>
                  <a:solidFill>
                    <a:srgbClr val="FFFFFF"/>
                  </a:solidFill>
                </a:uFill>
                <a:latin typeface="+mn-lt"/>
                <a:ea typeface="+mn-ea"/>
              </a:rPr>
              <a:t>R</a:t>
            </a:r>
            <a:r>
              <a:rPr lang="en-US" sz="1200" b="0" strike="noStrike" spc="-1">
                <a:solidFill>
                  <a:srgbClr val="000000"/>
                </a:solidFill>
                <a:uFill>
                  <a:solidFill>
                    <a:srgbClr val="FFFFFF"/>
                  </a:solidFill>
                </a:uFill>
                <a:latin typeface="+mn-lt"/>
                <a:ea typeface="+mn-ea"/>
              </a:rPr>
              <a:t>ecall)      =  系统检索到的相关文件 / 系统所有相关的文件总数</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准确率(</a:t>
            </a:r>
            <a:r>
              <a:rPr lang="en-US" sz="1200" b="1" strike="noStrike" spc="-1">
                <a:solidFill>
                  <a:srgbClr val="000000"/>
                </a:solidFill>
                <a:uFill>
                  <a:solidFill>
                    <a:srgbClr val="FFFFFF"/>
                  </a:solidFill>
                </a:uFill>
                <a:latin typeface="+mn-lt"/>
                <a:ea typeface="+mn-ea"/>
              </a:rPr>
              <a:t>P</a:t>
            </a:r>
            <a:r>
              <a:rPr lang="en-US" sz="1200" b="0" strike="noStrike" spc="-1">
                <a:solidFill>
                  <a:srgbClr val="000000"/>
                </a:solidFill>
                <a:uFill>
                  <a:solidFill>
                    <a:srgbClr val="FFFFFF"/>
                  </a:solidFill>
                </a:uFill>
                <a:latin typeface="+mn-lt"/>
                <a:ea typeface="+mn-ea"/>
              </a:rPr>
              <a:t>recision) =  系统检索到的相关文件 / 系统所有检索到的文件总数</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人名PER</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组织名ORG</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地名LOC</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其他MISC</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48"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49"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60"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61"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60"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61"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知识图谱：</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A6A6A6"/>
                </a:solidFill>
                <a:uFill>
                  <a:solidFill>
                    <a:srgbClr val="FFFFFF"/>
                  </a:solidFill>
                </a:uFill>
                <a:latin typeface="微软雅黑"/>
                <a:ea typeface="微软雅黑"/>
              </a:rPr>
              <a:t>从AI的视角来看，知识图谱是一种理解人类语言的知识库，</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A6A6A6"/>
                </a:solidFill>
                <a:uFill>
                  <a:solidFill>
                    <a:srgbClr val="FFFFFF"/>
                  </a:solidFill>
                </a:uFill>
                <a:latin typeface="微软雅黑"/>
                <a:ea typeface="微软雅黑"/>
              </a:rPr>
              <a:t>从数据库视角来看，知识图谱是一种新型的知识存储结构；</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A6A6A6"/>
                </a:solidFill>
                <a:uFill>
                  <a:solidFill>
                    <a:srgbClr val="FFFFFF"/>
                  </a:solidFill>
                </a:uFill>
                <a:latin typeface="微软雅黑"/>
                <a:ea typeface="微软雅黑"/>
              </a:rPr>
              <a:t>从知识表示视角来看，知识图谱是计算机理解知识的一种方法；</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A6A6A6"/>
                </a:solidFill>
                <a:uFill>
                  <a:solidFill>
                    <a:srgbClr val="FFFFFF"/>
                  </a:solidFill>
                </a:uFill>
                <a:latin typeface="微软雅黑"/>
                <a:ea typeface="微软雅黑"/>
              </a:rPr>
              <a:t>从web视角来看，知识图谱是知识数据之间的一种语义互联。</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A6A6A6"/>
                </a:solidFill>
                <a:uFill>
                  <a:solidFill>
                    <a:srgbClr val="FFFFFF"/>
                  </a:solidFill>
                </a:uFill>
                <a:latin typeface="微软雅黑"/>
                <a:ea typeface="微软雅黑"/>
              </a:rPr>
              <a:t>命名实体识别：二分类问题，一般指对人名、地名、机构名的识别</a:t>
            </a:r>
            <a:endParaRPr lang="en-US" sz="2000" b="0" strike="noStrike" spc="-1">
              <a:solidFill>
                <a:srgbClr val="000000"/>
              </a:solidFill>
              <a:uFill>
                <a:solidFill>
                  <a:srgbClr val="FFFFFF"/>
                </a:solidFill>
              </a:uFill>
              <a:latin typeface="Arial" panose="020B0604020202020204"/>
            </a:endParaRPr>
          </a:p>
        </p:txBody>
      </p:sp>
      <p:sp>
        <p:nvSpPr>
          <p:cNvPr id="310"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11"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body"/>
          </p:nvPr>
        </p:nvSpPr>
        <p:spPr>
          <a:xfrm>
            <a:off x="685800" y="4343400"/>
            <a:ext cx="5483880" cy="411228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313"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14"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ea typeface="宋体"/>
              </a:rPr>
              <a:t>区分：</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ea typeface="宋体"/>
              </a:rPr>
              <a:t>关系抽取: 从一个句子中判断两个entity是否有关系，一般是一个二分类问题，指定某种关系。</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ea typeface="宋体"/>
              </a:rPr>
              <a:t>关系分类: 一般是判断一个句子中 两个entity是哪种关系，属于多分类问题。</a:t>
            </a:r>
            <a:endParaRPr lang="en-US" sz="2000" b="0" strike="noStrike" spc="-1">
              <a:solidFill>
                <a:srgbClr val="000000"/>
              </a:solidFill>
              <a:uFill>
                <a:solidFill>
                  <a:srgbClr val="FFFFFF"/>
                </a:solidFill>
              </a:uFill>
              <a:latin typeface="Arial" panose="020B0604020202020204"/>
            </a:endParaRPr>
          </a:p>
        </p:txBody>
      </p:sp>
      <p:sp>
        <p:nvSpPr>
          <p:cNvPr id="316"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17"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ea typeface="宋体"/>
              </a:rPr>
              <a:t>现有的有监督学习关系抽取方法已经取得了较好的效果，但它们严重依赖词性标注、句法解析等自然语言处理标注提供分类特征。</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ea typeface="宋体"/>
              </a:rPr>
              <a:t>而自然语言处理标注工具往往存在大量错误，这些错误将会在关系抽取系统中不断传播放大，最终影响关系抽取的效果。</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19"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20"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685800" y="4343400"/>
            <a:ext cx="5483880" cy="41122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ea typeface="宋体"/>
              </a:rPr>
              <a:t>现有的有监督学习关系抽取方法已经取得了较好的效果，但它们严重依赖词性标注、句法解析等自然语言处理标注提供分类特征。</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ea typeface="宋体"/>
              </a:rPr>
              <a:t>而自然语言处理标注工具往往存在大量错误，这些错误将会在关系抽取系统中不断传播放大，最终影响关系抽取的效果。</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322" name="CustomShape 2"/>
          <p:cNvSpPr/>
          <p:nvPr/>
        </p:nvSpPr>
        <p:spPr>
          <a:xfrm>
            <a:off x="3884760" y="0"/>
            <a:ext cx="2969280" cy="45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323" name="CustomShape 3"/>
          <p:cNvSpPr/>
          <p:nvPr/>
        </p:nvSpPr>
        <p:spPr>
          <a:xfrm>
            <a:off x="3884760" y="8685360"/>
            <a:ext cx="2969280" cy="454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实体消歧是专门用于解决同名实体产生歧义问题的技术，通过实体消歧，就可以根据当前的语境，准确建立实体链接，实体消歧主要采用聚类法。其实也可以看做基于上下文的分类问题，类似于词性消歧和词义消歧。</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共指消解技术主要用于解决多个指称对应同一实体对象的问题。在一次会话中，多个指称可能指向的是同一实体对象。利用共指消解技术，可以将这些指称项关联（合并）到正确的实体对象，</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由于该问题在信息检索和自然语言处理等领域具有特殊的重要性，吸引了大量的研究努力。共指消解还有一些其他的名字，比如对象对齐、实体匹配和实体同义。</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https://zhuanlan.zhihu.com/p/38891715</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756000" y="5078520"/>
            <a:ext cx="6046920" cy="481032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概念层的更新是指新增数据后获得了新的概念，需要自动将新的概念添加到知识库的概念层中。</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数据层的更新主要是新增或更新实体、关系、属性值，对数据层进行更新需要考虑数据源的可靠性、数据的一致性（是否存在矛盾或冗杂等问题）等可靠数据源，并选择在各数据源中出现频率高的事实和属性加入知识库。</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37" name="PlaceHolder 5"/>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40" name="PlaceHolder 3"/>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pic>
        <p:nvPicPr>
          <p:cNvPr id="41" name="图片 40"/>
          <p:cNvPicPr/>
          <p:nvPr/>
        </p:nvPicPr>
        <p:blipFill>
          <a:blip r:embed="rId2"/>
          <a:stretch>
            <a:fillRect/>
          </a:stretch>
        </p:blipFill>
        <p:spPr>
          <a:xfrm>
            <a:off x="2079000" y="1604520"/>
            <a:ext cx="4984920" cy="3977280"/>
          </a:xfrm>
          <a:prstGeom prst="rect">
            <a:avLst/>
          </a:prstGeom>
          <a:ln>
            <a:noFill/>
          </a:ln>
        </p:spPr>
      </p:pic>
      <p:pic>
        <p:nvPicPr>
          <p:cNvPr id="42" name="图片 41"/>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59" name="PlaceHolder 3"/>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60" name="PlaceHolder 4"/>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75"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76" name="PlaceHolder 5"/>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79" name="PlaceHolder 3"/>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pic>
        <p:nvPicPr>
          <p:cNvPr id="80" name="图片 79"/>
          <p:cNvPicPr/>
          <p:nvPr/>
        </p:nvPicPr>
        <p:blipFill>
          <a:blip r:embed="rId2"/>
          <a:stretch>
            <a:fillRect/>
          </a:stretch>
        </p:blipFill>
        <p:spPr>
          <a:xfrm>
            <a:off x="2079000" y="1604520"/>
            <a:ext cx="4984920" cy="3977280"/>
          </a:xfrm>
          <a:prstGeom prst="rect">
            <a:avLst/>
          </a:prstGeom>
          <a:ln>
            <a:noFill/>
          </a:ln>
        </p:spPr>
      </p:pic>
      <p:pic>
        <p:nvPicPr>
          <p:cNvPr id="81" name="图片 8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98" name="PlaceHolder 3"/>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99" name="PlaceHolder 4"/>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15" name="PlaceHolder 5"/>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17" name="PlaceHolder 2"/>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18" name="PlaceHolder 3"/>
          <p:cNvSpPr>
            <a:spLocks noGrp="1"/>
          </p:cNvSpPr>
          <p:nvPr>
            <p:ph type="body"/>
          </p:nvPr>
        </p:nvSpPr>
        <p:spPr>
          <a:xfrm>
            <a:off x="457200" y="1604520"/>
            <a:ext cx="822924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pic>
        <p:nvPicPr>
          <p:cNvPr id="119" name="图片 118"/>
          <p:cNvPicPr/>
          <p:nvPr/>
        </p:nvPicPr>
        <p:blipFill>
          <a:blip r:embed="rId2"/>
          <a:stretch>
            <a:fillRect/>
          </a:stretch>
        </p:blipFill>
        <p:spPr>
          <a:xfrm>
            <a:off x="2079000" y="1604520"/>
            <a:ext cx="4984920" cy="3977280"/>
          </a:xfrm>
          <a:prstGeom prst="rect">
            <a:avLst/>
          </a:prstGeom>
          <a:ln>
            <a:noFill/>
          </a:ln>
        </p:spPr>
      </p:pic>
      <p:pic>
        <p:nvPicPr>
          <p:cNvPr id="120" name="图片 11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0" name="PlaceHolder 3"/>
          <p:cNvSpPr>
            <a:spLocks noGrp="1"/>
          </p:cNvSpPr>
          <p:nvPr>
            <p:ph type="body"/>
          </p:nvPr>
        </p:nvSpPr>
        <p:spPr>
          <a:xfrm>
            <a:off x="45720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1" name="PlaceHolder 4"/>
          <p:cNvSpPr>
            <a:spLocks noGrp="1"/>
          </p:cNvSpPr>
          <p:nvPr>
            <p:ph type="body"/>
          </p:nvPr>
        </p:nvSpPr>
        <p:spPr>
          <a:xfrm>
            <a:off x="467424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p>
            <a:endParaRPr lang="en-US" sz="18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Line 1"/>
          <p:cNvSpPr/>
          <p:nvPr/>
        </p:nvSpPr>
        <p:spPr>
          <a:xfrm>
            <a:off x="457200" y="635292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2" name="Line 2"/>
          <p:cNvSpPr/>
          <p:nvPr/>
        </p:nvSpPr>
        <p:spPr>
          <a:xfrm>
            <a:off x="457200" y="114300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3" name="CustomShape 3" hidden="1"/>
          <p:cNvSpPr/>
          <p:nvPr/>
        </p:nvSpPr>
        <p:spPr>
          <a:xfrm rot="5400000">
            <a:off x="421560" y="6467400"/>
            <a:ext cx="188280" cy="11772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 name="CustomShape 4"/>
          <p:cNvSpPr/>
          <p:nvPr/>
        </p:nvSpPr>
        <p:spPr>
          <a:xfrm>
            <a:off x="905040" y="3648240"/>
            <a:ext cx="7312680" cy="1277640"/>
          </a:xfrm>
          <a:prstGeom prst="rect">
            <a:avLst/>
          </a:prstGeom>
          <a:noFill/>
          <a:ln w="6480">
            <a:solidFill>
              <a:srgbClr val="4F81BD"/>
            </a:solidFill>
            <a:round/>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5" name="CustomShape 5"/>
          <p:cNvSpPr/>
          <p:nvPr/>
        </p:nvSpPr>
        <p:spPr>
          <a:xfrm>
            <a:off x="914400" y="5048280"/>
            <a:ext cx="7312680" cy="683280"/>
          </a:xfrm>
          <a:prstGeom prst="rect">
            <a:avLst/>
          </a:prstGeom>
          <a:noFill/>
          <a:ln w="6480">
            <a:solidFill>
              <a:srgbClr val="C0504D"/>
            </a:solidFill>
            <a:round/>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6" name="CustomShape 6"/>
          <p:cNvSpPr/>
          <p:nvPr/>
        </p:nvSpPr>
        <p:spPr>
          <a:xfrm>
            <a:off x="905040" y="3648240"/>
            <a:ext cx="226080" cy="1277640"/>
          </a:xfrm>
          <a:prstGeom prst="rect">
            <a:avLst/>
          </a:prstGeom>
          <a:solidFill>
            <a:srgbClr val="4F81BD"/>
          </a:solidFill>
          <a:ln w="648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7" name="CustomShape 7"/>
          <p:cNvSpPr/>
          <p:nvPr/>
        </p:nvSpPr>
        <p:spPr>
          <a:xfrm>
            <a:off x="914400" y="5048280"/>
            <a:ext cx="226080" cy="683280"/>
          </a:xfrm>
          <a:prstGeom prst="rect">
            <a:avLst/>
          </a:prstGeom>
          <a:solidFill>
            <a:srgbClr val="C0504D"/>
          </a:solidFill>
          <a:ln w="648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8" name="PlaceHolder 8"/>
          <p:cNvSpPr>
            <a:spLocks noGrp="1"/>
          </p:cNvSpPr>
          <p:nvPr>
            <p:ph type="title"/>
          </p:nvPr>
        </p:nvSpPr>
        <p:spPr>
          <a:xfrm>
            <a:off x="457200" y="273600"/>
            <a:ext cx="8229240" cy="1144800"/>
          </a:xfrm>
          <a:prstGeom prst="rect">
            <a:avLst/>
          </a:prstGeom>
        </p:spPr>
        <p:txBody>
          <a:bodyPr lIns="0" tIns="0" rIns="0" bIns="0" anchor="ctr"/>
          <a:p>
            <a:r>
              <a:rPr lang="en-US" sz="1800" b="0" strike="noStrike" spc="-1">
                <a:solidFill>
                  <a:srgbClr val="000000"/>
                </a:solidFill>
                <a:uFill>
                  <a:solidFill>
                    <a:srgbClr val="FFFFFF"/>
                  </a:solidFill>
                </a:uFill>
                <a:latin typeface="Arial" panose="020B0604020202020204"/>
              </a:rPr>
              <a:t>单击鼠标编辑标题文字格式</a:t>
            </a:r>
            <a:endParaRPr lang="en-US" sz="1800" b="0" strike="noStrike" spc="-1">
              <a:solidFill>
                <a:srgbClr val="000000"/>
              </a:solidFill>
              <a:uFill>
                <a:solidFill>
                  <a:srgbClr val="FFFFFF"/>
                </a:solidFill>
              </a:uFill>
              <a:latin typeface="Arial" panose="020B0604020202020204"/>
            </a:endParaRPr>
          </a:p>
        </p:txBody>
      </p:sp>
      <p:sp>
        <p:nvSpPr>
          <p:cNvPr id="9" name="PlaceHolder 9"/>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单击鼠标编辑大纲文字格式</a:t>
            </a:r>
            <a:endParaRPr lang="en-US"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第二个大纲级</a:t>
            </a:r>
            <a:endParaRPr lang="en-US"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第三大纲级别</a:t>
            </a:r>
            <a:endParaRPr lang="en-US"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第四大纲级别</a:t>
            </a:r>
            <a:endParaRPr lang="en-US"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1"/>
          <p:cNvSpPr/>
          <p:nvPr/>
        </p:nvSpPr>
        <p:spPr>
          <a:xfrm>
            <a:off x="457200" y="635292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44" name="Line 2"/>
          <p:cNvSpPr/>
          <p:nvPr/>
        </p:nvSpPr>
        <p:spPr>
          <a:xfrm>
            <a:off x="457200" y="114300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45" name="CustomShape 3"/>
          <p:cNvSpPr/>
          <p:nvPr/>
        </p:nvSpPr>
        <p:spPr>
          <a:xfrm rot="5400000">
            <a:off x="421560" y="6467400"/>
            <a:ext cx="188280" cy="11772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6" name="PlaceHolder 4"/>
          <p:cNvSpPr>
            <a:spLocks noGrp="1"/>
          </p:cNvSpPr>
          <p:nvPr>
            <p:ph type="title"/>
          </p:nvPr>
        </p:nvSpPr>
        <p:spPr>
          <a:xfrm>
            <a:off x="457200" y="273600"/>
            <a:ext cx="8229240" cy="1144800"/>
          </a:xfrm>
          <a:prstGeom prst="rect">
            <a:avLst/>
          </a:prstGeom>
        </p:spPr>
        <p:txBody>
          <a:bodyPr lIns="0" tIns="0" rIns="0" bIns="0" anchor="ctr"/>
          <a:p>
            <a:r>
              <a:rPr lang="en-US" sz="1800" b="0" strike="noStrike" spc="-1">
                <a:solidFill>
                  <a:srgbClr val="000000"/>
                </a:solidFill>
                <a:uFill>
                  <a:solidFill>
                    <a:srgbClr val="FFFFFF"/>
                  </a:solidFill>
                </a:uFill>
                <a:latin typeface="Arial" panose="020B0604020202020204"/>
              </a:rPr>
              <a:t>单击鼠标编辑标题文字格式</a:t>
            </a:r>
            <a:endParaRPr lang="en-US" sz="1800" b="0" strike="noStrike" spc="-1">
              <a:solidFill>
                <a:srgbClr val="000000"/>
              </a:solidFill>
              <a:uFill>
                <a:solidFill>
                  <a:srgbClr val="FFFFFF"/>
                </a:solidFill>
              </a:uFill>
              <a:latin typeface="Arial" panose="020B0604020202020204"/>
            </a:endParaRPr>
          </a:p>
        </p:txBody>
      </p:sp>
      <p:sp>
        <p:nvSpPr>
          <p:cNvPr id="47"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单击鼠标编辑大纲文字格式</a:t>
            </a:r>
            <a:endParaRPr lang="en-US"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第二个大纲级</a:t>
            </a:r>
            <a:endParaRPr lang="en-US"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第三大纲级别</a:t>
            </a:r>
            <a:endParaRPr lang="en-US"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第四大纲级别</a:t>
            </a:r>
            <a:endParaRPr lang="en-US"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Line 1"/>
          <p:cNvSpPr/>
          <p:nvPr/>
        </p:nvSpPr>
        <p:spPr>
          <a:xfrm>
            <a:off x="457200" y="635292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83" name="Line 2"/>
          <p:cNvSpPr/>
          <p:nvPr/>
        </p:nvSpPr>
        <p:spPr>
          <a:xfrm>
            <a:off x="457200" y="1143000"/>
            <a:ext cx="8229600" cy="360"/>
          </a:xfrm>
          <a:prstGeom prst="line">
            <a:avLst/>
          </a:prstGeom>
          <a:ln w="9360" cap="rnd">
            <a:solidFill>
              <a:srgbClr val="C0504D"/>
            </a:solidFill>
            <a:custDash>
              <a:ds d="2200000" sp="1700000"/>
            </a:custDash>
            <a:round/>
          </a:ln>
        </p:spPr>
        <p:style>
          <a:lnRef idx="0">
            <a:srgbClr val="FFFFFF"/>
          </a:lnRef>
          <a:fillRef idx="0">
            <a:srgbClr val="FFFFFF"/>
          </a:fillRef>
          <a:effectRef idx="0">
            <a:srgbClr val="FFFFFF"/>
          </a:effectRef>
          <a:fontRef idx="minor"/>
        </p:style>
      </p:sp>
      <p:sp>
        <p:nvSpPr>
          <p:cNvPr id="84" name="CustomShape 3"/>
          <p:cNvSpPr/>
          <p:nvPr/>
        </p:nvSpPr>
        <p:spPr>
          <a:xfrm rot="5400000">
            <a:off x="421560" y="6467400"/>
            <a:ext cx="188280" cy="11772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85" name="PlaceHolder 4"/>
          <p:cNvSpPr>
            <a:spLocks noGrp="1"/>
          </p:cNvSpPr>
          <p:nvPr>
            <p:ph type="title"/>
          </p:nvPr>
        </p:nvSpPr>
        <p:spPr>
          <a:xfrm>
            <a:off x="457200" y="273600"/>
            <a:ext cx="8229240" cy="1144800"/>
          </a:xfrm>
          <a:prstGeom prst="rect">
            <a:avLst/>
          </a:prstGeom>
        </p:spPr>
        <p:txBody>
          <a:bodyPr lIns="0" tIns="0" rIns="0" bIns="0" anchor="ctr"/>
          <a:p>
            <a:r>
              <a:rPr lang="en-US" sz="1800" b="0" strike="noStrike" spc="-1">
                <a:solidFill>
                  <a:srgbClr val="000000"/>
                </a:solidFill>
                <a:uFill>
                  <a:solidFill>
                    <a:srgbClr val="FFFFFF"/>
                  </a:solidFill>
                </a:uFill>
                <a:latin typeface="Arial" panose="020B0604020202020204"/>
              </a:rPr>
              <a:t>单击鼠标编辑标题文字格式</a:t>
            </a:r>
            <a:endParaRPr lang="en-US" sz="1800" b="0" strike="noStrike" spc="-1">
              <a:solidFill>
                <a:srgbClr val="000000"/>
              </a:solidFill>
              <a:uFill>
                <a:solidFill>
                  <a:srgbClr val="FFFFFF"/>
                </a:solidFill>
              </a:uFill>
              <a:latin typeface="Arial" panose="020B0604020202020204"/>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单击鼠标编辑大纲文字格式</a:t>
            </a:r>
            <a:endParaRPr lang="en-US"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第二个大纲级</a:t>
            </a:r>
            <a:endParaRPr lang="en-US"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第三大纲级别</a:t>
            </a:r>
            <a:endParaRPr lang="en-US"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1800" b="0" strike="noStrike" spc="-1">
                <a:solidFill>
                  <a:srgbClr val="000000"/>
                </a:solidFill>
                <a:uFill>
                  <a:solidFill>
                    <a:srgbClr val="FFFFFF"/>
                  </a:solidFill>
                </a:uFill>
                <a:latin typeface="Arial" panose="020B0604020202020204"/>
              </a:rPr>
              <a:t>第四大纲级别</a:t>
            </a:r>
            <a:endParaRPr lang="en-US"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hyperlink" Target="https://github.com/liuhuanyong/ComplexEventExtrac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3.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2196000" y="3986640"/>
            <a:ext cx="4587840" cy="589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600" b="1" strike="noStrike" spc="-1">
                <a:solidFill>
                  <a:srgbClr val="000000"/>
                </a:solidFill>
                <a:uFill>
                  <a:solidFill>
                    <a:srgbClr val="FFFFFF"/>
                  </a:solidFill>
                </a:uFill>
                <a:latin typeface="Arial" panose="020B0604020202020204"/>
                <a:ea typeface="DejaVu Sans" panose="020B0603030804020204"/>
              </a:rPr>
              <a:t>知识图谱关键技术与</a:t>
            </a:r>
            <a:r>
              <a:rPr lang="zh-CN" altLang="en-US" sz="2600" b="1" strike="noStrike" spc="-1">
                <a:solidFill>
                  <a:srgbClr val="000000"/>
                </a:solidFill>
                <a:uFill>
                  <a:solidFill>
                    <a:srgbClr val="FFFFFF"/>
                  </a:solidFill>
                </a:uFill>
                <a:latin typeface="Arial" panose="020B0604020202020204"/>
                <a:ea typeface="宋体" charset="0"/>
              </a:rPr>
              <a:t>问答</a:t>
            </a:r>
            <a:r>
              <a:rPr lang="en-US" sz="2600" b="1" strike="noStrike" spc="-1">
                <a:solidFill>
                  <a:srgbClr val="000000"/>
                </a:solidFill>
                <a:uFill>
                  <a:solidFill>
                    <a:srgbClr val="FFFFFF"/>
                  </a:solidFill>
                </a:uFill>
                <a:latin typeface="Arial" panose="020B0604020202020204"/>
                <a:ea typeface="DejaVu Sans" panose="020B0603030804020204"/>
              </a:rPr>
              <a:t>系统</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27" name="CustomShape 2"/>
          <p:cNvSpPr/>
          <p:nvPr/>
        </p:nvSpPr>
        <p:spPr>
          <a:xfrm>
            <a:off x="3789720" y="5005800"/>
            <a:ext cx="1400040" cy="70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0" strike="noStrike" spc="-1">
                <a:solidFill>
                  <a:srgbClr val="464653"/>
                </a:solidFill>
                <a:uFill>
                  <a:solidFill>
                    <a:srgbClr val="FFFFFF"/>
                  </a:solidFill>
                </a:uFill>
                <a:latin typeface="AR PL UKai CN" panose="02000503000000000000" charset="-122"/>
                <a:ea typeface="AR PL UKai CN" panose="02000503000000000000" charset="-122"/>
              </a:rPr>
              <a:t>李航航</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200" b="0" strike="noStrike" spc="-1">
                <a:solidFill>
                  <a:srgbClr val="464653"/>
                </a:solidFill>
                <a:uFill>
                  <a:solidFill>
                    <a:srgbClr val="FFFFFF"/>
                  </a:solidFill>
                </a:uFill>
                <a:latin typeface="Arial" panose="020B0604020202020204"/>
                <a:ea typeface="AR PL UKai CN" panose="02000503000000000000" charset="-122"/>
              </a:rPr>
              <a:t> </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200" b="0" strike="noStrike" spc="-1">
                <a:solidFill>
                  <a:srgbClr val="464653"/>
                </a:solidFill>
                <a:uFill>
                  <a:solidFill>
                    <a:srgbClr val="FFFFFF"/>
                  </a:solidFill>
                </a:uFill>
                <a:latin typeface="Arial" panose="020B0604020202020204"/>
                <a:ea typeface="AR PL UKai CN" panose="02000503000000000000" charset="-122"/>
              </a:rPr>
              <a:t>2019年3月</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28" name="Picture 4"/>
          <p:cNvPicPr/>
          <p:nvPr/>
        </p:nvPicPr>
        <p:blipFill>
          <a:blip r:embed="rId1"/>
          <a:stretch>
            <a:fillRect/>
          </a:stretch>
        </p:blipFill>
        <p:spPr>
          <a:xfrm>
            <a:off x="0" y="260640"/>
            <a:ext cx="3645720" cy="778680"/>
          </a:xfrm>
          <a:prstGeom prst="rect">
            <a:avLst/>
          </a:prstGeom>
          <a:ln w="9360">
            <a:noFill/>
          </a:ln>
        </p:spPr>
      </p:pic>
      <p:pic>
        <p:nvPicPr>
          <p:cNvPr id="129" name="图片 3"/>
          <p:cNvPicPr/>
          <p:nvPr/>
        </p:nvPicPr>
        <p:blipFill>
          <a:blip r:embed="rId2"/>
          <a:srcRect r="4058"/>
          <a:stretch>
            <a:fillRect/>
          </a:stretch>
        </p:blipFill>
        <p:spPr>
          <a:xfrm>
            <a:off x="3888000" y="1233720"/>
            <a:ext cx="3741480" cy="2047680"/>
          </a:xfrm>
          <a:prstGeom prst="rect">
            <a:avLst/>
          </a:prstGeom>
          <a:ln>
            <a:noFill/>
          </a:ln>
        </p:spPr>
      </p:pic>
      <p:pic>
        <p:nvPicPr>
          <p:cNvPr id="130" name="图片 90"/>
          <p:cNvPicPr/>
          <p:nvPr/>
        </p:nvPicPr>
        <p:blipFill>
          <a:blip r:embed="rId3"/>
          <a:stretch>
            <a:fillRect/>
          </a:stretch>
        </p:blipFill>
        <p:spPr>
          <a:xfrm>
            <a:off x="1872000" y="1233720"/>
            <a:ext cx="3309840" cy="2076120"/>
          </a:xfrm>
          <a:prstGeom prst="rect">
            <a:avLst/>
          </a:prstGeom>
          <a:ln>
            <a:solidFill>
              <a:srgbClr val="FFFFFF"/>
            </a:solidFill>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知识图谱关键技术--知识加工</a:t>
            </a:r>
            <a:endParaRPr lang="en-US" sz="1800" b="0" strike="noStrike" spc="-1">
              <a:solidFill>
                <a:srgbClr val="000000"/>
              </a:solidFill>
              <a:uFill>
                <a:solidFill>
                  <a:srgbClr val="FFFFFF"/>
                </a:solidFill>
              </a:uFill>
              <a:latin typeface="Arial" panose="020B0604020202020204"/>
            </a:endParaRPr>
          </a:p>
        </p:txBody>
      </p:sp>
      <p:sp>
        <p:nvSpPr>
          <p:cNvPr id="167"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68"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69" name="CustomShape 4"/>
          <p:cNvSpPr/>
          <p:nvPr/>
        </p:nvSpPr>
        <p:spPr>
          <a:xfrm>
            <a:off x="458640" y="1290240"/>
            <a:ext cx="8531280" cy="502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质量评估</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对知识的可信度进行量化，通过舍弃置信度较低的知识来保障知识库的质量。</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知识更新</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从逻辑上看，知识库的更新包括</a:t>
            </a:r>
            <a:r>
              <a:rPr lang="en-US" sz="2000" b="0" strike="noStrike" spc="-1">
                <a:solidFill>
                  <a:srgbClr val="FF0000"/>
                </a:solidFill>
                <a:uFill>
                  <a:solidFill>
                    <a:srgbClr val="FFFFFF"/>
                  </a:solidFill>
                </a:uFill>
                <a:latin typeface="AR PL UKai CN" panose="02000503000000000000" charset="-122"/>
                <a:ea typeface="AR PL UKai CN" panose="02000503000000000000" charset="-122"/>
              </a:rPr>
              <a:t>概念层</a:t>
            </a: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的更新和</a:t>
            </a:r>
            <a:r>
              <a:rPr lang="en-US" sz="2000" b="0" strike="noStrike" spc="-1">
                <a:solidFill>
                  <a:srgbClr val="FF0000"/>
                </a:solidFill>
                <a:uFill>
                  <a:solidFill>
                    <a:srgbClr val="FFFFFF"/>
                  </a:solidFill>
                </a:uFill>
                <a:latin typeface="AR PL UKai CN" panose="02000503000000000000" charset="-122"/>
                <a:ea typeface="AR PL UKai CN" panose="02000503000000000000" charset="-122"/>
              </a:rPr>
              <a:t>数据层</a:t>
            </a: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的更新。</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更新方式：</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全面更新</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    指以更新后的全部数据为输入，从零开始构建知识图谱。这种方法比较简单，但资源消耗大，而且需要耗费大量人力资源进行系统维护。</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增量更新</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    以当前新增数据为输入，向现有知识图谱中添加新增知识。这种方式资源消耗小，但目前仍需要大量人工干预（定义规则等），因此实施起来十分困难。</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71"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72"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73" name="CustomShape 4"/>
          <p:cNvSpPr/>
          <p:nvPr/>
        </p:nvSpPr>
        <p:spPr>
          <a:xfrm>
            <a:off x="458640" y="1290240"/>
            <a:ext cx="8531280" cy="4784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知识存储</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基于RDF存储：如Virtuoso</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基于图数据库存储：查询较高效，如</a:t>
            </a: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neo4j</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74" name="图片 5"/>
          <p:cNvPicPr/>
          <p:nvPr/>
        </p:nvPicPr>
        <p:blipFill>
          <a:blip r:embed="rId1"/>
          <a:stretch>
            <a:fillRect/>
          </a:stretch>
        </p:blipFill>
        <p:spPr>
          <a:xfrm>
            <a:off x="681480" y="1981080"/>
            <a:ext cx="5008680" cy="1800720"/>
          </a:xfrm>
          <a:prstGeom prst="rect">
            <a:avLst/>
          </a:prstGeom>
          <a:ln>
            <a:noFill/>
          </a:ln>
        </p:spPr>
      </p:pic>
      <p:pic>
        <p:nvPicPr>
          <p:cNvPr id="175" name="图片 6"/>
          <p:cNvPicPr/>
          <p:nvPr/>
        </p:nvPicPr>
        <p:blipFill>
          <a:blip r:embed="rId1"/>
          <a:stretch>
            <a:fillRect/>
          </a:stretch>
        </p:blipFill>
        <p:spPr>
          <a:xfrm>
            <a:off x="824760" y="4236840"/>
            <a:ext cx="4609440" cy="1872000"/>
          </a:xfrm>
          <a:prstGeom prst="rect">
            <a:avLst/>
          </a:prstGeom>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77"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78"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79" name="CustomShape 4"/>
          <p:cNvSpPr/>
          <p:nvPr/>
        </p:nvSpPr>
        <p:spPr>
          <a:xfrm>
            <a:off x="402480" y="1252080"/>
            <a:ext cx="8531280" cy="402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知识图谱可视化常用工具</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FF0000"/>
              </a:buClr>
              <a:buFont typeface="Arial" panose="020B0604020202020204"/>
              <a:buChar char="•"/>
            </a:pPr>
            <a:r>
              <a:rPr lang="en-US" sz="2400" b="0" strike="noStrike" spc="-1">
                <a:solidFill>
                  <a:srgbClr val="FF0000"/>
                </a:solidFill>
                <a:uFill>
                  <a:solidFill>
                    <a:srgbClr val="FFFFFF"/>
                  </a:solidFill>
                </a:uFill>
                <a:latin typeface="AR PL UKai CN" panose="02000503000000000000" charset="-122"/>
                <a:ea typeface="AR PL UKai CN" panose="02000503000000000000" charset="-122"/>
              </a:rPr>
              <a:t>ECharts</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百度开源工具，API封装完善，简单好用，易上手，但不支持事件处理。</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FF0000"/>
              </a:buClr>
              <a:buFont typeface="Arial" panose="020B0604020202020204"/>
              <a:buChar char="•"/>
            </a:pPr>
            <a:r>
              <a:rPr lang="en-US" sz="2400" b="0" strike="noStrike" spc="-1">
                <a:solidFill>
                  <a:srgbClr val="FF0000"/>
                </a:solidFill>
                <a:uFill>
                  <a:solidFill>
                    <a:srgbClr val="FFFFFF"/>
                  </a:solidFill>
                </a:uFill>
                <a:latin typeface="AR PL UKai CN" panose="02000503000000000000" charset="-122"/>
                <a:ea typeface="AR PL UKai CN" panose="02000503000000000000" charset="-122"/>
              </a:rPr>
              <a:t>Cytoscape.js</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针对图形和网络，事件交互性的支持不错，同样易上手。</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D3.js</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使用门槛较高，但支持事件处理器，D3的开销极小，支持大型数据集和交互动画的动态行为，支持图形丰富。</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知识图谱关键技术总结</a:t>
            </a:r>
            <a:endParaRPr lang="en-US" sz="1800" b="0" strike="noStrike" spc="-1">
              <a:solidFill>
                <a:srgbClr val="000000"/>
              </a:solidFill>
              <a:uFill>
                <a:solidFill>
                  <a:srgbClr val="FFFFFF"/>
                </a:solidFill>
              </a:uFill>
              <a:latin typeface="Arial" panose="020B0604020202020204"/>
            </a:endParaRPr>
          </a:p>
        </p:txBody>
      </p:sp>
      <p:sp>
        <p:nvSpPr>
          <p:cNvPr id="181"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82"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83" name="CustomShape 4"/>
          <p:cNvSpPr/>
          <p:nvPr/>
        </p:nvSpPr>
        <p:spPr>
          <a:xfrm>
            <a:off x="384120" y="1169640"/>
            <a:ext cx="8531280" cy="1735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知识抽取</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知识融合</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知识加工</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知识推理</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知识存储</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知识可视化</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185"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86"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87"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188" name="CustomShape 5"/>
          <p:cNvSpPr/>
          <p:nvPr/>
        </p:nvSpPr>
        <p:spPr>
          <a:xfrm>
            <a:off x="485640" y="1270800"/>
            <a:ext cx="8172360" cy="4358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定义：</a:t>
            </a: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事理图谱（Event Evolutionary Graph，EEG）中的事件用抽象、泛化、语义完备的谓词短语来表示，其中含有事件触发词，以及其他必需的成分来保持该事件的语义完备性。</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事理图谱与知识图谱的对比</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graphicFrame>
        <p:nvGraphicFramePr>
          <p:cNvPr id="189" name="Table 6"/>
          <p:cNvGraphicFramePr/>
          <p:nvPr/>
        </p:nvGraphicFramePr>
        <p:xfrm>
          <a:off x="1044000" y="3197880"/>
          <a:ext cx="7103520" cy="2193120"/>
        </p:xfrm>
        <a:graphic>
          <a:graphicData uri="http://schemas.openxmlformats.org/drawingml/2006/table">
            <a:tbl>
              <a:tblPr/>
              <a:tblGrid>
                <a:gridCol w="2367720"/>
                <a:gridCol w="2367720"/>
                <a:gridCol w="2368080"/>
              </a:tblGrid>
              <a:tr h="430200">
                <a:tc>
                  <a:txBody>
                    <a:bodyPr/>
                    <a:p>
                      <a:pPr>
                        <a:buNone/>
                      </a:pPr>
                      <a:endParaRPr lang="zh-CN" alt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事理图谱</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知识图谱</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23640">
                <a:tc>
                  <a:txBody>
                    <a:bodyPr/>
                    <a:p>
                      <a:pPr>
                        <a:lnSpc>
                          <a:spcPct val="14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研究对象</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600" b="1" strike="noStrike" spc="-1">
                          <a:solidFill>
                            <a:srgbClr val="FF0000"/>
                          </a:solidFill>
                          <a:uFill>
                            <a:solidFill>
                              <a:srgbClr val="FFFFFF"/>
                            </a:solidFill>
                          </a:uFill>
                          <a:latin typeface="AR PL UMing CN" panose="020B0309010101010101" charset="-122"/>
                          <a:ea typeface="AR PL UMing CN" panose="020B0309010101010101" charset="-122"/>
                        </a:rPr>
                        <a:t>事件</a:t>
                      </a: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及其关系</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600" b="1" strike="noStrike" spc="-1">
                          <a:solidFill>
                            <a:srgbClr val="FF0000"/>
                          </a:solidFill>
                          <a:uFill>
                            <a:solidFill>
                              <a:srgbClr val="FFFFFF"/>
                            </a:solidFill>
                          </a:uFill>
                          <a:latin typeface="AR PL UMing CN" panose="020B0309010101010101" charset="-122"/>
                          <a:ea typeface="AR PL UMing CN" panose="020B0309010101010101" charset="-122"/>
                        </a:rPr>
                        <a:t>实体</a:t>
                      </a: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及其关系</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23640">
                <a:tc>
                  <a:txBody>
                    <a:bodyPr/>
                    <a:p>
                      <a:pPr>
                        <a:lnSpc>
                          <a:spcPct val="14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组织形式</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有向图</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有向图</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58360">
                <a:tc>
                  <a:txBody>
                    <a:bodyPr/>
                    <a:p>
                      <a:pPr>
                        <a:lnSpc>
                          <a:spcPct val="14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主要知识内容</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事件间存在</a:t>
                      </a:r>
                      <a:r>
                        <a:rPr lang="en-US" sz="1600" b="1" strike="noStrike" spc="-1">
                          <a:solidFill>
                            <a:srgbClr val="77933C"/>
                          </a:solidFill>
                          <a:uFill>
                            <a:solidFill>
                              <a:srgbClr val="FFFFFF"/>
                            </a:solidFill>
                          </a:uFill>
                          <a:latin typeface="AR PL UMing CN" panose="020B0309010101010101" charset="-122"/>
                          <a:ea typeface="AR PL UMing CN" panose="020B0309010101010101" charset="-122"/>
                        </a:rPr>
                        <a:t>顺承、因果、转移概率</a:t>
                      </a: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信息</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实体属性和关系、实体上下位信息等</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57280">
                <a:tc>
                  <a:txBody>
                    <a:bodyPr/>
                    <a:p>
                      <a:pPr>
                        <a:lnSpc>
                          <a:spcPct val="14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知识特点</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事件间演化规律的可能性度量</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600" b="0" strike="noStrike" spc="-1">
                          <a:solidFill>
                            <a:srgbClr val="000000"/>
                          </a:solidFill>
                          <a:uFill>
                            <a:solidFill>
                              <a:srgbClr val="FFFFFF"/>
                            </a:solidFill>
                          </a:uFill>
                          <a:latin typeface="AR PL UMing CN" panose="020B0309010101010101" charset="-122"/>
                          <a:ea typeface="AR PL UMing CN" panose="020B0309010101010101" charset="-122"/>
                        </a:rPr>
                        <a:t>追求客观真实性</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92"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93"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194" name="CustomShape 5"/>
          <p:cNvSpPr/>
          <p:nvPr/>
        </p:nvSpPr>
        <p:spPr>
          <a:xfrm>
            <a:off x="302400" y="1270800"/>
            <a:ext cx="8172360" cy="3870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事理图谱的基本类型</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graphicFrame>
        <p:nvGraphicFramePr>
          <p:cNvPr id="195" name="Table 6"/>
          <p:cNvGraphicFramePr/>
          <p:nvPr/>
        </p:nvGraphicFramePr>
        <p:xfrm>
          <a:off x="342360" y="2115720"/>
          <a:ext cx="8435160" cy="3365280"/>
        </p:xfrm>
        <a:graphic>
          <a:graphicData uri="http://schemas.openxmlformats.org/drawingml/2006/table">
            <a:tbl>
              <a:tblPr/>
              <a:tblGrid>
                <a:gridCol w="820080"/>
                <a:gridCol w="2056680"/>
                <a:gridCol w="1135800"/>
                <a:gridCol w="1266120"/>
                <a:gridCol w="1564560"/>
                <a:gridCol w="1591920"/>
              </a:tblGrid>
              <a:tr h="647640">
                <a:tc>
                  <a:txBody>
                    <a:bodyPr/>
                    <a:p>
                      <a:pPr algn="ctr">
                        <a:lnSpc>
                          <a:spcPct val="100000"/>
                        </a:lnSpc>
                      </a:pPr>
                      <a:r>
                        <a:rPr lang="en-US" sz="1800" b="1" strike="noStrike" spc="-1">
                          <a:solidFill>
                            <a:srgbClr val="FFFFFF"/>
                          </a:solidFill>
                          <a:uFill>
                            <a:solidFill>
                              <a:srgbClr val="FFFFFF"/>
                            </a:solidFill>
                          </a:uFill>
                          <a:latin typeface="Arial" panose="020B0604020202020204"/>
                        </a:rPr>
                        <a:t>事件</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含义</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形式化</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事件应用</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图谱场景</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举例</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46200">
                <a:tc>
                  <a:txBody>
                    <a:bodyPr/>
                    <a:p>
                      <a:pPr algn="ctr">
                        <a:lnSpc>
                          <a:spcPct val="100000"/>
                        </a:lnSpc>
                      </a:pPr>
                      <a:r>
                        <a:rPr lang="en-US" sz="1200" b="0" strike="noStrike" spc="-1">
                          <a:solidFill>
                            <a:srgbClr val="000000"/>
                          </a:solidFill>
                          <a:uFill>
                            <a:solidFill>
                              <a:srgbClr val="FFFFFF"/>
                            </a:solidFill>
                          </a:uFill>
                          <a:latin typeface="Arial" panose="020B0604020202020204"/>
                        </a:rPr>
                        <a:t>因果事件</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某一事件导致某一事件发生</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A</a:t>
                      </a:r>
                      <a:r>
                        <a:rPr lang="en-US" sz="1200" b="0" strike="noStrike" spc="-1">
                          <a:solidFill>
                            <a:srgbClr val="000000"/>
                          </a:solidFill>
                          <a:uFill>
                            <a:solidFill>
                              <a:srgbClr val="FFFFFF"/>
                            </a:solidFill>
                          </a:uFill>
                          <a:latin typeface="Arial" panose="020B0604020202020204"/>
                          <a:ea typeface="宋体"/>
                        </a:rPr>
                        <a:t>导致B</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事件预警、分析</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执果索因，执因索果</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&lt;</a:t>
                      </a:r>
                      <a:r>
                        <a:rPr lang="en-US" sz="1200" b="0" strike="noStrike" spc="-1">
                          <a:solidFill>
                            <a:srgbClr val="000000"/>
                          </a:solidFill>
                          <a:uFill>
                            <a:solidFill>
                              <a:srgbClr val="FFFFFF"/>
                            </a:solidFill>
                          </a:uFill>
                          <a:latin typeface="Arial" panose="020B0604020202020204"/>
                          <a:ea typeface="宋体"/>
                        </a:rPr>
                        <a:t>地震，房屋倒塌&gt;</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77240">
                <a:tc>
                  <a:txBody>
                    <a:bodyPr/>
                    <a:p>
                      <a:pPr algn="ctr">
                        <a:lnSpc>
                          <a:spcPct val="100000"/>
                        </a:lnSpc>
                      </a:pPr>
                      <a:r>
                        <a:rPr lang="en-US" sz="1200" b="0" strike="noStrike" spc="-1">
                          <a:solidFill>
                            <a:srgbClr val="000000"/>
                          </a:solidFill>
                          <a:uFill>
                            <a:solidFill>
                              <a:srgbClr val="FFFFFF"/>
                            </a:solidFill>
                          </a:uFill>
                          <a:latin typeface="Arial" panose="020B0604020202020204"/>
                        </a:rPr>
                        <a:t>条件事件</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某事件条件下另一事件发生</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如果A</a:t>
                      </a:r>
                      <a:r>
                        <a:rPr lang="en-US" sz="1200" b="0" strike="noStrike" spc="-1">
                          <a:solidFill>
                            <a:srgbClr val="000000"/>
                          </a:solidFill>
                          <a:uFill>
                            <a:solidFill>
                              <a:srgbClr val="FFFFFF"/>
                            </a:solidFill>
                          </a:uFill>
                          <a:latin typeface="Arial" panose="020B0604020202020204"/>
                          <a:ea typeface="宋体"/>
                        </a:rPr>
                        <a:t>那么B</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事件预警、分析</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ea typeface="宋体"/>
                        </a:rPr>
                        <a:t>时机判定</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&lt;</a:t>
                      </a:r>
                      <a:r>
                        <a:rPr lang="en-US" sz="1200" b="0" strike="noStrike" spc="-1">
                          <a:solidFill>
                            <a:srgbClr val="000000"/>
                          </a:solidFill>
                          <a:uFill>
                            <a:solidFill>
                              <a:srgbClr val="FFFFFF"/>
                            </a:solidFill>
                          </a:uFill>
                          <a:latin typeface="Arial" panose="020B0604020202020204"/>
                          <a:ea typeface="宋体"/>
                        </a:rPr>
                        <a:t>物美价廉，顾客多&gt;</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47640">
                <a:tc>
                  <a:txBody>
                    <a:bodyPr/>
                    <a:p>
                      <a:pPr algn="ctr">
                        <a:lnSpc>
                          <a:spcPct val="100000"/>
                        </a:lnSpc>
                      </a:pPr>
                      <a:r>
                        <a:rPr lang="en-US" sz="1200" b="0" strike="noStrike" spc="-1">
                          <a:solidFill>
                            <a:srgbClr val="000000"/>
                          </a:solidFill>
                          <a:uFill>
                            <a:solidFill>
                              <a:srgbClr val="FFFFFF"/>
                            </a:solidFill>
                          </a:uFill>
                          <a:latin typeface="Arial" panose="020B0604020202020204"/>
                        </a:rPr>
                        <a:t>反转事件</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某事件与另一事件形成对立</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虽然A</a:t>
                      </a:r>
                      <a:r>
                        <a:rPr lang="en-US" sz="1200" b="0" strike="noStrike" spc="-1">
                          <a:solidFill>
                            <a:srgbClr val="000000"/>
                          </a:solidFill>
                          <a:uFill>
                            <a:solidFill>
                              <a:srgbClr val="FFFFFF"/>
                            </a:solidFill>
                          </a:uFill>
                          <a:latin typeface="Arial" panose="020B0604020202020204"/>
                          <a:ea typeface="宋体"/>
                        </a:rPr>
                        <a:t>但是B</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预测不测</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反面教材</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&lt;起步晚,发展快&gt;</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46560">
                <a:tc>
                  <a:txBody>
                    <a:bodyPr/>
                    <a:p>
                      <a:pPr algn="ctr">
                        <a:lnSpc>
                          <a:spcPct val="100000"/>
                        </a:lnSpc>
                      </a:pPr>
                      <a:r>
                        <a:rPr lang="en-US" sz="1200" b="0" strike="noStrike" spc="-1">
                          <a:solidFill>
                            <a:srgbClr val="000000"/>
                          </a:solidFill>
                          <a:uFill>
                            <a:solidFill>
                              <a:srgbClr val="FFFFFF"/>
                            </a:solidFill>
                          </a:uFill>
                          <a:latin typeface="Arial" panose="020B0604020202020204"/>
                        </a:rPr>
                        <a:t>顺承事件</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某事件紧接着另一事件发生</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A</a:t>
                      </a:r>
                      <a:r>
                        <a:rPr lang="en-US" sz="1200" b="0" strike="noStrike" spc="-1">
                          <a:solidFill>
                            <a:srgbClr val="000000"/>
                          </a:solidFill>
                          <a:uFill>
                            <a:solidFill>
                              <a:srgbClr val="FFFFFF"/>
                            </a:solidFill>
                          </a:uFill>
                          <a:latin typeface="Arial" panose="020B0604020202020204"/>
                          <a:ea typeface="宋体"/>
                        </a:rPr>
                        <a:t>接着B</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事件演化</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未来事件推理</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200" b="0" strike="noStrike" spc="-1">
                          <a:solidFill>
                            <a:srgbClr val="000000"/>
                          </a:solidFill>
                          <a:uFill>
                            <a:solidFill>
                              <a:srgbClr val="FFFFFF"/>
                            </a:solidFill>
                          </a:uFill>
                          <a:latin typeface="Arial" panose="020B0604020202020204"/>
                        </a:rPr>
                        <a:t>&lt;去旅游,买火车票&gt;</a:t>
                      </a:r>
                      <a:endParaRPr lang="en-US" sz="1800" b="0" strike="noStrike" spc="-1">
                        <a:solidFill>
                          <a:srgbClr val="000000"/>
                        </a:solidFill>
                        <a:uFill>
                          <a:solidFill>
                            <a:srgbClr val="FFFFFF"/>
                          </a:solidFill>
                        </a:uFill>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96" name="CustomShape 7"/>
          <p:cNvSpPr/>
          <p:nvPr/>
        </p:nvSpPr>
        <p:spPr>
          <a:xfrm>
            <a:off x="5139720" y="6375240"/>
            <a:ext cx="3745440" cy="2271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900" b="0" strike="noStrike" spc="-1">
                <a:solidFill>
                  <a:srgbClr val="000000"/>
                </a:solidFill>
                <a:uFill>
                  <a:solidFill>
                    <a:srgbClr val="FFFFFF"/>
                  </a:solidFill>
                </a:uFill>
                <a:latin typeface="Arial" panose="020B0604020202020204"/>
                <a:ea typeface="DejaVu Sans" panose="020B0603030804020204"/>
              </a:rPr>
              <a:t>【学习资源】</a:t>
            </a:r>
            <a:r>
              <a:rPr lang="en-US" sz="900" b="0" u="sng" strike="noStrike" spc="-1">
                <a:solidFill>
                  <a:srgbClr val="0000FF"/>
                </a:solidFill>
                <a:uFill>
                  <a:solidFill>
                    <a:srgbClr val="FFFFFF"/>
                  </a:solidFill>
                </a:uFill>
                <a:latin typeface="Arial" panose="020B0604020202020204"/>
                <a:ea typeface="DejaVu Sans" panose="020B0603030804020204"/>
                <a:hlinkClick r:id="rId1"/>
              </a:rPr>
              <a:t>https://github.com/liuhuanyong/ComplexEventExtraction</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198"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99"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200"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201" name="CustomShape 5"/>
          <p:cNvSpPr/>
          <p:nvPr/>
        </p:nvSpPr>
        <p:spPr>
          <a:xfrm>
            <a:off x="302400" y="1270800"/>
            <a:ext cx="8172360" cy="2651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事理图谱的构建流程</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语料收集----文本预处理---关系识别---关系节点抽取--事件表征</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203"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04"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205"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206" name="CustomShape 5"/>
          <p:cNvSpPr/>
          <p:nvPr/>
        </p:nvSpPr>
        <p:spPr>
          <a:xfrm>
            <a:off x="445680" y="1127160"/>
            <a:ext cx="8172360" cy="4907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1" strike="noStrike" spc="-1">
                <a:solidFill>
                  <a:srgbClr val="000000"/>
                </a:solidFill>
                <a:uFill>
                  <a:solidFill>
                    <a:srgbClr val="FFFFFF"/>
                  </a:solidFill>
                </a:uFill>
                <a:latin typeface="AR PL UMing CN" panose="020B0309010101010101" charset="-122"/>
                <a:ea typeface="AR PL UMing CN" panose="020B0309010101010101" charset="-122"/>
              </a:rPr>
              <a:t>事理图谱构建的主要研究方向</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事件抽取基本任务</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事件触发词检测 Event (trigger) detection</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事件触发词分类 Event trigger typing （一般和detection一起做，归结为detection的一部分）</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事件元素识别 Event Argument Identification</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事件元素角色识别 Event Argument Role Identification</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事件抽取的主要方法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FF0000"/>
                </a:solidFill>
                <a:uFill>
                  <a:solidFill>
                    <a:srgbClr val="FFFFFF"/>
                  </a:solidFill>
                </a:uFill>
                <a:latin typeface="AR PL UKai CN" panose="02000503000000000000" charset="-122"/>
                <a:ea typeface="AR PL UKai CN" panose="02000503000000000000" charset="-122"/>
              </a:rPr>
              <a:t>模式匹配方法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人工定义模板：词汇-语义模式、词汇-语法模式</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机器学习方法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基于事件元素驱动、基于事件触发词驱动、基于事件实例驱动</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混合事件抽取方法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模式匹配：事件识别+机器学习：事件分类</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208"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09"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210"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211" name="CustomShape 5"/>
          <p:cNvSpPr/>
          <p:nvPr/>
        </p:nvSpPr>
        <p:spPr>
          <a:xfrm>
            <a:off x="462960" y="1105560"/>
            <a:ext cx="8172360" cy="4839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事件抽取的主要方法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FF0000"/>
                </a:solidFill>
                <a:uFill>
                  <a:solidFill>
                    <a:srgbClr val="FFFFFF"/>
                  </a:solidFill>
                </a:uFill>
                <a:latin typeface="AR PL UKai CN" panose="02000503000000000000" charset="-122"/>
                <a:ea typeface="AR PL UKai CN" panose="02000503000000000000" charset="-122"/>
              </a:rPr>
              <a:t>[Y Chen, 2015] Event Extraction via DynamicMulti-Pooling Convolutional Neural Networks.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在事件抽取的工作中，两种特征是十分重要的：</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lexical-level （词汇级别特征）: prior knowledge （先验知识）	Sentence-level (句子级别特征) ：从语法特征方面来帮助更好理解 events 和arguments</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FF0000"/>
                </a:solidFill>
                <a:uFill>
                  <a:solidFill>
                    <a:srgbClr val="FFFFFF"/>
                  </a:solidFill>
                </a:uFill>
                <a:latin typeface="AR PL UKai CN" panose="02000503000000000000" charset="-122"/>
                <a:ea typeface="AR PL UKai CN" panose="02000503000000000000" charset="-122"/>
              </a:rPr>
              <a:t>[Shulin Liu.etc，2017]  Exploiting Argument Information to Improve Event Detection viaSupervised Attention Mechanisms.</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000000"/>
                </a:solidFill>
                <a:uFill>
                  <a:solidFill>
                    <a:srgbClr val="FFFFFF"/>
                  </a:solidFill>
                </a:uFill>
                <a:latin typeface="AR PL UKai CN" panose="02000503000000000000" charset="-122"/>
                <a:ea typeface="AR PL UKai CN" panose="02000503000000000000" charset="-122"/>
              </a:rPr>
              <a:t>主要强调的是 eventargument 对于 event trigger detection 的重要性</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FF0000"/>
                </a:solidFill>
                <a:uFill>
                  <a:solidFill>
                    <a:srgbClr val="FFFFFF"/>
                  </a:solidFill>
                </a:uFill>
                <a:latin typeface="AR PL UKai CN" panose="02000503000000000000" charset="-122"/>
                <a:ea typeface="AR PL UKai CN" panose="02000503000000000000" charset="-122"/>
              </a:rPr>
              <a:t>Imitation Learning 和 GAN 在事件抽取中的应用</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000000"/>
                </a:solidFill>
                <a:uFill>
                  <a:solidFill>
                    <a:srgbClr val="FFFFFF"/>
                  </a:solidFill>
                </a:uFill>
                <a:latin typeface="AR PL UKai CN" panose="02000503000000000000" charset="-122"/>
                <a:ea typeface="AR PL UKai CN" panose="02000503000000000000" charset="-122"/>
              </a:rPr>
              <a:t>[T Zhang, H Ji, etc.] Joint Entity and Event Extraction with Generative Adversarial Imitation Learning</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0" strike="noStrike" spc="-1">
                <a:solidFill>
                  <a:srgbClr val="000000"/>
                </a:solidFill>
                <a:uFill>
                  <a:solidFill>
                    <a:srgbClr val="FFFFFF"/>
                  </a:solidFill>
                </a:uFill>
                <a:latin typeface="AR PL UKai CN" panose="02000503000000000000" charset="-122"/>
                <a:ea typeface="AR PL UKai CN" panose="02000503000000000000" charset="-122"/>
              </a:rPr>
              <a:t>    本篇文章来自于 Prof. Ji Heng 的研究组，这篇文章站在更高的角度，将 IE 任务中的两种 entity extraction 和 event extraction 结合起来，提出一种端到端的基于模仿学习( imitation learning ) 的联合实体和事件抽取模型，同时为抽取出的实体打上 argument role 的分类标签。并且作者在训练过程中使用了逆强化学习方法 ( inverse reinforcement learning ) 来提高模型的能力.</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2060"/>
                </a:solidFill>
                <a:uFill>
                  <a:solidFill>
                    <a:srgbClr val="FFFFFF"/>
                  </a:solidFill>
                </a:uFill>
                <a:latin typeface="黑体"/>
                <a:ea typeface="宋体"/>
              </a:rPr>
              <a:t>事理图谱</a:t>
            </a:r>
            <a:endParaRPr lang="en-US" sz="1800" b="0" strike="noStrike" spc="-1">
              <a:solidFill>
                <a:srgbClr val="000000"/>
              </a:solidFill>
              <a:uFill>
                <a:solidFill>
                  <a:srgbClr val="FFFFFF"/>
                </a:solidFill>
              </a:uFill>
              <a:latin typeface="Arial" panose="020B0604020202020204"/>
            </a:endParaRPr>
          </a:p>
        </p:txBody>
      </p:sp>
      <p:sp>
        <p:nvSpPr>
          <p:cNvPr id="213"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14"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215" name="CustomShape 4"/>
          <p:cNvSpPr/>
          <p:nvPr/>
        </p:nvSpPr>
        <p:spPr>
          <a:xfrm>
            <a:off x="179640" y="1270800"/>
            <a:ext cx="8738640" cy="941040"/>
          </a:xfrm>
          <a:prstGeom prst="rect">
            <a:avLst/>
          </a:prstGeom>
          <a:noFill/>
          <a:ln>
            <a:noFill/>
          </a:ln>
        </p:spPr>
        <p:style>
          <a:lnRef idx="0">
            <a:srgbClr val="FFFFFF"/>
          </a:lnRef>
          <a:fillRef idx="0">
            <a:srgbClr val="FFFFFF"/>
          </a:fillRef>
          <a:effectRef idx="0">
            <a:srgbClr val="FFFFFF"/>
          </a:effectRef>
          <a:fontRef idx="minor"/>
        </p:style>
      </p:sp>
      <p:sp>
        <p:nvSpPr>
          <p:cNvPr id="216" name="CustomShape 5"/>
          <p:cNvSpPr/>
          <p:nvPr/>
        </p:nvSpPr>
        <p:spPr>
          <a:xfrm>
            <a:off x="462960" y="1105560"/>
            <a:ext cx="8172360" cy="5637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900">
              <a:lnSpc>
                <a:spcPct val="100000"/>
              </a:lnSpc>
              <a:buClr>
                <a:srgbClr val="000000"/>
              </a:buClr>
              <a:buFont typeface="Arial" panose="020B0604020202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事件关系抽取</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  </a:t>
            </a: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因果关系识别</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Ming CN" panose="020B0309010101010101" charset="-122"/>
                <a:ea typeface="AR PL UMing CN" panose="020B0309010101010101" charset="-122"/>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Ming CN" panose="020B0309010101010101" charset="-122"/>
                <a:ea typeface="AR PL UMing CN" panose="020B0309010101010101" charset="-122"/>
              </a:rPr>
              <a:t>    事件因果关系识别算是一种推断事件之间是否有因果关系的任务，主要是给定一对event pairs ，根据文本中的信息及一些挖掘的因果特征来确定这一对事件是否存在着因果关系。</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方法：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MCNN. Improving Event Causality Recognition with Multiple Background Knowledge Sources Using Multi-Column Convolutional Neural Networks [AAAI 17]</a:t>
            </a: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 </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Arial" panose="020B0604020202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事件抽取的评价指标</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基于召回率 (记为 R) 准确率 (记为 P) 的微平均 (记为F) 值法</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基于丢失率 (记为 L) 误报率 (记为 M) 的错误识别代价 (记为 C) 法</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a:t>
            </a:r>
            <a:endParaRPr lang="en-US" sz="1800" b="0" strike="noStrike" spc="-1">
              <a:solidFill>
                <a:srgbClr val="000000"/>
              </a:solidFill>
              <a:uFill>
                <a:solidFill>
                  <a:srgbClr val="FFFFFF"/>
                </a:solidFill>
              </a:uFill>
              <a:latin typeface="Arial" panose="020B0604020202020204"/>
            </a:endParaRPr>
          </a:p>
        </p:txBody>
      </p:sp>
      <p:sp>
        <p:nvSpPr>
          <p:cNvPr id="217" name="CustomShape 6"/>
          <p:cNvSpPr/>
          <p:nvPr/>
        </p:nvSpPr>
        <p:spPr>
          <a:xfrm>
            <a:off x="754920" y="1497240"/>
            <a:ext cx="2003400" cy="430560"/>
          </a:xfrm>
          <a:prstGeom prst="flowChartProcess">
            <a:avLst/>
          </a:prstGeom>
          <a:noFill/>
          <a:ln>
            <a:solidFill>
              <a:schemeClr val="accent1">
                <a:lumMod val="75000"/>
              </a:schemeClr>
            </a:solidFill>
            <a:custDash>
              <a:ds d="100000" sp="100000"/>
            </a:custDash>
            <a:round/>
          </a:ln>
        </p:spPr>
        <p:style>
          <a:lnRef idx="2">
            <a:schemeClr val="accent6"/>
          </a:lnRef>
          <a:fillRef idx="1">
            <a:schemeClr val="lt1"/>
          </a:fillRef>
          <a:effectRef idx="0">
            <a:schemeClr val="accent6"/>
          </a:effectRef>
          <a:fontRef idx="minor"/>
        </p:style>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57200" y="152280"/>
            <a:ext cx="822708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提纲</a:t>
            </a:r>
            <a:endParaRPr lang="en-US" sz="1800" b="0" strike="noStrike" spc="-1">
              <a:solidFill>
                <a:srgbClr val="000000"/>
              </a:solidFill>
              <a:uFill>
                <a:solidFill>
                  <a:srgbClr val="FFFFFF"/>
                </a:solidFill>
              </a:uFill>
              <a:latin typeface="Arial" panose="020B0604020202020204"/>
            </a:endParaRPr>
          </a:p>
        </p:txBody>
      </p:sp>
      <p:sp>
        <p:nvSpPr>
          <p:cNvPr id="132" name="CustomShape 2"/>
          <p:cNvSpPr/>
          <p:nvPr/>
        </p:nvSpPr>
        <p:spPr>
          <a:xfrm>
            <a:off x="495360" y="1325520"/>
            <a:ext cx="8150760" cy="4850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3" charset="2"/>
              <a:buChar char=""/>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a:p>
            <a:pPr marL="431800" lvl="1" indent="-21336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实体、关系识别与抽取</a:t>
            </a:r>
            <a:endParaRPr lang="en-US" sz="1800" b="0" strike="noStrike" spc="-1">
              <a:solidFill>
                <a:srgbClr val="000000"/>
              </a:solidFill>
              <a:uFill>
                <a:solidFill>
                  <a:srgbClr val="FFFFFF"/>
                </a:solidFill>
              </a:uFill>
              <a:latin typeface="Arial" panose="020B0604020202020204"/>
            </a:endParaRPr>
          </a:p>
          <a:p>
            <a:pPr marL="431800" lvl="1" indent="-21336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知识融合（实体链接、知识合并、知识更新）</a:t>
            </a:r>
            <a:endParaRPr lang="en-US" sz="1800" b="0" strike="noStrike" spc="-1">
              <a:solidFill>
                <a:srgbClr val="000000"/>
              </a:solidFill>
              <a:uFill>
                <a:solidFill>
                  <a:srgbClr val="FFFFFF"/>
                </a:solidFill>
              </a:uFill>
              <a:latin typeface="Arial" panose="020B0604020202020204"/>
            </a:endParaRPr>
          </a:p>
          <a:p>
            <a:pPr marL="431800" lvl="1" indent="-21336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知识推理</a:t>
            </a:r>
            <a:r>
              <a:rPr lang="en-US" sz="1800" b="0" strike="noStrike" spc="-1">
                <a:solidFill>
                  <a:srgbClr val="000000"/>
                </a:solidFill>
                <a:uFill>
                  <a:solidFill>
                    <a:srgbClr val="FFFFFF"/>
                  </a:solidFill>
                </a:uFill>
                <a:latin typeface="Arial" panose="020B0604020202020204"/>
              </a:rPr>
              <a:t> </a:t>
            </a:r>
            <a:endParaRPr lang="en-US" sz="1800" b="0" strike="noStrike" spc="-1">
              <a:solidFill>
                <a:srgbClr val="000000"/>
              </a:solidFill>
              <a:uFill>
                <a:solidFill>
                  <a:srgbClr val="FFFFFF"/>
                </a:solidFill>
              </a:uFill>
              <a:latin typeface="Arial" panose="020B0604020202020204"/>
            </a:endParaRPr>
          </a:p>
          <a:p>
            <a:pPr marL="431800" lvl="1" indent="-21336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知识图谱</a:t>
            </a:r>
            <a:r>
              <a:rPr lang="en-US" sz="2600" b="0" strike="noStrike" spc="-1">
                <a:solidFill>
                  <a:srgbClr val="FF0000"/>
                </a:solidFill>
                <a:uFill>
                  <a:solidFill>
                    <a:srgbClr val="FFFFFF"/>
                  </a:solidFill>
                </a:uFill>
                <a:latin typeface="AR PL UKai CN" panose="02000503000000000000" charset="-122"/>
                <a:ea typeface="AR PL UKai CN" panose="02000503000000000000" charset="-122"/>
              </a:rPr>
              <a:t>存储</a:t>
            </a: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与</a:t>
            </a:r>
            <a:r>
              <a:rPr lang="en-US" sz="2600" b="0" strike="noStrike" spc="-1">
                <a:solidFill>
                  <a:srgbClr val="9BBB59"/>
                </a:solidFill>
                <a:uFill>
                  <a:solidFill>
                    <a:srgbClr val="FFFFFF"/>
                  </a:solidFill>
                </a:uFill>
                <a:latin typeface="AR PL UKai CN" panose="02000503000000000000" charset="-122"/>
                <a:ea typeface="AR PL UKai CN" panose="02000503000000000000" charset="-122"/>
              </a:rPr>
              <a:t>可视化</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3600" b="0" strike="noStrike" spc="-1">
                <a:solidFill>
                  <a:srgbClr val="0000FF"/>
                </a:solidFill>
                <a:uFill>
                  <a:solidFill>
                    <a:srgbClr val="FFFFFF"/>
                  </a:solidFill>
                </a:uFill>
                <a:latin typeface="AR PL UKai CN" panose="02000503000000000000" charset="-122"/>
                <a:ea typeface="AR PL UKai CN" panose="02000503000000000000" charset="-122"/>
              </a:rPr>
              <a:t>事理图谱</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应用：</a:t>
            </a: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基于</a:t>
            </a:r>
            <a:r>
              <a:rPr lang="en-US" altLang="zh-CN" sz="3600" b="0" strike="noStrike" spc="-1">
                <a:solidFill>
                  <a:srgbClr val="000000"/>
                </a:solidFill>
                <a:uFill>
                  <a:solidFill>
                    <a:srgbClr val="FFFFFF"/>
                  </a:solidFill>
                </a:uFill>
                <a:latin typeface="AR PL UKai CN" panose="02000503000000000000" charset="-122"/>
                <a:ea typeface="AR PL UKai CN" panose="02000503000000000000" charset="-122"/>
              </a:rPr>
              <a:t>KG</a:t>
            </a: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的</a:t>
            </a: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问答</a:t>
            </a: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系统</a:t>
            </a:r>
            <a:endParaRPr lang="en-US" sz="1800" b="0" strike="noStrike" spc="-1">
              <a:solidFill>
                <a:srgbClr val="000000"/>
              </a:solidFill>
              <a:uFill>
                <a:solidFill>
                  <a:srgbClr val="FFFFFF"/>
                </a:solidFill>
              </a:uFill>
              <a:latin typeface="Arial" panose="020B0604020202020204"/>
            </a:endParaRPr>
          </a:p>
          <a:p>
            <a:pPr marL="431800" lvl="1" indent="-213360" algn="l">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处理流程</a:t>
            </a:r>
            <a:endParaRPr lang="en-US" sz="2600" b="0" strike="noStrike" spc="-1">
              <a:solidFill>
                <a:srgbClr val="000000"/>
              </a:solidFill>
              <a:uFill>
                <a:solidFill>
                  <a:srgbClr val="FFFFFF"/>
                </a:solidFill>
              </a:uFill>
              <a:latin typeface="AR PL UKai CN" panose="02000503000000000000" charset="-122"/>
              <a:ea typeface="AR PL UKai CN" panose="02000503000000000000" charset="-122"/>
            </a:endParaRPr>
          </a:p>
          <a:p>
            <a:pPr marL="431800" lvl="1" indent="-213360" algn="l">
              <a:lnSpc>
                <a:spcPct val="100000"/>
              </a:lnSpc>
              <a:buClr>
                <a:srgbClr val="000000"/>
              </a:buClr>
              <a:buSzPct val="45000"/>
              <a:buFont typeface="Wingdings" panose="05000000000000000000" pitchFamily="2" charset="2"/>
              <a:buChar char=""/>
            </a:pPr>
            <a:r>
              <a:rPr lang="zh-CN" altLang="en-US" sz="2600" b="0" strike="noStrike" spc="-1">
                <a:solidFill>
                  <a:srgbClr val="000000"/>
                </a:solidFill>
                <a:uFill>
                  <a:solidFill>
                    <a:srgbClr val="FFFFFF"/>
                  </a:solidFill>
                </a:uFill>
                <a:latin typeface="AR PL UKai CN" panose="02000503000000000000" charset="-122"/>
                <a:ea typeface="AR PL UKai CN" panose="02000503000000000000" charset="-122"/>
              </a:rPr>
              <a:t>基于</a:t>
            </a:r>
            <a:r>
              <a:rPr lang="en-US" altLang="zh-CN" sz="2600" b="0" strike="noStrike" spc="-1">
                <a:solidFill>
                  <a:srgbClr val="000000"/>
                </a:solidFill>
                <a:uFill>
                  <a:solidFill>
                    <a:srgbClr val="FFFFFF"/>
                  </a:solidFill>
                </a:uFill>
                <a:latin typeface="AR PL UKai CN" panose="02000503000000000000" charset="-122"/>
                <a:ea typeface="AR PL UKai CN" panose="02000503000000000000" charset="-122"/>
              </a:rPr>
              <a:t>KG</a:t>
            </a:r>
            <a:r>
              <a:rPr lang="zh-CN" altLang="en-US" sz="2600" b="0" strike="noStrike" spc="-1">
                <a:solidFill>
                  <a:srgbClr val="000000"/>
                </a:solidFill>
                <a:uFill>
                  <a:solidFill>
                    <a:srgbClr val="FFFFFF"/>
                  </a:solidFill>
                </a:uFill>
                <a:latin typeface="AR PL UKai CN" panose="02000503000000000000" charset="-122"/>
                <a:ea typeface="AR PL UKai CN" panose="02000503000000000000" charset="-122"/>
              </a:rPr>
              <a:t>的</a:t>
            </a: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优势</a:t>
            </a:r>
            <a:endParaRPr lang="en-US" sz="2600" b="0" strike="noStrike" spc="-1">
              <a:solidFill>
                <a:srgbClr val="000000"/>
              </a:solidFill>
              <a:uFill>
                <a:solidFill>
                  <a:srgbClr val="FFFFFF"/>
                </a:solidFill>
              </a:uFill>
              <a:latin typeface="AR PL UKai CN" panose="02000503000000000000" charset="-122"/>
              <a:ea typeface="AR PL UKai CN" panose="02000503000000000000" charset="-122"/>
            </a:endParaRPr>
          </a:p>
          <a:p>
            <a:pPr marL="431800" lvl="1" indent="-213360" algn="l">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关键技术</a:t>
            </a:r>
            <a:endParaRPr lang="en-US" sz="1800" b="0" strike="noStrike" spc="-1">
              <a:solidFill>
                <a:srgbClr val="000000"/>
              </a:solidFill>
              <a:uFill>
                <a:solidFill>
                  <a:srgbClr val="FFFFFF"/>
                </a:solidFill>
              </a:uFill>
              <a:latin typeface="Arial" panose="020B0604020202020204"/>
            </a:endParaRPr>
          </a:p>
          <a:p>
            <a:pPr marL="431800" lvl="1" indent="-21336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应用</a:t>
            </a:r>
            <a:endParaRPr lang="en-US" sz="2600" b="0" strike="noStrike" spc="-1">
              <a:solidFill>
                <a:srgbClr val="000000"/>
              </a:solidFill>
              <a:uFill>
                <a:solidFill>
                  <a:srgbClr val="FFFFFF"/>
                </a:solidFill>
              </a:uFill>
              <a:latin typeface="AR PL UKai CN" panose="02000503000000000000" charset="-122"/>
              <a:ea typeface="AR PL UKai CN" panose="02000503000000000000" charset="-122"/>
            </a:endParaRPr>
          </a:p>
        </p:txBody>
      </p:sp>
      <p:sp>
        <p:nvSpPr>
          <p:cNvPr id="133" name="CustomShape 3"/>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34" name="CustomShape 4"/>
          <p:cNvSpPr/>
          <p:nvPr/>
        </p:nvSpPr>
        <p:spPr>
          <a:xfrm>
            <a:off x="355680" y="4321080"/>
            <a:ext cx="179280" cy="4276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57200" y="152280"/>
            <a:ext cx="8227080" cy="988200"/>
          </a:xfrm>
          <a:prstGeom prst="rect">
            <a:avLst/>
          </a:prstGeom>
          <a:noFill/>
          <a:ln>
            <a:noFill/>
          </a:ln>
        </p:spPr>
        <p:style>
          <a:lnRef idx="0">
            <a:srgbClr val="FFFFFF"/>
          </a:lnRef>
          <a:fillRef idx="0">
            <a:srgbClr val="FFFFFF"/>
          </a:fillRef>
          <a:effectRef idx="0">
            <a:srgbClr val="FFFFFF"/>
          </a:effectRef>
          <a:fontRef idx="minor"/>
        </p:style>
      </p:sp>
      <p:sp>
        <p:nvSpPr>
          <p:cNvPr id="219" name="CustomShape 2"/>
          <p:cNvSpPr/>
          <p:nvPr/>
        </p:nvSpPr>
        <p:spPr>
          <a:xfrm>
            <a:off x="612720" y="635652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20" name="CustomShape 3"/>
          <p:cNvSpPr/>
          <p:nvPr/>
        </p:nvSpPr>
        <p:spPr>
          <a:xfrm>
            <a:off x="457200" y="1140460"/>
            <a:ext cx="4281170" cy="49352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3" charset="2"/>
              <a:buNone/>
            </a:pPr>
            <a:r>
              <a:rPr lang="zh-CN" altLang="en-US" sz="2600" b="0" strike="noStrike" spc="-1">
                <a:solidFill>
                  <a:srgbClr val="0070C0"/>
                </a:solidFill>
                <a:uFill>
                  <a:solidFill>
                    <a:srgbClr val="FFFFFF"/>
                  </a:solidFill>
                </a:uFill>
                <a:latin typeface="Gill Sans MT"/>
                <a:ea typeface="宋体" charset="0"/>
              </a:rPr>
              <a:t>主要处理过程：</a:t>
            </a:r>
            <a:endParaRPr lang="en-US" sz="2600" b="0" strike="noStrike" spc="-1">
              <a:solidFill>
                <a:srgbClr val="0070C0"/>
              </a:solidFill>
              <a:uFill>
                <a:solidFill>
                  <a:srgbClr val="FFFFFF"/>
                </a:solidFill>
              </a:uFill>
              <a:latin typeface="Gill Sans MT"/>
              <a:ea typeface="DejaVu Sans" panose="020B0603030804020204"/>
            </a:endParaRPr>
          </a:p>
          <a:p>
            <a:pPr marL="274320" indent="-272415">
              <a:lnSpc>
                <a:spcPct val="100000"/>
              </a:lnSpc>
              <a:buClr>
                <a:srgbClr val="727CA3"/>
              </a:buClr>
              <a:buSzPct val="76000"/>
              <a:buFont typeface="Wingdings 3" charset="2"/>
              <a:buChar char=""/>
            </a:pP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1、</a:t>
            </a:r>
            <a:r>
              <a:rPr lang="zh-CN" altLang="en-US" sz="2400" strike="noStrike" spc="-1">
                <a:solidFill>
                  <a:schemeClr val="accent4"/>
                </a:solidFill>
                <a:uFill>
                  <a:solidFill>
                    <a:srgbClr val="FFFFFF"/>
                  </a:solidFill>
                </a:uFill>
                <a:latin typeface="AR PL UKai CN" panose="02000503000000000000" charset="-122"/>
                <a:ea typeface="AR PL UKai CN" panose="02000503000000000000" charset="-122"/>
                <a:cs typeface="AR PL UKai CN" panose="02000503000000000000" charset="-122"/>
              </a:rPr>
              <a:t>自然语言</a:t>
            </a:r>
            <a:r>
              <a:rPr lang="zh-CN" altLang="en-US" sz="2400" b="1" strike="noStrike" spc="-1">
                <a:solidFill>
                  <a:srgbClr val="FF0000"/>
                </a:solidFill>
                <a:uFill>
                  <a:solidFill>
                    <a:srgbClr val="FFFFFF"/>
                  </a:solidFill>
                </a:uFill>
                <a:latin typeface="AR PL UKai CN" panose="02000503000000000000" charset="-122"/>
                <a:ea typeface="AR PL UKai CN" panose="02000503000000000000" charset="-122"/>
                <a:cs typeface="AR PL UKai CN" panose="02000503000000000000" charset="-122"/>
              </a:rPr>
              <a:t>语义</a:t>
            </a:r>
            <a:r>
              <a:rPr lang="en-US" sz="2400" b="1" strike="noStrike" spc="-1">
                <a:solidFill>
                  <a:srgbClr val="FF0000"/>
                </a:solidFill>
                <a:uFill>
                  <a:solidFill>
                    <a:srgbClr val="FFFFFF"/>
                  </a:solidFill>
                </a:uFill>
                <a:latin typeface="AR PL UKai CN" panose="02000503000000000000" charset="-122"/>
                <a:ea typeface="AR PL UKai CN" panose="02000503000000000000" charset="-122"/>
                <a:cs typeface="AR PL UKai CN" panose="02000503000000000000" charset="-122"/>
              </a:rPr>
              <a:t>理解</a:t>
            </a: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：主要是把用户说的话转成机器能理解执行的指令或查询，即做到“听得懂”。</a:t>
            </a:r>
            <a:endPar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marL="274320" indent="-272415">
              <a:lnSpc>
                <a:spcPct val="100000"/>
              </a:lnSpc>
              <a:buClr>
                <a:srgbClr val="727CA3"/>
              </a:buClr>
              <a:buSzPct val="76000"/>
              <a:buFont typeface="Wingdings 3" charset="2"/>
              <a:buChar char=""/>
            </a:pP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2、</a:t>
            </a:r>
            <a:r>
              <a:rPr lang="en-US" sz="2400" strike="noStrike" spc="-1">
                <a:solidFill>
                  <a:schemeClr val="accent4"/>
                </a:solidFill>
                <a:uFill>
                  <a:solidFill>
                    <a:srgbClr val="FFFFFF"/>
                  </a:solidFill>
                </a:uFill>
                <a:latin typeface="AR PL UKai CN" panose="02000503000000000000" charset="-122"/>
                <a:ea typeface="AR PL UKai CN" panose="02000503000000000000" charset="-122"/>
                <a:cs typeface="AR PL UKai CN" panose="02000503000000000000" charset="-122"/>
              </a:rPr>
              <a:t>对话管理</a:t>
            </a: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：维护对话状态和目标，决定系统应该怎么说、怎么问下一句话，也就是生成一个应答的意图。</a:t>
            </a:r>
            <a:endPar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marL="274320" indent="-272415">
              <a:lnSpc>
                <a:spcPct val="100000"/>
              </a:lnSpc>
              <a:buClr>
                <a:srgbClr val="727CA3"/>
              </a:buClr>
              <a:buSzPct val="76000"/>
              <a:buFont typeface="Wingdings 3" charset="2"/>
              <a:buChar char=""/>
            </a:pP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3、</a:t>
            </a:r>
            <a:r>
              <a:rPr lang="en-US" sz="2400" strike="noStrike" spc="-1">
                <a:solidFill>
                  <a:schemeClr val="accent4"/>
                </a:solidFill>
                <a:uFill>
                  <a:solidFill>
                    <a:srgbClr val="FFFFFF"/>
                  </a:solidFill>
                </a:uFill>
                <a:latin typeface="AR PL UKai CN" panose="02000503000000000000" charset="-122"/>
                <a:ea typeface="AR PL UKai CN" panose="02000503000000000000" charset="-122"/>
                <a:cs typeface="AR PL UKai CN" panose="02000503000000000000" charset="-122"/>
              </a:rPr>
              <a:t>自然语言生成</a:t>
            </a:r>
            <a:r>
              <a:rPr lang="en-US" sz="240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：就是根据系统应答的意图，用自然语言把这个应答意图表达出来。</a:t>
            </a:r>
            <a:endParaRPr lang="en-US" sz="2600" b="0" strike="noStrike" spc="-1">
              <a:solidFill>
                <a:srgbClr val="0070C0"/>
              </a:solidFill>
              <a:uFill>
                <a:solidFill>
                  <a:srgbClr val="FFFFFF"/>
                </a:solidFill>
              </a:uFill>
              <a:latin typeface="Gill Sans MT"/>
              <a:ea typeface="DejaVu Sans" panose="020B0603030804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1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基于知识图谱的问答系统</a:t>
            </a:r>
            <a:endParaRPr lang="zh-CN" altLang="en-US" sz="3600" b="0" strike="noStrike" spc="-1">
              <a:solidFill>
                <a:srgbClr val="002060"/>
              </a:solidFill>
              <a:uFill>
                <a:solidFill>
                  <a:srgbClr val="FFFFFF"/>
                </a:solidFill>
              </a:uFill>
              <a:latin typeface="黑体"/>
              <a:ea typeface="宋体" charset="0"/>
            </a:endParaRPr>
          </a:p>
        </p:txBody>
      </p:sp>
      <p:pic>
        <p:nvPicPr>
          <p:cNvPr id="2" name="图片 1"/>
          <p:cNvPicPr>
            <a:picLocks noChangeAspect="1"/>
          </p:cNvPicPr>
          <p:nvPr/>
        </p:nvPicPr>
        <p:blipFill>
          <a:blip r:embed="rId1"/>
          <a:stretch>
            <a:fillRect/>
          </a:stretch>
        </p:blipFill>
        <p:spPr>
          <a:xfrm>
            <a:off x="4788535" y="1668780"/>
            <a:ext cx="4090670" cy="387858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57200" y="152280"/>
            <a:ext cx="8227080" cy="988200"/>
          </a:xfrm>
          <a:prstGeom prst="rect">
            <a:avLst/>
          </a:prstGeom>
          <a:noFill/>
          <a:ln>
            <a:noFill/>
          </a:ln>
        </p:spPr>
        <p:style>
          <a:lnRef idx="0">
            <a:srgbClr val="FFFFFF"/>
          </a:lnRef>
          <a:fillRef idx="0">
            <a:srgbClr val="FFFFFF"/>
          </a:fillRef>
          <a:effectRef idx="0">
            <a:srgbClr val="FFFFFF"/>
          </a:effectRef>
          <a:fontRef idx="minor"/>
        </p:style>
      </p:sp>
      <p:sp>
        <p:nvSpPr>
          <p:cNvPr id="219" name="CustomShape 2"/>
          <p:cNvSpPr/>
          <p:nvPr/>
        </p:nvSpPr>
        <p:spPr>
          <a:xfrm>
            <a:off x="612720" y="635652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20" name="CustomShape 3"/>
          <p:cNvSpPr/>
          <p:nvPr/>
        </p:nvSpPr>
        <p:spPr>
          <a:xfrm>
            <a:off x="457200" y="1124640"/>
            <a:ext cx="8227080" cy="493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1905" indent="0">
              <a:lnSpc>
                <a:spcPct val="100000"/>
              </a:lnSpc>
              <a:buClr>
                <a:srgbClr val="727CA3"/>
              </a:buClr>
              <a:buSzPct val="76000"/>
              <a:buFont typeface="Wingdings 3" charset="2"/>
              <a:buNone/>
            </a:pPr>
            <a:r>
              <a:rPr lang="zh-CN" altLang="en-US" sz="2600" b="0" strike="noStrike" spc="-1">
                <a:solidFill>
                  <a:srgbClr val="0070C0"/>
                </a:solidFill>
                <a:uFill>
                  <a:solidFill>
                    <a:srgbClr val="FFFFFF"/>
                  </a:solidFill>
                </a:uFill>
                <a:latin typeface="Gill Sans MT"/>
                <a:ea typeface="宋体" charset="0"/>
              </a:rPr>
              <a:t>基于</a:t>
            </a:r>
            <a:r>
              <a:rPr lang="en-US" altLang="zh-CN" sz="2600" b="0" strike="noStrike" spc="-1">
                <a:solidFill>
                  <a:srgbClr val="0070C0"/>
                </a:solidFill>
                <a:uFill>
                  <a:solidFill>
                    <a:srgbClr val="FFFFFF"/>
                  </a:solidFill>
                </a:uFill>
                <a:latin typeface="Gill Sans MT"/>
                <a:ea typeface="宋体" charset="0"/>
              </a:rPr>
              <a:t>KG</a:t>
            </a:r>
            <a:r>
              <a:rPr lang="zh-CN" altLang="en-US" sz="2600" b="0" strike="noStrike" spc="-1">
                <a:solidFill>
                  <a:srgbClr val="0070C0"/>
                </a:solidFill>
                <a:uFill>
                  <a:solidFill>
                    <a:srgbClr val="FFFFFF"/>
                  </a:solidFill>
                </a:uFill>
                <a:latin typeface="Gill Sans MT"/>
                <a:ea typeface="宋体" charset="0"/>
              </a:rPr>
              <a:t>的优势：</a:t>
            </a:r>
            <a:endParaRPr lang="zh-CN" altLang="en-US" sz="2600" b="0" strike="noStrike" spc="-1">
              <a:solidFill>
                <a:srgbClr val="0070C0"/>
              </a:solidFill>
              <a:uFill>
                <a:solidFill>
                  <a:srgbClr val="FFFFFF"/>
                </a:solidFill>
              </a:uFill>
              <a:latin typeface="Gill Sans MT"/>
              <a:ea typeface="宋体" charset="0"/>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274320" indent="-272415">
              <a:lnSpc>
                <a:spcPct val="100000"/>
              </a:lnSpc>
              <a:buClr>
                <a:srgbClr val="727CA3"/>
              </a:buClr>
              <a:buSzPct val="76000"/>
              <a:buFont typeface="Wingdings 3" charset="2"/>
              <a:buChar char=""/>
            </a:pPr>
            <a:r>
              <a:rPr lang="en-US" sz="2000" b="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数据关联度-</a:t>
            </a:r>
            <a:r>
              <a:rPr lang="en-US" sz="2000" b="0" strike="noStrike" spc="-1">
                <a:solidFill>
                  <a:srgbClr val="FF0000"/>
                </a:solidFill>
                <a:uFill>
                  <a:solidFill>
                    <a:srgbClr val="FFFFFF"/>
                  </a:solidFill>
                </a:uFill>
                <a:latin typeface="AR PL UKai CN" panose="02000503000000000000" charset="-122"/>
                <a:ea typeface="AR PL UKai CN" panose="02000503000000000000" charset="-122"/>
                <a:cs typeface="AR PL UKai CN" panose="02000503000000000000" charset="-122"/>
              </a:rPr>
              <a:t>语义理解智能化程度高</a:t>
            </a:r>
            <a:r>
              <a:rPr lang="zh-CN" altLang="en-US" sz="2000" b="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a:t>
            </a:r>
            <a:r>
              <a:rPr lang="en-US" sz="2000" b="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语义理解程度是问答系统的核心指标。</a:t>
            </a:r>
            <a:endParaRPr lang="en-US" sz="2000" b="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endParaRPr>
          </a:p>
          <a:p>
            <a:pPr marL="274320" indent="-272415">
              <a:lnSpc>
                <a:spcPct val="100000"/>
              </a:lnSpc>
              <a:buClr>
                <a:srgbClr val="727CA3"/>
              </a:buClr>
              <a:buSzPct val="76000"/>
              <a:buFont typeface="Wingdings 3" charset="2"/>
              <a:buChar char=""/>
            </a:pPr>
            <a:r>
              <a:rPr lang="en-US"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数据精度-回答</a:t>
            </a:r>
            <a:r>
              <a:rPr lang="en-US" sz="2000" b="0" strike="noStrike" spc="-1">
                <a:solidFill>
                  <a:srgbClr val="FF0000"/>
                </a:solidFill>
                <a:uFill>
                  <a:solidFill>
                    <a:srgbClr val="FFFFFF"/>
                  </a:solidFill>
                </a:uFill>
                <a:latin typeface="AR PL UKai CN" panose="02000503000000000000" charset="-122"/>
                <a:ea typeface="AR PL UKai CN" panose="02000503000000000000" charset="-122"/>
                <a:cs typeface="AR PL UKai CN" panose="02000503000000000000" charset="-122"/>
              </a:rPr>
              <a:t>准确率高</a:t>
            </a:r>
            <a:r>
              <a:rPr lang="en-US"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 知识图谱的知识来自专业人士标注，或者专业数据库的格式化抓取，这保证了数据的高准确率。</a:t>
            </a:r>
            <a:endParaRPr lang="en-US" sz="2600" b="0" strike="noStrike" spc="-1">
              <a:solidFill>
                <a:srgbClr val="0070C0"/>
              </a:solidFill>
              <a:uFill>
                <a:solidFill>
                  <a:srgbClr val="FFFFFF"/>
                </a:solidFill>
              </a:uFill>
              <a:latin typeface="Gill Sans MT"/>
              <a:ea typeface="DejaVu Sans" panose="020B0603030804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1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基于知识图谱的问答系统</a:t>
            </a:r>
            <a:endParaRPr lang="zh-CN" altLang="en-US" sz="3600" b="0" strike="noStrike" spc="-1">
              <a:solidFill>
                <a:srgbClr val="002060"/>
              </a:solidFill>
              <a:uFill>
                <a:solidFill>
                  <a:srgbClr val="FFFFFF"/>
                </a:solidFill>
              </a:uFill>
              <a:latin typeface="黑体"/>
              <a:ea typeface="宋体" charset="0"/>
            </a:endParaRPr>
          </a:p>
        </p:txBody>
      </p:sp>
      <p:pic>
        <p:nvPicPr>
          <p:cNvPr id="3" name="图片 2"/>
          <p:cNvPicPr>
            <a:picLocks noChangeAspect="1"/>
          </p:cNvPicPr>
          <p:nvPr/>
        </p:nvPicPr>
        <p:blipFill>
          <a:blip r:embed="rId1"/>
          <a:stretch>
            <a:fillRect/>
          </a:stretch>
        </p:blipFill>
        <p:spPr>
          <a:xfrm>
            <a:off x="972820" y="1427480"/>
            <a:ext cx="1518920" cy="1518920"/>
          </a:xfrm>
          <a:prstGeom prst="rect">
            <a:avLst/>
          </a:prstGeom>
        </p:spPr>
      </p:pic>
      <p:pic>
        <p:nvPicPr>
          <p:cNvPr id="4" name="图片 3"/>
          <p:cNvPicPr>
            <a:picLocks noChangeAspect="1"/>
          </p:cNvPicPr>
          <p:nvPr/>
        </p:nvPicPr>
        <p:blipFill>
          <a:blip r:embed="rId2"/>
          <a:stretch>
            <a:fillRect/>
          </a:stretch>
        </p:blipFill>
        <p:spPr>
          <a:xfrm>
            <a:off x="3324860" y="1676400"/>
            <a:ext cx="1724660" cy="1147445"/>
          </a:xfrm>
          <a:prstGeom prst="rect">
            <a:avLst/>
          </a:prstGeom>
        </p:spPr>
      </p:pic>
      <p:pic>
        <p:nvPicPr>
          <p:cNvPr id="5" name="图片 4"/>
          <p:cNvPicPr>
            <a:picLocks noChangeAspect="1"/>
          </p:cNvPicPr>
          <p:nvPr/>
        </p:nvPicPr>
        <p:blipFill>
          <a:blip r:embed="rId3"/>
          <a:stretch>
            <a:fillRect/>
          </a:stretch>
        </p:blipFill>
        <p:spPr>
          <a:xfrm>
            <a:off x="5660390" y="1609090"/>
            <a:ext cx="2057400" cy="11557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57200" y="152280"/>
            <a:ext cx="8227080" cy="988200"/>
          </a:xfrm>
          <a:prstGeom prst="rect">
            <a:avLst/>
          </a:prstGeom>
          <a:noFill/>
          <a:ln>
            <a:noFill/>
          </a:ln>
        </p:spPr>
        <p:style>
          <a:lnRef idx="0">
            <a:srgbClr val="FFFFFF"/>
          </a:lnRef>
          <a:fillRef idx="0">
            <a:srgbClr val="FFFFFF"/>
          </a:fillRef>
          <a:effectRef idx="0">
            <a:srgbClr val="FFFFFF"/>
          </a:effectRef>
          <a:fontRef idx="minor"/>
        </p:style>
      </p:sp>
      <p:sp>
        <p:nvSpPr>
          <p:cNvPr id="219" name="CustomShape 2"/>
          <p:cNvSpPr/>
          <p:nvPr/>
        </p:nvSpPr>
        <p:spPr>
          <a:xfrm>
            <a:off x="612720" y="635652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20" name="CustomShape 3"/>
          <p:cNvSpPr/>
          <p:nvPr/>
        </p:nvSpPr>
        <p:spPr>
          <a:xfrm>
            <a:off x="457200" y="1124640"/>
            <a:ext cx="8227080" cy="493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3" charset="2"/>
              <a:buNone/>
            </a:pPr>
            <a:r>
              <a:rPr lang="zh-CN" altLang="en-US" sz="2600" b="0" strike="noStrike" spc="-1">
                <a:solidFill>
                  <a:srgbClr val="0070C0"/>
                </a:solidFill>
                <a:uFill>
                  <a:solidFill>
                    <a:srgbClr val="FFFFFF"/>
                  </a:solidFill>
                </a:uFill>
                <a:latin typeface="Gill Sans MT"/>
                <a:ea typeface="宋体" charset="0"/>
              </a:rPr>
              <a:t>基于</a:t>
            </a:r>
            <a:r>
              <a:rPr lang="en-US" altLang="zh-CN" sz="2600" b="0" strike="noStrike" spc="-1">
                <a:solidFill>
                  <a:srgbClr val="0070C0"/>
                </a:solidFill>
                <a:uFill>
                  <a:solidFill>
                    <a:srgbClr val="FFFFFF"/>
                  </a:solidFill>
                </a:uFill>
                <a:latin typeface="Gill Sans MT"/>
                <a:ea typeface="宋体" charset="0"/>
              </a:rPr>
              <a:t>KG</a:t>
            </a:r>
            <a:r>
              <a:rPr lang="zh-CN" altLang="en-US" sz="2600" b="0" strike="noStrike" spc="-1">
                <a:solidFill>
                  <a:srgbClr val="0070C0"/>
                </a:solidFill>
                <a:uFill>
                  <a:solidFill>
                    <a:srgbClr val="FFFFFF"/>
                  </a:solidFill>
                </a:uFill>
                <a:latin typeface="Gill Sans MT"/>
                <a:ea typeface="宋体" charset="0"/>
              </a:rPr>
              <a:t>的优势</a:t>
            </a:r>
            <a:endParaRPr lang="zh-CN" altLang="en-US" sz="2600" b="0" strike="noStrike" spc="-1">
              <a:solidFill>
                <a:srgbClr val="0070C0"/>
              </a:solidFill>
              <a:uFill>
                <a:solidFill>
                  <a:srgbClr val="FFFFFF"/>
                </a:solidFill>
              </a:uFill>
              <a:latin typeface="Gill Sans MT"/>
              <a:ea typeface="宋体" charset="0"/>
            </a:endParaRPr>
          </a:p>
          <a:p>
            <a:pPr marL="1905" indent="0">
              <a:lnSpc>
                <a:spcPct val="100000"/>
              </a:lnSpc>
              <a:buClr>
                <a:srgbClr val="727CA3"/>
              </a:buClr>
              <a:buSzPct val="76000"/>
              <a:buFont typeface="Wingdings 3" charset="2"/>
              <a:buNone/>
            </a:pPr>
            <a:endParaRPr lang="en-US" sz="2600" b="0" strike="noStrike" spc="-1">
              <a:solidFill>
                <a:srgbClr val="0070C0"/>
              </a:solidFill>
              <a:uFill>
                <a:solidFill>
                  <a:srgbClr val="FFFFFF"/>
                </a:solidFill>
              </a:uFill>
              <a:latin typeface="Gill Sans MT"/>
              <a:ea typeface="DejaVu Sans" panose="020B0603030804020204"/>
            </a:endParaRPr>
          </a:p>
          <a:p>
            <a:pPr marL="274320" indent="-272415">
              <a:lnSpc>
                <a:spcPct val="100000"/>
              </a:lnSpc>
              <a:buClr>
                <a:srgbClr val="727CA3"/>
              </a:buClr>
              <a:buSzPct val="76000"/>
              <a:buFont typeface="Wingdings 3" charset="2"/>
              <a:buChar char=""/>
            </a:pPr>
            <a:r>
              <a:rPr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数据结构化-</a:t>
            </a:r>
            <a:r>
              <a:rPr sz="2000" b="0" strike="noStrike" spc="-1">
                <a:solidFill>
                  <a:srgbClr val="FF0000"/>
                </a:solidFill>
                <a:uFill>
                  <a:solidFill>
                    <a:srgbClr val="FFFFFF"/>
                  </a:solidFill>
                </a:uFill>
                <a:latin typeface="AR PL UKai CN" panose="02000503000000000000" charset="-122"/>
                <a:ea typeface="AR PL UKai CN" panose="02000503000000000000" charset="-122"/>
                <a:cs typeface="AR PL UKai CN" panose="02000503000000000000" charset="-122"/>
              </a:rPr>
              <a:t>检索效率高</a:t>
            </a:r>
            <a:r>
              <a:rPr lang="zh-CN" sz="2000" b="0" strike="noStrike" spc="-1">
                <a:solidFill>
                  <a:schemeClr val="tx1"/>
                </a:solidFill>
                <a:uFill>
                  <a:solidFill>
                    <a:srgbClr val="FFFFFF"/>
                  </a:solidFill>
                </a:uFill>
                <a:latin typeface="AR PL UKai CN" panose="02000503000000000000" charset="-122"/>
                <a:ea typeface="AR PL UKai CN" panose="02000503000000000000" charset="-122"/>
                <a:cs typeface="AR PL UKai CN" panose="02000503000000000000" charset="-122"/>
              </a:rPr>
              <a:t>，</a:t>
            </a:r>
            <a:r>
              <a:rPr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知识图谱的结构化组织形式，为计算机的快速知识检索提供了格式支持。</a:t>
            </a:r>
            <a:r>
              <a:rPr lang="zh-CN"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如</a:t>
            </a:r>
            <a:r>
              <a:rPr lang="en-US" altLang="zh-CN"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SPARQL</a:t>
            </a:r>
            <a:r>
              <a:rPr lang="zh-CN" altLang="en-US"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等</a:t>
            </a:r>
            <a:endParaRPr lang="en-US" sz="1800" b="0" strike="noStrike" spc="-1">
              <a:solidFill>
                <a:srgbClr val="000000"/>
              </a:solidFill>
              <a:uFill>
                <a:solidFill>
                  <a:srgbClr val="FFFFFF"/>
                </a:solidFill>
              </a:uFill>
              <a:latin typeface="Arial" panose="020B0604020202020204"/>
            </a:endParaRPr>
          </a:p>
          <a:p>
            <a:pPr>
              <a:lnSpc>
                <a:spcPct val="100000"/>
              </a:lnSpc>
            </a:pPr>
            <a:r>
              <a:rPr lang="zh-CN" altLang="en-US" sz="2600" b="0" strike="noStrike" spc="-1">
                <a:solidFill>
                  <a:srgbClr val="0070C0"/>
                </a:solidFill>
                <a:uFill>
                  <a:solidFill>
                    <a:srgbClr val="FFFFFF"/>
                  </a:solidFill>
                </a:uFill>
                <a:latin typeface="Gill Sans MT"/>
                <a:ea typeface="宋体" charset="0"/>
              </a:rPr>
              <a:t>基于KG的QA系统的关键技术</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Font typeface="+mj-ea"/>
              <a:buAutoNum type="circleNumDbPlain"/>
            </a:pPr>
            <a:r>
              <a:rPr lang="en-US" sz="1800" b="0" strike="noStrike" spc="-1">
                <a:solidFill>
                  <a:srgbClr val="000000"/>
                </a:solidFill>
                <a:uFill>
                  <a:solidFill>
                    <a:srgbClr val="FFFFFF"/>
                  </a:solidFill>
                </a:uFill>
                <a:latin typeface="Arial" panose="020B0604020202020204"/>
              </a:rPr>
              <a:t>如何理解问题语义，并用计算机可以接受的形式进行表示(问题的理解和表示)</a:t>
            </a:r>
            <a:endParaRPr lang="en-US" sz="1800" b="0" strike="noStrike" spc="-1">
              <a:solidFill>
                <a:srgbClr val="000000"/>
              </a:solidFill>
              <a:uFill>
                <a:solidFill>
                  <a:srgbClr val="FFFFFF"/>
                </a:solidFill>
              </a:uFill>
              <a:latin typeface="Arial" panose="020B0604020202020204"/>
            </a:endParaRPr>
          </a:p>
          <a:p>
            <a:pPr>
              <a:lnSpc>
                <a:spcPct val="100000"/>
              </a:lnSpc>
            </a:pPr>
            <a:r>
              <a:rPr sz="2000" b="0" strike="noStrike" spc="-1">
                <a:uFill>
                  <a:solidFill>
                    <a:srgbClr val="FFFFFF"/>
                  </a:solidFill>
                </a:uFill>
                <a:latin typeface="AR PL UKai CN" panose="02000503000000000000" charset="-122"/>
                <a:ea typeface="AR PL UKai CN" panose="02000503000000000000" charset="-122"/>
                <a:cs typeface="AR PL UKai CN" panose="02000503000000000000" charset="-122"/>
              </a:rPr>
              <a:t>    以分类模型和序列标注为核心的语义理解模型能够精准的将自然语言转化为框架语义表示的结构化信息。</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342900" indent="-342900">
              <a:lnSpc>
                <a:spcPct val="100000"/>
              </a:lnSpc>
              <a:buFont typeface="+mj-ea"/>
              <a:buAutoNum type="circleNumDbPlain" startAt="2"/>
            </a:pPr>
            <a:r>
              <a:rPr lang="en-US" sz="1800" b="0" strike="noStrike" spc="-1">
                <a:solidFill>
                  <a:srgbClr val="000000"/>
                </a:solidFill>
                <a:uFill>
                  <a:solidFill>
                    <a:srgbClr val="FFFFFF"/>
                  </a:solidFill>
                </a:uFill>
                <a:latin typeface="Arial" panose="020B0604020202020204"/>
              </a:rPr>
              <a:t>以及如何将该问题表示关联到知识图谱的结构化查询中(语义关联)</a:t>
            </a:r>
            <a:endParaRPr lang="en-US" sz="1800" b="0" strike="noStrike" spc="-1">
              <a:solidFill>
                <a:srgbClr val="000000"/>
              </a:solidFill>
              <a:uFill>
                <a:solidFill>
                  <a:srgbClr val="FFFFFF"/>
                </a:solidFill>
              </a:uFill>
              <a:latin typeface="Arial" panose="020B0604020202020204"/>
            </a:endParaRPr>
          </a:p>
          <a:p>
            <a:pPr marL="342900" indent="-342900">
              <a:lnSpc>
                <a:spcPct val="100000"/>
              </a:lnSpc>
            </a:pPr>
            <a:endParaRPr lang="en-US" sz="1800" b="0" strike="noStrike" spc="-1">
              <a:solidFill>
                <a:srgbClr val="000000"/>
              </a:solidFill>
              <a:uFill>
                <a:solidFill>
                  <a:srgbClr val="FFFFFF"/>
                </a:solidFill>
              </a:uFill>
              <a:latin typeface="Arial" panose="020B0604020202020204"/>
            </a:endParaRPr>
          </a:p>
          <a:p>
            <a:pPr marL="1905" indent="0">
              <a:lnSpc>
                <a:spcPct val="100000"/>
              </a:lnSpc>
              <a:buClr>
                <a:srgbClr val="727CA3"/>
              </a:buClr>
              <a:buSzPct val="76000"/>
              <a:buFont typeface="Wingdings 3" charset="2"/>
              <a:buNone/>
            </a:pPr>
            <a:r>
              <a:rPr lang="zh-CN" altLang="en-US" sz="2600" b="0" strike="noStrike" spc="-1">
                <a:solidFill>
                  <a:srgbClr val="0070C0"/>
                </a:solidFill>
                <a:uFill>
                  <a:solidFill>
                    <a:srgbClr val="FFFFFF"/>
                  </a:solidFill>
                </a:uFill>
                <a:latin typeface="Gill Sans MT"/>
                <a:ea typeface="宋体" charset="0"/>
              </a:rPr>
              <a:t>应用领域</a:t>
            </a:r>
            <a:endParaRPr lang="en-US" sz="1800" b="0" strike="noStrike" spc="-1">
              <a:solidFill>
                <a:srgbClr val="000000"/>
              </a:solidFill>
              <a:uFill>
                <a:solidFill>
                  <a:srgbClr val="FFFFFF"/>
                </a:solidFill>
              </a:uFill>
              <a:latin typeface="Arial" panose="020B0604020202020204"/>
            </a:endParaRPr>
          </a:p>
          <a:p>
            <a:pPr>
              <a:lnSpc>
                <a:spcPct val="100000"/>
              </a:lnSpc>
            </a:pPr>
            <a:r>
              <a:rPr lang="zh-CN" altLang="en-US" sz="1800" b="0" strike="noStrike" spc="-1">
                <a:solidFill>
                  <a:srgbClr val="000000"/>
                </a:solidFill>
                <a:uFill>
                  <a:solidFill>
                    <a:srgbClr val="FFFFFF"/>
                  </a:solidFill>
                </a:uFill>
                <a:latin typeface="Arial" panose="020B0604020202020204"/>
                <a:ea typeface="宋体" charset="0"/>
              </a:rPr>
              <a:t>    金融领域</a:t>
            </a:r>
            <a:endParaRPr lang="zh-CN" altLang="en-US" sz="1800" b="0" strike="noStrike" spc="-1">
              <a:solidFill>
                <a:srgbClr val="000000"/>
              </a:solidFill>
              <a:uFill>
                <a:solidFill>
                  <a:srgbClr val="FFFFFF"/>
                </a:solidFill>
              </a:uFill>
              <a:latin typeface="Arial" panose="020B0604020202020204"/>
              <a:ea typeface="宋体" charset="0"/>
            </a:endParaRPr>
          </a:p>
          <a:p>
            <a:pPr>
              <a:lnSpc>
                <a:spcPct val="100000"/>
              </a:lnSpc>
            </a:pPr>
            <a:r>
              <a:rPr lang="en-US" altLang="zh-CN" sz="1800" b="0" strike="noStrike" spc="-1">
                <a:solidFill>
                  <a:srgbClr val="000000"/>
                </a:solidFill>
                <a:uFill>
                  <a:solidFill>
                    <a:srgbClr val="FFFFFF"/>
                  </a:solidFill>
                </a:uFill>
                <a:latin typeface="Arial" panose="020B0604020202020204"/>
                <a:ea typeface="宋体" charset="0"/>
              </a:rPr>
              <a:t>    </a:t>
            </a:r>
            <a:r>
              <a:rPr lang="zh-CN" altLang="en-US" sz="1800" b="0" strike="noStrike" spc="-1">
                <a:solidFill>
                  <a:srgbClr val="000000"/>
                </a:solidFill>
                <a:uFill>
                  <a:solidFill>
                    <a:srgbClr val="FFFFFF"/>
                  </a:solidFill>
                </a:uFill>
                <a:latin typeface="Arial" panose="020B0604020202020204"/>
                <a:ea typeface="宋体" charset="0"/>
              </a:rPr>
              <a:t>医疗领域</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21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基于知识图谱的问答系统</a:t>
            </a:r>
            <a:endParaRPr lang="zh-CN" altLang="en-US" sz="3600" b="0" strike="noStrike" spc="-1">
              <a:solidFill>
                <a:srgbClr val="002060"/>
              </a:solidFill>
              <a:uFill>
                <a:solidFill>
                  <a:srgbClr val="FFFFFF"/>
                </a:solidFill>
              </a:uFill>
              <a:latin typeface="黑体"/>
              <a:ea typeface="宋体"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051640" y="1917000"/>
            <a:ext cx="2395800" cy="72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94" name="CustomShape 3"/>
          <p:cNvSpPr/>
          <p:nvPr/>
        </p:nvSpPr>
        <p:spPr>
          <a:xfrm>
            <a:off x="436245" y="1164375"/>
            <a:ext cx="8504640" cy="4961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800" b="0" strike="noStrike" spc="-1">
                <a:solidFill>
                  <a:srgbClr val="000000"/>
                </a:solidFill>
                <a:uFill>
                  <a:solidFill>
                    <a:srgbClr val="FFFFFF"/>
                  </a:solidFill>
                </a:uFill>
                <a:latin typeface="Arial" panose="020B0604020202020204"/>
              </a:rPr>
              <a:t> </a:t>
            </a:r>
            <a:r>
              <a:rPr lang="zh-CN" altLang="en-US" sz="3600" b="1" strike="noStrike" spc="-1">
                <a:solidFill>
                  <a:srgbClr val="000000"/>
                </a:solidFill>
                <a:uFill>
                  <a:solidFill>
                    <a:srgbClr val="FFFFFF"/>
                  </a:solidFill>
                </a:uFill>
                <a:latin typeface="AR PL UKai CN" panose="02000503000000000000" charset="-122"/>
                <a:ea typeface="AR PL UKai CN" panose="02000503000000000000" charset="-122"/>
              </a:rPr>
              <a:t>认知智能</a:t>
            </a:r>
            <a:endParaRPr lang="zh-CN" altLang="en-US" sz="3600" b="1" strike="noStrike" spc="-1">
              <a:solidFill>
                <a:srgbClr val="000000"/>
              </a:solidFill>
              <a:uFill>
                <a:solidFill>
                  <a:srgbClr val="FFFFFF"/>
                </a:solidFill>
              </a:uFill>
              <a:latin typeface="AR PL UKai CN" panose="02000503000000000000" charset="-122"/>
              <a:ea typeface="AR PL UKai CN" panose="02000503000000000000" charset="-122"/>
            </a:endParaRPr>
          </a:p>
          <a:p>
            <a:pPr algn="ctr">
              <a:lnSpc>
                <a:spcPct val="100000"/>
              </a:lnSpc>
            </a:pPr>
            <a:endParaRPr lang="zh-CN" altLang="en-US" sz="3600" b="1" strike="noStrike" spc="-1">
              <a:solidFill>
                <a:srgbClr val="000000"/>
              </a:solidFill>
              <a:uFill>
                <a:solidFill>
                  <a:srgbClr val="FFFFFF"/>
                </a:solidFill>
              </a:uFill>
              <a:latin typeface="AR PL UKai CN" panose="02000503000000000000" charset="-122"/>
              <a:ea typeface="AR PL UKai CN" panose="02000503000000000000" charset="-122"/>
            </a:endParaRPr>
          </a:p>
          <a:p>
            <a:pPr algn="ctr">
              <a:lnSpc>
                <a:spcPct val="100000"/>
              </a:lnSpc>
            </a:pPr>
            <a:endParaRPr lang="zh-CN" altLang="en-US" sz="3600" b="1" strike="noStrike" spc="-1">
              <a:solidFill>
                <a:srgbClr val="000000"/>
              </a:solidFill>
              <a:uFill>
                <a:solidFill>
                  <a:srgbClr val="FFFFFF"/>
                </a:solidFill>
              </a:uFill>
              <a:latin typeface="AR PL UKai CN" panose="02000503000000000000" charset="-122"/>
              <a:ea typeface="AR PL UKai CN" panose="02000503000000000000" charset="-122"/>
            </a:endParaRPr>
          </a:p>
          <a:p>
            <a:pPr algn="ctr">
              <a:lnSpc>
                <a:spcPct val="100000"/>
              </a:lnSpc>
            </a:pPr>
            <a:endParaRPr 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95" name="CustomShape 4"/>
          <p:cNvSpPr/>
          <p:nvPr/>
        </p:nvSpPr>
        <p:spPr>
          <a:xfrm>
            <a:off x="4419720" y="3276720"/>
            <a:ext cx="302400" cy="302400"/>
          </a:xfrm>
          <a:prstGeom prst="rect">
            <a:avLst/>
          </a:prstGeom>
          <a:noFill/>
          <a:ln>
            <a:noFill/>
          </a:ln>
        </p:spPr>
        <p:style>
          <a:lnRef idx="0">
            <a:srgbClr val="FFFFFF"/>
          </a:lnRef>
          <a:fillRef idx="0">
            <a:srgbClr val="FFFFFF"/>
          </a:fillRef>
          <a:effectRef idx="0">
            <a:srgbClr val="FFFFFF"/>
          </a:effectRef>
          <a:fontRef idx="minor"/>
        </p:style>
      </p:sp>
      <p:pic>
        <p:nvPicPr>
          <p:cNvPr id="296" name="Picture 4"/>
          <p:cNvPicPr/>
          <p:nvPr/>
        </p:nvPicPr>
        <p:blipFill>
          <a:blip r:embed="rId1"/>
          <a:stretch>
            <a:fillRect/>
          </a:stretch>
        </p:blipFill>
        <p:spPr>
          <a:xfrm>
            <a:off x="227520" y="261360"/>
            <a:ext cx="3645720" cy="778680"/>
          </a:xfrm>
          <a:prstGeom prst="rect">
            <a:avLst/>
          </a:prstGeom>
          <a:ln w="9360">
            <a:noFill/>
          </a:ln>
        </p:spPr>
      </p:pic>
      <p:sp>
        <p:nvSpPr>
          <p:cNvPr id="297" name="CustomShape 5"/>
          <p:cNvSpPr/>
          <p:nvPr/>
        </p:nvSpPr>
        <p:spPr>
          <a:xfrm rot="5400000">
            <a:off x="1929600" y="3050280"/>
            <a:ext cx="1137600" cy="189468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298" name="CustomShape 6"/>
          <p:cNvSpPr/>
          <p:nvPr/>
        </p:nvSpPr>
        <p:spPr>
          <a:xfrm>
            <a:off x="1736725" y="3617595"/>
            <a:ext cx="1781175" cy="664845"/>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7030A0"/>
                </a:solidFill>
                <a:uFill>
                  <a:solidFill>
                    <a:srgbClr val="FFFFFF"/>
                  </a:solidFill>
                </a:uFill>
                <a:latin typeface="Gill Sans MT"/>
                <a:ea typeface="宋体"/>
              </a:rPr>
              <a:t>What</a:t>
            </a:r>
            <a:endParaRPr lang="en-US" sz="1800" b="0" strike="noStrike" spc="-1">
              <a:solidFill>
                <a:srgbClr val="000000"/>
              </a:solidFill>
              <a:uFill>
                <a:solidFill>
                  <a:srgbClr val="FFFFFF"/>
                </a:solidFill>
              </a:uFill>
              <a:latin typeface="Arial" panose="020B0604020202020204"/>
            </a:endParaRPr>
          </a:p>
        </p:txBody>
      </p:sp>
      <p:sp>
        <p:nvSpPr>
          <p:cNvPr id="299" name="CustomShape 7"/>
          <p:cNvSpPr/>
          <p:nvPr/>
        </p:nvSpPr>
        <p:spPr>
          <a:xfrm>
            <a:off x="3126600" y="2910960"/>
            <a:ext cx="320760" cy="320760"/>
          </a:xfrm>
          <a:prstGeom prst="triangle">
            <a:avLst>
              <a:gd name="adj" fmla="val 10000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300" name="CustomShape 8"/>
          <p:cNvSpPr/>
          <p:nvPr/>
        </p:nvSpPr>
        <p:spPr>
          <a:xfrm rot="5400000">
            <a:off x="4026240" y="2531520"/>
            <a:ext cx="1137600" cy="189468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301" name="CustomShape 9"/>
          <p:cNvSpPr/>
          <p:nvPr/>
        </p:nvSpPr>
        <p:spPr>
          <a:xfrm>
            <a:off x="3833495" y="3098800"/>
            <a:ext cx="1710055" cy="74422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FF0000"/>
                </a:solidFill>
                <a:uFill>
                  <a:solidFill>
                    <a:srgbClr val="FFFFFF"/>
                  </a:solidFill>
                </a:uFill>
                <a:latin typeface="Gill Sans MT"/>
                <a:ea typeface="宋体"/>
              </a:rPr>
              <a:t>Why</a:t>
            </a:r>
            <a:endParaRPr lang="en-US" sz="1800" b="0" strike="noStrike" spc="-1">
              <a:solidFill>
                <a:srgbClr val="000000"/>
              </a:solidFill>
              <a:uFill>
                <a:solidFill>
                  <a:srgbClr val="FFFFFF"/>
                </a:solidFill>
              </a:uFill>
              <a:latin typeface="Arial" panose="020B0604020202020204"/>
            </a:endParaRPr>
          </a:p>
        </p:txBody>
      </p:sp>
      <p:sp>
        <p:nvSpPr>
          <p:cNvPr id="302" name="CustomShape 10"/>
          <p:cNvSpPr/>
          <p:nvPr/>
        </p:nvSpPr>
        <p:spPr>
          <a:xfrm>
            <a:off x="5223240" y="2392200"/>
            <a:ext cx="320760" cy="320760"/>
          </a:xfrm>
          <a:prstGeom prst="triangle">
            <a:avLst>
              <a:gd name="adj" fmla="val 10000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303" name="CustomShape 11"/>
          <p:cNvSpPr/>
          <p:nvPr/>
        </p:nvSpPr>
        <p:spPr>
          <a:xfrm rot="5400000">
            <a:off x="6122880" y="2012760"/>
            <a:ext cx="1137600" cy="189468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304" name="CustomShape 12"/>
          <p:cNvSpPr/>
          <p:nvPr/>
        </p:nvSpPr>
        <p:spPr>
          <a:xfrm>
            <a:off x="5928995" y="2548890"/>
            <a:ext cx="1710055" cy="73660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FF0000"/>
                </a:solidFill>
                <a:uFill>
                  <a:solidFill>
                    <a:srgbClr val="FFFFFF"/>
                  </a:solidFill>
                </a:uFill>
                <a:latin typeface="Gill Sans MT"/>
                <a:ea typeface="宋体"/>
              </a:rPr>
              <a:t>How</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051640" y="1917000"/>
            <a:ext cx="2395800" cy="72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295" name="CustomShape 4"/>
          <p:cNvSpPr/>
          <p:nvPr/>
        </p:nvSpPr>
        <p:spPr>
          <a:xfrm>
            <a:off x="4419720" y="3276720"/>
            <a:ext cx="302400" cy="302400"/>
          </a:xfrm>
          <a:prstGeom prst="rect">
            <a:avLst/>
          </a:prstGeom>
          <a:noFill/>
          <a:ln>
            <a:noFill/>
          </a:ln>
        </p:spPr>
        <p:style>
          <a:lnRef idx="0">
            <a:srgbClr val="FFFFFF"/>
          </a:lnRef>
          <a:fillRef idx="0">
            <a:srgbClr val="FFFFFF"/>
          </a:fillRef>
          <a:effectRef idx="0">
            <a:srgbClr val="FFFFFF"/>
          </a:effectRef>
          <a:fontRef idx="minor"/>
        </p:style>
      </p:sp>
      <p:pic>
        <p:nvPicPr>
          <p:cNvPr id="296" name="Picture 4"/>
          <p:cNvPicPr/>
          <p:nvPr/>
        </p:nvPicPr>
        <p:blipFill>
          <a:blip r:embed="rId1"/>
          <a:stretch>
            <a:fillRect/>
          </a:stretch>
        </p:blipFill>
        <p:spPr>
          <a:xfrm>
            <a:off x="227520" y="261360"/>
            <a:ext cx="3645720" cy="778680"/>
          </a:xfrm>
          <a:prstGeom prst="rect">
            <a:avLst/>
          </a:prstGeom>
          <a:ln w="9360">
            <a:noFill/>
          </a:ln>
        </p:spPr>
      </p:pic>
      <p:sp>
        <p:nvSpPr>
          <p:cNvPr id="6147" name="TextBox 6"/>
          <p:cNvSpPr txBox="1"/>
          <p:nvPr/>
        </p:nvSpPr>
        <p:spPr>
          <a:xfrm>
            <a:off x="2767965" y="4844098"/>
            <a:ext cx="2928938" cy="646112"/>
          </a:xfrm>
          <a:prstGeom prst="rect">
            <a:avLst/>
          </a:prstGeom>
          <a:noFill/>
          <a:ln w="9525">
            <a:noFill/>
          </a:ln>
        </p:spPr>
        <p:txBody>
          <a:bodyPr>
            <a:spAutoFit/>
          </a:bodyPr>
          <a:p>
            <a:pPr algn="ctr" eaLnBrk="1" latinLnBrk="1" hangingPunct="1"/>
            <a:r>
              <a:rPr lang="en-US" altLang="zh-CN" sz="3600" dirty="0">
                <a:solidFill>
                  <a:srgbClr val="C00000"/>
                </a:solidFill>
                <a:latin typeface="Arial Black" panose="020B0A04020102020204" pitchFamily="34" charset="0"/>
                <a:ea typeface="黑体" pitchFamily="49" charset="-122"/>
              </a:rPr>
              <a:t>THANKS</a:t>
            </a:r>
            <a:endParaRPr lang="zh-CN" altLang="en-US" sz="3600" dirty="0">
              <a:solidFill>
                <a:srgbClr val="C00000"/>
              </a:solidFill>
              <a:latin typeface="Arial Black" panose="020B0A04020102020204" pitchFamily="34" charset="0"/>
              <a:ea typeface="黑体" pitchFamily="49" charset="-122"/>
            </a:endParaRPr>
          </a:p>
        </p:txBody>
      </p:sp>
      <p:pic>
        <p:nvPicPr>
          <p:cNvPr id="6149" name="图片 6" descr="竖版组合logo——透明.png"/>
          <p:cNvPicPr>
            <a:picLocks noChangeAspect="1"/>
          </p:cNvPicPr>
          <p:nvPr/>
        </p:nvPicPr>
        <p:blipFill>
          <a:blip r:embed="rId2"/>
          <a:stretch>
            <a:fillRect/>
          </a:stretch>
        </p:blipFill>
        <p:spPr>
          <a:xfrm>
            <a:off x="7214553" y="5190173"/>
            <a:ext cx="1714500" cy="950912"/>
          </a:xfrm>
          <a:prstGeom prst="rect">
            <a:avLst/>
          </a:prstGeom>
          <a:noFill/>
          <a:ln w="9525">
            <a:noFill/>
          </a:ln>
        </p:spPr>
      </p:pic>
      <p:pic>
        <p:nvPicPr>
          <p:cNvPr id="4" name="图片 10" descr="笔墨纸砚－周韧林.jpg"/>
          <p:cNvPicPr>
            <a:picLocks noChangeAspect="1"/>
          </p:cNvPicPr>
          <p:nvPr/>
        </p:nvPicPr>
        <p:blipFill>
          <a:blip r:embed="rId3"/>
          <a:stretch>
            <a:fillRect/>
          </a:stretch>
        </p:blipFill>
        <p:spPr>
          <a:xfrm>
            <a:off x="-1270" y="1090295"/>
            <a:ext cx="9144000" cy="33115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知识图谱关键技术--知识抽取</a:t>
            </a:r>
            <a:endParaRPr lang="en-US" sz="1800" b="0" strike="noStrike" spc="-1">
              <a:solidFill>
                <a:srgbClr val="000000"/>
              </a:solidFill>
              <a:uFill>
                <a:solidFill>
                  <a:srgbClr val="FFFFFF"/>
                </a:solidFill>
              </a:uFill>
              <a:latin typeface="Arial" panose="020B0604020202020204"/>
            </a:endParaRPr>
          </a:p>
        </p:txBody>
      </p:sp>
      <p:sp>
        <p:nvSpPr>
          <p:cNvPr id="136"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37" name="CustomShape 3"/>
          <p:cNvSpPr/>
          <p:nvPr/>
        </p:nvSpPr>
        <p:spPr>
          <a:xfrm>
            <a:off x="457200" y="1219320"/>
            <a:ext cx="8227080" cy="5154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panose="05000000000000000000" pitchFamily="2" charset="2"/>
              <a:buChar char=""/>
            </a:pPr>
            <a:r>
              <a:rPr lang="en-US" sz="3200" b="0" strike="noStrike" spc="-1">
                <a:solidFill>
                  <a:srgbClr val="000000"/>
                </a:solidFill>
                <a:uFill>
                  <a:solidFill>
                    <a:srgbClr val="FFFFFF"/>
                  </a:solidFill>
                </a:uFill>
                <a:latin typeface="AR PL UKai CN" panose="02000503000000000000" charset="-122"/>
                <a:ea typeface="AR PL UKai CN" panose="02000503000000000000" charset="-122"/>
              </a:rPr>
              <a:t>命名实体识别</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    命名实体识别（Named Entity Recognition，NER）是从一段自然语言文本中找出实体，并标注出其位置以及类型。</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200" b="1" strike="noStrike" spc="-1">
                <a:solidFill>
                  <a:srgbClr val="000000"/>
                </a:solidFill>
                <a:uFill>
                  <a:solidFill>
                    <a:srgbClr val="FFFFFF"/>
                  </a:solidFill>
                </a:uFill>
                <a:latin typeface="AR PL UKai CN" panose="02000503000000000000" charset="-122"/>
                <a:ea typeface="AR PL UKai CN" panose="02000503000000000000" charset="-122"/>
              </a:rPr>
              <a:t>  序列标注模型</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ea typeface="宋体"/>
              </a:rPr>
              <a:t>Hidden Markov Models (HMM)</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ea typeface="宋体"/>
              </a:rPr>
              <a:t>Maximum Entropy Markov Models (MEMM)</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ea typeface="宋体"/>
              </a:rPr>
              <a:t>Conditional Random Fieldss (CRF)</a:t>
            </a:r>
            <a:endParaRPr lang="en-US" sz="1800" b="0" strike="noStrike" spc="-1">
              <a:solidFill>
                <a:srgbClr val="000000"/>
              </a:solidFill>
              <a:uFill>
                <a:solidFill>
                  <a:srgbClr val="FFFFFF"/>
                </a:solidFill>
              </a:uFill>
              <a:latin typeface="Arial" panose="020B0604020202020204"/>
            </a:endParaRPr>
          </a:p>
          <a:p>
            <a:pPr marL="1905">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2200" b="1" strike="noStrike" spc="-1">
                <a:solidFill>
                  <a:srgbClr val="000000"/>
                </a:solidFill>
                <a:uFill>
                  <a:solidFill>
                    <a:srgbClr val="FFFFFF"/>
                  </a:solidFill>
                </a:uFill>
                <a:latin typeface="AR PL UKai CN" panose="02000503000000000000" charset="-122"/>
                <a:ea typeface="AR PL UKai CN" panose="02000503000000000000" charset="-122"/>
              </a:rPr>
              <a:t>结合神经网络的典型方法</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ea typeface="宋体"/>
              </a:rPr>
              <a:t>CNN-CRF</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ea typeface="宋体"/>
              </a:rPr>
              <a:t>BiLSTM-CRF</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39"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40" name="CustomShape 3"/>
          <p:cNvSpPr/>
          <p:nvPr/>
        </p:nvSpPr>
        <p:spPr>
          <a:xfrm>
            <a:off x="457920" y="1230120"/>
            <a:ext cx="8227080" cy="493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评价指标</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000" b="0" strike="noStrike" spc="-1">
                <a:solidFill>
                  <a:srgbClr val="000000"/>
                </a:solidFill>
                <a:uFill>
                  <a:solidFill>
                    <a:srgbClr val="FFFFFF"/>
                  </a:solidFill>
                </a:uFill>
                <a:latin typeface="Arial" panose="020B0604020202020204"/>
                <a:ea typeface="宋体"/>
              </a:rPr>
              <a:t>精确率（Precision）</a:t>
            </a:r>
            <a:endParaRPr lang="en-US" sz="1800" b="0" strike="noStrike" spc="-1">
              <a:solidFill>
                <a:srgbClr val="000000"/>
              </a:solidFill>
              <a:uFill>
                <a:solidFill>
                  <a:srgbClr val="FFFFFF"/>
                </a:solidFill>
              </a:uFill>
              <a:latin typeface="Arial" panose="020B0604020202020204"/>
            </a:endParaRPr>
          </a:p>
          <a:p>
            <a:pPr marL="1905">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000" b="0" strike="noStrike" spc="-1">
                <a:solidFill>
                  <a:srgbClr val="000000"/>
                </a:solidFill>
                <a:uFill>
                  <a:solidFill>
                    <a:srgbClr val="FFFFFF"/>
                  </a:solidFill>
                </a:uFill>
                <a:latin typeface="Arial" panose="020B0604020202020204"/>
                <a:ea typeface="宋体"/>
              </a:rPr>
              <a:t>P = TP /（TP+FP）</a:t>
            </a:r>
            <a:endParaRPr lang="en-US" sz="1800" b="0" strike="noStrike" spc="-1">
              <a:solidFill>
                <a:srgbClr val="000000"/>
              </a:solidFill>
              <a:uFill>
                <a:solidFill>
                  <a:srgbClr val="FFFFFF"/>
                </a:solidFill>
              </a:uFill>
              <a:latin typeface="Arial" panose="020B0604020202020204"/>
            </a:endParaRPr>
          </a:p>
          <a:p>
            <a:pPr marL="1905">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2200" b="0" strike="noStrike" spc="-1">
                <a:solidFill>
                  <a:srgbClr val="000000"/>
                </a:solidFill>
                <a:uFill>
                  <a:solidFill>
                    <a:srgbClr val="FFFFFF"/>
                  </a:solidFill>
                </a:uFill>
                <a:latin typeface="Arial" panose="020B0604020202020204"/>
                <a:ea typeface="宋体"/>
              </a:rPr>
              <a:t>召回率（Recall）</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000" b="0" strike="noStrike" spc="-1">
                <a:solidFill>
                  <a:srgbClr val="000000"/>
                </a:solidFill>
                <a:uFill>
                  <a:solidFill>
                    <a:srgbClr val="FFFFFF"/>
                  </a:solidFill>
                </a:uFill>
                <a:latin typeface="Arial" panose="020B0604020202020204"/>
                <a:ea typeface="宋体"/>
              </a:rPr>
              <a:t>R = TP /（TP+FN）</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panose="05000000000000000000" pitchFamily="2" charset="2"/>
              <a:buChar char=""/>
            </a:pPr>
            <a:r>
              <a:rPr lang="en-US" sz="2200" b="0" strike="noStrike" spc="-1">
                <a:solidFill>
                  <a:srgbClr val="000000"/>
                </a:solidFill>
                <a:uFill>
                  <a:solidFill>
                    <a:srgbClr val="FFFFFF"/>
                  </a:solidFill>
                </a:uFill>
                <a:latin typeface="Arial" panose="020B0604020202020204"/>
                <a:ea typeface="宋体"/>
              </a:rPr>
              <a:t>F值</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为了综合评价系统的性能,通常还计算召回率和准确率的加权几何平均值,即F指数,计算公式如下：</a:t>
            </a:r>
            <a:endParaRPr lang="en-US" sz="1800" b="0" strike="noStrike" spc="-1">
              <a:solidFill>
                <a:srgbClr val="000000"/>
              </a:solidFill>
              <a:uFill>
                <a:solidFill>
                  <a:srgbClr val="FFFFFF"/>
                </a:solidFill>
              </a:uFill>
              <a:latin typeface="Arial" panose="020B0604020202020204"/>
            </a:endParaRPr>
          </a:p>
          <a:p>
            <a:pPr marL="1905">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000" b="0" strike="noStrike" spc="-1">
                <a:solidFill>
                  <a:srgbClr val="000000"/>
                </a:solidFill>
                <a:uFill>
                  <a:solidFill>
                    <a:srgbClr val="FFFFFF"/>
                  </a:solidFill>
                </a:uFill>
                <a:latin typeface="Arial" panose="020B0604020202020204"/>
                <a:ea typeface="宋体"/>
              </a:rPr>
              <a:t>F = 2/（1/P + 1/R）</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graphicFrame>
        <p:nvGraphicFramePr>
          <p:cNvPr id="141" name="Table 4"/>
          <p:cNvGraphicFramePr/>
          <p:nvPr/>
        </p:nvGraphicFramePr>
        <p:xfrm>
          <a:off x="3777480" y="1830600"/>
          <a:ext cx="4697280" cy="1891440"/>
        </p:xfrm>
        <a:graphic>
          <a:graphicData uri="http://schemas.openxmlformats.org/drawingml/2006/table">
            <a:tbl>
              <a:tblPr/>
              <a:tblGrid>
                <a:gridCol w="1565640"/>
                <a:gridCol w="1565640"/>
                <a:gridCol w="1566000"/>
              </a:tblGrid>
              <a:tr h="630360">
                <a:tc>
                  <a:txBody>
                    <a:bodyPr/>
                    <a:p>
                      <a:pPr>
                        <a:buNone/>
                      </a:pPr>
                      <a:endParaRPr lang="zh-CN" alt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识别为正例</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lang="en-US" sz="1800" b="1" strike="noStrike" spc="-1">
                          <a:solidFill>
                            <a:srgbClr val="FFFFFF"/>
                          </a:solidFill>
                          <a:uFill>
                            <a:solidFill>
                              <a:srgbClr val="FFFFFF"/>
                            </a:solidFill>
                          </a:uFill>
                          <a:latin typeface="Arial" panose="020B0604020202020204"/>
                        </a:rPr>
                        <a:t>识别为负例</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30360">
                <a:tc>
                  <a:txBody>
                    <a:bodyPr/>
                    <a:p>
                      <a:pPr algn="ctr">
                        <a:lnSpc>
                          <a:spcPct val="100000"/>
                        </a:lnSpc>
                      </a:pPr>
                      <a:r>
                        <a:rPr lang="en-US" sz="1800" b="0" strike="noStrike" spc="-1">
                          <a:solidFill>
                            <a:srgbClr val="000000"/>
                          </a:solidFill>
                          <a:uFill>
                            <a:solidFill>
                              <a:srgbClr val="FFFFFF"/>
                            </a:solidFill>
                          </a:uFill>
                          <a:latin typeface="Arial" panose="020B0604020202020204"/>
                        </a:rPr>
                        <a:t>实际为正例</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800" b="0" strike="noStrike" spc="-1">
                          <a:solidFill>
                            <a:srgbClr val="000000"/>
                          </a:solidFill>
                          <a:uFill>
                            <a:solidFill>
                              <a:srgbClr val="FFFFFF"/>
                            </a:solidFill>
                          </a:uFill>
                          <a:latin typeface="Arial" panose="020B0604020202020204"/>
                        </a:rPr>
                        <a:t>TP</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lang="en-US" sz="1800" b="0" strike="noStrike" spc="-1">
                          <a:solidFill>
                            <a:srgbClr val="000000"/>
                          </a:solidFill>
                          <a:uFill>
                            <a:solidFill>
                              <a:srgbClr val="FFFFFF"/>
                            </a:solidFill>
                          </a:uFill>
                          <a:latin typeface="Arial" panose="020B0604020202020204"/>
                        </a:rPr>
                        <a:t>FN</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30720">
                <a:tc>
                  <a:txBody>
                    <a:bodyPr/>
                    <a:p>
                      <a:pPr algn="ctr">
                        <a:lnSpc>
                          <a:spcPct val="100000"/>
                        </a:lnSpc>
                      </a:pPr>
                      <a:r>
                        <a:rPr lang="en-US" sz="1800" b="0" strike="noStrike" spc="-1">
                          <a:solidFill>
                            <a:srgbClr val="000000"/>
                          </a:solidFill>
                          <a:uFill>
                            <a:solidFill>
                              <a:srgbClr val="FFFFFF"/>
                            </a:solidFill>
                          </a:uFill>
                          <a:latin typeface="Arial" panose="020B0604020202020204"/>
                        </a:rPr>
                        <a:t>实际为负例</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800" b="0" strike="noStrike" spc="-1">
                          <a:solidFill>
                            <a:srgbClr val="000000"/>
                          </a:solidFill>
                          <a:uFill>
                            <a:solidFill>
                              <a:srgbClr val="FFFFFF"/>
                            </a:solidFill>
                          </a:uFill>
                          <a:latin typeface="Arial" panose="020B0604020202020204"/>
                        </a:rPr>
                        <a:t>FP</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lang="en-US" sz="1800" b="0" strike="noStrike" spc="-1">
                          <a:solidFill>
                            <a:srgbClr val="000000"/>
                          </a:solidFill>
                          <a:uFill>
                            <a:solidFill>
                              <a:srgbClr val="FFFFFF"/>
                            </a:solidFill>
                          </a:uFill>
                          <a:latin typeface="Arial" panose="020B0604020202020204"/>
                        </a:rPr>
                        <a:t>TN</a:t>
                      </a:r>
                      <a:endParaRPr lang="en-US" sz="1800" b="0" strike="noStrike" spc="-1">
                        <a:solidFill>
                          <a:srgbClr val="000000"/>
                        </a:solidFill>
                        <a:uFill>
                          <a:solidFill>
                            <a:srgbClr val="FFFFFF"/>
                          </a:solidFill>
                        </a:uFill>
                        <a:latin typeface="Arial" panose="020B0604020202020204"/>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42" name="CustomShape 5"/>
          <p:cNvSpPr/>
          <p:nvPr/>
        </p:nvSpPr>
        <p:spPr>
          <a:xfrm>
            <a:off x="5402880" y="1555200"/>
            <a:ext cx="1446840" cy="2725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200" b="0" strike="noStrike" spc="-1">
                <a:solidFill>
                  <a:srgbClr val="000000"/>
                </a:solidFill>
                <a:uFill>
                  <a:solidFill>
                    <a:srgbClr val="FFFFFF"/>
                  </a:solidFill>
                </a:uFill>
                <a:latin typeface="Arial" panose="020B0604020202020204"/>
                <a:ea typeface="DejaVu Sans" panose="020B0603030804020204"/>
              </a:rPr>
              <a:t>表1 指标参数说明</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知识图谱关键技术--知识抽取</a:t>
            </a:r>
            <a:endParaRPr lang="en-US" sz="1800" b="0" strike="noStrike" spc="-1">
              <a:solidFill>
                <a:srgbClr val="000000"/>
              </a:solidFill>
              <a:uFill>
                <a:solidFill>
                  <a:srgbClr val="FFFFFF"/>
                </a:solidFill>
              </a:uFill>
              <a:latin typeface="Arial" panose="020B0604020202020204"/>
            </a:endParaRPr>
          </a:p>
        </p:txBody>
      </p:sp>
      <p:sp>
        <p:nvSpPr>
          <p:cNvPr id="144"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45" name="CustomShape 3"/>
          <p:cNvSpPr/>
          <p:nvPr/>
        </p:nvSpPr>
        <p:spPr>
          <a:xfrm>
            <a:off x="457200" y="1219320"/>
            <a:ext cx="8227080" cy="493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panose="05000000000000000000" pitchFamily="2" charset="2"/>
              <a:buChar char=""/>
            </a:pPr>
            <a:r>
              <a:rPr lang="en-US" sz="3200" b="0" strike="noStrike" spc="-1">
                <a:solidFill>
                  <a:srgbClr val="000000"/>
                </a:solidFill>
                <a:uFill>
                  <a:solidFill>
                    <a:srgbClr val="FFFFFF"/>
                  </a:solidFill>
                </a:uFill>
                <a:latin typeface="AR PL UKai CN" panose="02000503000000000000" charset="-122"/>
                <a:ea typeface="AR PL UKai CN" panose="02000503000000000000" charset="-122"/>
              </a:rPr>
              <a:t>实体关系抽取</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关系抽取主要目的是从文本中识别实体并抽取实体之间的语义关系。</a:t>
            </a: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一、特征提取模型</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1. Kernel Methods for Relation Extraction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[Thomas Hofmann,2003]</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需要大量的高质量数据和人力投入，代价较高，因此在推广上面临困难</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2.Distant supervision for relation extraction without labeled data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[Stanford University,Mike Mintz etc,2009]</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提出远程监督的思想，减少人工依赖。</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3. Modeling Relations and Their Mentions without Labeled Text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[Conference Paper · September 2010，Sebastian Riedel etc]</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在2的方法上基础上增强了远程监督的假设。</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47"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48" name="CustomShape 3"/>
          <p:cNvSpPr/>
          <p:nvPr/>
        </p:nvSpPr>
        <p:spPr>
          <a:xfrm>
            <a:off x="457200" y="1219320"/>
            <a:ext cx="8227080" cy="5156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4. Multi-instance Multi-label Learning for Relation Extraction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[Stanford University,Mihai Surdeanu etc, 2012]</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引入多实例、多标签学习来缓解远程监督的噪音问题.</a:t>
            </a:r>
            <a:endParaRPr lang="en-US" sz="1800" b="0" strike="noStrike" spc="-1">
              <a:solidFill>
                <a:srgbClr val="000000"/>
              </a:solidFill>
              <a:uFill>
                <a:solidFill>
                  <a:srgbClr val="FFFFFF"/>
                </a:solidFill>
              </a:uFill>
              <a:latin typeface="Arial" panose="020B0604020202020204"/>
            </a:endParaRPr>
          </a:p>
          <a:p>
            <a:pPr marL="1905">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二、引入神经网络模型提取</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Distant Supervision for Relation Extraction via Piecewise Convolutional Neural Networks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FF0000"/>
                </a:solidFill>
                <a:uFill>
                  <a:solidFill>
                    <a:srgbClr val="FFFFFF"/>
                  </a:solidFill>
                </a:uFill>
                <a:latin typeface="AR PL UKai CN" panose="02000503000000000000" charset="-122"/>
                <a:ea typeface="AR PL UKai CN" panose="02000503000000000000" charset="-122"/>
              </a:rPr>
              <a:t>PCNN</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 Zeng et al. 2015 EMNLP]</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Bidirectional Recurrent Convolutional Neural Network for Relation Classification.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FF0000"/>
                </a:solidFill>
                <a:uFill>
                  <a:solidFill>
                    <a:srgbClr val="FFFFFF"/>
                  </a:solidFill>
                </a:uFill>
                <a:latin typeface="AR PL UKai CN" panose="02000503000000000000" charset="-122"/>
                <a:ea typeface="AR PL UKai CN" panose="02000503000000000000" charset="-122"/>
              </a:rPr>
              <a:t>BRCNN</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,Rui Cai 2016 ACL]</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Neural Relation Extraction with Selective Attention over Instances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FF0000"/>
                </a:solidFill>
                <a:uFill>
                  <a:solidFill>
                    <a:srgbClr val="FFFFFF"/>
                  </a:solidFill>
                </a:uFill>
                <a:latin typeface="AR PL UKai CN" panose="02000503000000000000" charset="-122"/>
                <a:ea typeface="AR PL UKai CN" panose="02000503000000000000" charset="-122"/>
              </a:rPr>
              <a:t>CNN+ATT/ PCNN+ATT</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,清华 Lin et al. 2016]</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Deep Residual Learning forWeakly-Supervised Relation Extraction </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00B050"/>
                </a:solidFill>
                <a:uFill>
                  <a:solidFill>
                    <a:srgbClr val="FFFFFF"/>
                  </a:solidFill>
                </a:uFill>
                <a:latin typeface="AR PL UKai CN" panose="02000503000000000000" charset="-122"/>
                <a:ea typeface="AR PL UKai CN" panose="02000503000000000000" charset="-122"/>
              </a:rPr>
              <a:t>ResCNN-9</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,Yi Yao Huang 台湾国立大学 EMNLP 2017 ]--可改进</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50"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51" name="CustomShape 3"/>
          <p:cNvSpPr/>
          <p:nvPr/>
        </p:nvSpPr>
        <p:spPr>
          <a:xfrm>
            <a:off x="457920" y="1218600"/>
            <a:ext cx="8227080" cy="5156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二、引入神经网络模型提取</a:t>
            </a: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1" strike="noStrike" spc="-1">
                <a:solidFill>
                  <a:srgbClr val="000000"/>
                </a:solidFill>
                <a:uFill>
                  <a:solidFill>
                    <a:srgbClr val="FFFFFF"/>
                  </a:solidFill>
                </a:uFill>
                <a:latin typeface="AR PL UKai CN" panose="02000503000000000000" charset="-122"/>
                <a:ea typeface="AR PL UKai CN" panose="02000503000000000000" charset="-122"/>
              </a:rPr>
              <a:t>Relation Classification via Multi-Level Attention CNNs</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 [Multi-Attention CNN (Wang et al. 2016)]</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Attention-Based Bidirectional Long Short-Term Memory Networks for Relation Classification.</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FF0000"/>
                </a:solidFill>
                <a:uFill>
                  <a:solidFill>
                    <a:srgbClr val="FFFFFF"/>
                  </a:solidFill>
                </a:uFill>
                <a:latin typeface="AR PL UKai CN" panose="02000503000000000000" charset="-122"/>
                <a:ea typeface="AR PL UKai CN" panose="02000503000000000000" charset="-122"/>
              </a:rPr>
              <a:t>BLSTM + ATT</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,中科大自动化所 Zhou ACL 2016]</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CoType: Joint Extraction of Typed Entities and Relations with Knowledge Bases.</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FF0000"/>
                </a:solidFill>
                <a:uFill>
                  <a:solidFill>
                    <a:srgbClr val="FFFFFF"/>
                  </a:solidFill>
                </a:uFill>
                <a:latin typeface="AR PL UKai CN" panose="02000503000000000000" charset="-122"/>
                <a:ea typeface="AR PL UKai CN" panose="02000503000000000000" charset="-122"/>
              </a:rPr>
              <a:t>CoType</a:t>
            </a:r>
            <a:r>
              <a:rPr lang="en-US" sz="1600" b="1" strike="noStrike" spc="-1">
                <a:solidFill>
                  <a:srgbClr val="000000"/>
                </a:solidFill>
                <a:uFill>
                  <a:solidFill>
                    <a:srgbClr val="FFFFFF"/>
                  </a:solidFill>
                </a:uFill>
                <a:latin typeface="AR PL UKai CN" panose="02000503000000000000" charset="-122"/>
                <a:ea typeface="AR PL UKai CN" panose="02000503000000000000" charset="-122"/>
              </a:rPr>
              <a:t>,Ren2017]</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400" b="0" strike="noStrike" spc="-1">
                <a:solidFill>
                  <a:srgbClr val="000000"/>
                </a:solidFill>
                <a:uFill>
                  <a:solidFill>
                    <a:srgbClr val="FFFFFF"/>
                  </a:solidFill>
                </a:uFill>
                <a:latin typeface="Arial" panose="020B0604020202020204"/>
                <a:ea typeface="宋体"/>
              </a:rPr>
              <a:t>实体和关系识别提取一次性解决</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知识图谱关键技术--知识融合</a:t>
            </a:r>
            <a:endParaRPr lang="en-US" sz="1800" b="0" strike="noStrike" spc="-1">
              <a:solidFill>
                <a:srgbClr val="000000"/>
              </a:solidFill>
              <a:uFill>
                <a:solidFill>
                  <a:srgbClr val="FFFFFF"/>
                </a:solidFill>
              </a:uFill>
              <a:latin typeface="Arial" panose="020B0604020202020204"/>
            </a:endParaRPr>
          </a:p>
        </p:txBody>
      </p:sp>
      <p:sp>
        <p:nvSpPr>
          <p:cNvPr id="153"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54"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55" name="CustomShape 4"/>
          <p:cNvSpPr/>
          <p:nvPr/>
        </p:nvSpPr>
        <p:spPr>
          <a:xfrm>
            <a:off x="458640" y="1290240"/>
            <a:ext cx="8531280" cy="5241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1. 实体链接</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实体链接（Entity linking，EL），目的是将文本中的实体映射到给定的知识库（KB），建立之间的关系，增强对实体的语义理解。</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基本思想：</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首先根据给定的实体指称项，从知识库中选出一组候选实体对象，然后通过相似度计算将指称项链接到正确的实体对象。</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步骤：</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53575C"/>
                </a:solidFill>
                <a:uFill>
                  <a:solidFill>
                    <a:srgbClr val="FFFFFF"/>
                  </a:solidFill>
                </a:uFill>
                <a:latin typeface="AR PL UKai CN" panose="02000503000000000000" charset="-122"/>
                <a:ea typeface="AR PL UKai CN" panose="02000503000000000000" charset="-122"/>
              </a:rPr>
              <a:t>1. 实体抽取</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2. 候选集选取：在知识库中为该实体指称寻找一些可能成为该实体指称真正含义的实体。</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3. 候选体实体排序：候选集确定后，并进行排序，达到实体消歧的目的。</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1" strike="noStrike" spc="-1">
                <a:solidFill>
                  <a:srgbClr val="FF0000"/>
                </a:solidFill>
                <a:uFill>
                  <a:solidFill>
                    <a:srgbClr val="FFFFFF"/>
                  </a:solidFill>
                </a:uFill>
                <a:latin typeface="DejaVu Sans" panose="020B0603030804020204"/>
                <a:ea typeface="AR PL UKai CN" panose="02000503000000000000" charset="-122"/>
              </a:rPr>
              <a:t>技术点：实体消歧、共指消解</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2. 知识合并</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合并外部知识库，主要处理数据层和模式层的冲突</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 PL UKai CN" panose="02000503000000000000" charset="-122"/>
                <a:ea typeface="AR PL UKai CN" panose="02000503000000000000" charset="-122"/>
              </a:rPr>
              <a:t>合并关系数据库，有RDB2RDF等方法</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23640" y="116640"/>
            <a:ext cx="8150760" cy="988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知识图谱关键技术--知识加工</a:t>
            </a:r>
            <a:endParaRPr lang="en-US" sz="1800" b="0" strike="noStrike" spc="-1">
              <a:solidFill>
                <a:srgbClr val="000000"/>
              </a:solidFill>
              <a:uFill>
                <a:solidFill>
                  <a:srgbClr val="FFFFFF"/>
                </a:solidFill>
              </a:uFill>
              <a:latin typeface="Arial" panose="020B0604020202020204"/>
            </a:endParaRPr>
          </a:p>
        </p:txBody>
      </p:sp>
      <p:sp>
        <p:nvSpPr>
          <p:cNvPr id="157" name="CustomShape 2"/>
          <p:cNvSpPr/>
          <p:nvPr/>
        </p:nvSpPr>
        <p:spPr>
          <a:xfrm>
            <a:off x="612720" y="6375600"/>
            <a:ext cx="1978560" cy="363240"/>
          </a:xfrm>
          <a:prstGeom prst="rect">
            <a:avLst/>
          </a:prstGeom>
          <a:noFill/>
          <a:ln>
            <a:noFill/>
          </a:ln>
        </p:spPr>
        <p:style>
          <a:lnRef idx="0">
            <a:srgbClr val="FFFFFF"/>
          </a:lnRef>
          <a:fillRef idx="0">
            <a:srgbClr val="FFFFFF"/>
          </a:fillRef>
          <a:effectRef idx="0">
            <a:srgbClr val="FFFFFF"/>
          </a:effectRef>
          <a:fontRef idx="minor"/>
        </p:style>
      </p:sp>
      <p:sp>
        <p:nvSpPr>
          <p:cNvPr id="158" name="CustomShape 3"/>
          <p:cNvSpPr/>
          <p:nvPr/>
        </p:nvSpPr>
        <p:spPr>
          <a:xfrm>
            <a:off x="1115640" y="2493000"/>
            <a:ext cx="6334200" cy="429480"/>
          </a:xfrm>
          <a:prstGeom prst="rect">
            <a:avLst/>
          </a:prstGeom>
          <a:noFill/>
          <a:ln>
            <a:noFill/>
          </a:ln>
        </p:spPr>
        <p:style>
          <a:lnRef idx="0">
            <a:srgbClr val="FFFFFF"/>
          </a:lnRef>
          <a:fillRef idx="0">
            <a:srgbClr val="FFFFFF"/>
          </a:fillRef>
          <a:effectRef idx="0">
            <a:srgbClr val="FFFFFF"/>
          </a:effectRef>
          <a:fontRef idx="minor"/>
        </p:style>
      </p:sp>
      <p:sp>
        <p:nvSpPr>
          <p:cNvPr id="159" name="CustomShape 4"/>
          <p:cNvSpPr/>
          <p:nvPr/>
        </p:nvSpPr>
        <p:spPr>
          <a:xfrm>
            <a:off x="302760" y="1265400"/>
            <a:ext cx="8531280" cy="7162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930">
              <a:lnSpc>
                <a:spcPct val="100000"/>
              </a:lnSpc>
              <a:buClr>
                <a:srgbClr val="000000"/>
              </a:buClr>
              <a:buFont typeface="DejaVu Sans" panose="020B0603030804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本体构建</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本体编辑软件</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0" strike="noStrike" spc="-1">
                <a:solidFill>
                  <a:srgbClr val="000000"/>
                </a:solidFill>
                <a:uFill>
                  <a:solidFill>
                    <a:srgbClr val="FFFFFF"/>
                  </a:solidFill>
                </a:uFill>
                <a:latin typeface="AR PL UKai CN" panose="02000503000000000000" charset="-122"/>
                <a:ea typeface="AR PL UKai CN" panose="02000503000000000000" charset="-122"/>
              </a:rPr>
              <a:t>自动化构建</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实体并列关系相似度计算</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a:t>
            </a:r>
            <a:r>
              <a:rPr lang="en-US" sz="2000" b="0" strike="noStrike" spc="-1">
                <a:solidFill>
                  <a:srgbClr val="FF0000"/>
                </a:solidFill>
                <a:uFill>
                  <a:solidFill>
                    <a:srgbClr val="FFFFFF"/>
                  </a:solidFill>
                </a:uFill>
                <a:latin typeface="AR PL UKai CN" panose="02000503000000000000" charset="-122"/>
                <a:ea typeface="AR PL UKai CN" panose="02000503000000000000" charset="-122"/>
              </a:rPr>
              <a:t>中国科学院大学、清华大学</a:t>
            </a: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、计算机</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实体上下位关系抽取，生成本体</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	学校分为一类，计算机为一类</a:t>
            </a:r>
            <a:endParaRPr lang="en-US" sz="1800" b="0" strike="noStrike" spc="-1">
              <a:solidFill>
                <a:srgbClr val="000000"/>
              </a:solidFill>
              <a:uFill>
                <a:solidFill>
                  <a:srgbClr val="FFFFFF"/>
                </a:solidFill>
              </a:uFill>
              <a:latin typeface="Arial" panose="020B0604020202020204"/>
            </a:endParaRPr>
          </a:p>
          <a:p>
            <a:pPr marL="457200" indent="-455930">
              <a:lnSpc>
                <a:spcPct val="100000"/>
              </a:lnSpc>
              <a:buClr>
                <a:srgbClr val="000000"/>
              </a:buClr>
              <a:buFont typeface="DejaVu Sans" panose="020B0603030804020204"/>
              <a:buChar char="•"/>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知识推理</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实体间的推理</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属性值间的推理</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本体的概念层次关系间的推理</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400" b="1" strike="noStrike" spc="-1">
                <a:solidFill>
                  <a:srgbClr val="000000"/>
                </a:solidFill>
                <a:uFill>
                  <a:solidFill>
                    <a:srgbClr val="FFFFFF"/>
                  </a:solidFill>
                </a:uFill>
                <a:latin typeface="AR PL UKai CN" panose="02000503000000000000" charset="-122"/>
                <a:ea typeface="AR PL UKai CN" panose="02000503000000000000" charset="-122"/>
              </a:rPr>
              <a:t>主要方法：逻辑推理、基于图的推理、基于深度学习的推理</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60" name="CustomShape 5"/>
          <p:cNvSpPr/>
          <p:nvPr/>
        </p:nvSpPr>
        <p:spPr>
          <a:xfrm>
            <a:off x="899280" y="4508640"/>
            <a:ext cx="215640" cy="2804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p>
            <a:pPr algn="ctr">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A</a:t>
            </a:r>
            <a:endParaRPr lang="en-US" sz="1800" b="0" strike="noStrike" spc="-1">
              <a:solidFill>
                <a:srgbClr val="000000"/>
              </a:solidFill>
              <a:uFill>
                <a:solidFill>
                  <a:srgbClr val="FFFFFF"/>
                </a:solidFill>
              </a:uFill>
              <a:latin typeface="Arial" panose="020B0604020202020204"/>
            </a:endParaRPr>
          </a:p>
        </p:txBody>
      </p:sp>
      <p:sp>
        <p:nvSpPr>
          <p:cNvPr id="161" name="CustomShape 6"/>
          <p:cNvSpPr/>
          <p:nvPr/>
        </p:nvSpPr>
        <p:spPr>
          <a:xfrm>
            <a:off x="1115640" y="4649400"/>
            <a:ext cx="231840" cy="360"/>
          </a:xfrm>
          <a:custGeom>
            <a:avLst/>
            <a:gdLst/>
            <a:ahLst/>
            <a:cxnLst/>
            <a:rect l="l" t="t" r="r" b="b"/>
            <a:pathLst>
              <a:path w="21600" h="21600">
                <a:moveTo>
                  <a:pt x="0" y="0"/>
                </a:moveTo>
                <a:lnTo>
                  <a:pt x="21600" y="21600"/>
                </a:lnTo>
              </a:path>
            </a:pathLst>
          </a:custGeom>
          <a:noFill/>
          <a:ln>
            <a:round/>
            <a:tailEnd type="arrow" w="med" len="med"/>
          </a:ln>
        </p:spPr>
        <p:style>
          <a:lnRef idx="1">
            <a:schemeClr val="dk1"/>
          </a:lnRef>
          <a:fillRef idx="0">
            <a:schemeClr val="dk1"/>
          </a:fillRef>
          <a:effectRef idx="0">
            <a:schemeClr val="dk1"/>
          </a:effectRef>
          <a:fontRef idx="minor"/>
        </p:style>
      </p:sp>
      <p:sp>
        <p:nvSpPr>
          <p:cNvPr id="162" name="CustomShape 7"/>
          <p:cNvSpPr/>
          <p:nvPr/>
        </p:nvSpPr>
        <p:spPr>
          <a:xfrm>
            <a:off x="1348200" y="4508640"/>
            <a:ext cx="215640" cy="2804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p>
            <a:pPr algn="ctr">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B</a:t>
            </a:r>
            <a:endParaRPr lang="en-US" sz="1800" b="0" strike="noStrike" spc="-1">
              <a:solidFill>
                <a:srgbClr val="000000"/>
              </a:solidFill>
              <a:uFill>
                <a:solidFill>
                  <a:srgbClr val="FFFFFF"/>
                </a:solidFill>
              </a:uFill>
              <a:latin typeface="Arial" panose="020B0604020202020204"/>
            </a:endParaRPr>
          </a:p>
        </p:txBody>
      </p:sp>
      <p:sp>
        <p:nvSpPr>
          <p:cNvPr id="163" name="CustomShape 8"/>
          <p:cNvSpPr/>
          <p:nvPr/>
        </p:nvSpPr>
        <p:spPr>
          <a:xfrm>
            <a:off x="1852200" y="4508640"/>
            <a:ext cx="215640" cy="2804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p>
            <a:pPr algn="ctr">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B</a:t>
            </a:r>
            <a:endParaRPr lang="en-US" sz="1800" b="0" strike="noStrike" spc="-1">
              <a:solidFill>
                <a:srgbClr val="000000"/>
              </a:solidFill>
              <a:uFill>
                <a:solidFill>
                  <a:srgbClr val="FFFFFF"/>
                </a:solidFill>
              </a:uFill>
              <a:latin typeface="Arial" panose="020B0604020202020204"/>
            </a:endParaRPr>
          </a:p>
        </p:txBody>
      </p:sp>
      <p:sp>
        <p:nvSpPr>
          <p:cNvPr id="164" name="CustomShape 9"/>
          <p:cNvSpPr/>
          <p:nvPr/>
        </p:nvSpPr>
        <p:spPr>
          <a:xfrm>
            <a:off x="2068920" y="4649400"/>
            <a:ext cx="231840" cy="360"/>
          </a:xfrm>
          <a:custGeom>
            <a:avLst/>
            <a:gdLst/>
            <a:ahLst/>
            <a:cxnLst/>
            <a:rect l="l" t="t" r="r" b="b"/>
            <a:pathLst>
              <a:path w="21600" h="21600">
                <a:moveTo>
                  <a:pt x="0" y="0"/>
                </a:moveTo>
                <a:lnTo>
                  <a:pt x="21600" y="21600"/>
                </a:lnTo>
              </a:path>
            </a:pathLst>
          </a:custGeom>
          <a:noFill/>
          <a:ln>
            <a:round/>
            <a:tailEnd type="arrow" w="med" len="med"/>
          </a:ln>
        </p:spPr>
        <p:style>
          <a:lnRef idx="1">
            <a:schemeClr val="dk1"/>
          </a:lnRef>
          <a:fillRef idx="0">
            <a:schemeClr val="dk1"/>
          </a:fillRef>
          <a:effectRef idx="0">
            <a:schemeClr val="dk1"/>
          </a:effectRef>
          <a:fontRef idx="minor"/>
        </p:style>
      </p:sp>
      <p:sp>
        <p:nvSpPr>
          <p:cNvPr id="165" name="CustomShape 10"/>
          <p:cNvSpPr/>
          <p:nvPr/>
        </p:nvSpPr>
        <p:spPr>
          <a:xfrm>
            <a:off x="2301120" y="4509000"/>
            <a:ext cx="215640" cy="2804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p>
            <a:pPr algn="ctr">
              <a:lnSpc>
                <a:spcPct val="100000"/>
              </a:lnSpc>
            </a:pPr>
            <a:r>
              <a:rPr lang="en-US" sz="1800" b="0" strike="noStrike" spc="-1">
                <a:solidFill>
                  <a:srgbClr val="000000"/>
                </a:solidFill>
                <a:uFill>
                  <a:solidFill>
                    <a:srgbClr val="FFFFFF"/>
                  </a:solidFill>
                </a:uFill>
                <a:latin typeface="Arial" panose="020B0604020202020204"/>
                <a:ea typeface="DejaVu Sans" panose="020B0603030804020204"/>
              </a:rPr>
              <a:t>C</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5268</Words>
  <Application>WPS 演示</Application>
  <PresentationFormat/>
  <Paragraphs>499</Paragraphs>
  <Slides>24</Slides>
  <Notes>0</Notes>
  <HiddenSlides>0</HiddenSlides>
  <MMClips>0</MMClips>
  <ScaleCrop>false</ScaleCrop>
  <HeadingPairs>
    <vt:vector size="6" baseType="variant">
      <vt:variant>
        <vt:lpstr>已用的字体</vt:lpstr>
      </vt:variant>
      <vt:variant>
        <vt:i4>27</vt:i4>
      </vt:variant>
      <vt:variant>
        <vt:lpstr>主题</vt:lpstr>
      </vt:variant>
      <vt:variant>
        <vt:i4>3</vt:i4>
      </vt:variant>
      <vt:variant>
        <vt:lpstr>幻灯片标题</vt:lpstr>
      </vt:variant>
      <vt:variant>
        <vt:i4>24</vt:i4>
      </vt:variant>
    </vt:vector>
  </HeadingPairs>
  <TitlesOfParts>
    <vt:vector size="54" baseType="lpstr">
      <vt:lpstr>Arial</vt:lpstr>
      <vt:lpstr>宋体</vt:lpstr>
      <vt:lpstr>Wingdings</vt:lpstr>
      <vt:lpstr>Arial</vt:lpstr>
      <vt:lpstr>Symbol</vt:lpstr>
      <vt:lpstr>Times New Roman</vt:lpstr>
      <vt:lpstr>DejaVu Sans</vt:lpstr>
      <vt:lpstr>AR PL UKai CN</vt:lpstr>
      <vt:lpstr>宋体</vt:lpstr>
      <vt:lpstr>黑体</vt:lpstr>
      <vt:lpstr>Wingdings 3</vt:lpstr>
      <vt:lpstr>微软雅黑</vt:lpstr>
      <vt:lpstr>AR PL UMing CN</vt:lpstr>
      <vt:lpstr>Gill Sans MT</vt:lpstr>
      <vt:lpstr>华文新魏</vt:lpstr>
      <vt:lpstr>StarSymbol</vt:lpstr>
      <vt:lpstr>微軟正黑體</vt:lpstr>
      <vt:lpstr>宋体</vt:lpstr>
      <vt:lpstr>文泉驿微米黑</vt:lpstr>
      <vt:lpstr>微软雅黑</vt:lpstr>
      <vt:lpstr>Arial Unicode MS</vt:lpstr>
      <vt:lpstr>Webdings</vt:lpstr>
      <vt:lpstr>Times New Roman</vt:lpstr>
      <vt:lpstr>Abyssinica SIL</vt:lpstr>
      <vt:lpstr>DejaVu Sans</vt:lpstr>
      <vt:lpstr>Arial Black</vt:lpstr>
      <vt:lpstr>黑体</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知识图谱关键技术--实体识别与关系提取0612</dc:title>
  <dc:creator>Jason</dc:creator>
  <cp:lastModifiedBy>hanghangli</cp:lastModifiedBy>
  <cp:revision>948</cp:revision>
  <dcterms:created xsi:type="dcterms:W3CDTF">2019-03-10T07:13:46Z</dcterms:created>
  <dcterms:modified xsi:type="dcterms:W3CDTF">2019-03-10T07:13:46Z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2052-10.1.0.6758</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全屏显示(4:3)</vt:lpwstr>
  </property>
  <property fmtid="{D5CDD505-2E9C-101B-9397-08002B2CF9AE}" pid="10" name="ScaleCrop">
    <vt:bool>false</vt:bool>
  </property>
  <property fmtid="{D5CDD505-2E9C-101B-9397-08002B2CF9AE}" pid="11" name="ShareDoc">
    <vt:bool>false</vt:bool>
  </property>
  <property fmtid="{D5CDD505-2E9C-101B-9397-08002B2CF9AE}" pid="12" name="Slides">
    <vt:i4>28</vt:i4>
  </property>
</Properties>
</file>