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7" r:id="rId4"/>
    <p:sldId id="268" r:id="rId5"/>
    <p:sldId id="276" r:id="rId6"/>
    <p:sldId id="275" r:id="rId7"/>
    <p:sldId id="271" r:id="rId8"/>
    <p:sldId id="272" r:id="rId9"/>
    <p:sldId id="273" r:id="rId10"/>
    <p:sldId id="274" r:id="rId11"/>
    <p:sldId id="258" r:id="rId12"/>
    <p:sldId id="281" r:id="rId13"/>
    <p:sldId id="259" r:id="rId14"/>
    <p:sldId id="277" r:id="rId15"/>
    <p:sldId id="260" r:id="rId16"/>
    <p:sldId id="261" r:id="rId17"/>
    <p:sldId id="263" r:id="rId18"/>
    <p:sldId id="280" r:id="rId19"/>
    <p:sldId id="279" r:id="rId20"/>
    <p:sldId id="265" r:id="rId21"/>
    <p:sldId id="282" r:id="rId22"/>
    <p:sldId id="286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1" initials="k" lastIdx="1" clrIdx="0">
    <p:extLst>
      <p:ext uri="{19B8F6BF-5375-455C-9EA6-DF929625EA0E}">
        <p15:presenceInfo xmlns:p15="http://schemas.microsoft.com/office/powerpoint/2012/main" userId="ky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10" autoAdjust="0"/>
  </p:normalViewPr>
  <p:slideViewPr>
    <p:cSldViewPr snapToGrid="0">
      <p:cViewPr varScale="1">
        <p:scale>
          <a:sx n="103" d="100"/>
          <a:sy n="103" d="100"/>
        </p:scale>
        <p:origin x="18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3T13:18:53.14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0187-0CA2-4C83-87F2-CFEA0FC83EF6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0290F-A4D6-4FFD-955A-81E405C0C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715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这类数据比较复杂，因为他们不仅有这种（数据</a:t>
            </a:r>
            <a:r>
              <a:rPr lang="en-US" altLang="zh-CN" dirty="0" smtClean="0"/>
              <a:t>-</a:t>
            </a:r>
            <a:r>
              <a:rPr lang="zh-CN" altLang="en-US" dirty="0" smtClean="0"/>
              <a:t>标签），他们之间还具有顺序关系，可能具有前后依赖性。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正是因为我们所面对的数据有这种顺序关系 （具有前后依赖性），所以采用</a:t>
            </a:r>
            <a:r>
              <a:rPr lang="en-US" altLang="zh-CN" dirty="0" smtClean="0"/>
              <a:t>RNN</a:t>
            </a:r>
            <a:r>
              <a:rPr lang="zh-CN" altLang="en-US" dirty="0" smtClean="0"/>
              <a:t>这种模型来处理。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0290F-A4D6-4FFD-955A-81E405C0CEF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401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0290F-A4D6-4FFD-955A-81E405C0CEF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964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0290F-A4D6-4FFD-955A-81E405C0CEF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00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0290F-A4D6-4FFD-955A-81E405C0CEF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900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CD5-3007-461E-94D2-3E33053D9C46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50C-9237-46AC-A7C4-6787E5964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17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CD5-3007-461E-94D2-3E33053D9C46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50C-9237-46AC-A7C4-6787E5964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62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CD5-3007-461E-94D2-3E33053D9C46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50C-9237-46AC-A7C4-6787E5964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27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CD5-3007-461E-94D2-3E33053D9C46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50C-9237-46AC-A7C4-6787E5964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85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CD5-3007-461E-94D2-3E33053D9C46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50C-9237-46AC-A7C4-6787E5964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69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CD5-3007-461E-94D2-3E33053D9C46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50C-9237-46AC-A7C4-6787E5964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76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CD5-3007-461E-94D2-3E33053D9C46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50C-9237-46AC-A7C4-6787E5964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58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CD5-3007-461E-94D2-3E33053D9C46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50C-9237-46AC-A7C4-6787E5964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CD5-3007-461E-94D2-3E33053D9C46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50C-9237-46AC-A7C4-6787E5964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08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CD5-3007-461E-94D2-3E33053D9C46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50C-9237-46AC-A7C4-6787E5964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76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CD5-3007-461E-94D2-3E33053D9C46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50C-9237-46AC-A7C4-6787E5964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85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89CD5-3007-461E-94D2-3E33053D9C46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C750C-9237-46AC-A7C4-6787E5964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86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97585" y="1900306"/>
            <a:ext cx="4273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RNN</a:t>
            </a:r>
            <a:r>
              <a:rPr lang="zh-CN" altLang="en-US" sz="2800" dirty="0" smtClean="0"/>
              <a:t>的学习心得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6043411" y="3707977"/>
            <a:ext cx="1905733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杨康</a:t>
            </a:r>
            <a:endParaRPr lang="en-US" altLang="zh-CN" sz="2800" dirty="0"/>
          </a:p>
          <a:p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7070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0766"/>
            <a:ext cx="4712827" cy="51065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329350" y="1602705"/>
                <a:ext cx="420624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梯度消失（爆炸）：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这里的梯度消失不是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关于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梯度为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350" y="1602705"/>
                <a:ext cx="4206240" cy="1477328"/>
              </a:xfrm>
              <a:prstGeom prst="rect">
                <a:avLst/>
              </a:prstGeom>
              <a:blipFill>
                <a:blip r:embed="rId3"/>
                <a:stretch>
                  <a:fillRect l="-1159" t="-2479" r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654" y="3634031"/>
            <a:ext cx="4546771" cy="7831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475654" y="3264699"/>
            <a:ext cx="114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例：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93102" y="342102"/>
            <a:ext cx="2911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70C0"/>
                </a:solidFill>
              </a:rPr>
              <a:t>RNN</a:t>
            </a:r>
            <a:r>
              <a:rPr lang="zh-CN" altLang="en-US" sz="3600" dirty="0" smtClean="0">
                <a:solidFill>
                  <a:srgbClr val="0070C0"/>
                </a:solidFill>
              </a:rPr>
              <a:t>梯度消失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80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04867" y="875734"/>
            <a:ext cx="55610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梯度</a:t>
            </a:r>
            <a:r>
              <a:rPr lang="zh-CN" altLang="en-US" sz="2400" dirty="0" smtClean="0"/>
              <a:t>消失的解决办法：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800100" lvl="1" indent="-342900">
              <a:buAutoNum type="arabicPeriod"/>
            </a:pPr>
            <a:r>
              <a:rPr lang="zh-CN" altLang="en-US" sz="2400" dirty="0" smtClean="0"/>
              <a:t>换激活函数，如</a:t>
            </a:r>
            <a:r>
              <a:rPr lang="en-US" altLang="zh-CN" sz="2400" dirty="0" err="1" smtClean="0"/>
              <a:t>relu</a:t>
            </a:r>
            <a:endParaRPr lang="en-US" altLang="zh-CN" sz="2400" dirty="0" smtClean="0"/>
          </a:p>
          <a:p>
            <a:pPr marL="800100" lvl="1" indent="-342900">
              <a:buAutoNum type="arabicPeriod"/>
            </a:pPr>
            <a:endParaRPr lang="en-US" altLang="zh-CN" sz="2400" dirty="0"/>
          </a:p>
          <a:p>
            <a:pPr lvl="1"/>
            <a:endParaRPr lang="en-US" altLang="zh-CN" sz="2400" dirty="0" smtClean="0"/>
          </a:p>
          <a:p>
            <a:pPr marL="342900" indent="-342900">
              <a:buAutoNum type="arabicPeriod"/>
            </a:pPr>
            <a:endParaRPr lang="en-US" altLang="zh-CN" sz="2400" dirty="0" smtClean="0"/>
          </a:p>
          <a:p>
            <a:r>
              <a:rPr lang="en-US" altLang="zh-CN" sz="2400" dirty="0" smtClean="0"/>
              <a:t>       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         2.  constant error carrousel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793" y="2410505"/>
            <a:ext cx="2911984" cy="197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3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92" y="1431139"/>
            <a:ext cx="3253040" cy="437225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9056" y="5949696"/>
            <a:ext cx="3499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Jürgen </a:t>
            </a:r>
            <a:r>
              <a:rPr lang="en-US" altLang="zh-CN" sz="2400" dirty="0" err="1">
                <a:solidFill>
                  <a:srgbClr val="FF0000"/>
                </a:solidFill>
              </a:rPr>
              <a:t>Schmidhuber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06112" y="2581318"/>
            <a:ext cx="41574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多年前 </a:t>
            </a:r>
            <a:r>
              <a:rPr lang="zh-CN" altLang="en-US" sz="2000" dirty="0" smtClean="0"/>
              <a:t>，写了篇论文</a:t>
            </a:r>
            <a:endParaRPr lang="en-US" altLang="zh-CN" sz="2000" dirty="0" smtClean="0"/>
          </a:p>
          <a:p>
            <a:r>
              <a:rPr lang="en-US" altLang="zh-CN" sz="2000" dirty="0" smtClean="0"/>
              <a:t>&lt;&lt;Long Short-term Memory&gt;&gt;</a:t>
            </a:r>
          </a:p>
          <a:p>
            <a:endParaRPr lang="en-US" altLang="zh-CN" sz="2000" dirty="0"/>
          </a:p>
          <a:p>
            <a:r>
              <a:rPr lang="zh-CN" altLang="en-US" sz="2000" dirty="0"/>
              <a:t>提出</a:t>
            </a:r>
            <a:r>
              <a:rPr lang="zh-CN" altLang="en-US" sz="2000" dirty="0" smtClean="0"/>
              <a:t>了</a:t>
            </a:r>
            <a:r>
              <a:rPr lang="en-US" altLang="zh-CN" sz="2000" dirty="0" smtClean="0"/>
              <a:t>LSTM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CEC</a:t>
            </a:r>
            <a:r>
              <a:rPr lang="zh-CN" altLang="en-US" sz="2000" dirty="0" smtClean="0"/>
              <a:t>也是</a:t>
            </a:r>
            <a:r>
              <a:rPr lang="en-US" altLang="zh-CN" sz="2000" dirty="0" smtClean="0"/>
              <a:t>LSTM</a:t>
            </a:r>
            <a:r>
              <a:rPr lang="zh-CN" altLang="en-US" sz="2000" dirty="0" smtClean="0"/>
              <a:t>的一个</a:t>
            </a:r>
            <a:r>
              <a:rPr lang="zh-CN" altLang="en-US" sz="2000" dirty="0" smtClean="0">
                <a:solidFill>
                  <a:srgbClr val="FF0000"/>
                </a:solidFill>
              </a:rPr>
              <a:t>重要特征，</a:t>
            </a:r>
            <a:r>
              <a:rPr lang="zh-CN" altLang="en-US" sz="2000" dirty="0" smtClean="0"/>
              <a:t>主要解决梯度消失问题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767328" y="268224"/>
            <a:ext cx="388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70C0"/>
                </a:solidFill>
              </a:rPr>
              <a:t>LSTM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42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77998" y="367748"/>
            <a:ext cx="46818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0070C0"/>
                </a:solidFill>
              </a:rPr>
              <a:t>constant error carrousel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06" y="1289148"/>
            <a:ext cx="3229511" cy="220031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78532" y="1456917"/>
            <a:ext cx="3024235" cy="1864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28" y="1695358"/>
            <a:ext cx="2779854" cy="1387898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4236099" y="2345222"/>
            <a:ext cx="606489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623" y="4045450"/>
            <a:ext cx="4687188" cy="251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5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5" y="3566184"/>
            <a:ext cx="4452215" cy="25509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30066" y="3726383"/>
            <a:ext cx="3263004" cy="21654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407" y="4193174"/>
            <a:ext cx="3030322" cy="1035698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740096" y="4711023"/>
            <a:ext cx="644959" cy="2612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977998" y="367748"/>
            <a:ext cx="46818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0070C0"/>
                </a:solidFill>
              </a:rPr>
              <a:t>constant error carrousel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306279" y="2023231"/>
                <a:ext cx="6226866" cy="533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令：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 smtClean="0"/>
                  <a:t>（单位阵）即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并且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79" y="2023231"/>
                <a:ext cx="6226866" cy="533800"/>
              </a:xfrm>
              <a:prstGeom prst="rect">
                <a:avLst/>
              </a:prstGeom>
              <a:blipFill>
                <a:blip r:embed="rId4"/>
                <a:stretch>
                  <a:fillRect l="-783" b="-1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52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91153" y="357695"/>
            <a:ext cx="2771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70C0"/>
                </a:solidFill>
              </a:rPr>
              <a:t>最早的</a:t>
            </a:r>
            <a:r>
              <a:rPr lang="en-US" altLang="zh-CN" sz="3200" dirty="0" smtClean="0">
                <a:solidFill>
                  <a:srgbClr val="0070C0"/>
                </a:solidFill>
              </a:rPr>
              <a:t>LSTM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72" y="1056755"/>
            <a:ext cx="6621812" cy="2503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629288" y="3966746"/>
                <a:ext cx="5497675" cy="2878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𝑜h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288" y="3966746"/>
                <a:ext cx="5497675" cy="2878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4814" y="6021354"/>
            <a:ext cx="276225" cy="20016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523" y="5186783"/>
            <a:ext cx="2762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8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331029" y="228394"/>
            <a:ext cx="4329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输入权重更新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77" y="3874828"/>
            <a:ext cx="3198852" cy="220873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17" y="858416"/>
            <a:ext cx="7931021" cy="2556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3629609" y="3732245"/>
                <a:ext cx="5850293" cy="2920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609" y="3732245"/>
                <a:ext cx="5850293" cy="2920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/>
          <p:cNvCxnSpPr/>
          <p:nvPr/>
        </p:nvCxnSpPr>
        <p:spPr>
          <a:xfrm>
            <a:off x="3396343" y="3498980"/>
            <a:ext cx="9330" cy="2892489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41176" y="1800810"/>
            <a:ext cx="1567543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279780" y="1800810"/>
            <a:ext cx="2320212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4764833" y="1800810"/>
            <a:ext cx="2522375" cy="21773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7433388" y="1800810"/>
            <a:ext cx="1234750" cy="6224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77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05673" y="29711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</a:rPr>
              <a:t>权重冲突</a:t>
            </a:r>
            <a:r>
              <a:rPr lang="en-US" altLang="zh-CN" sz="2400" dirty="0" smtClean="0">
                <a:solidFill>
                  <a:srgbClr val="0070C0"/>
                </a:solidFill>
              </a:rPr>
              <a:t>(1)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306" y="1237929"/>
            <a:ext cx="4195128" cy="28582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59632" y="4678218"/>
            <a:ext cx="6466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权重矩阵</a:t>
            </a:r>
            <a:r>
              <a:rPr lang="en-US" altLang="zh-CN" dirty="0" smtClean="0"/>
              <a:t>U</a:t>
            </a:r>
            <a:r>
              <a:rPr lang="zh-CN" altLang="en-US" dirty="0" smtClean="0"/>
              <a:t>是所有输入共享的，那么不同的输入重要性是不同的。重要的输入需要权重</a:t>
            </a:r>
            <a:r>
              <a:rPr lang="en-US" altLang="zh-CN" dirty="0" smtClean="0"/>
              <a:t>U</a:t>
            </a:r>
            <a:r>
              <a:rPr lang="zh-CN" altLang="en-US" dirty="0" smtClean="0"/>
              <a:t>大一些，一些不重要的或者噪音，我们则希望权重矩阵</a:t>
            </a:r>
            <a:r>
              <a:rPr lang="en-US" altLang="zh-CN" dirty="0" smtClean="0"/>
              <a:t>U</a:t>
            </a:r>
            <a:r>
              <a:rPr lang="zh-CN" altLang="en-US" dirty="0" smtClean="0"/>
              <a:t>小一些。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773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52" y="1154794"/>
            <a:ext cx="3867911" cy="34371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752" y="4829174"/>
            <a:ext cx="4392168" cy="130031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64297" y="455852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</a:rPr>
              <a:t>权重冲突</a:t>
            </a:r>
            <a:r>
              <a:rPr lang="en-US" altLang="zh-CN" sz="2400" dirty="0" smtClean="0">
                <a:solidFill>
                  <a:srgbClr val="0070C0"/>
                </a:solidFill>
              </a:rPr>
              <a:t>(1)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09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2157"/>
            <a:ext cx="5487317" cy="292109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77682" y="317241"/>
            <a:ext cx="4851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</a:rPr>
              <a:t>加入遗忘门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543" y="1600191"/>
            <a:ext cx="3283457" cy="24309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02086" y="4563421"/>
                <a:ext cx="798576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没加</a:t>
                </a:r>
                <a:r>
                  <a:rPr lang="zh-CN" altLang="en-US" dirty="0"/>
                  <a:t>遗忘</a:t>
                </a:r>
                <a:r>
                  <a:rPr lang="zh-CN" altLang="en-US" dirty="0" smtClean="0"/>
                  <a:t>门时，                                                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值是不受限制的，一直加下去。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问题：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输出基本只有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决定。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86" y="4563421"/>
                <a:ext cx="7985760" cy="1754326"/>
              </a:xfrm>
              <a:prstGeom prst="rect">
                <a:avLst/>
              </a:prstGeom>
              <a:blipFill>
                <a:blip r:embed="rId4"/>
                <a:stretch>
                  <a:fillRect l="-611" t="-2091" r="-3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1359" y="4500501"/>
            <a:ext cx="2363607" cy="7178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4757" y="5040754"/>
            <a:ext cx="3035808" cy="181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41739" y="2048877"/>
            <a:ext cx="42696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dirty="0"/>
              <a:t>CNN</a:t>
            </a:r>
            <a:r>
              <a:rPr lang="zh-CN" altLang="en-US" dirty="0"/>
              <a:t>与</a:t>
            </a:r>
            <a:r>
              <a:rPr lang="en-US" altLang="zh-CN" dirty="0"/>
              <a:t>RNN</a:t>
            </a:r>
            <a:r>
              <a:rPr lang="zh-CN" altLang="en-US" dirty="0"/>
              <a:t>（序列模型）的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dirty="0"/>
              <a:t>RNN</a:t>
            </a:r>
            <a:r>
              <a:rPr lang="zh-CN" altLang="en-US" dirty="0" smtClean="0"/>
              <a:t>的</a:t>
            </a:r>
            <a:r>
              <a:rPr lang="zh-CN" altLang="en-US" dirty="0"/>
              <a:t>梯度</a:t>
            </a:r>
            <a:r>
              <a:rPr lang="zh-CN" altLang="en-US" dirty="0" smtClean="0"/>
              <a:t>消失问题以及权重冲突</a:t>
            </a:r>
            <a:endParaRPr lang="en-US" altLang="zh-CN" dirty="0" smtClean="0"/>
          </a:p>
          <a:p>
            <a:endParaRPr lang="en-US" altLang="zh-CN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dirty="0" smtClean="0"/>
              <a:t>LSTM</a:t>
            </a:r>
            <a:r>
              <a:rPr lang="zh-CN" altLang="en-US" dirty="0"/>
              <a:t>的结构以及前后向</a:t>
            </a:r>
            <a:r>
              <a:rPr lang="zh-CN" altLang="en-US" dirty="0" smtClean="0"/>
              <a:t>传播</a:t>
            </a:r>
            <a:endParaRPr lang="en-US" altLang="zh-CN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dirty="0"/>
              <a:t>其他一下</a:t>
            </a:r>
            <a:r>
              <a:rPr lang="en-US" altLang="zh-CN" dirty="0"/>
              <a:t>RNN</a:t>
            </a:r>
            <a:r>
              <a:rPr lang="zh-CN" altLang="en-US" dirty="0"/>
              <a:t>的网络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570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519" y="1320379"/>
            <a:ext cx="3562350" cy="2276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881" y="3834493"/>
            <a:ext cx="4619625" cy="2762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45787" y="559520"/>
            <a:ext cx="4278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peephole </a:t>
            </a:r>
            <a:r>
              <a:rPr lang="en-US" altLang="zh-CN" sz="3200" dirty="0" smtClean="0">
                <a:solidFill>
                  <a:srgbClr val="00B0F0"/>
                </a:solidFill>
              </a:rPr>
              <a:t> connection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62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764" y="1162737"/>
            <a:ext cx="3499104" cy="31019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35397" y="4862244"/>
            <a:ext cx="7095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lstm</a:t>
            </a:r>
            <a:r>
              <a:rPr lang="en-US" altLang="zh-CN" dirty="0"/>
              <a:t> 3  </a:t>
            </a:r>
            <a:r>
              <a:rPr lang="zh-CN" altLang="zh-CN" dirty="0"/>
              <a:t>个门  </a:t>
            </a:r>
            <a:r>
              <a:rPr lang="zh-CN" altLang="en-US" dirty="0"/>
              <a:t>，</a:t>
            </a:r>
            <a:r>
              <a:rPr lang="zh-CN" altLang="zh-CN" dirty="0" smtClean="0"/>
              <a:t>一共</a:t>
            </a:r>
            <a:r>
              <a:rPr lang="en-US" altLang="zh-CN" dirty="0"/>
              <a:t>8</a:t>
            </a:r>
            <a:r>
              <a:rPr lang="zh-CN" altLang="zh-CN" dirty="0" smtClean="0"/>
              <a:t>组权重 </a:t>
            </a:r>
            <a:r>
              <a:rPr lang="zh-CN" altLang="zh-CN" dirty="0"/>
              <a:t>。这些</a:t>
            </a:r>
            <a:r>
              <a:rPr lang="zh-CN" altLang="zh-CN" dirty="0" smtClean="0"/>
              <a:t>门会不会</a:t>
            </a:r>
            <a:r>
              <a:rPr lang="zh-CN" altLang="zh-CN" dirty="0"/>
              <a:t>有</a:t>
            </a:r>
            <a:r>
              <a:rPr lang="zh-CN" altLang="zh-CN" dirty="0" smtClean="0"/>
              <a:t>重复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输入门 就可以去掉了。细胞状态</a:t>
            </a:r>
            <a:r>
              <a:rPr lang="en-US" altLang="zh-CN" dirty="0" smtClean="0"/>
              <a:t>(</a:t>
            </a:r>
            <a:r>
              <a:rPr lang="zh-CN" altLang="en-US" dirty="0" smtClean="0"/>
              <a:t>隐藏状态）可以由遗忘门决定，</a:t>
            </a:r>
            <a:endParaRPr lang="en-US" altLang="zh-CN" dirty="0" smtClean="0"/>
          </a:p>
          <a:p>
            <a:r>
              <a:rPr lang="zh-CN" altLang="en-US" dirty="0" smtClean="0"/>
              <a:t>输出可以由 输出门 决定。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9479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08312" y="4769493"/>
            <a:ext cx="6326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The weather I </a:t>
            </a:r>
            <a:r>
              <a:rPr lang="en-US" altLang="zh-CN" dirty="0">
                <a:solidFill>
                  <a:srgbClr val="7030A0"/>
                </a:solidFill>
              </a:rPr>
              <a:t>may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go</a:t>
            </a:r>
            <a:r>
              <a:rPr lang="en-US" altLang="zh-CN" dirty="0" smtClean="0"/>
              <a:t> home </a:t>
            </a:r>
            <a:r>
              <a:rPr lang="en-US" altLang="zh-CN" dirty="0"/>
              <a:t>and 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get</a:t>
            </a:r>
            <a:r>
              <a:rPr lang="en-US" altLang="zh-CN" dirty="0" smtClean="0"/>
              <a:t> </a:t>
            </a:r>
            <a:r>
              <a:rPr lang="en-US" altLang="zh-CN" dirty="0"/>
              <a:t>my book, but that 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depends</a:t>
            </a:r>
            <a:r>
              <a:rPr lang="en-US" altLang="zh-CN" dirty="0"/>
              <a:t> </a:t>
            </a:r>
            <a:r>
              <a:rPr lang="zh-CN" altLang="en-US" dirty="0" smtClean="0"/>
              <a:t>。</a:t>
            </a:r>
            <a:r>
              <a:rPr lang="zh-CN" altLang="en-US" dirty="0"/>
              <a:t>句子中</a:t>
            </a:r>
            <a:r>
              <a:rPr lang="en-US" altLang="zh-CN" dirty="0"/>
              <a:t>go</a:t>
            </a:r>
            <a:r>
              <a:rPr lang="zh-CN" altLang="en-US" dirty="0"/>
              <a:t>和</a:t>
            </a:r>
            <a:r>
              <a:rPr lang="en-US" altLang="zh-CN" dirty="0"/>
              <a:t>get</a:t>
            </a:r>
            <a:r>
              <a:rPr lang="zh-CN" altLang="en-US" dirty="0"/>
              <a:t>的形式受到</a:t>
            </a:r>
            <a:r>
              <a:rPr lang="en-US" altLang="zh-CN" dirty="0"/>
              <a:t>may</a:t>
            </a:r>
            <a:r>
              <a:rPr lang="zh-CN" altLang="en-US" dirty="0"/>
              <a:t>的影响，而</a:t>
            </a:r>
            <a:r>
              <a:rPr lang="en-US" altLang="zh-CN" dirty="0"/>
              <a:t>depends</a:t>
            </a:r>
            <a:r>
              <a:rPr lang="zh-CN" altLang="en-US" dirty="0"/>
              <a:t>的形态由</a:t>
            </a:r>
            <a:r>
              <a:rPr lang="en-US" altLang="zh-CN" dirty="0"/>
              <a:t>that</a:t>
            </a:r>
            <a:r>
              <a:rPr lang="zh-CN" altLang="en-US" dirty="0" smtClean="0"/>
              <a:t>决定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1903" y="1453946"/>
            <a:ext cx="40494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-apple-system"/>
              </a:rPr>
              <a:t>隐藏</a:t>
            </a:r>
            <a:r>
              <a:rPr lang="zh-CN" altLang="en-US" sz="1600" dirty="0">
                <a:latin typeface="-apple-system"/>
              </a:rPr>
              <a:t>层在每一个时刻</a:t>
            </a:r>
            <a:r>
              <a:rPr lang="en-US" altLang="zh-CN" sz="1600" dirty="0">
                <a:latin typeface="-apple-system"/>
              </a:rPr>
              <a:t>t</a:t>
            </a:r>
            <a:r>
              <a:rPr lang="zh-CN" altLang="en-US" sz="1600" dirty="0">
                <a:latin typeface="-apple-system"/>
              </a:rPr>
              <a:t>的输出都通过权重</a:t>
            </a:r>
            <a:r>
              <a:rPr lang="zh-CN" altLang="en-US" sz="1600" dirty="0" smtClean="0">
                <a:latin typeface="-apple-system"/>
              </a:rPr>
              <a:t>向量</a:t>
            </a:r>
            <a:r>
              <a:rPr lang="en-US" altLang="zh-CN" sz="1600" dirty="0" smtClean="0">
                <a:latin typeface="-apple-system"/>
              </a:rPr>
              <a:t>W</a:t>
            </a:r>
            <a:r>
              <a:rPr lang="zh-CN" altLang="en-US" sz="1600" dirty="0" smtClean="0">
                <a:latin typeface="-apple-system"/>
              </a:rPr>
              <a:t>影响</a:t>
            </a:r>
            <a:r>
              <a:rPr lang="zh-CN" altLang="en-US" sz="1600" dirty="0">
                <a:latin typeface="-apple-system"/>
              </a:rPr>
              <a:t>着下一个时刻</a:t>
            </a:r>
            <a:r>
              <a:rPr lang="en-US" altLang="zh-CN" sz="1600" dirty="0">
                <a:latin typeface="-apple-system"/>
              </a:rPr>
              <a:t>t+1</a:t>
            </a:r>
            <a:r>
              <a:rPr lang="zh-CN" altLang="en-US" sz="1600" dirty="0">
                <a:latin typeface="-apple-system"/>
              </a:rPr>
              <a:t>的隐藏层</a:t>
            </a:r>
            <a:r>
              <a:rPr lang="zh-CN" altLang="en-US" sz="1600" dirty="0" smtClean="0">
                <a:latin typeface="-apple-system"/>
              </a:rPr>
              <a:t>。</a:t>
            </a:r>
            <a:endParaRPr lang="en-US" altLang="zh-CN" sz="1600" dirty="0" smtClean="0">
              <a:latin typeface="-apple-system"/>
            </a:endParaRPr>
          </a:p>
          <a:p>
            <a:endParaRPr lang="en-US" altLang="zh-CN" sz="1600" dirty="0" smtClean="0">
              <a:latin typeface="-apple-system"/>
            </a:endParaRPr>
          </a:p>
          <a:p>
            <a:r>
              <a:rPr lang="zh-CN" altLang="en-US" sz="1600" dirty="0"/>
              <a:t>在某一个时刻</a:t>
            </a:r>
            <a:r>
              <a:rPr lang="en-US" altLang="zh-CN" sz="1600" dirty="0"/>
              <a:t>t</a:t>
            </a:r>
            <a:r>
              <a:rPr lang="zh-CN" altLang="en-US" sz="1600" dirty="0"/>
              <a:t>，隐藏层可能需要使得权重</a:t>
            </a:r>
            <a:r>
              <a:rPr lang="zh-CN" altLang="en-US" sz="1600" dirty="0" smtClean="0"/>
              <a:t>向量</a:t>
            </a:r>
            <a:r>
              <a:rPr lang="en-US" altLang="zh-CN" sz="1600" dirty="0"/>
              <a:t>W</a:t>
            </a:r>
            <a:r>
              <a:rPr lang="zh-CN" altLang="en-US" sz="1600" dirty="0" smtClean="0"/>
              <a:t>整体</a:t>
            </a:r>
            <a:r>
              <a:rPr lang="zh-CN" altLang="en-US" sz="1600" dirty="0"/>
              <a:t>有一个较大的值，即</a:t>
            </a:r>
            <a:r>
              <a:rPr lang="en-US" altLang="zh-CN" sz="1600" dirty="0"/>
              <a:t>t-1</a:t>
            </a:r>
            <a:r>
              <a:rPr lang="zh-CN" altLang="en-US" sz="1600" dirty="0"/>
              <a:t>时刻隐藏层的输出对</a:t>
            </a:r>
            <a:r>
              <a:rPr lang="en-US" altLang="zh-CN" sz="1600" dirty="0"/>
              <a:t>t</a:t>
            </a:r>
            <a:r>
              <a:rPr lang="zh-CN" altLang="en-US" sz="1600" dirty="0"/>
              <a:t>时刻很重要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时刻</a:t>
            </a:r>
            <a:r>
              <a:rPr lang="en-US" altLang="zh-CN" sz="1600" dirty="0" err="1"/>
              <a:t>t+k</a:t>
            </a:r>
            <a:r>
              <a:rPr lang="zh-CN" altLang="en-US" sz="1600" dirty="0"/>
              <a:t>，隐藏层可能需要使</a:t>
            </a:r>
            <a:r>
              <a:rPr lang="zh-CN" altLang="en-US" sz="1600" dirty="0" smtClean="0"/>
              <a:t>权重</a:t>
            </a:r>
            <a:r>
              <a:rPr lang="en-US" altLang="zh-CN" sz="1600" dirty="0"/>
              <a:t>W</a:t>
            </a:r>
            <a:r>
              <a:rPr lang="zh-CN" altLang="en-US" sz="1600" dirty="0" smtClean="0"/>
              <a:t>有</a:t>
            </a:r>
            <a:r>
              <a:rPr lang="zh-CN" altLang="en-US" sz="1600" dirty="0"/>
              <a:t>一个较小的值，也就是说此时隐藏层不想受到</a:t>
            </a:r>
            <a:r>
              <a:rPr lang="en-US" altLang="zh-CN" sz="1600" dirty="0"/>
              <a:t>t+k-1</a:t>
            </a:r>
            <a:r>
              <a:rPr lang="zh-CN" altLang="en-US" sz="1600" dirty="0"/>
              <a:t>时刻的计算结果的影响。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405673" y="29711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</a:rPr>
              <a:t>权重冲突</a:t>
            </a:r>
            <a:r>
              <a:rPr lang="en-US" altLang="zh-CN" sz="2400" dirty="0" smtClean="0">
                <a:solidFill>
                  <a:srgbClr val="0070C0"/>
                </a:solidFill>
              </a:rPr>
              <a:t>(2)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018" y="1150282"/>
            <a:ext cx="4195128" cy="285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5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035" y="1718167"/>
            <a:ext cx="6245653" cy="202735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54035" y="4389558"/>
            <a:ext cx="5922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训练卷积神经网络</a:t>
            </a:r>
            <a:r>
              <a:rPr lang="en-US" altLang="zh-CN" dirty="0" smtClean="0"/>
              <a:t>CNN</a:t>
            </a:r>
            <a:r>
              <a:rPr lang="zh-CN" altLang="en-US" dirty="0" smtClean="0"/>
              <a:t>时，训练集是</a:t>
            </a:r>
            <a:r>
              <a:rPr lang="en-US" altLang="zh-CN" dirty="0" smtClean="0"/>
              <a:t>:</a:t>
            </a:r>
            <a:r>
              <a:rPr lang="zh-CN" altLang="en-US" dirty="0" smtClean="0"/>
              <a:t>图片</a:t>
            </a:r>
            <a:r>
              <a:rPr lang="en-US" altLang="zh-CN" dirty="0" smtClean="0"/>
              <a:t>-</a:t>
            </a:r>
            <a:r>
              <a:rPr lang="zh-CN" altLang="en-US" dirty="0" smtClean="0"/>
              <a:t>类别标签，这些数据（图片</a:t>
            </a:r>
            <a:r>
              <a:rPr lang="en-US" altLang="zh-CN" dirty="0" smtClean="0"/>
              <a:t>-</a:t>
            </a:r>
            <a:r>
              <a:rPr lang="zh-CN" altLang="en-US" dirty="0" smtClean="0"/>
              <a:t>标签）之间是</a:t>
            </a:r>
            <a:r>
              <a:rPr lang="zh-CN" altLang="en-US" dirty="0" smtClean="0">
                <a:solidFill>
                  <a:srgbClr val="FF0000"/>
                </a:solidFill>
              </a:rPr>
              <a:t>相互独立的</a:t>
            </a:r>
            <a:r>
              <a:rPr lang="zh-CN" altLang="en-US" dirty="0" smtClean="0"/>
              <a:t>。比如：训练集有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</a:t>
            </a:r>
          </a:p>
          <a:p>
            <a:r>
              <a:rPr lang="zh-CN" altLang="en-US" dirty="0" smtClean="0"/>
              <a:t>      无论</a:t>
            </a:r>
            <a:r>
              <a:rPr lang="zh-CN" altLang="en-US" dirty="0" smtClean="0"/>
              <a:t>你将</a:t>
            </a:r>
            <a:r>
              <a:rPr lang="en-US" altLang="zh-CN" dirty="0" smtClean="0"/>
              <a:t>1-9</a:t>
            </a:r>
            <a:r>
              <a:rPr lang="zh-CN" altLang="en-US" dirty="0" smtClean="0"/>
              <a:t>这些数字</a:t>
            </a:r>
            <a:r>
              <a:rPr lang="zh-CN" altLang="en-US" dirty="0" smtClean="0">
                <a:solidFill>
                  <a:srgbClr val="FF0000"/>
                </a:solidFill>
              </a:rPr>
              <a:t>以怎样的顺序</a:t>
            </a:r>
            <a:r>
              <a:rPr lang="zh-CN" altLang="en-US" dirty="0" smtClean="0"/>
              <a:t>“喂给”网络，都不会对最终的网络性能产生很大的影响。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23719" y="550913"/>
            <a:ext cx="4812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Convolutional Neural Network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74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72406" y="606642"/>
            <a:ext cx="4344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0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Recurrent Neural Network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589" y="1468314"/>
            <a:ext cx="1956173" cy="276549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92468" y="4572259"/>
            <a:ext cx="62337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循环神经网络又叫序列模型，这种网络所处理的是</a:t>
            </a:r>
            <a:r>
              <a:rPr lang="zh-CN" altLang="en-US" dirty="0"/>
              <a:t>序列</a:t>
            </a:r>
            <a:r>
              <a:rPr lang="zh-CN" altLang="en-US" dirty="0" smtClean="0"/>
              <a:t>数据。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70C0"/>
                </a:solidFill>
              </a:rPr>
              <a:t>序列数据：按照一定顺序排列的数据。</a:t>
            </a:r>
            <a:r>
              <a:rPr lang="zh-CN" altLang="en-US" dirty="0" smtClean="0"/>
              <a:t>时间序列数据：语音数据，视频等</a:t>
            </a:r>
            <a:r>
              <a:rPr lang="zh-CN" altLang="en-US" dirty="0"/>
              <a:t>。</a:t>
            </a:r>
            <a:r>
              <a:rPr lang="en-US" altLang="zh-CN" dirty="0" smtClean="0"/>
              <a:t>DNA</a:t>
            </a:r>
            <a:r>
              <a:rPr lang="zh-CN" altLang="en-US" dirty="0" smtClean="0"/>
              <a:t>序列数据等。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数据特点：数据单位之间具有顺序关系，会有前后依赖性。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588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213297" y="6018494"/>
                <a:ext cx="835270" cy="351693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297" y="6018494"/>
                <a:ext cx="835270" cy="3516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/>
          <p:nvPr/>
        </p:nvCxnSpPr>
        <p:spPr>
          <a:xfrm flipV="1">
            <a:off x="1641190" y="5508460"/>
            <a:ext cx="0" cy="457200"/>
          </a:xfrm>
          <a:prstGeom prst="straightConnector1">
            <a:avLst/>
          </a:prstGeom>
          <a:ln w="2222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945870" y="5068895"/>
                <a:ext cx="1729154" cy="351693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870" y="5068895"/>
                <a:ext cx="1729154" cy="351693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742302" y="5508460"/>
                <a:ext cx="1674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302" y="5508460"/>
                <a:ext cx="16746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/>
          <p:cNvCxnSpPr/>
          <p:nvPr/>
        </p:nvCxnSpPr>
        <p:spPr>
          <a:xfrm flipV="1">
            <a:off x="1630932" y="4479812"/>
            <a:ext cx="0" cy="457200"/>
          </a:xfrm>
          <a:prstGeom prst="straightConnector1">
            <a:avLst/>
          </a:prstGeom>
          <a:ln w="2222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877725" y="3987417"/>
                <a:ext cx="1729154" cy="351693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25" y="3987417"/>
                <a:ext cx="1729154" cy="351693"/>
              </a:xfrm>
              <a:prstGeom prst="rect">
                <a:avLst/>
              </a:prstGeom>
              <a:blipFill>
                <a:blip r:embed="rId5"/>
                <a:stretch>
                  <a:fillRect b="-11290"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748152" y="4479812"/>
                <a:ext cx="16728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152" y="4479812"/>
                <a:ext cx="16728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/>
          <p:cNvCxnSpPr/>
          <p:nvPr/>
        </p:nvCxnSpPr>
        <p:spPr>
          <a:xfrm flipV="1">
            <a:off x="1645586" y="3398438"/>
            <a:ext cx="0" cy="457200"/>
          </a:xfrm>
          <a:prstGeom prst="straightConnector1">
            <a:avLst/>
          </a:prstGeom>
          <a:ln w="2222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749628" y="3398438"/>
                <a:ext cx="16834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628" y="3398438"/>
                <a:ext cx="16834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/>
          <p:cNvCxnSpPr/>
          <p:nvPr/>
        </p:nvCxnSpPr>
        <p:spPr>
          <a:xfrm flipV="1">
            <a:off x="1670499" y="1481901"/>
            <a:ext cx="0" cy="457200"/>
          </a:xfrm>
          <a:prstGeom prst="straightConnector1">
            <a:avLst/>
          </a:prstGeom>
          <a:ln w="2222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939272" y="1015881"/>
                <a:ext cx="1729154" cy="351693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72" y="1015881"/>
                <a:ext cx="1729154" cy="351693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771651" y="1538929"/>
                <a:ext cx="2165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651" y="1538929"/>
                <a:ext cx="216501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909964" y="1996367"/>
                <a:ext cx="1729154" cy="351693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64" y="1996367"/>
                <a:ext cx="1729154" cy="351693"/>
              </a:xfrm>
              <a:prstGeom prst="rect">
                <a:avLst/>
              </a:prstGeom>
              <a:blipFill>
                <a:blip r:embed="rId10"/>
                <a:stretch>
                  <a:fillRect b="-12903"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1079218" y="2659796"/>
                <a:ext cx="118696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18" y="2659796"/>
                <a:ext cx="1186962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4345670" y="2540977"/>
                <a:ext cx="4895046" cy="2541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梯度消失</a:t>
                </a:r>
                <a:r>
                  <a:rPr lang="en-US" altLang="zh-CN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  <a:p>
                <a:endParaRPr lang="en-US" altLang="zh-CN" b="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1600" b="0" dirty="0" smtClean="0">
                  <a:solidFill>
                    <a:schemeClr val="tx1"/>
                  </a:solidFill>
                </a:endParaRP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670" y="2540977"/>
                <a:ext cx="4895046" cy="2541080"/>
              </a:xfrm>
              <a:prstGeom prst="rect">
                <a:avLst/>
              </a:prstGeom>
              <a:blipFill>
                <a:blip r:embed="rId12"/>
                <a:stretch>
                  <a:fillRect l="-1121" t="-1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/>
          <p:cNvCxnSpPr/>
          <p:nvPr/>
        </p:nvCxnSpPr>
        <p:spPr>
          <a:xfrm flipV="1">
            <a:off x="5759368" y="4026902"/>
            <a:ext cx="465991" cy="729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846267" y="4875410"/>
                <a:ext cx="1826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𝑑𝑖𝑎𝑔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267" y="4875410"/>
                <a:ext cx="1826201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/>
          <p:cNvCxnSpPr/>
          <p:nvPr/>
        </p:nvCxnSpPr>
        <p:spPr>
          <a:xfrm flipH="1" flipV="1">
            <a:off x="6822906" y="4026903"/>
            <a:ext cx="589009" cy="771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6793193" y="4875410"/>
                <a:ext cx="1826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193" y="4875410"/>
                <a:ext cx="182620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/>
          <p:cNvSpPr txBox="1"/>
          <p:nvPr/>
        </p:nvSpPr>
        <p:spPr>
          <a:xfrm>
            <a:off x="4251486" y="5565584"/>
            <a:ext cx="348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igmoid</a:t>
            </a:r>
            <a:r>
              <a:rPr lang="zh-CN" altLang="en-US" dirty="0" smtClean="0"/>
              <a:t>函数的最大值为</a:t>
            </a:r>
            <a:r>
              <a:rPr lang="en-US" altLang="zh-CN" dirty="0" smtClean="0"/>
              <a:t>0.25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503482" y="140835"/>
            <a:ext cx="459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梯度消失</a:t>
            </a:r>
          </a:p>
        </p:txBody>
      </p:sp>
    </p:spTree>
    <p:extLst>
      <p:ext uri="{BB962C8B-B14F-4D97-AF65-F5344CB8AC3E}">
        <p14:creationId xmlns:p14="http://schemas.microsoft.com/office/powerpoint/2010/main" val="149121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52" y="1846984"/>
            <a:ext cx="7196106" cy="32099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63066" y="914400"/>
            <a:ext cx="6192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梯度消失的原因：</a:t>
            </a:r>
            <a:endParaRPr lang="zh-CN" alt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97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32" y="1838130"/>
            <a:ext cx="2712001" cy="33123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525" y="1664056"/>
            <a:ext cx="5117214" cy="3486441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3237722" y="3407276"/>
            <a:ext cx="597160" cy="371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536302" y="365760"/>
            <a:ext cx="459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</a:rPr>
              <a:t>RNN </a:t>
            </a:r>
            <a:r>
              <a:rPr lang="zh-CN" altLang="en-US" sz="3600" dirty="0" smtClean="0">
                <a:solidFill>
                  <a:srgbClr val="00B0F0"/>
                </a:solidFill>
              </a:rPr>
              <a:t>结构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54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76" y="941434"/>
            <a:ext cx="5040639" cy="443523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92795" y="324142"/>
            <a:ext cx="2911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70C0"/>
                </a:solidFill>
              </a:rPr>
              <a:t>RNN</a:t>
            </a:r>
            <a:r>
              <a:rPr lang="zh-CN" altLang="en-US" sz="3600" dirty="0" smtClean="0">
                <a:solidFill>
                  <a:srgbClr val="0070C0"/>
                </a:solidFill>
              </a:rPr>
              <a:t>展开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04544" y="5529429"/>
            <a:ext cx="5797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此时</a:t>
            </a:r>
            <a:r>
              <a:rPr lang="en-US" altLang="zh-CN" sz="2000" dirty="0" smtClean="0"/>
              <a:t>RNN</a:t>
            </a:r>
            <a:r>
              <a:rPr lang="zh-CN" altLang="en-US" sz="2000" dirty="0" smtClean="0"/>
              <a:t>可以看成一个在时间上传递的神经网络，它的深度就是序列或者时间的长度。</a:t>
            </a:r>
            <a:r>
              <a:rPr lang="zh-CN" altLang="en-US" sz="2000" dirty="0" smtClean="0">
                <a:solidFill>
                  <a:srgbClr val="FF0000"/>
                </a:solidFill>
              </a:rPr>
              <a:t>“梯度消失”</a:t>
            </a:r>
            <a:r>
              <a:rPr lang="zh-CN" altLang="en-US" sz="2000" dirty="0" smtClean="0"/>
              <a:t>的现象又出现了，只不过这次发生在时间轴上。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433247" y="3223108"/>
                <a:ext cx="4218432" cy="941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激活函数为</a:t>
                </a:r>
                <a:r>
                  <a:rPr lang="en-US" altLang="zh-CN" dirty="0" smtClean="0"/>
                  <a:t>sigmoid</a:t>
                </a:r>
                <a:r>
                  <a:rPr lang="zh-CN" altLang="en-US" dirty="0" smtClean="0"/>
                  <a:t>函数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247" y="3223108"/>
                <a:ext cx="4218432" cy="941925"/>
              </a:xfrm>
              <a:prstGeom prst="rect">
                <a:avLst/>
              </a:prstGeom>
              <a:blipFill>
                <a:blip r:embed="rId3"/>
                <a:stretch>
                  <a:fillRect l="-1156" b="-9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433247" y="2163895"/>
                <a:ext cx="3840480" cy="121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前向传播</a:t>
                </a:r>
                <a:r>
                  <a:rPr lang="en-US" altLang="zh-CN" dirty="0" smtClean="0"/>
                  <a:t>:</a:t>
                </a:r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247" y="2163895"/>
                <a:ext cx="3840480" cy="1218923"/>
              </a:xfrm>
              <a:prstGeom prst="rect">
                <a:avLst/>
              </a:prstGeom>
              <a:blipFill>
                <a:blip r:embed="rId4"/>
                <a:stretch>
                  <a:fillRect l="-1270" t="-3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71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857464" y="1350829"/>
                <a:ext cx="3901440" cy="1125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代价函数：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464" y="1350829"/>
                <a:ext cx="3901440" cy="1125501"/>
              </a:xfrm>
              <a:prstGeom prst="rect">
                <a:avLst/>
              </a:prstGeom>
              <a:blipFill>
                <a:blip r:embed="rId2"/>
                <a:stretch>
                  <a:fillRect l="-1406" t="-3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063150" y="2968122"/>
                <a:ext cx="5281592" cy="6658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…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150" y="2968122"/>
                <a:ext cx="5281592" cy="6658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9" y="1706880"/>
            <a:ext cx="4286326" cy="478833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5682927" y="3676520"/>
            <a:ext cx="465991" cy="729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738663" y="4538589"/>
                <a:ext cx="1826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𝑑𝑖𝑎𝑔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663" y="4538589"/>
                <a:ext cx="182620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/>
          <p:nvPr/>
        </p:nvCxnSpPr>
        <p:spPr>
          <a:xfrm flipH="1" flipV="1">
            <a:off x="7004751" y="3655610"/>
            <a:ext cx="589009" cy="771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868209" y="4544449"/>
                <a:ext cx="1826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209" y="4544449"/>
                <a:ext cx="182620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3792795" y="324142"/>
            <a:ext cx="2911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70C0"/>
                </a:solidFill>
              </a:rPr>
              <a:t>RNN</a:t>
            </a:r>
            <a:r>
              <a:rPr lang="zh-CN" altLang="en-US" sz="3600" dirty="0" smtClean="0">
                <a:solidFill>
                  <a:srgbClr val="0070C0"/>
                </a:solidFill>
              </a:rPr>
              <a:t>展开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6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2261</TotalTime>
  <Words>625</Words>
  <Application>Microsoft Office PowerPoint</Application>
  <PresentationFormat>全屏显示(4:3)</PresentationFormat>
  <Paragraphs>123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-apple-system</vt:lpstr>
      <vt:lpstr>等线</vt:lpstr>
      <vt:lpstr>等线 Light</vt:lpstr>
      <vt:lpstr>Arial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ky1</dc:creator>
  <cp:lastModifiedBy>ky1</cp:lastModifiedBy>
  <cp:revision>62</cp:revision>
  <dcterms:created xsi:type="dcterms:W3CDTF">2018-03-20T07:59:42Z</dcterms:created>
  <dcterms:modified xsi:type="dcterms:W3CDTF">2018-03-23T05:52:48Z</dcterms:modified>
</cp:coreProperties>
</file>