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79" r:id="rId13"/>
    <p:sldId id="267" r:id="rId14"/>
    <p:sldId id="268" r:id="rId15"/>
    <p:sldId id="269" r:id="rId16"/>
    <p:sldId id="270" r:id="rId17"/>
    <p:sldId id="278" r:id="rId18"/>
    <p:sldId id="272" r:id="rId19"/>
    <p:sldId id="271" r:id="rId20"/>
    <p:sldId id="273" r:id="rId21"/>
    <p:sldId id="281" r:id="rId22"/>
    <p:sldId id="280" r:id="rId23"/>
    <p:sldId id="274" r:id="rId24"/>
    <p:sldId id="275" r:id="rId25"/>
    <p:sldId id="287" r:id="rId26"/>
    <p:sldId id="282" r:id="rId27"/>
    <p:sldId id="284" r:id="rId28"/>
    <p:sldId id="285" r:id="rId29"/>
    <p:sldId id="286" r:id="rId30"/>
    <p:sldId id="288" r:id="rId31"/>
    <p:sldId id="289" r:id="rId32"/>
    <p:sldId id="290" r:id="rId33"/>
    <p:sldId id="291" r:id="rId34"/>
    <p:sldId id="292" r:id="rId35"/>
    <p:sldId id="293" r:id="rId36"/>
    <p:sldId id="276" r:id="rId37"/>
    <p:sldId id="277"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7A3E"/>
    <a:srgbClr val="A5A82A"/>
    <a:srgbClr val="BFC230"/>
    <a:srgbClr val="E1E133"/>
    <a:srgbClr val="766F42"/>
    <a:srgbClr val="548235"/>
    <a:srgbClr val="969696"/>
    <a:srgbClr val="2E75B6"/>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106" autoAdjust="0"/>
  </p:normalViewPr>
  <p:slideViewPr>
    <p:cSldViewPr snapToGrid="0">
      <p:cViewPr varScale="1">
        <p:scale>
          <a:sx n="70" d="100"/>
          <a:sy n="70" d="100"/>
        </p:scale>
        <p:origin x="113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n kuang" userId="c706db618aa66778" providerId="Windows Live" clId="Web-{2EF7F37A-26FF-480F-954F-0B1BD2CA1114}"/>
    <pc:docChg chg="modSld">
      <pc:chgData name="jun kuang" userId="c706db618aa66778" providerId="Windows Live" clId="Web-{2EF7F37A-26FF-480F-954F-0B1BD2CA1114}" dt="2018-03-13T14:24:35.473" v="35"/>
      <pc:docMkLst>
        <pc:docMk/>
      </pc:docMkLst>
      <pc:sldChg chg="addSp delSp modSp">
        <pc:chgData name="jun kuang" userId="c706db618aa66778" providerId="Windows Live" clId="Web-{2EF7F37A-26FF-480F-954F-0B1BD2CA1114}" dt="2018-03-13T14:24:35.473" v="35"/>
        <pc:sldMkLst>
          <pc:docMk/>
          <pc:sldMk cId="3904087903" sldId="258"/>
        </pc:sldMkLst>
        <pc:spChg chg="add del mod">
          <ac:chgData name="jun kuang" userId="c706db618aa66778" providerId="Windows Live" clId="Web-{2EF7F37A-26FF-480F-954F-0B1BD2CA1114}" dt="2018-03-13T14:23:16.721" v="4"/>
          <ac:spMkLst>
            <pc:docMk/>
            <pc:sldMk cId="3904087903" sldId="258"/>
            <ac:spMk id="3" creationId="{D5B57592-3D39-4588-9A32-597F76C11433}"/>
          </ac:spMkLst>
        </pc:spChg>
        <pc:spChg chg="add del mod">
          <ac:chgData name="jun kuang" userId="c706db618aa66778" providerId="Windows Live" clId="Web-{2EF7F37A-26FF-480F-954F-0B1BD2CA1114}" dt="2018-03-13T14:24:32.786" v="34"/>
          <ac:spMkLst>
            <pc:docMk/>
            <pc:sldMk cId="3904087903" sldId="258"/>
            <ac:spMk id="6" creationId="{6E2DB9F6-ADB9-45D2-A354-66CBDD53FA47}"/>
          </ac:spMkLst>
        </pc:spChg>
        <pc:grpChg chg="add del">
          <ac:chgData name="jun kuang" userId="c706db618aa66778" providerId="Windows Live" clId="Web-{2EF7F37A-26FF-480F-954F-0B1BD2CA1114}" dt="2018-03-13T14:24:35.473" v="35"/>
          <ac:grpSpMkLst>
            <pc:docMk/>
            <pc:sldMk cId="3904087903" sldId="258"/>
            <ac:grpSpMk id="23" creationId="{00000000-0000-0000-0000-000000000000}"/>
          </ac:grpSpMkLst>
        </pc:grpChg>
        <pc:cxnChg chg="mod">
          <ac:chgData name="jun kuang" userId="c706db618aa66778" providerId="Windows Live" clId="Web-{2EF7F37A-26FF-480F-954F-0B1BD2CA1114}" dt="2018-03-13T14:24:35.473" v="35"/>
          <ac:cxnSpMkLst>
            <pc:docMk/>
            <pc:sldMk cId="3904087903" sldId="258"/>
            <ac:cxnSpMk id="20"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9F431F-0BBD-4EC4-9904-78BDA36764C5}" type="datetimeFigureOut">
              <a:rPr lang="zh-CN" altLang="en-US" smtClean="0"/>
              <a:t>2018/3/14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EF51AB-BDBC-456A-A2C1-569CA9D44172}" type="slidenum">
              <a:rPr lang="zh-CN" altLang="en-US" smtClean="0"/>
              <a:t>‹#›</a:t>
            </a:fld>
            <a:endParaRPr lang="zh-CN" altLang="en-US"/>
          </a:p>
        </p:txBody>
      </p:sp>
    </p:spTree>
    <p:extLst>
      <p:ext uri="{BB962C8B-B14F-4D97-AF65-F5344CB8AC3E}">
        <p14:creationId xmlns:p14="http://schemas.microsoft.com/office/powerpoint/2010/main" val="110038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a:t>通过这篇文章讲一下关系提取，这篇文章是</a:t>
            </a:r>
            <a:r>
              <a:rPr lang="en-US" altLang="zh-CN" baseline="0" dirty="0"/>
              <a:t>2014</a:t>
            </a:r>
            <a:r>
              <a:rPr lang="zh-CN" altLang="en-US" baseline="0" dirty="0"/>
              <a:t>年</a:t>
            </a:r>
            <a:r>
              <a:rPr lang="en-US" altLang="zh-CN" baseline="0" dirty="0"/>
              <a:t>COLING(International Conference on Computational Linguistics) </a:t>
            </a:r>
            <a:r>
              <a:rPr lang="zh-CN" altLang="en-US" baseline="0" dirty="0"/>
              <a:t>的</a:t>
            </a:r>
            <a:r>
              <a:rPr lang="en-US" altLang="zh-CN" baseline="0" dirty="0"/>
              <a:t>best paper</a:t>
            </a:r>
            <a:r>
              <a:rPr lang="zh-CN" altLang="en-US" baseline="0" dirty="0"/>
              <a:t>。</a:t>
            </a:r>
            <a:endParaRPr lang="en-US" altLang="zh-CN" baseline="0" dirty="0"/>
          </a:p>
        </p:txBody>
      </p:sp>
      <p:sp>
        <p:nvSpPr>
          <p:cNvPr id="4" name="灯片编号占位符 3"/>
          <p:cNvSpPr>
            <a:spLocks noGrp="1"/>
          </p:cNvSpPr>
          <p:nvPr>
            <p:ph type="sldNum" sz="quarter" idx="10"/>
          </p:nvPr>
        </p:nvSpPr>
        <p:spPr/>
        <p:txBody>
          <a:bodyPr/>
          <a:lstStyle/>
          <a:p>
            <a:fld id="{B56DF098-4529-4FE5-A817-89EEE5AB3A6A}" type="slidenum">
              <a:rPr lang="zh-CN" altLang="en-US" smtClean="0"/>
              <a:t>1</a:t>
            </a:fld>
            <a:endParaRPr lang="zh-CN" altLang="en-US"/>
          </a:p>
        </p:txBody>
      </p:sp>
    </p:spTree>
    <p:extLst>
      <p:ext uri="{BB962C8B-B14F-4D97-AF65-F5344CB8AC3E}">
        <p14:creationId xmlns:p14="http://schemas.microsoft.com/office/powerpoint/2010/main" val="1451560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句法特征包括句法分析树的特征和依存树的特征，句法分析树就是用树状数据结构表示句子的成分结构。例如，刚才那个句子可以解析成如图所示的树状结构。然后分析树特征可以表达成由一个实体到另一个实体之间除去叶节点的路径。</a:t>
            </a:r>
            <a:endParaRPr lang="en-US" altLang="zh-CN" dirty="0"/>
          </a:p>
          <a:p>
            <a:r>
              <a:rPr lang="en-US" altLang="zh-CN" dirty="0"/>
              <a:t>NP-</a:t>
            </a:r>
            <a:r>
              <a:rPr lang="zh-CN" altLang="en-US" dirty="0"/>
              <a:t>名词短语</a:t>
            </a:r>
            <a:endParaRPr lang="en-US" altLang="zh-CN" dirty="0"/>
          </a:p>
          <a:p>
            <a:r>
              <a:rPr lang="en-US" altLang="zh-CN" dirty="0"/>
              <a:t>PP-</a:t>
            </a:r>
            <a:r>
              <a:rPr lang="zh-CN" altLang="en-US" dirty="0"/>
              <a:t>介词短语</a:t>
            </a:r>
            <a:endParaRPr lang="en-US" altLang="zh-CN" dirty="0"/>
          </a:p>
          <a:p>
            <a:r>
              <a:rPr lang="en-US" altLang="zh-CN" dirty="0"/>
              <a:t>DT-</a:t>
            </a:r>
            <a:r>
              <a:rPr lang="zh-CN" altLang="en-US" dirty="0"/>
              <a:t>限定词</a:t>
            </a:r>
            <a:endParaRPr lang="en-US" altLang="zh-CN" dirty="0"/>
          </a:p>
          <a:p>
            <a:r>
              <a:rPr lang="en-US" altLang="zh-CN" dirty="0"/>
              <a:t>NN-</a:t>
            </a:r>
            <a:r>
              <a:rPr lang="zh-CN" altLang="en-US" dirty="0"/>
              <a:t>名词</a:t>
            </a:r>
            <a:endParaRPr lang="en-US" altLang="zh-CN" dirty="0"/>
          </a:p>
          <a:p>
            <a:r>
              <a:rPr lang="en-US" altLang="zh-CN" dirty="0"/>
              <a:t>PRP-</a:t>
            </a:r>
            <a:r>
              <a:rPr lang="zh-CN" altLang="en-US" dirty="0"/>
              <a:t>人称代词</a:t>
            </a:r>
            <a:endParaRPr lang="en-US" altLang="zh-CN" dirty="0"/>
          </a:p>
          <a:p>
            <a:r>
              <a:rPr lang="en-US" altLang="zh-CN" dirty="0"/>
              <a:t>IN-</a:t>
            </a:r>
            <a:r>
              <a:rPr lang="zh-CN" altLang="en-US" dirty="0"/>
              <a:t>介词或从属连词</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56DF098-4529-4FE5-A817-89EEE5AB3A6A}" type="slidenum">
              <a:rPr lang="zh-CN" altLang="en-US" smtClean="0"/>
              <a:t>10</a:t>
            </a:fld>
            <a:endParaRPr lang="zh-CN" altLang="en-US"/>
          </a:p>
        </p:txBody>
      </p:sp>
    </p:spTree>
    <p:extLst>
      <p:ext uri="{BB962C8B-B14F-4D97-AF65-F5344CB8AC3E}">
        <p14:creationId xmlns:p14="http://schemas.microsoft.com/office/powerpoint/2010/main" val="638539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依存树的特征，就是从依存树中推导出一些特征。依存树是根据句法分析树得到的，表达词和词之间的依存关系</a:t>
            </a:r>
            <a:r>
              <a:rPr lang="en-US" altLang="zh-CN" dirty="0"/>
              <a:t>(</a:t>
            </a:r>
            <a:r>
              <a:rPr lang="zh-CN" altLang="en-US" dirty="0"/>
              <a:t>或者说支配与被支配的关系</a:t>
            </a:r>
            <a:r>
              <a:rPr lang="en-US" altLang="zh-CN" dirty="0"/>
              <a:t>)</a:t>
            </a:r>
            <a:r>
              <a:rPr lang="zh-CN" altLang="en-US" dirty="0"/>
              <a:t>。</a:t>
            </a:r>
            <a:endParaRPr lang="en-US" altLang="zh-CN" dirty="0"/>
          </a:p>
          <a:p>
            <a:r>
              <a:rPr lang="zh-CN" altLang="en-US" dirty="0"/>
              <a:t>依存树的特征包括实体依赖的词、该词的词性，该词对应的</a:t>
            </a:r>
            <a:r>
              <a:rPr lang="en-US" altLang="zh-CN" dirty="0"/>
              <a:t>chunk</a:t>
            </a:r>
            <a:r>
              <a:rPr lang="en-US" altLang="zh-CN" baseline="0" dirty="0"/>
              <a:t> label</a:t>
            </a:r>
            <a:r>
              <a:rPr lang="zh-CN" altLang="en-US" dirty="0"/>
              <a:t>等特征。例如，这个句子中，</a:t>
            </a:r>
            <a:r>
              <a:rPr lang="en-US" altLang="zh-CN" dirty="0"/>
              <a:t>chairman </a:t>
            </a:r>
            <a:r>
              <a:rPr lang="zh-CN" altLang="en-US" dirty="0"/>
              <a:t>和</a:t>
            </a:r>
            <a:r>
              <a:rPr lang="en-US" altLang="zh-CN" dirty="0"/>
              <a:t>been</a:t>
            </a:r>
            <a:r>
              <a:rPr lang="zh-CN" altLang="en-US" dirty="0"/>
              <a:t>之间有个依存关系。</a:t>
            </a:r>
            <a:endParaRPr lang="en-US" altLang="zh-CN" dirty="0"/>
          </a:p>
          <a:p>
            <a:r>
              <a:rPr lang="zh-CN" altLang="en-US" dirty="0"/>
              <a:t>因此可以得到以下特征</a:t>
            </a:r>
            <a:endParaRPr lang="en-US" altLang="zh-CN" dirty="0"/>
          </a:p>
          <a:p>
            <a:r>
              <a:rPr lang="en-US" altLang="zh-CN" dirty="0"/>
              <a:t>Been</a:t>
            </a:r>
            <a:r>
              <a:rPr lang="en-US" altLang="zh-CN" baseline="0" dirty="0"/>
              <a:t> m1-dep: </a:t>
            </a:r>
            <a:r>
              <a:rPr lang="zh-CN" altLang="en-US" baseline="0" dirty="0"/>
              <a:t>表示第一个实体与</a:t>
            </a:r>
            <a:r>
              <a:rPr lang="en-US" altLang="zh-CN" baseline="0" dirty="0"/>
              <a:t>been</a:t>
            </a:r>
            <a:r>
              <a:rPr lang="zh-CN" altLang="en-US" baseline="0" dirty="0"/>
              <a:t>这个词存在依存关系</a:t>
            </a:r>
            <a:endParaRPr lang="en-US" altLang="zh-CN" baseline="0" dirty="0"/>
          </a:p>
          <a:p>
            <a:r>
              <a:rPr lang="en-US" altLang="zh-CN" baseline="0" dirty="0"/>
              <a:t>VBN m1-dep: </a:t>
            </a:r>
            <a:r>
              <a:rPr lang="zh-CN" altLang="en-US" baseline="0" dirty="0"/>
              <a:t>表示第一个实体与一个动词的过去分词存在依存关系</a:t>
            </a:r>
            <a:r>
              <a:rPr lang="en-US" altLang="zh-CN" baseline="0" dirty="0"/>
              <a:t>(</a:t>
            </a:r>
            <a:r>
              <a:rPr lang="zh-CN" altLang="en-US" baseline="0" dirty="0"/>
              <a:t>词性</a:t>
            </a:r>
            <a:r>
              <a:rPr lang="en-US" altLang="zh-CN" baseline="0" dirty="0"/>
              <a:t>)</a:t>
            </a:r>
          </a:p>
          <a:p>
            <a:r>
              <a:rPr lang="en-US" altLang="zh-CN" baseline="0" dirty="0"/>
              <a:t>VPm1-dep:</a:t>
            </a:r>
            <a:r>
              <a:rPr lang="zh-CN" altLang="en-US" baseline="0" dirty="0"/>
              <a:t>表示第一个实体与一个动词短语存在依存关系</a:t>
            </a:r>
            <a:r>
              <a:rPr lang="en-US" altLang="zh-CN" baseline="0" dirty="0"/>
              <a:t>(Chunk label</a:t>
            </a:r>
            <a:r>
              <a:rPr lang="zh-CN" altLang="en-US" baseline="0" dirty="0"/>
              <a:t>）</a:t>
            </a:r>
            <a:endParaRPr lang="en-US" altLang="zh-CN" baseline="0" dirty="0"/>
          </a:p>
          <a:p>
            <a:r>
              <a:rPr lang="en-US" altLang="zh-CN" baseline="0" dirty="0"/>
              <a:t>Of m2-dep: </a:t>
            </a:r>
            <a:r>
              <a:rPr lang="zh-CN" altLang="en-US" baseline="0" dirty="0"/>
              <a:t>表示第二个实体与</a:t>
            </a:r>
            <a:r>
              <a:rPr lang="en-US" altLang="zh-CN" baseline="0" dirty="0"/>
              <a:t>of</a:t>
            </a:r>
            <a:r>
              <a:rPr lang="zh-CN" altLang="en-US" baseline="0" dirty="0"/>
              <a:t>存在依存关系</a:t>
            </a:r>
            <a:endParaRPr lang="en-US" altLang="zh-CN" baseline="0" dirty="0"/>
          </a:p>
          <a:p>
            <a:r>
              <a:rPr lang="en-US" altLang="zh-CN" baseline="0" dirty="0"/>
              <a:t>IN m2-dep:</a:t>
            </a:r>
            <a:r>
              <a:rPr lang="zh-CN" altLang="en-US" baseline="0" dirty="0"/>
              <a:t>表示第二个实体与一个介词存在依存关系</a:t>
            </a:r>
            <a:r>
              <a:rPr lang="en-US" altLang="zh-CN" baseline="0" dirty="0"/>
              <a:t>(POS)</a:t>
            </a:r>
          </a:p>
          <a:p>
            <a:r>
              <a:rPr lang="en-US" altLang="zh-CN" baseline="0" dirty="0"/>
              <a:t>PP m2-dep:</a:t>
            </a:r>
            <a:r>
              <a:rPr lang="zh-CN" altLang="en-US" baseline="0" dirty="0"/>
              <a:t>表示第二个实体与一个介词短语存在依存关系</a:t>
            </a:r>
            <a:r>
              <a:rPr lang="en-US" altLang="zh-CN" baseline="0" dirty="0"/>
              <a:t>(Chunk Label)</a:t>
            </a:r>
          </a:p>
          <a:p>
            <a:r>
              <a:rPr lang="en-US" altLang="zh-CN" baseline="0" dirty="0"/>
              <a:t>M1-dependent-in-second-level:</a:t>
            </a:r>
            <a:r>
              <a:rPr lang="zh-CN" altLang="en-US" baseline="0" dirty="0"/>
              <a:t>表示一个</a:t>
            </a:r>
            <a:r>
              <a:rPr lang="en-US" altLang="zh-CN" baseline="0" dirty="0"/>
              <a:t>m1</a:t>
            </a:r>
            <a:r>
              <a:rPr lang="zh-CN" altLang="en-US" baseline="0" dirty="0"/>
              <a:t>到</a:t>
            </a:r>
            <a:r>
              <a:rPr lang="en-US" altLang="zh-CN" baseline="0" dirty="0"/>
              <a:t>m2</a:t>
            </a:r>
            <a:r>
              <a:rPr lang="zh-CN" altLang="en-US" baseline="0" dirty="0"/>
              <a:t>的路径长度为</a:t>
            </a:r>
            <a:r>
              <a:rPr lang="en-US" altLang="zh-CN" baseline="0" dirty="0"/>
              <a:t>2</a:t>
            </a:r>
          </a:p>
          <a:p>
            <a:endParaRPr lang="zh-CN" altLang="en-US" dirty="0"/>
          </a:p>
        </p:txBody>
      </p:sp>
      <p:sp>
        <p:nvSpPr>
          <p:cNvPr id="4" name="灯片编号占位符 3"/>
          <p:cNvSpPr>
            <a:spLocks noGrp="1"/>
          </p:cNvSpPr>
          <p:nvPr>
            <p:ph type="sldNum" sz="quarter" idx="10"/>
          </p:nvPr>
        </p:nvSpPr>
        <p:spPr/>
        <p:txBody>
          <a:bodyPr/>
          <a:lstStyle/>
          <a:p>
            <a:fld id="{B56DF098-4529-4FE5-A817-89EEE5AB3A6A}" type="slidenum">
              <a:rPr lang="zh-CN" altLang="en-US" smtClean="0"/>
              <a:t>11</a:t>
            </a:fld>
            <a:endParaRPr lang="zh-CN" altLang="en-US"/>
          </a:p>
        </p:txBody>
      </p:sp>
    </p:spTree>
    <p:extLst>
      <p:ext uri="{BB962C8B-B14F-4D97-AF65-F5344CB8AC3E}">
        <p14:creationId xmlns:p14="http://schemas.microsoft.com/office/powerpoint/2010/main" val="3543101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可以利用它</a:t>
            </a:r>
            <a:r>
              <a:rPr lang="en-US" altLang="zh-CN" dirty="0" err="1"/>
              <a:t>wordnet</a:t>
            </a:r>
            <a:r>
              <a:rPr lang="en-US" altLang="zh-CN" dirty="0"/>
              <a:t> </a:t>
            </a:r>
            <a:r>
              <a:rPr lang="zh-CN" altLang="en-US" dirty="0"/>
              <a:t>等工具获取语义特征。</a:t>
            </a:r>
            <a:r>
              <a:rPr lang="en-US" altLang="zh-CN" dirty="0" err="1"/>
              <a:t>Wordnet</a:t>
            </a:r>
            <a:r>
              <a:rPr lang="en-US" altLang="zh-CN" baseline="0" dirty="0"/>
              <a:t> </a:t>
            </a:r>
            <a:r>
              <a:rPr lang="zh-CN" altLang="en-US" baseline="0" dirty="0"/>
              <a:t>是一个包含语义信息的字典，根据词条的意义将它们分组，每一个具有相同意义的字条组称为一个同义词集合。</a:t>
            </a:r>
            <a:endParaRPr lang="zh-CN" altLang="en-US" dirty="0"/>
          </a:p>
        </p:txBody>
      </p:sp>
      <p:sp>
        <p:nvSpPr>
          <p:cNvPr id="4" name="灯片编号占位符 3"/>
          <p:cNvSpPr>
            <a:spLocks noGrp="1"/>
          </p:cNvSpPr>
          <p:nvPr>
            <p:ph type="sldNum" sz="quarter" idx="10"/>
          </p:nvPr>
        </p:nvSpPr>
        <p:spPr/>
        <p:txBody>
          <a:bodyPr/>
          <a:lstStyle/>
          <a:p>
            <a:fld id="{B56DF098-4529-4FE5-A817-89EEE5AB3A6A}" type="slidenum">
              <a:rPr lang="zh-CN" altLang="en-US" smtClean="0"/>
              <a:t>12</a:t>
            </a:fld>
            <a:endParaRPr lang="zh-CN" altLang="en-US"/>
          </a:p>
        </p:txBody>
      </p:sp>
    </p:spTree>
    <p:extLst>
      <p:ext uri="{BB962C8B-B14F-4D97-AF65-F5344CB8AC3E}">
        <p14:creationId xmlns:p14="http://schemas.microsoft.com/office/powerpoint/2010/main" val="1007379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基于特征的方法主要缺点在于，其表现极度依赖于特征的好坏</a:t>
            </a:r>
            <a:r>
              <a:rPr lang="en-US" altLang="zh-CN" dirty="0"/>
              <a:t>,</a:t>
            </a:r>
            <a:r>
              <a:rPr lang="zh-CN" altLang="en-US" dirty="0"/>
              <a:t>并且得到高质量的训练集比较困难</a:t>
            </a:r>
            <a:r>
              <a:rPr lang="zh-CN" altLang="en-US" baseline="0" dirty="0"/>
              <a:t> </a:t>
            </a:r>
            <a:r>
              <a:rPr lang="zh-CN" altLang="en-US" dirty="0"/>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56DF098-4529-4FE5-A817-89EEE5AB3A6A}" type="slidenum">
              <a:rPr lang="zh-CN" altLang="en-US" smtClean="0"/>
              <a:t>13</a:t>
            </a:fld>
            <a:endParaRPr lang="zh-CN" altLang="en-US"/>
          </a:p>
        </p:txBody>
      </p:sp>
    </p:spTree>
    <p:extLst>
      <p:ext uri="{BB962C8B-B14F-4D97-AF65-F5344CB8AC3E}">
        <p14:creationId xmlns:p14="http://schemas.microsoft.com/office/powerpoint/2010/main" val="4252694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Kernel</a:t>
            </a:r>
            <a:r>
              <a:rPr lang="en-US" altLang="zh-CN" baseline="0" dirty="0"/>
              <a:t>-based method</a:t>
            </a:r>
            <a:r>
              <a:rPr lang="zh-CN" altLang="en-US" baseline="0" dirty="0"/>
              <a:t>就是利用核函数计算两个对象之间的相似度，再利用这个相似度判断语句中两个实体是否有某种关系。</a:t>
            </a:r>
            <a:endParaRPr lang="en-US" altLang="zh-CN" baseline="0" dirty="0"/>
          </a:p>
          <a:p>
            <a:r>
              <a:rPr lang="en-US" altLang="zh-CN" baseline="0" dirty="0"/>
              <a:t>Kernel-based method</a:t>
            </a:r>
            <a:r>
              <a:rPr lang="zh-CN" altLang="en-US" baseline="0" dirty="0"/>
              <a:t>的一个好处就是它并不显示地提取特征，而是利用核函数在一高维特征空间中隐式地计算。</a:t>
            </a:r>
            <a:endParaRPr lang="zh-CN" altLang="en-US" dirty="0"/>
          </a:p>
        </p:txBody>
      </p:sp>
      <p:sp>
        <p:nvSpPr>
          <p:cNvPr id="4" name="灯片编号占位符 3"/>
          <p:cNvSpPr>
            <a:spLocks noGrp="1"/>
          </p:cNvSpPr>
          <p:nvPr>
            <p:ph type="sldNum" sz="quarter" idx="10"/>
          </p:nvPr>
        </p:nvSpPr>
        <p:spPr/>
        <p:txBody>
          <a:bodyPr/>
          <a:lstStyle/>
          <a:p>
            <a:fld id="{B56DF098-4529-4FE5-A817-89EEE5AB3A6A}" type="slidenum">
              <a:rPr lang="zh-CN" altLang="en-US" smtClean="0"/>
              <a:t>14</a:t>
            </a:fld>
            <a:endParaRPr lang="zh-CN" altLang="en-US"/>
          </a:p>
        </p:txBody>
      </p:sp>
    </p:spTree>
    <p:extLst>
      <p:ext uri="{BB962C8B-B14F-4D97-AF65-F5344CB8AC3E}">
        <p14:creationId xmlns:p14="http://schemas.microsoft.com/office/powerpoint/2010/main" val="3370884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在关系提取这个问题中，核函数可以有很多种，可以是树核，也可以是序列核或者其它的核，不管是哪种核函数的目的都是为了计算两个对象之间的相似度。然后以一种</a:t>
            </a:r>
            <a:r>
              <a:rPr lang="en-US" altLang="zh-CN" dirty="0"/>
              <a:t>Contiguous Subtree</a:t>
            </a:r>
            <a:r>
              <a:rPr lang="en-US" altLang="zh-CN" baseline="0" dirty="0"/>
              <a:t> </a:t>
            </a:r>
            <a:r>
              <a:rPr lang="zh-CN" altLang="en-US" baseline="0" dirty="0"/>
              <a:t>核</a:t>
            </a:r>
            <a:r>
              <a:rPr lang="zh-CN" altLang="en-US" dirty="0"/>
              <a:t>函数为例，简单介绍一下这个怎么利用核函数计算相似度。</a:t>
            </a:r>
            <a:endParaRPr lang="en-US" altLang="zh-CN" dirty="0"/>
          </a:p>
          <a:p>
            <a:r>
              <a:rPr lang="zh-CN" altLang="en-US" dirty="0"/>
              <a:t>首先看左边这张图，这张图是句子</a:t>
            </a:r>
            <a:r>
              <a:rPr lang="en-US" altLang="zh-CN" dirty="0"/>
              <a:t>John Smith</a:t>
            </a:r>
            <a:r>
              <a:rPr lang="en-US" altLang="zh-CN" baseline="0" dirty="0"/>
              <a:t> is the chief scientist of the Hardcom Corporation</a:t>
            </a:r>
            <a:r>
              <a:rPr lang="zh-CN" altLang="en-US" baseline="0" dirty="0"/>
              <a:t>的一棵浅层分析树，每一个节点都有对应的属性，可能不同的节点上属性的数量会不同，但是每个节点一定有</a:t>
            </a:r>
            <a:r>
              <a:rPr lang="en-US" altLang="zh-CN" baseline="0" dirty="0"/>
              <a:t>Role</a:t>
            </a:r>
            <a:r>
              <a:rPr lang="zh-CN" altLang="en-US" baseline="0" dirty="0"/>
              <a:t>和</a:t>
            </a:r>
            <a:r>
              <a:rPr lang="en-US" altLang="zh-CN" baseline="0" dirty="0"/>
              <a:t>Type</a:t>
            </a:r>
            <a:r>
              <a:rPr lang="zh-CN" altLang="en-US" baseline="0" dirty="0"/>
              <a:t>这两个属性。</a:t>
            </a:r>
            <a:endParaRPr lang="en-US" altLang="zh-CN" baseline="0" dirty="0"/>
          </a:p>
          <a:p>
            <a:r>
              <a:rPr lang="en-US" altLang="zh-CN" baseline="0" dirty="0"/>
              <a:t>Type</a:t>
            </a:r>
            <a:r>
              <a:rPr lang="zh-CN" altLang="en-US" baseline="0" dirty="0"/>
              <a:t>就是这个节点对应的类型，比如说这个节点是</a:t>
            </a:r>
            <a:r>
              <a:rPr lang="en-US" altLang="zh-CN" baseline="0" dirty="0"/>
              <a:t>Person,</a:t>
            </a:r>
            <a:r>
              <a:rPr lang="zh-CN" altLang="en-US" baseline="0" dirty="0"/>
              <a:t>或者这个节点是动词。</a:t>
            </a:r>
            <a:r>
              <a:rPr lang="en-US" altLang="zh-CN" baseline="0" dirty="0"/>
              <a:t>Role</a:t>
            </a:r>
            <a:r>
              <a:rPr lang="zh-CN" altLang="en-US" baseline="0" dirty="0"/>
              <a:t>就是看这个节点是不是我们要用到的实体，比如，这个节点的</a:t>
            </a:r>
            <a:r>
              <a:rPr lang="en-US" altLang="zh-CN" baseline="0" dirty="0"/>
              <a:t>Role</a:t>
            </a:r>
            <a:r>
              <a:rPr lang="zh-CN" altLang="en-US" baseline="0" dirty="0"/>
              <a:t>是</a:t>
            </a:r>
            <a:r>
              <a:rPr lang="en-US" altLang="zh-CN" baseline="0" dirty="0"/>
              <a:t>member </a:t>
            </a:r>
            <a:r>
              <a:rPr lang="zh-CN" altLang="en-US" baseline="0" dirty="0"/>
              <a:t>那个节点的</a:t>
            </a:r>
            <a:r>
              <a:rPr lang="en-US" altLang="zh-CN" baseline="0" dirty="0"/>
              <a:t>Role</a:t>
            </a:r>
            <a:r>
              <a:rPr lang="zh-CN" altLang="en-US" baseline="0" dirty="0"/>
              <a:t>是</a:t>
            </a:r>
            <a:r>
              <a:rPr lang="en-US" altLang="zh-CN" baseline="0" dirty="0"/>
              <a:t>affiliation</a:t>
            </a:r>
            <a:r>
              <a:rPr lang="zh-CN" altLang="en-US" baseline="0" dirty="0"/>
              <a:t>，目标就是判断这两个节点对应的实体之间是否有一个从属关系。</a:t>
            </a:r>
            <a:endParaRPr lang="en-US" altLang="zh-CN" baseline="0" dirty="0"/>
          </a:p>
          <a:p>
            <a:r>
              <a:rPr lang="zh-CN" altLang="en-US" baseline="0" dirty="0"/>
              <a:t>训练集里是许多打好标签的浅层分析树，如果对应的两个实体具有某种关系，就标记为</a:t>
            </a:r>
            <a:r>
              <a:rPr lang="en-US" altLang="zh-CN" baseline="0" dirty="0"/>
              <a:t>1</a:t>
            </a:r>
            <a:r>
              <a:rPr lang="zh-CN" altLang="en-US" baseline="0" dirty="0"/>
              <a:t>，否则标记为</a:t>
            </a:r>
            <a:r>
              <a:rPr lang="en-US" altLang="zh-CN" baseline="0" dirty="0"/>
              <a:t>-1</a:t>
            </a:r>
            <a:r>
              <a:rPr lang="zh-CN" altLang="en-US" baseline="0" dirty="0"/>
              <a:t>。</a:t>
            </a:r>
            <a:endParaRPr lang="en-US" altLang="zh-CN" baseline="0" dirty="0"/>
          </a:p>
          <a:p>
            <a:r>
              <a:rPr lang="zh-CN" altLang="en-US" baseline="0" dirty="0"/>
              <a:t>然后现在来了一个新的句子，要判断这个语句中的两个实体是否具有从属关系。这时候用这个句子对应的浅层分析树与训练集计算一个相似度。怎么计算这个相似度呢，这里就用到核函数。</a:t>
            </a:r>
            <a:endParaRPr lang="en-US" altLang="zh-CN" baseline="0" dirty="0"/>
          </a:p>
          <a:p>
            <a:endParaRPr lang="en-US" altLang="zh-CN" baseline="0" dirty="0"/>
          </a:p>
          <a:p>
            <a:endParaRPr lang="en-US" altLang="zh-CN" baseline="0" dirty="0"/>
          </a:p>
        </p:txBody>
      </p:sp>
      <p:sp>
        <p:nvSpPr>
          <p:cNvPr id="4" name="灯片编号占位符 3"/>
          <p:cNvSpPr>
            <a:spLocks noGrp="1"/>
          </p:cNvSpPr>
          <p:nvPr>
            <p:ph type="sldNum" sz="quarter" idx="10"/>
          </p:nvPr>
        </p:nvSpPr>
        <p:spPr/>
        <p:txBody>
          <a:bodyPr/>
          <a:lstStyle/>
          <a:p>
            <a:fld id="{B56DF098-4529-4FE5-A817-89EEE5AB3A6A}" type="slidenum">
              <a:rPr lang="zh-CN" altLang="en-US" smtClean="0"/>
              <a:t>15</a:t>
            </a:fld>
            <a:endParaRPr lang="zh-CN" altLang="en-US"/>
          </a:p>
        </p:txBody>
      </p:sp>
    </p:spTree>
    <p:extLst>
      <p:ext uri="{BB962C8B-B14F-4D97-AF65-F5344CB8AC3E}">
        <p14:creationId xmlns:p14="http://schemas.microsoft.com/office/powerpoint/2010/main" val="76246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a:t>
            </a:r>
            <a:r>
              <a:rPr lang="zh-CN" altLang="en-US" dirty="0"/>
              <a:t>是</a:t>
            </a:r>
            <a:r>
              <a:rPr lang="en-US" altLang="zh-CN" dirty="0"/>
              <a:t>sequence </a:t>
            </a:r>
            <a:r>
              <a:rPr lang="zh-CN" altLang="en-US" dirty="0"/>
              <a:t>的长度， </a:t>
            </a:r>
            <a:r>
              <a:rPr lang="en-US" altLang="zh-CN" dirty="0"/>
              <a:t>di</a:t>
            </a:r>
            <a:r>
              <a:rPr lang="en-US" altLang="zh-CN" baseline="0" dirty="0"/>
              <a:t> = in - i1 + 1</a:t>
            </a:r>
            <a:endParaRPr lang="zh-CN" altLang="en-US" dirty="0"/>
          </a:p>
        </p:txBody>
      </p:sp>
      <p:sp>
        <p:nvSpPr>
          <p:cNvPr id="4" name="灯片编号占位符 3"/>
          <p:cNvSpPr>
            <a:spLocks noGrp="1"/>
          </p:cNvSpPr>
          <p:nvPr>
            <p:ph type="sldNum" sz="quarter" idx="10"/>
          </p:nvPr>
        </p:nvSpPr>
        <p:spPr/>
        <p:txBody>
          <a:bodyPr/>
          <a:lstStyle/>
          <a:p>
            <a:fld id="{B56DF098-4529-4FE5-A817-89EEE5AB3A6A}" type="slidenum">
              <a:rPr lang="zh-CN" altLang="en-US" smtClean="0"/>
              <a:t>16</a:t>
            </a:fld>
            <a:endParaRPr lang="zh-CN" altLang="en-US"/>
          </a:p>
        </p:txBody>
      </p:sp>
    </p:spTree>
    <p:extLst>
      <p:ext uri="{BB962C8B-B14F-4D97-AF65-F5344CB8AC3E}">
        <p14:creationId xmlns:p14="http://schemas.microsoft.com/office/powerpoint/2010/main" val="4246475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6DF098-4529-4FE5-A817-89EEE5AB3A6A}" type="slidenum">
              <a:rPr lang="zh-CN" altLang="en-US" smtClean="0"/>
              <a:t>17</a:t>
            </a:fld>
            <a:endParaRPr lang="zh-CN" altLang="en-US"/>
          </a:p>
        </p:txBody>
      </p:sp>
    </p:spTree>
    <p:extLst>
      <p:ext uri="{BB962C8B-B14F-4D97-AF65-F5344CB8AC3E}">
        <p14:creationId xmlns:p14="http://schemas.microsoft.com/office/powerpoint/2010/main" val="2676188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得到足够的高质量训练数据比较困难。并且必须提前定义好关系的种类。</a:t>
            </a:r>
          </a:p>
        </p:txBody>
      </p:sp>
      <p:sp>
        <p:nvSpPr>
          <p:cNvPr id="4" name="灯片编号占位符 3"/>
          <p:cNvSpPr>
            <a:spLocks noGrp="1"/>
          </p:cNvSpPr>
          <p:nvPr>
            <p:ph type="sldNum" sz="quarter" idx="10"/>
          </p:nvPr>
        </p:nvSpPr>
        <p:spPr/>
        <p:txBody>
          <a:bodyPr/>
          <a:lstStyle/>
          <a:p>
            <a:fld id="{B56DF098-4529-4FE5-A817-89EEE5AB3A6A}" type="slidenum">
              <a:rPr lang="zh-CN" altLang="en-US" smtClean="0"/>
              <a:t>18</a:t>
            </a:fld>
            <a:endParaRPr lang="zh-CN" altLang="en-US"/>
          </a:p>
        </p:txBody>
      </p:sp>
    </p:spTree>
    <p:extLst>
      <p:ext uri="{BB962C8B-B14F-4D97-AF65-F5344CB8AC3E}">
        <p14:creationId xmlns:p14="http://schemas.microsoft.com/office/powerpoint/2010/main" val="473644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6DF098-4529-4FE5-A817-89EEE5AB3A6A}" type="slidenum">
              <a:rPr lang="zh-CN" altLang="en-US" smtClean="0"/>
              <a:t>19</a:t>
            </a:fld>
            <a:endParaRPr lang="zh-CN" altLang="en-US"/>
          </a:p>
        </p:txBody>
      </p:sp>
    </p:spTree>
    <p:extLst>
      <p:ext uri="{BB962C8B-B14F-4D97-AF65-F5344CB8AC3E}">
        <p14:creationId xmlns:p14="http://schemas.microsoft.com/office/powerpoint/2010/main" val="1143961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以下几点来介绍，首先介绍什么是关系提取，关系提取有什么用，然后介绍一下解决关系提取问题的几种方法，以及这几种方法各自的优缺点。这几种方法包括基于特征工程的方法和基于核函数的方法。无监督学习方法。还有这篇文章里面提出的基于卷积神经网络的方法。最后通过实验来验证基于卷积神经网络方法的效果。</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56DF098-4529-4FE5-A817-89EEE5AB3A6A}" type="slidenum">
              <a:rPr lang="zh-CN" altLang="en-US" smtClean="0"/>
              <a:t>2</a:t>
            </a:fld>
            <a:endParaRPr lang="zh-CN" altLang="en-US"/>
          </a:p>
        </p:txBody>
      </p:sp>
    </p:spTree>
    <p:extLst>
      <p:ext uri="{BB962C8B-B14F-4D97-AF65-F5344CB8AC3E}">
        <p14:creationId xmlns:p14="http://schemas.microsoft.com/office/powerpoint/2010/main" val="2634699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无监督学习的方法是的主要思想是利用聚类来进行关系提取。</a:t>
            </a:r>
            <a:endParaRPr lang="en-US" altLang="zh-CN" dirty="0"/>
          </a:p>
          <a:p>
            <a:r>
              <a:rPr lang="zh-CN" altLang="en-US" dirty="0"/>
              <a:t>主要就是先找到句子中的两个实体，然后根据这两个实体的上下文文本的相似性进行聚类，然后可以认为每个聚类里面的实体都有相同的关系。</a:t>
            </a:r>
          </a:p>
        </p:txBody>
      </p:sp>
      <p:sp>
        <p:nvSpPr>
          <p:cNvPr id="4" name="灯片编号占位符 3"/>
          <p:cNvSpPr>
            <a:spLocks noGrp="1"/>
          </p:cNvSpPr>
          <p:nvPr>
            <p:ph type="sldNum" sz="quarter" idx="10"/>
          </p:nvPr>
        </p:nvSpPr>
        <p:spPr/>
        <p:txBody>
          <a:bodyPr/>
          <a:lstStyle/>
          <a:p>
            <a:fld id="{B56DF098-4529-4FE5-A817-89EEE5AB3A6A}" type="slidenum">
              <a:rPr lang="zh-CN" altLang="en-US" smtClean="0"/>
              <a:t>20</a:t>
            </a:fld>
            <a:endParaRPr lang="zh-CN" altLang="en-US"/>
          </a:p>
        </p:txBody>
      </p:sp>
    </p:spTree>
    <p:extLst>
      <p:ext uri="{BB962C8B-B14F-4D97-AF65-F5344CB8AC3E}">
        <p14:creationId xmlns:p14="http://schemas.microsoft.com/office/powerpoint/2010/main" val="469084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6DF098-4529-4FE5-A817-89EEE5AB3A6A}" type="slidenum">
              <a:rPr lang="zh-CN" altLang="en-US" smtClean="0"/>
              <a:t>21</a:t>
            </a:fld>
            <a:endParaRPr lang="zh-CN" altLang="en-US"/>
          </a:p>
        </p:txBody>
      </p:sp>
    </p:spTree>
    <p:extLst>
      <p:ext uri="{BB962C8B-B14F-4D97-AF65-F5344CB8AC3E}">
        <p14:creationId xmlns:p14="http://schemas.microsoft.com/office/powerpoint/2010/main" val="3195403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6DF098-4529-4FE5-A817-89EEE5AB3A6A}" type="slidenum">
              <a:rPr lang="zh-CN" altLang="en-US" smtClean="0"/>
              <a:t>22</a:t>
            </a:fld>
            <a:endParaRPr lang="zh-CN" altLang="en-US"/>
          </a:p>
        </p:txBody>
      </p:sp>
    </p:spTree>
    <p:extLst>
      <p:ext uri="{BB962C8B-B14F-4D97-AF65-F5344CB8AC3E}">
        <p14:creationId xmlns:p14="http://schemas.microsoft.com/office/powerpoint/2010/main" val="227006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6DF098-4529-4FE5-A817-89EEE5AB3A6A}" type="slidenum">
              <a:rPr lang="zh-CN" altLang="en-US" smtClean="0"/>
              <a:t>23</a:t>
            </a:fld>
            <a:endParaRPr lang="zh-CN" altLang="en-US"/>
          </a:p>
        </p:txBody>
      </p:sp>
    </p:spTree>
    <p:extLst>
      <p:ext uri="{BB962C8B-B14F-4D97-AF65-F5344CB8AC3E}">
        <p14:creationId xmlns:p14="http://schemas.microsoft.com/office/powerpoint/2010/main" val="5447873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前面的介绍我们发现，有监督学习的方法，都需要借助一些自然语言处理的工具，比如说句法分析树等，这些工具未必是百分百正确的。这些工具带来的错误会在算法的后续步骤中传，限制了算法的性能。因此如果可以想办法不用这些工具，或许可以带来性能上的提升。</a:t>
            </a:r>
          </a:p>
        </p:txBody>
      </p:sp>
      <p:sp>
        <p:nvSpPr>
          <p:cNvPr id="4" name="灯片编号占位符 3"/>
          <p:cNvSpPr>
            <a:spLocks noGrp="1"/>
          </p:cNvSpPr>
          <p:nvPr>
            <p:ph type="sldNum" sz="quarter" idx="10"/>
          </p:nvPr>
        </p:nvSpPr>
        <p:spPr/>
        <p:txBody>
          <a:bodyPr/>
          <a:lstStyle/>
          <a:p>
            <a:fld id="{B56DF098-4529-4FE5-A817-89EEE5AB3A6A}" type="slidenum">
              <a:rPr lang="zh-CN" altLang="en-US" smtClean="0"/>
              <a:t>24</a:t>
            </a:fld>
            <a:endParaRPr lang="zh-CN" altLang="en-US"/>
          </a:p>
        </p:txBody>
      </p:sp>
    </p:spTree>
    <p:extLst>
      <p:ext uri="{BB962C8B-B14F-4D97-AF65-F5344CB8AC3E}">
        <p14:creationId xmlns:p14="http://schemas.microsoft.com/office/powerpoint/2010/main" val="6059625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基于这种考虑，中科院一伙人就想了一种办法，借助</a:t>
            </a:r>
            <a:r>
              <a:rPr lang="en-US" altLang="zh-CN" dirty="0"/>
              <a:t>word embedding</a:t>
            </a:r>
            <a:r>
              <a:rPr lang="zh-CN" altLang="en-US" dirty="0"/>
              <a:t>和深度神经网络来进行关系提取。具体的做法就如这个图所示</a:t>
            </a:r>
            <a:endParaRPr lang="en-US" altLang="zh-CN" dirty="0"/>
          </a:p>
          <a:p>
            <a:r>
              <a:rPr lang="zh-CN" altLang="en-US" dirty="0"/>
              <a:t>首先将输入的句子的每个词用</a:t>
            </a:r>
            <a:r>
              <a:rPr lang="en-US" altLang="zh-CN" dirty="0"/>
              <a:t>word embedding</a:t>
            </a:r>
            <a:r>
              <a:rPr lang="zh-CN" altLang="en-US" dirty="0"/>
              <a:t>方法转成词向量，</a:t>
            </a:r>
            <a:r>
              <a:rPr lang="en-US" altLang="zh-CN" dirty="0"/>
              <a:t>word</a:t>
            </a:r>
            <a:r>
              <a:rPr lang="en-US" altLang="zh-CN" baseline="0" dirty="0"/>
              <a:t> embedding</a:t>
            </a:r>
            <a:r>
              <a:rPr lang="zh-CN" altLang="en-US" baseline="0" dirty="0"/>
              <a:t>具体怎么做的上次组会汤鲁明讲过。</a:t>
            </a:r>
            <a:endParaRPr lang="en-US" altLang="zh-CN" baseline="0" dirty="0"/>
          </a:p>
          <a:p>
            <a:r>
              <a:rPr lang="zh-CN" altLang="en-US" baseline="0" dirty="0"/>
              <a:t>然后再从这些词向量中抽取出词法层面的特征和句子层面的特征。最后将这些特征输入到一个</a:t>
            </a:r>
            <a:r>
              <a:rPr lang="en-US" altLang="zh-CN" baseline="0" dirty="0" err="1"/>
              <a:t>softmax</a:t>
            </a:r>
            <a:r>
              <a:rPr lang="zh-CN" altLang="en-US" baseline="0" dirty="0"/>
              <a:t>分类器中进行多分类。</a:t>
            </a:r>
            <a:endParaRPr lang="en-US" altLang="zh-CN" baseline="0" dirty="0"/>
          </a:p>
          <a:p>
            <a:r>
              <a:rPr lang="zh-CN" altLang="en-US" baseline="0" dirty="0"/>
              <a:t>接下来具体讲一下每个步骤怎么做的。</a:t>
            </a:r>
            <a:endParaRPr lang="zh-CN" altLang="en-US" dirty="0"/>
          </a:p>
        </p:txBody>
      </p:sp>
      <p:sp>
        <p:nvSpPr>
          <p:cNvPr id="4" name="灯片编号占位符 3"/>
          <p:cNvSpPr>
            <a:spLocks noGrp="1"/>
          </p:cNvSpPr>
          <p:nvPr>
            <p:ph type="sldNum" sz="quarter" idx="10"/>
          </p:nvPr>
        </p:nvSpPr>
        <p:spPr/>
        <p:txBody>
          <a:bodyPr/>
          <a:lstStyle/>
          <a:p>
            <a:fld id="{B56DF098-4529-4FE5-A817-89EEE5AB3A6A}" type="slidenum">
              <a:rPr lang="zh-CN" altLang="en-US" smtClean="0"/>
              <a:t>25</a:t>
            </a:fld>
            <a:endParaRPr lang="zh-CN" altLang="en-US"/>
          </a:p>
        </p:txBody>
      </p:sp>
    </p:spTree>
    <p:extLst>
      <p:ext uri="{BB962C8B-B14F-4D97-AF65-F5344CB8AC3E}">
        <p14:creationId xmlns:p14="http://schemas.microsoft.com/office/powerpoint/2010/main" val="27998859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首先对于词语的表示，使用</a:t>
            </a:r>
            <a:r>
              <a:rPr lang="en-US" altLang="zh-CN" dirty="0"/>
              <a:t>word embedding</a:t>
            </a:r>
            <a:r>
              <a:rPr lang="zh-CN" altLang="en-US" dirty="0"/>
              <a:t>生成词向量来表示词语，</a:t>
            </a:r>
            <a:r>
              <a:rPr lang="en-US" altLang="zh-CN" dirty="0"/>
              <a:t>word embedding</a:t>
            </a:r>
            <a:r>
              <a:rPr lang="zh-CN" altLang="en-US" dirty="0"/>
              <a:t>上周汤已经讲过，生成的词向量携带了句法和语义的信息。</a:t>
            </a:r>
            <a:endParaRPr lang="en-US" altLang="zh-CN" dirty="0"/>
          </a:p>
          <a:p>
            <a:r>
              <a:rPr lang="zh-CN" altLang="en-US" dirty="0"/>
              <a:t>自己训练词向量的时间一般都比较长，因此通常是用别人训练好的来做，这里是一些做得比较好的词向量。</a:t>
            </a:r>
          </a:p>
        </p:txBody>
      </p:sp>
      <p:sp>
        <p:nvSpPr>
          <p:cNvPr id="4" name="灯片编号占位符 3"/>
          <p:cNvSpPr>
            <a:spLocks noGrp="1"/>
          </p:cNvSpPr>
          <p:nvPr>
            <p:ph type="sldNum" sz="quarter" idx="10"/>
          </p:nvPr>
        </p:nvSpPr>
        <p:spPr/>
        <p:txBody>
          <a:bodyPr/>
          <a:lstStyle/>
          <a:p>
            <a:fld id="{B56DF098-4529-4FE5-A817-89EEE5AB3A6A}" type="slidenum">
              <a:rPr lang="zh-CN" altLang="en-US" smtClean="0"/>
              <a:t>26</a:t>
            </a:fld>
            <a:endParaRPr lang="zh-CN" altLang="en-US"/>
          </a:p>
        </p:txBody>
      </p:sp>
    </p:spTree>
    <p:extLst>
      <p:ext uri="{BB962C8B-B14F-4D97-AF65-F5344CB8AC3E}">
        <p14:creationId xmlns:p14="http://schemas.microsoft.com/office/powerpoint/2010/main" val="33069266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rPr>
              <a:t>然后对于词法层面的特征抽取，传统的词法层面上的特征主要包含名词本身，名词性词的类型以及两个实体之间的单词序列，词的上位词等。</a:t>
            </a:r>
            <a:endParaRPr lang="en-US" altLang="zh-CN" dirty="0">
              <a:effectLst/>
            </a:endParaRPr>
          </a:p>
          <a:p>
            <a:endParaRPr lang="en-US" altLang="zh-CN" dirty="0">
              <a:effectLst/>
            </a:endParaRPr>
          </a:p>
          <a:p>
            <a:r>
              <a:rPr lang="zh-CN" altLang="en-US" dirty="0">
                <a:effectLst/>
              </a:rPr>
              <a:t>现在使用词向量来表示这些特征。</a:t>
            </a:r>
            <a:endParaRPr lang="en-US" altLang="zh-CN" dirty="0">
              <a:effectLst/>
            </a:endParaRPr>
          </a:p>
          <a:p>
            <a:endParaRPr lang="en-US" altLang="zh-CN" dirty="0">
              <a:effectLst/>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27</a:t>
            </a:fld>
            <a:endParaRPr lang="zh-CN" altLang="en-US"/>
          </a:p>
        </p:txBody>
      </p:sp>
    </p:spTree>
    <p:extLst>
      <p:ext uri="{BB962C8B-B14F-4D97-AF65-F5344CB8AC3E}">
        <p14:creationId xmlns:p14="http://schemas.microsoft.com/office/powerpoint/2010/main" val="20254553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有了词法层面上的特征还不够，因为我们要预测的是整个句子中两个实体之间的关系，还需要一些结构特征和语义特征。</a:t>
            </a:r>
            <a:endParaRPr lang="en-US" altLang="zh-CN" dirty="0"/>
          </a:p>
          <a:p>
            <a:r>
              <a:rPr lang="zh-CN" altLang="en-US" dirty="0"/>
              <a:t>那么就需要想办法提取句子层面的特征，句子层面的特征抽取框架如图所示。</a:t>
            </a:r>
            <a:endParaRPr lang="en-US" altLang="zh-CN" dirty="0"/>
          </a:p>
          <a:p>
            <a:r>
              <a:rPr lang="zh-CN" altLang="en-US" dirty="0"/>
              <a:t>从图中可以看出，抽取句子层面的特征主要有</a:t>
            </a:r>
            <a:r>
              <a:rPr lang="en-US" altLang="zh-CN" dirty="0"/>
              <a:t>3</a:t>
            </a:r>
            <a:r>
              <a:rPr lang="zh-CN" altLang="en-US" dirty="0"/>
              <a:t>步，一是</a:t>
            </a:r>
            <a:r>
              <a:rPr lang="en-US" altLang="zh-CN" dirty="0"/>
              <a:t>Window Processing</a:t>
            </a:r>
            <a:r>
              <a:rPr lang="zh-CN" altLang="en-US" dirty="0"/>
              <a:t>的过程，这个过程会产生两种特征，一种是</a:t>
            </a:r>
            <a:r>
              <a:rPr lang="en-US" altLang="zh-CN" dirty="0"/>
              <a:t>word features </a:t>
            </a:r>
            <a:r>
              <a:rPr lang="zh-CN" altLang="en-US" dirty="0"/>
              <a:t>，另一种是</a:t>
            </a:r>
            <a:r>
              <a:rPr lang="en-US" altLang="zh-CN" dirty="0"/>
              <a:t>position</a:t>
            </a:r>
            <a:r>
              <a:rPr lang="en-US" altLang="zh-CN" baseline="0" dirty="0"/>
              <a:t> features </a:t>
            </a:r>
            <a:r>
              <a:rPr lang="zh-CN" altLang="en-US" baseline="0" dirty="0"/>
              <a:t>，就是图中的</a:t>
            </a:r>
            <a:r>
              <a:rPr lang="en-US" altLang="zh-CN" baseline="0" dirty="0"/>
              <a:t>WF</a:t>
            </a:r>
            <a:r>
              <a:rPr lang="zh-CN" altLang="en-US" baseline="0" dirty="0"/>
              <a:t>和</a:t>
            </a:r>
            <a:r>
              <a:rPr lang="en-US" altLang="zh-CN" baseline="0" dirty="0"/>
              <a:t>PF</a:t>
            </a:r>
            <a:r>
              <a:rPr lang="zh-CN" altLang="en-US" baseline="0" dirty="0"/>
              <a:t>。</a:t>
            </a:r>
            <a:endParaRPr lang="en-US" altLang="zh-CN" baseline="0" dirty="0"/>
          </a:p>
          <a:p>
            <a:r>
              <a:rPr lang="zh-CN" altLang="en-US" baseline="0" dirty="0"/>
              <a:t>这个过程具体是怎么操作的后面会详细介绍。</a:t>
            </a:r>
            <a:endParaRPr lang="en-US" altLang="zh-CN" baseline="0" dirty="0"/>
          </a:p>
          <a:p>
            <a:r>
              <a:rPr lang="zh-CN" altLang="en-US" dirty="0"/>
              <a:t>第二个步骤是卷积操作，这个过程相当于一个特征选择的过程。</a:t>
            </a:r>
            <a:endParaRPr lang="en-US" altLang="zh-CN" dirty="0"/>
          </a:p>
          <a:p>
            <a:r>
              <a:rPr lang="zh-CN" altLang="en-US" dirty="0"/>
              <a:t>第三个步骤就是利用一个双曲正切的激活函数生成最后的特征。</a:t>
            </a:r>
            <a:endParaRPr lang="en-US" altLang="zh-CN" dirty="0"/>
          </a:p>
          <a:p>
            <a:r>
              <a:rPr lang="zh-CN" altLang="en-US" dirty="0"/>
              <a:t>接下来具体介绍每个步骤是怎么进行的。</a:t>
            </a:r>
          </a:p>
        </p:txBody>
      </p:sp>
      <p:sp>
        <p:nvSpPr>
          <p:cNvPr id="4" name="灯片编号占位符 3"/>
          <p:cNvSpPr>
            <a:spLocks noGrp="1"/>
          </p:cNvSpPr>
          <p:nvPr>
            <p:ph type="sldNum" sz="quarter" idx="10"/>
          </p:nvPr>
        </p:nvSpPr>
        <p:spPr/>
        <p:txBody>
          <a:bodyPr/>
          <a:lstStyle/>
          <a:p>
            <a:fld id="{B56DF098-4529-4FE5-A817-89EEE5AB3A6A}" type="slidenum">
              <a:rPr lang="zh-CN" altLang="en-US" smtClean="0"/>
              <a:t>28</a:t>
            </a:fld>
            <a:endParaRPr lang="zh-CN" altLang="en-US"/>
          </a:p>
        </p:txBody>
      </p:sp>
    </p:spTree>
    <p:extLst>
      <p:ext uri="{BB962C8B-B14F-4D97-AF65-F5344CB8AC3E}">
        <p14:creationId xmlns:p14="http://schemas.microsoft.com/office/powerpoint/2010/main" val="6513110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首先看一下</a:t>
            </a:r>
            <a:r>
              <a:rPr lang="en-US" altLang="zh-CN" dirty="0"/>
              <a:t>word features</a:t>
            </a:r>
            <a:r>
              <a:rPr lang="zh-CN" altLang="en-US" dirty="0"/>
              <a:t>是怎么产生的。</a:t>
            </a:r>
            <a:r>
              <a:rPr lang="en-US" altLang="zh-CN" dirty="0"/>
              <a:t>Word feature</a:t>
            </a:r>
            <a:r>
              <a:rPr lang="zh-CN" altLang="en-US" baseline="0" dirty="0"/>
              <a:t>包含单词本身的词向量表示和其上下文单词的词向量表示。</a:t>
            </a:r>
            <a:endParaRPr lang="en-US" altLang="zh-CN" baseline="0" dirty="0"/>
          </a:p>
          <a:p>
            <a:r>
              <a:rPr lang="zh-CN" altLang="en-US" baseline="0" dirty="0"/>
              <a:t>对于每个句子，其每个单词都能转化为一个词向量。</a:t>
            </a:r>
            <a:endParaRPr lang="en-US" altLang="zh-CN" baseline="0" dirty="0"/>
          </a:p>
          <a:p>
            <a:endParaRPr lang="en-US" altLang="zh-CN" baseline="0" dirty="0"/>
          </a:p>
          <a:p>
            <a:r>
              <a:rPr lang="zh-CN" altLang="en-US" baseline="0" dirty="0"/>
              <a:t>如果设置窗口大小为</a:t>
            </a:r>
            <a:r>
              <a:rPr lang="en-US" altLang="zh-CN" baseline="0" dirty="0"/>
              <a:t>3</a:t>
            </a:r>
            <a:r>
              <a:rPr lang="zh-CN" altLang="en-US" baseline="0" dirty="0"/>
              <a:t>，就是说每次看</a:t>
            </a:r>
            <a:r>
              <a:rPr lang="en-US" altLang="zh-CN" baseline="0" dirty="0"/>
              <a:t>3</a:t>
            </a:r>
            <a:r>
              <a:rPr lang="zh-CN" altLang="en-US" baseline="0" dirty="0"/>
              <a:t>个单词，看完之后，这个滑动窗口往后移动一格，知道移到末尾，这样可以得到一组</a:t>
            </a:r>
            <a:r>
              <a:rPr lang="en-US" altLang="zh-CN" baseline="0" dirty="0"/>
              <a:t>WF</a:t>
            </a:r>
            <a:endParaRPr lang="zh-CN" altLang="en-US" dirty="0"/>
          </a:p>
        </p:txBody>
      </p:sp>
      <p:sp>
        <p:nvSpPr>
          <p:cNvPr id="4" name="灯片编号占位符 3"/>
          <p:cNvSpPr>
            <a:spLocks noGrp="1"/>
          </p:cNvSpPr>
          <p:nvPr>
            <p:ph type="sldNum" sz="quarter" idx="10"/>
          </p:nvPr>
        </p:nvSpPr>
        <p:spPr/>
        <p:txBody>
          <a:bodyPr/>
          <a:lstStyle/>
          <a:p>
            <a:fld id="{B56DF098-4529-4FE5-A817-89EEE5AB3A6A}" type="slidenum">
              <a:rPr lang="zh-CN" altLang="en-US" smtClean="0"/>
              <a:t>29</a:t>
            </a:fld>
            <a:endParaRPr lang="zh-CN" altLang="en-US"/>
          </a:p>
        </p:txBody>
      </p:sp>
    </p:spTree>
    <p:extLst>
      <p:ext uri="{BB962C8B-B14F-4D97-AF65-F5344CB8AC3E}">
        <p14:creationId xmlns:p14="http://schemas.microsoft.com/office/powerpoint/2010/main" val="4106413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什么是关系提取</a:t>
            </a:r>
            <a:r>
              <a:rPr lang="en-US" altLang="zh-CN" dirty="0"/>
              <a:t>? </a:t>
            </a:r>
            <a:r>
              <a:rPr lang="zh-CN" altLang="en-US" dirty="0"/>
              <a:t>关系提取的目标就是根据给定的句子，识别出句子中两个实体的关系 。比如说，在这个句子中</a:t>
            </a:r>
            <a:r>
              <a:rPr lang="en-US" altLang="zh-CN" dirty="0"/>
              <a:t>,John Smith</a:t>
            </a:r>
            <a:r>
              <a:rPr lang="en-US" altLang="zh-CN" baseline="0" dirty="0"/>
              <a:t> </a:t>
            </a:r>
            <a:r>
              <a:rPr lang="zh-CN" altLang="en-US" baseline="0" dirty="0"/>
              <a:t>和</a:t>
            </a:r>
            <a:r>
              <a:rPr lang="en-US" altLang="zh-CN" baseline="0" dirty="0"/>
              <a:t>Hardcom Corporation</a:t>
            </a:r>
            <a:r>
              <a:rPr lang="zh-CN" altLang="en-US" baseline="0" dirty="0"/>
              <a:t>有一个从属关系。</a:t>
            </a:r>
            <a:endParaRPr lang="zh-CN" altLang="en-US" dirty="0"/>
          </a:p>
        </p:txBody>
      </p:sp>
      <p:sp>
        <p:nvSpPr>
          <p:cNvPr id="4" name="灯片编号占位符 3"/>
          <p:cNvSpPr>
            <a:spLocks noGrp="1"/>
          </p:cNvSpPr>
          <p:nvPr>
            <p:ph type="sldNum" sz="quarter" idx="10"/>
          </p:nvPr>
        </p:nvSpPr>
        <p:spPr/>
        <p:txBody>
          <a:bodyPr/>
          <a:lstStyle/>
          <a:p>
            <a:fld id="{B56DF098-4529-4FE5-A817-89EEE5AB3A6A}" type="slidenum">
              <a:rPr lang="zh-CN" altLang="en-US" smtClean="0"/>
              <a:t>3</a:t>
            </a:fld>
            <a:endParaRPr lang="zh-CN" altLang="en-US"/>
          </a:p>
        </p:txBody>
      </p:sp>
    </p:spTree>
    <p:extLst>
      <p:ext uri="{BB962C8B-B14F-4D97-AF65-F5344CB8AC3E}">
        <p14:creationId xmlns:p14="http://schemas.microsoft.com/office/powerpoint/2010/main" val="9856264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a:t>
            </a:r>
            <a:r>
              <a:rPr lang="en-US" altLang="zh-CN" dirty="0"/>
              <a:t>word</a:t>
            </a:r>
            <a:r>
              <a:rPr lang="en-US" altLang="zh-CN" baseline="0" dirty="0"/>
              <a:t> feature </a:t>
            </a:r>
            <a:r>
              <a:rPr lang="zh-CN" altLang="en-US" baseline="0" dirty="0"/>
              <a:t>不能表示结构特征，因此这里使用</a:t>
            </a:r>
            <a:r>
              <a:rPr lang="en-US" altLang="zh-CN" baseline="0" dirty="0"/>
              <a:t>Position feature</a:t>
            </a:r>
            <a:r>
              <a:rPr lang="zh-CN" altLang="en-US" baseline="0" dirty="0"/>
              <a:t>来表示结构特征，这里的</a:t>
            </a:r>
            <a:r>
              <a:rPr lang="en-US" altLang="zh-CN" baseline="0" dirty="0"/>
              <a:t>position feature </a:t>
            </a:r>
            <a:r>
              <a:rPr lang="zh-CN" altLang="en-US" baseline="0" dirty="0"/>
              <a:t>指的是单词到两个词语到两个实体的相对距离。</a:t>
            </a:r>
            <a:endParaRPr lang="en-US" altLang="zh-CN" baseline="0" dirty="0"/>
          </a:p>
          <a:p>
            <a:r>
              <a:rPr lang="zh-CN" altLang="en-US" baseline="0" dirty="0"/>
              <a:t>例如这个句子中</a:t>
            </a:r>
            <a:r>
              <a:rPr lang="en-US" altLang="zh-CN" baseline="0" dirty="0"/>
              <a:t>moving </a:t>
            </a:r>
            <a:r>
              <a:rPr lang="zh-CN" altLang="en-US" baseline="0" dirty="0"/>
              <a:t>这个词到两个实体的距离分别是</a:t>
            </a:r>
            <a:r>
              <a:rPr lang="en-US" altLang="zh-CN" baseline="0" dirty="0"/>
              <a:t>3</a:t>
            </a:r>
            <a:r>
              <a:rPr lang="zh-CN" altLang="en-US" baseline="0" dirty="0"/>
              <a:t>和</a:t>
            </a:r>
            <a:r>
              <a:rPr lang="en-US" altLang="zh-CN" baseline="0" dirty="0"/>
              <a:t>-3</a:t>
            </a:r>
            <a:r>
              <a:rPr lang="zh-CN" altLang="en-US" baseline="0" dirty="0"/>
              <a:t>。 使用这种方法，可以得到两个关于距离的向量</a:t>
            </a:r>
            <a:r>
              <a:rPr lang="en-US" altLang="zh-CN" baseline="0" dirty="0"/>
              <a:t>d1,d2.</a:t>
            </a:r>
            <a:endParaRPr lang="zh-CN" altLang="en-US" dirty="0"/>
          </a:p>
        </p:txBody>
      </p:sp>
      <p:sp>
        <p:nvSpPr>
          <p:cNvPr id="4" name="灯片编号占位符 3"/>
          <p:cNvSpPr>
            <a:spLocks noGrp="1"/>
          </p:cNvSpPr>
          <p:nvPr>
            <p:ph type="sldNum" sz="quarter" idx="10"/>
          </p:nvPr>
        </p:nvSpPr>
        <p:spPr/>
        <p:txBody>
          <a:bodyPr/>
          <a:lstStyle/>
          <a:p>
            <a:fld id="{B56DF098-4529-4FE5-A817-89EEE5AB3A6A}" type="slidenum">
              <a:rPr lang="zh-CN" altLang="en-US" smtClean="0"/>
              <a:t>30</a:t>
            </a:fld>
            <a:endParaRPr lang="zh-CN" altLang="en-US"/>
          </a:p>
        </p:txBody>
      </p:sp>
    </p:spTree>
    <p:extLst>
      <p:ext uri="{BB962C8B-B14F-4D97-AF65-F5344CB8AC3E}">
        <p14:creationId xmlns:p14="http://schemas.microsoft.com/office/powerpoint/2010/main" val="3172821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再来看这个图，可以看到，当得到</a:t>
            </a:r>
            <a:r>
              <a:rPr lang="en-US" altLang="zh-CN" dirty="0"/>
              <a:t>word</a:t>
            </a:r>
            <a:r>
              <a:rPr lang="en-US" altLang="zh-CN" baseline="0" dirty="0"/>
              <a:t> feature</a:t>
            </a:r>
            <a:r>
              <a:rPr lang="zh-CN" altLang="en-US" baseline="0" dirty="0"/>
              <a:t>和</a:t>
            </a:r>
            <a:r>
              <a:rPr lang="en-US" altLang="zh-CN" baseline="0" dirty="0"/>
              <a:t>Position feature</a:t>
            </a:r>
            <a:r>
              <a:rPr lang="zh-CN" altLang="en-US" baseline="0" dirty="0"/>
              <a:t>之后，把这些特征连在一起，输入到一个隐藏层中，做一个线性变化，即</a:t>
            </a:r>
            <a:r>
              <a:rPr lang="en-US" altLang="zh-CN" baseline="0" dirty="0"/>
              <a:t>…</a:t>
            </a:r>
          </a:p>
          <a:p>
            <a:endParaRPr lang="en-US" altLang="zh-CN" baseline="0" dirty="0"/>
          </a:p>
          <a:p>
            <a:r>
              <a:rPr lang="zh-CN" altLang="zh-CN" sz="1200" kern="1200" dirty="0">
                <a:solidFill>
                  <a:schemeClr val="tx1"/>
                </a:solidFill>
                <a:effectLst/>
                <a:latin typeface="+mn-lt"/>
                <a:ea typeface="+mn-ea"/>
                <a:cs typeface="+mn-cs"/>
              </a:rPr>
              <a:t>其中</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(w*n)*t</a:t>
            </a:r>
            <a:r>
              <a:rPr lang="zh-CN" altLang="zh-CN" sz="1200" kern="1200" dirty="0">
                <a:solidFill>
                  <a:schemeClr val="tx1"/>
                </a:solidFill>
                <a:effectLst/>
                <a:latin typeface="+mn-lt"/>
                <a:ea typeface="+mn-ea"/>
                <a:cs typeface="+mn-cs"/>
              </a:rPr>
              <a:t>的矩阵</a:t>
            </a:r>
            <a:r>
              <a:rPr lang="zh-CN" altLang="en-US" dirty="0"/>
              <a:t>，</a:t>
            </a:r>
            <a:r>
              <a:rPr lang="en-US" altLang="zh-CN" dirty="0"/>
              <a:t>w</a:t>
            </a:r>
            <a:r>
              <a:rPr lang="zh-CN" altLang="en-US" dirty="0"/>
              <a:t>是滑动窗口的大小，</a:t>
            </a:r>
            <a:r>
              <a:rPr lang="en-US" altLang="zh-CN" dirty="0"/>
              <a:t>n</a:t>
            </a:r>
            <a:r>
              <a:rPr lang="zh-CN" altLang="en-US" dirty="0"/>
              <a:t>是特征向量的维数，</a:t>
            </a:r>
            <a:r>
              <a:rPr lang="en-US" altLang="zh-CN" dirty="0"/>
              <a:t>t</a:t>
            </a:r>
            <a:r>
              <a:rPr lang="zh-CN" altLang="en-US" dirty="0"/>
              <a:t>是句子里的词数</a:t>
            </a:r>
            <a:endParaRPr lang="en-US" altLang="zh-CN" dirty="0"/>
          </a:p>
          <a:p>
            <a:r>
              <a:rPr lang="zh-CN" altLang="en-US" dirty="0"/>
              <a:t>然后把</a:t>
            </a:r>
            <a:r>
              <a:rPr lang="en-US" altLang="zh-CN" dirty="0"/>
              <a:t>Z</a:t>
            </a:r>
            <a:r>
              <a:rPr lang="zh-CN" altLang="en-US" dirty="0"/>
              <a:t>输入到一个池化层，取每一行的最大值得到向量</a:t>
            </a:r>
            <a:r>
              <a:rPr lang="en-US" altLang="zh-CN" dirty="0"/>
              <a:t>m</a:t>
            </a:r>
            <a:r>
              <a:rPr lang="zh-CN" altLang="en-US" dirty="0"/>
              <a:t>。</a:t>
            </a:r>
            <a:endParaRPr lang="en-US" altLang="zh-CN" dirty="0"/>
          </a:p>
          <a:p>
            <a:r>
              <a:rPr lang="zh-CN" altLang="en-US" dirty="0"/>
              <a:t>最后使用一个正切函数作为激活函数，得到语句层面的特征。</a:t>
            </a:r>
          </a:p>
        </p:txBody>
      </p:sp>
      <p:sp>
        <p:nvSpPr>
          <p:cNvPr id="4" name="灯片编号占位符 3"/>
          <p:cNvSpPr>
            <a:spLocks noGrp="1"/>
          </p:cNvSpPr>
          <p:nvPr>
            <p:ph type="sldNum" sz="quarter" idx="10"/>
          </p:nvPr>
        </p:nvSpPr>
        <p:spPr/>
        <p:txBody>
          <a:bodyPr/>
          <a:lstStyle/>
          <a:p>
            <a:fld id="{B56DF098-4529-4FE5-A817-89EEE5AB3A6A}" type="slidenum">
              <a:rPr lang="zh-CN" altLang="en-US" smtClean="0"/>
              <a:t>31</a:t>
            </a:fld>
            <a:endParaRPr lang="zh-CN" altLang="en-US"/>
          </a:p>
        </p:txBody>
      </p:sp>
    </p:spTree>
    <p:extLst>
      <p:ext uri="{BB962C8B-B14F-4D97-AF65-F5344CB8AC3E}">
        <p14:creationId xmlns:p14="http://schemas.microsoft.com/office/powerpoint/2010/main" val="19063224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得到</a:t>
            </a:r>
            <a:r>
              <a:rPr lang="en-US" altLang="zh-CN" dirty="0"/>
              <a:t>lexical level features</a:t>
            </a:r>
            <a:r>
              <a:rPr lang="en-US" altLang="zh-CN" baseline="0" dirty="0"/>
              <a:t> </a:t>
            </a:r>
            <a:r>
              <a:rPr lang="zh-CN" altLang="en-US" baseline="0" dirty="0"/>
              <a:t>和 </a:t>
            </a:r>
            <a:r>
              <a:rPr lang="en-US" altLang="zh-CN" baseline="0" dirty="0"/>
              <a:t>sentence level features</a:t>
            </a:r>
            <a:r>
              <a:rPr lang="zh-CN" altLang="en-US" baseline="0" dirty="0"/>
              <a:t>之后，将它们合并在一起，使用一个</a:t>
            </a:r>
            <a:r>
              <a:rPr lang="en-US" altLang="zh-CN" baseline="0" dirty="0" err="1"/>
              <a:t>softmax</a:t>
            </a:r>
            <a:r>
              <a:rPr lang="en-US" altLang="zh-CN" baseline="0" dirty="0"/>
              <a:t> </a:t>
            </a:r>
            <a:r>
              <a:rPr lang="zh-CN" altLang="en-US" baseline="0" dirty="0"/>
              <a:t>分类器进行分类。</a:t>
            </a:r>
            <a:r>
              <a:rPr lang="en-US" altLang="zh-CN" dirty="0"/>
              <a:t> </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56DF098-4529-4FE5-A817-89EEE5AB3A6A}" type="slidenum">
              <a:rPr lang="zh-CN" altLang="en-US" smtClean="0"/>
              <a:t>32</a:t>
            </a:fld>
            <a:endParaRPr lang="zh-CN" altLang="en-US"/>
          </a:p>
        </p:txBody>
      </p:sp>
    </p:spTree>
    <p:extLst>
      <p:ext uri="{BB962C8B-B14F-4D97-AF65-F5344CB8AC3E}">
        <p14:creationId xmlns:p14="http://schemas.microsoft.com/office/powerpoint/2010/main" val="30063810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实验用的数据集是</a:t>
            </a:r>
            <a:r>
              <a:rPr lang="en-US" altLang="zh-CN" baseline="0" dirty="0"/>
              <a:t> SemEval-2010 Task8</a:t>
            </a:r>
            <a:r>
              <a:rPr lang="zh-CN" altLang="en-US" baseline="0" dirty="0"/>
              <a:t>的数据集</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56DF098-4529-4FE5-A817-89EEE5AB3A6A}" type="slidenum">
              <a:rPr lang="zh-CN" altLang="en-US" smtClean="0"/>
              <a:t>33</a:t>
            </a:fld>
            <a:endParaRPr lang="zh-CN" altLang="en-US"/>
          </a:p>
        </p:txBody>
      </p:sp>
    </p:spTree>
    <p:extLst>
      <p:ext uri="{BB962C8B-B14F-4D97-AF65-F5344CB8AC3E}">
        <p14:creationId xmlns:p14="http://schemas.microsoft.com/office/powerpoint/2010/main" val="26942015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6DF098-4529-4FE5-A817-89EEE5AB3A6A}" type="slidenum">
              <a:rPr lang="zh-CN" altLang="en-US" smtClean="0"/>
              <a:t>34</a:t>
            </a:fld>
            <a:endParaRPr lang="zh-CN" altLang="en-US"/>
          </a:p>
        </p:txBody>
      </p:sp>
    </p:spTree>
    <p:extLst>
      <p:ext uri="{BB962C8B-B14F-4D97-AF65-F5344CB8AC3E}">
        <p14:creationId xmlns:p14="http://schemas.microsoft.com/office/powerpoint/2010/main" val="18089840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超参数对性能的影响如图所示，本算法有</a:t>
            </a:r>
            <a:r>
              <a:rPr lang="en-US" altLang="zh-CN" dirty="0"/>
              <a:t>3</a:t>
            </a:r>
            <a:r>
              <a:rPr lang="zh-CN" altLang="en-US" dirty="0"/>
              <a:t>个超参数，第一个是提取</a:t>
            </a:r>
            <a:r>
              <a:rPr lang="en-US" altLang="zh-CN" dirty="0"/>
              <a:t>Word features</a:t>
            </a:r>
            <a:r>
              <a:rPr lang="zh-CN" altLang="en-US" dirty="0"/>
              <a:t>时用到的</a:t>
            </a:r>
            <a:r>
              <a:rPr lang="en-US" altLang="zh-CN" dirty="0"/>
              <a:t>window</a:t>
            </a:r>
            <a:r>
              <a:rPr lang="zh-CN" altLang="en-US" dirty="0"/>
              <a:t>的大小，第一个图横轴表示的是窗口大小，纵坐标表示的是对应的</a:t>
            </a:r>
            <a:r>
              <a:rPr lang="en-US" altLang="zh-CN" dirty="0"/>
              <a:t>F1</a:t>
            </a:r>
            <a:r>
              <a:rPr lang="zh-CN" altLang="en-US" dirty="0"/>
              <a:t>值，可以看到随着窗口数的增加，算法性能先升后降</a:t>
            </a:r>
            <a:endParaRPr lang="en-US" altLang="zh-CN" dirty="0"/>
          </a:p>
          <a:p>
            <a:r>
              <a:rPr lang="zh-CN" altLang="en-US" dirty="0"/>
              <a:t>在窗口大小为</a:t>
            </a:r>
            <a:r>
              <a:rPr lang="en-US" altLang="zh-CN" dirty="0"/>
              <a:t>3</a:t>
            </a:r>
            <a:r>
              <a:rPr lang="zh-CN" altLang="en-US" dirty="0"/>
              <a:t>的时候达到最优。第二个是第一个隐藏层的的大小，如第二幅图所示，同样随着第一个隐藏层的大小增加，算法性能先升后降。同样的，第三幅图体现的是第二个隐藏层对性能的影响。</a:t>
            </a:r>
          </a:p>
        </p:txBody>
      </p:sp>
      <p:sp>
        <p:nvSpPr>
          <p:cNvPr id="4" name="灯片编号占位符 3"/>
          <p:cNvSpPr>
            <a:spLocks noGrp="1"/>
          </p:cNvSpPr>
          <p:nvPr>
            <p:ph type="sldNum" sz="quarter" idx="10"/>
          </p:nvPr>
        </p:nvSpPr>
        <p:spPr/>
        <p:txBody>
          <a:bodyPr/>
          <a:lstStyle/>
          <a:p>
            <a:fld id="{B56DF098-4529-4FE5-A817-89EEE5AB3A6A}" type="slidenum">
              <a:rPr lang="zh-CN" altLang="en-US" smtClean="0"/>
              <a:t>35</a:t>
            </a:fld>
            <a:endParaRPr lang="zh-CN" altLang="en-US"/>
          </a:p>
        </p:txBody>
      </p:sp>
    </p:spTree>
    <p:extLst>
      <p:ext uri="{BB962C8B-B14F-4D97-AF65-F5344CB8AC3E}">
        <p14:creationId xmlns:p14="http://schemas.microsoft.com/office/powerpoint/2010/main" val="26301096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6DF098-4529-4FE5-A817-89EEE5AB3A6A}" type="slidenum">
              <a:rPr lang="zh-CN" altLang="en-US" smtClean="0"/>
              <a:t>36</a:t>
            </a:fld>
            <a:endParaRPr lang="zh-CN" altLang="en-US"/>
          </a:p>
        </p:txBody>
      </p:sp>
    </p:spTree>
    <p:extLst>
      <p:ext uri="{BB962C8B-B14F-4D97-AF65-F5344CB8AC3E}">
        <p14:creationId xmlns:p14="http://schemas.microsoft.com/office/powerpoint/2010/main" val="13445800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6DF098-4529-4FE5-A817-89EEE5AB3A6A}" type="slidenum">
              <a:rPr lang="zh-CN" altLang="en-US" smtClean="0"/>
              <a:t>37</a:t>
            </a:fld>
            <a:endParaRPr lang="zh-CN" altLang="en-US"/>
          </a:p>
        </p:txBody>
      </p:sp>
    </p:spTree>
    <p:extLst>
      <p:ext uri="{BB962C8B-B14F-4D97-AF65-F5344CB8AC3E}">
        <p14:creationId xmlns:p14="http://schemas.microsoft.com/office/powerpoint/2010/main" val="4078658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Times New Roman" panose="02020603050405020304" pitchFamily="18" charset="0"/>
                <a:cs typeface="Times New Roman" panose="02020603050405020304" pitchFamily="18" charset="0"/>
              </a:rPr>
              <a:t>关系提取任务首先在</a:t>
            </a:r>
            <a:r>
              <a:rPr lang="en-US" altLang="zh-CN" dirty="0">
                <a:solidFill>
                  <a:schemeClr val="tx1"/>
                </a:solidFill>
                <a:latin typeface="Times New Roman" panose="02020603050405020304" pitchFamily="18" charset="0"/>
                <a:cs typeface="Times New Roman" panose="02020603050405020304" pitchFamily="18" charset="0"/>
              </a:rPr>
              <a:t>1998</a:t>
            </a:r>
            <a:r>
              <a:rPr lang="zh-CN" altLang="en-US" dirty="0">
                <a:solidFill>
                  <a:schemeClr val="tx1"/>
                </a:solidFill>
                <a:latin typeface="Times New Roman" panose="02020603050405020304" pitchFamily="18" charset="0"/>
                <a:cs typeface="Times New Roman" panose="02020603050405020304" pitchFamily="18" charset="0"/>
              </a:rPr>
              <a:t>年的</a:t>
            </a:r>
            <a:r>
              <a:rPr lang="en-US" altLang="zh-CN" dirty="0">
                <a:solidFill>
                  <a:schemeClr val="tx1"/>
                </a:solidFill>
                <a:latin typeface="Times New Roman" panose="02020603050405020304" pitchFamily="18" charset="0"/>
                <a:cs typeface="Times New Roman" panose="02020603050405020304" pitchFamily="18" charset="0"/>
              </a:rPr>
              <a:t>MUC</a:t>
            </a:r>
            <a:r>
              <a:rPr lang="zh-CN" altLang="en-US" dirty="0">
                <a:solidFill>
                  <a:schemeClr val="tx1"/>
                </a:solidFill>
                <a:latin typeface="Times New Roman" panose="02020603050405020304" pitchFamily="18" charset="0"/>
                <a:cs typeface="Times New Roman" panose="02020603050405020304" pitchFamily="18" charset="0"/>
              </a:rPr>
              <a:t>会议上提出，这个会议是由美国国防高级研究计划署赞助的，关系提取任务属于这个会议里面</a:t>
            </a:r>
            <a:r>
              <a:rPr lang="en-US" altLang="zh-CN" dirty="0">
                <a:solidFill>
                  <a:schemeClr val="tx1"/>
                </a:solidFill>
                <a:latin typeface="Times New Roman" panose="02020603050405020304" pitchFamily="18" charset="0"/>
                <a:cs typeface="Times New Roman" panose="02020603050405020304" pitchFamily="18" charset="0"/>
              </a:rPr>
              <a:t>Information</a:t>
            </a:r>
            <a:r>
              <a:rPr lang="en-US" altLang="zh-CN" baseline="0" dirty="0">
                <a:solidFill>
                  <a:schemeClr val="tx1"/>
                </a:solidFill>
                <a:latin typeface="Times New Roman" panose="02020603050405020304" pitchFamily="18" charset="0"/>
                <a:cs typeface="Times New Roman" panose="02020603050405020304" pitchFamily="18" charset="0"/>
              </a:rPr>
              <a:t> Extraction </a:t>
            </a:r>
            <a:r>
              <a:rPr lang="zh-CN" altLang="en-US" baseline="0" dirty="0">
                <a:solidFill>
                  <a:schemeClr val="tx1"/>
                </a:solidFill>
                <a:latin typeface="Times New Roman" panose="02020603050405020304" pitchFamily="18" charset="0"/>
                <a:cs typeface="Times New Roman" panose="02020603050405020304" pitchFamily="18" charset="0"/>
              </a:rPr>
              <a:t>任务中的一部分</a:t>
            </a:r>
            <a:endParaRPr lang="en-US" altLang="zh-CN" baseline="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solidFill>
                  <a:schemeClr val="tx1"/>
                </a:solidFill>
                <a:latin typeface="Times New Roman" panose="02020603050405020304" pitchFamily="18" charset="0"/>
                <a:cs typeface="Times New Roman" panose="02020603050405020304" pitchFamily="18" charset="0"/>
              </a:rPr>
              <a:t>1998</a:t>
            </a:r>
            <a:r>
              <a:rPr lang="zh-CN" altLang="en-US" baseline="0" dirty="0">
                <a:solidFill>
                  <a:schemeClr val="tx1"/>
                </a:solidFill>
                <a:latin typeface="Times New Roman" panose="02020603050405020304" pitchFamily="18" charset="0"/>
                <a:cs typeface="Times New Roman" panose="02020603050405020304" pitchFamily="18" charset="0"/>
              </a:rPr>
              <a:t>年之后</a:t>
            </a:r>
            <a:r>
              <a:rPr lang="en-US" altLang="zh-CN" baseline="0" dirty="0">
                <a:solidFill>
                  <a:schemeClr val="tx1"/>
                </a:solidFill>
                <a:latin typeface="Times New Roman" panose="02020603050405020304" pitchFamily="18" charset="0"/>
                <a:cs typeface="Times New Roman" panose="02020603050405020304" pitchFamily="18" charset="0"/>
              </a:rPr>
              <a:t>MUC</a:t>
            </a:r>
            <a:r>
              <a:rPr lang="zh-CN" altLang="en-US" baseline="0" dirty="0">
                <a:solidFill>
                  <a:schemeClr val="tx1"/>
                </a:solidFill>
                <a:latin typeface="Times New Roman" panose="02020603050405020304" pitchFamily="18" charset="0"/>
                <a:cs typeface="Times New Roman" panose="02020603050405020304" pitchFamily="18" charset="0"/>
              </a:rPr>
              <a:t>会议就停了，取而代之的是由美国国家标准与技术研究院 </a:t>
            </a:r>
            <a:r>
              <a:rPr lang="en-US" altLang="zh-CN" baseline="0" dirty="0">
                <a:solidFill>
                  <a:schemeClr val="tx1"/>
                </a:solidFill>
                <a:latin typeface="Times New Roman" panose="02020603050405020304" pitchFamily="18" charset="0"/>
                <a:cs typeface="Times New Roman" panose="02020603050405020304" pitchFamily="18" charset="0"/>
              </a:rPr>
              <a:t>ACE</a:t>
            </a:r>
            <a:r>
              <a:rPr lang="zh-CN" altLang="en-US" baseline="0" dirty="0">
                <a:solidFill>
                  <a:schemeClr val="tx1"/>
                </a:solidFill>
                <a:latin typeface="Times New Roman" panose="02020603050405020304" pitchFamily="18" charset="0"/>
                <a:cs typeface="Times New Roman" panose="02020603050405020304" pitchFamily="18" charset="0"/>
              </a:rPr>
              <a:t>评测会议。</a:t>
            </a:r>
            <a:endParaRPr lang="en-US" altLang="zh-CN" baseline="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solidFill>
                  <a:schemeClr val="tx1"/>
                </a:solidFill>
                <a:latin typeface="Times New Roman" panose="02020603050405020304" pitchFamily="18" charset="0"/>
                <a:cs typeface="Times New Roman" panose="02020603050405020304" pitchFamily="18" charset="0"/>
              </a:rPr>
              <a:t>2009</a:t>
            </a:r>
            <a:r>
              <a:rPr lang="zh-CN" altLang="en-US" baseline="0" dirty="0">
                <a:solidFill>
                  <a:schemeClr val="tx1"/>
                </a:solidFill>
                <a:latin typeface="Times New Roman" panose="02020603050405020304" pitchFamily="18" charset="0"/>
                <a:cs typeface="Times New Roman" panose="02020603050405020304" pitchFamily="18" charset="0"/>
              </a:rPr>
              <a:t>年</a:t>
            </a:r>
            <a:r>
              <a:rPr lang="en-US" altLang="zh-CN" baseline="0" dirty="0">
                <a:solidFill>
                  <a:schemeClr val="tx1"/>
                </a:solidFill>
                <a:latin typeface="Times New Roman" panose="02020603050405020304" pitchFamily="18" charset="0"/>
                <a:cs typeface="Times New Roman" panose="02020603050405020304" pitchFamily="18" charset="0"/>
              </a:rPr>
              <a:t>ACE</a:t>
            </a:r>
            <a:r>
              <a:rPr lang="zh-CN" altLang="en-US" baseline="0" dirty="0">
                <a:solidFill>
                  <a:schemeClr val="tx1"/>
                </a:solidFill>
                <a:latin typeface="Times New Roman" panose="02020603050405020304" pitchFamily="18" charset="0"/>
                <a:cs typeface="Times New Roman" panose="02020603050405020304" pitchFamily="18" charset="0"/>
              </a:rPr>
              <a:t>评测会议被并入国际文本分析会议，关系提取任务被纳入知识库构建子任务中。</a:t>
            </a:r>
            <a:endParaRPr lang="en-US" altLang="zh-CN" dirty="0">
              <a:solidFill>
                <a:schemeClr val="tx1"/>
              </a:solidFill>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56DF098-4529-4FE5-A817-89EEE5AB3A6A}" type="slidenum">
              <a:rPr lang="zh-CN" altLang="en-US" smtClean="0"/>
              <a:t>4</a:t>
            </a:fld>
            <a:endParaRPr lang="zh-CN" altLang="en-US"/>
          </a:p>
        </p:txBody>
      </p:sp>
    </p:spTree>
    <p:extLst>
      <p:ext uri="{BB962C8B-B14F-4D97-AF65-F5344CB8AC3E}">
        <p14:creationId xmlns:p14="http://schemas.microsoft.com/office/powerpoint/2010/main" val="924199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关系提取是知识图谱构建中的一项关键技术。</a:t>
            </a:r>
            <a:endParaRPr lang="en-US" altLang="zh-CN" dirty="0"/>
          </a:p>
          <a:p>
            <a:r>
              <a:rPr lang="zh-CN" altLang="en-US" dirty="0"/>
              <a:t>文本语料经过实体抽取，得到的是一系列离散的命名实体，为了得到语义信息，还需要从相关语料中提取出实体之间的关联关系，通过关系将实体（概念）联系起来，才能够形成网状的知识结构</a:t>
            </a:r>
          </a:p>
        </p:txBody>
      </p:sp>
      <p:sp>
        <p:nvSpPr>
          <p:cNvPr id="4" name="灯片编号占位符 3"/>
          <p:cNvSpPr>
            <a:spLocks noGrp="1"/>
          </p:cNvSpPr>
          <p:nvPr>
            <p:ph type="sldNum" sz="quarter" idx="10"/>
          </p:nvPr>
        </p:nvSpPr>
        <p:spPr/>
        <p:txBody>
          <a:bodyPr/>
          <a:lstStyle/>
          <a:p>
            <a:fld id="{B56DF098-4529-4FE5-A817-89EEE5AB3A6A}" type="slidenum">
              <a:rPr lang="zh-CN" altLang="en-US" smtClean="0"/>
              <a:t>5</a:t>
            </a:fld>
            <a:endParaRPr lang="zh-CN" altLang="en-US"/>
          </a:p>
        </p:txBody>
      </p:sp>
    </p:spTree>
    <p:extLst>
      <p:ext uri="{BB962C8B-B14F-4D97-AF65-F5344CB8AC3E}">
        <p14:creationId xmlns:p14="http://schemas.microsoft.com/office/powerpoint/2010/main" val="3559726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6DF098-4529-4FE5-A817-89EEE5AB3A6A}" type="slidenum">
              <a:rPr lang="zh-CN" altLang="en-US" smtClean="0"/>
              <a:t>6</a:t>
            </a:fld>
            <a:endParaRPr lang="zh-CN" altLang="en-US"/>
          </a:p>
        </p:txBody>
      </p:sp>
    </p:spTree>
    <p:extLst>
      <p:ext uri="{BB962C8B-B14F-4D97-AF65-F5344CB8AC3E}">
        <p14:creationId xmlns:p14="http://schemas.microsoft.com/office/powerpoint/2010/main" val="3870381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对于特定的某个领域，实体间的关系可能只有有限多种。例如</a:t>
            </a:r>
            <a:r>
              <a:rPr lang="en-US" altLang="zh-CN" dirty="0"/>
              <a:t>ACE</a:t>
            </a:r>
            <a:r>
              <a:rPr lang="zh-CN" altLang="en-US" dirty="0"/>
              <a:t>的关系提取任务中，只定义了例如</a:t>
            </a:r>
            <a:r>
              <a:rPr lang="en-US" altLang="zh-CN" dirty="0"/>
              <a:t>Located </a:t>
            </a:r>
            <a:r>
              <a:rPr lang="zh-CN" altLang="en-US" dirty="0"/>
              <a:t>、 </a:t>
            </a:r>
            <a:r>
              <a:rPr lang="en-US" altLang="zh-CN" dirty="0"/>
              <a:t>Part-of</a:t>
            </a:r>
            <a:r>
              <a:rPr lang="en-US" altLang="zh-CN" baseline="0" dirty="0"/>
              <a:t> </a:t>
            </a:r>
            <a:r>
              <a:rPr lang="zh-CN" altLang="en-US" baseline="0" dirty="0"/>
              <a:t>、</a:t>
            </a:r>
            <a:r>
              <a:rPr lang="en-US" altLang="zh-CN" baseline="0" dirty="0"/>
              <a:t>Owner</a:t>
            </a:r>
            <a:r>
              <a:rPr lang="zh-CN" altLang="en-US" baseline="0" dirty="0"/>
              <a:t>、</a:t>
            </a:r>
            <a:r>
              <a:rPr lang="en-US" altLang="zh-CN" baseline="0" dirty="0"/>
              <a:t>Parent</a:t>
            </a:r>
            <a:r>
              <a:rPr lang="zh-CN" altLang="en-US" baseline="0" dirty="0"/>
              <a:t>等</a:t>
            </a:r>
            <a:r>
              <a:rPr lang="en-US" altLang="zh-CN" baseline="0" dirty="0"/>
              <a:t>24</a:t>
            </a:r>
            <a:r>
              <a:rPr lang="zh-CN" altLang="en-US" baseline="0" dirty="0"/>
              <a:t>中关系。因此提取语句中两个实体之间的关系，可以看成是一个多分类的问题。</a:t>
            </a:r>
            <a:endParaRPr lang="zh-CN" altLang="en-US" dirty="0"/>
          </a:p>
        </p:txBody>
      </p:sp>
      <p:sp>
        <p:nvSpPr>
          <p:cNvPr id="4" name="灯片编号占位符 3"/>
          <p:cNvSpPr>
            <a:spLocks noGrp="1"/>
          </p:cNvSpPr>
          <p:nvPr>
            <p:ph type="sldNum" sz="quarter" idx="10"/>
          </p:nvPr>
        </p:nvSpPr>
        <p:spPr/>
        <p:txBody>
          <a:bodyPr/>
          <a:lstStyle/>
          <a:p>
            <a:fld id="{B56DF098-4529-4FE5-A817-89EEE5AB3A6A}" type="slidenum">
              <a:rPr lang="zh-CN" altLang="en-US" smtClean="0"/>
              <a:t>7</a:t>
            </a:fld>
            <a:endParaRPr lang="zh-CN" altLang="en-US"/>
          </a:p>
        </p:txBody>
      </p:sp>
    </p:spTree>
    <p:extLst>
      <p:ext uri="{BB962C8B-B14F-4D97-AF65-F5344CB8AC3E}">
        <p14:creationId xmlns:p14="http://schemas.microsoft.com/office/powerpoint/2010/main" val="2160326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基于特征工程的方法中，影响算法性能的最主要因素是特征的选取。对于关系提取问题来说，我们应该从词法、句法和语义等方面考虑特征选择的问题。也就是说，我们选择的特征要很好地反映句子的词法信息、句法信息以及语义信息。接下来简单介绍一下如何去选取能够反映这些信息的特征。</a:t>
            </a:r>
          </a:p>
        </p:txBody>
      </p:sp>
      <p:sp>
        <p:nvSpPr>
          <p:cNvPr id="4" name="灯片编号占位符 3"/>
          <p:cNvSpPr>
            <a:spLocks noGrp="1"/>
          </p:cNvSpPr>
          <p:nvPr>
            <p:ph type="sldNum" sz="quarter" idx="10"/>
          </p:nvPr>
        </p:nvSpPr>
        <p:spPr/>
        <p:txBody>
          <a:bodyPr/>
          <a:lstStyle/>
          <a:p>
            <a:fld id="{B56DF098-4529-4FE5-A817-89EEE5AB3A6A}" type="slidenum">
              <a:rPr lang="zh-CN" altLang="en-US" smtClean="0"/>
              <a:t>8</a:t>
            </a:fld>
            <a:endParaRPr lang="zh-CN" altLang="en-US"/>
          </a:p>
        </p:txBody>
      </p:sp>
    </p:spTree>
    <p:extLst>
      <p:ext uri="{BB962C8B-B14F-4D97-AF65-F5344CB8AC3E}">
        <p14:creationId xmlns:p14="http://schemas.microsoft.com/office/powerpoint/2010/main" val="3520001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先来看看与词法相关的特征，首先可以提取出单词特征，即实体对应的单词和它们之间的单词。以这个句子为例，实体对应的单词是</a:t>
            </a:r>
            <a:r>
              <a:rPr lang="en-US" altLang="zh-CN" dirty="0"/>
              <a:t>chairman</a:t>
            </a:r>
            <a:r>
              <a:rPr lang="zh-CN" altLang="en-US" dirty="0"/>
              <a:t>和</a:t>
            </a:r>
            <a:r>
              <a:rPr lang="en-US" altLang="zh-CN" dirty="0"/>
              <a:t>board</a:t>
            </a:r>
            <a:r>
              <a:rPr lang="zh-CN" altLang="en-US" dirty="0"/>
              <a:t>。 </a:t>
            </a:r>
            <a:r>
              <a:rPr lang="en-US" altLang="zh-CN" dirty="0"/>
              <a:t>M11</a:t>
            </a:r>
            <a:r>
              <a:rPr lang="zh-CN" altLang="en-US" dirty="0"/>
              <a:t>表示第一个实体的第一个单词。</a:t>
            </a:r>
            <a:r>
              <a:rPr lang="en-US" altLang="zh-CN" dirty="0"/>
              <a:t>M21</a:t>
            </a:r>
            <a:r>
              <a:rPr lang="zh-CN" altLang="en-US" dirty="0"/>
              <a:t>表示第二个实体的第二个单词。然后两个命名实体之间有两个单词，</a:t>
            </a:r>
            <a:r>
              <a:rPr lang="en-US" altLang="zh-CN" dirty="0"/>
              <a:t>of its</a:t>
            </a:r>
            <a:r>
              <a:rPr lang="en-US" altLang="zh-CN" baseline="0" dirty="0"/>
              <a:t> </a:t>
            </a:r>
            <a:r>
              <a:rPr lang="zh-CN" altLang="en-US" baseline="0" dirty="0"/>
              <a:t>。</a:t>
            </a:r>
            <a:endParaRPr lang="en-US" altLang="zh-CN" baseline="0" dirty="0"/>
          </a:p>
          <a:p>
            <a:endParaRPr lang="en-US" altLang="zh-CN" baseline="0" dirty="0"/>
          </a:p>
          <a:p>
            <a:r>
              <a:rPr lang="zh-CN" altLang="en-US" baseline="0" dirty="0"/>
              <a:t>然后可以提取出实体对应类型的特征，句子中两个实体分别对应</a:t>
            </a:r>
            <a:r>
              <a:rPr lang="en-US" altLang="zh-CN" baseline="0" dirty="0"/>
              <a:t>PERSON</a:t>
            </a:r>
            <a:r>
              <a:rPr lang="zh-CN" altLang="en-US" baseline="0" dirty="0"/>
              <a:t>和</a:t>
            </a:r>
            <a:r>
              <a:rPr lang="en-US" altLang="zh-CN" baseline="0" dirty="0"/>
              <a:t>ORGANIZATION</a:t>
            </a:r>
            <a:r>
              <a:rPr lang="zh-CN" altLang="en-US" baseline="0" dirty="0"/>
              <a:t>两种类型</a:t>
            </a:r>
            <a:endParaRPr lang="en-US" altLang="zh-CN" baseline="0" dirty="0"/>
          </a:p>
          <a:p>
            <a:endParaRPr lang="en-US" altLang="zh-CN" baseline="0" dirty="0"/>
          </a:p>
          <a:p>
            <a:r>
              <a:rPr lang="zh-CN" altLang="en-US" baseline="0" dirty="0"/>
              <a:t>接下来是 </a:t>
            </a:r>
            <a:r>
              <a:rPr lang="en-US" altLang="zh-CN" baseline="0" dirty="0"/>
              <a:t>Mention Level </a:t>
            </a:r>
            <a:r>
              <a:rPr lang="zh-CN" altLang="en-US" baseline="0" dirty="0"/>
              <a:t>，就是看实体是命名实体，还是普通名词或者是代词。</a:t>
            </a:r>
            <a:endParaRPr lang="en-US" altLang="zh-CN" baseline="0" dirty="0"/>
          </a:p>
          <a:p>
            <a:endParaRPr lang="en-US" altLang="zh-CN" baseline="0" dirty="0"/>
          </a:p>
          <a:p>
            <a:r>
              <a:rPr lang="zh-CN" altLang="en-US" baseline="0" dirty="0"/>
              <a:t>还有就是</a:t>
            </a:r>
            <a:r>
              <a:rPr lang="en-US" altLang="zh-CN" baseline="0" dirty="0"/>
              <a:t>Overlap </a:t>
            </a:r>
            <a:r>
              <a:rPr lang="zh-CN" altLang="en-US" baseline="0" dirty="0"/>
              <a:t>，什么意思呢。就是看一下两个实体之间有几个实体，几个单词，这两个实体是不是一个名词短语中，是不是在一个动词短语中，是不是在一个介词短语中。</a:t>
            </a:r>
            <a:endParaRPr lang="en-US" altLang="zh-CN" baseline="0" dirty="0"/>
          </a:p>
          <a:p>
            <a:endParaRPr lang="en-US" altLang="zh-CN" baseline="0" dirty="0"/>
          </a:p>
          <a:p>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fld id="{B56DF098-4529-4FE5-A817-89EEE5AB3A6A}" type="slidenum">
              <a:rPr lang="zh-CN" altLang="en-US" smtClean="0"/>
              <a:t>9</a:t>
            </a:fld>
            <a:endParaRPr lang="zh-CN" altLang="en-US"/>
          </a:p>
        </p:txBody>
      </p:sp>
    </p:spTree>
    <p:extLst>
      <p:ext uri="{BB962C8B-B14F-4D97-AF65-F5344CB8AC3E}">
        <p14:creationId xmlns:p14="http://schemas.microsoft.com/office/powerpoint/2010/main" val="1117497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E15CF54C-47CB-4D1D-8C4A-3D9C5E403260}" type="datetimeFigureOut">
              <a:rPr lang="zh-CN" altLang="en-US" smtClean="0"/>
              <a:t>2018/3/14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B60EE2-7034-4171-B0B0-7415EC226D0C}" type="slidenum">
              <a:rPr lang="zh-CN" altLang="en-US" smtClean="0"/>
              <a:t>‹#›</a:t>
            </a:fld>
            <a:endParaRPr lang="zh-CN" altLang="en-US"/>
          </a:p>
        </p:txBody>
      </p:sp>
    </p:spTree>
    <p:extLst>
      <p:ext uri="{BB962C8B-B14F-4D97-AF65-F5344CB8AC3E}">
        <p14:creationId xmlns:p14="http://schemas.microsoft.com/office/powerpoint/2010/main" val="1068516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5CF54C-47CB-4D1D-8C4A-3D9C5E403260}" type="datetimeFigureOut">
              <a:rPr lang="zh-CN" altLang="en-US" smtClean="0"/>
              <a:t>2018/3/14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B60EE2-7034-4171-B0B0-7415EC226D0C}" type="slidenum">
              <a:rPr lang="zh-CN" altLang="en-US" smtClean="0"/>
              <a:t>‹#›</a:t>
            </a:fld>
            <a:endParaRPr lang="zh-CN" altLang="en-US"/>
          </a:p>
        </p:txBody>
      </p:sp>
    </p:spTree>
    <p:extLst>
      <p:ext uri="{BB962C8B-B14F-4D97-AF65-F5344CB8AC3E}">
        <p14:creationId xmlns:p14="http://schemas.microsoft.com/office/powerpoint/2010/main" val="2993020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5CF54C-47CB-4D1D-8C4A-3D9C5E403260}" type="datetimeFigureOut">
              <a:rPr lang="zh-CN" altLang="en-US" smtClean="0"/>
              <a:t>2018/3/14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B60EE2-7034-4171-B0B0-7415EC226D0C}" type="slidenum">
              <a:rPr lang="zh-CN" altLang="en-US" smtClean="0"/>
              <a:t>‹#›</a:t>
            </a:fld>
            <a:endParaRPr lang="zh-CN" altLang="en-US"/>
          </a:p>
        </p:txBody>
      </p:sp>
    </p:spTree>
    <p:extLst>
      <p:ext uri="{BB962C8B-B14F-4D97-AF65-F5344CB8AC3E}">
        <p14:creationId xmlns:p14="http://schemas.microsoft.com/office/powerpoint/2010/main" val="1892351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5CF54C-47CB-4D1D-8C4A-3D9C5E403260}" type="datetimeFigureOut">
              <a:rPr lang="zh-CN" altLang="en-US" smtClean="0"/>
              <a:t>2018/3/14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B60EE2-7034-4171-B0B0-7415EC226D0C}" type="slidenum">
              <a:rPr lang="zh-CN" altLang="en-US" smtClean="0"/>
              <a:t>‹#›</a:t>
            </a:fld>
            <a:endParaRPr lang="zh-CN" altLang="en-US"/>
          </a:p>
        </p:txBody>
      </p:sp>
    </p:spTree>
    <p:extLst>
      <p:ext uri="{BB962C8B-B14F-4D97-AF65-F5344CB8AC3E}">
        <p14:creationId xmlns:p14="http://schemas.microsoft.com/office/powerpoint/2010/main" val="925271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15CF54C-47CB-4D1D-8C4A-3D9C5E403260}" type="datetimeFigureOut">
              <a:rPr lang="zh-CN" altLang="en-US" smtClean="0"/>
              <a:t>2018/3/14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B60EE2-7034-4171-B0B0-7415EC226D0C}" type="slidenum">
              <a:rPr lang="zh-CN" altLang="en-US" smtClean="0"/>
              <a:t>‹#›</a:t>
            </a:fld>
            <a:endParaRPr lang="zh-CN" altLang="en-US"/>
          </a:p>
        </p:txBody>
      </p:sp>
    </p:spTree>
    <p:extLst>
      <p:ext uri="{BB962C8B-B14F-4D97-AF65-F5344CB8AC3E}">
        <p14:creationId xmlns:p14="http://schemas.microsoft.com/office/powerpoint/2010/main" val="1054879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15CF54C-47CB-4D1D-8C4A-3D9C5E403260}" type="datetimeFigureOut">
              <a:rPr lang="zh-CN" altLang="en-US" smtClean="0"/>
              <a:t>2018/3/14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B60EE2-7034-4171-B0B0-7415EC226D0C}" type="slidenum">
              <a:rPr lang="zh-CN" altLang="en-US" smtClean="0"/>
              <a:t>‹#›</a:t>
            </a:fld>
            <a:endParaRPr lang="zh-CN" altLang="en-US"/>
          </a:p>
        </p:txBody>
      </p:sp>
    </p:spTree>
    <p:extLst>
      <p:ext uri="{BB962C8B-B14F-4D97-AF65-F5344CB8AC3E}">
        <p14:creationId xmlns:p14="http://schemas.microsoft.com/office/powerpoint/2010/main" val="4124708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15CF54C-47CB-4D1D-8C4A-3D9C5E403260}" type="datetimeFigureOut">
              <a:rPr lang="zh-CN" altLang="en-US" smtClean="0"/>
              <a:t>2018/3/14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B60EE2-7034-4171-B0B0-7415EC226D0C}" type="slidenum">
              <a:rPr lang="zh-CN" altLang="en-US" smtClean="0"/>
              <a:t>‹#›</a:t>
            </a:fld>
            <a:endParaRPr lang="zh-CN" altLang="en-US"/>
          </a:p>
        </p:txBody>
      </p:sp>
    </p:spTree>
    <p:extLst>
      <p:ext uri="{BB962C8B-B14F-4D97-AF65-F5344CB8AC3E}">
        <p14:creationId xmlns:p14="http://schemas.microsoft.com/office/powerpoint/2010/main" val="3247993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15CF54C-47CB-4D1D-8C4A-3D9C5E403260}" type="datetimeFigureOut">
              <a:rPr lang="zh-CN" altLang="en-US" smtClean="0"/>
              <a:t>2018/3/14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EB60EE2-7034-4171-B0B0-7415EC226D0C}" type="slidenum">
              <a:rPr lang="zh-CN" altLang="en-US" smtClean="0"/>
              <a:t>‹#›</a:t>
            </a:fld>
            <a:endParaRPr lang="zh-CN" altLang="en-US"/>
          </a:p>
        </p:txBody>
      </p:sp>
    </p:spTree>
    <p:extLst>
      <p:ext uri="{BB962C8B-B14F-4D97-AF65-F5344CB8AC3E}">
        <p14:creationId xmlns:p14="http://schemas.microsoft.com/office/powerpoint/2010/main" val="2960522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15CF54C-47CB-4D1D-8C4A-3D9C5E403260}" type="datetimeFigureOut">
              <a:rPr lang="zh-CN" altLang="en-US" smtClean="0"/>
              <a:t>2018/3/14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EB60EE2-7034-4171-B0B0-7415EC226D0C}" type="slidenum">
              <a:rPr lang="zh-CN" altLang="en-US" smtClean="0"/>
              <a:t>‹#›</a:t>
            </a:fld>
            <a:endParaRPr lang="zh-CN" altLang="en-US"/>
          </a:p>
        </p:txBody>
      </p:sp>
    </p:spTree>
    <p:extLst>
      <p:ext uri="{BB962C8B-B14F-4D97-AF65-F5344CB8AC3E}">
        <p14:creationId xmlns:p14="http://schemas.microsoft.com/office/powerpoint/2010/main" val="4252080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15CF54C-47CB-4D1D-8C4A-3D9C5E403260}" type="datetimeFigureOut">
              <a:rPr lang="zh-CN" altLang="en-US" smtClean="0"/>
              <a:t>2018/3/14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B60EE2-7034-4171-B0B0-7415EC226D0C}" type="slidenum">
              <a:rPr lang="zh-CN" altLang="en-US" smtClean="0"/>
              <a:t>‹#›</a:t>
            </a:fld>
            <a:endParaRPr lang="zh-CN" altLang="en-US"/>
          </a:p>
        </p:txBody>
      </p:sp>
    </p:spTree>
    <p:extLst>
      <p:ext uri="{BB962C8B-B14F-4D97-AF65-F5344CB8AC3E}">
        <p14:creationId xmlns:p14="http://schemas.microsoft.com/office/powerpoint/2010/main" val="38139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15CF54C-47CB-4D1D-8C4A-3D9C5E403260}" type="datetimeFigureOut">
              <a:rPr lang="zh-CN" altLang="en-US" smtClean="0"/>
              <a:t>2018/3/14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B60EE2-7034-4171-B0B0-7415EC226D0C}" type="slidenum">
              <a:rPr lang="zh-CN" altLang="en-US" smtClean="0"/>
              <a:t>‹#›</a:t>
            </a:fld>
            <a:endParaRPr lang="zh-CN" altLang="en-US"/>
          </a:p>
        </p:txBody>
      </p:sp>
    </p:spTree>
    <p:extLst>
      <p:ext uri="{BB962C8B-B14F-4D97-AF65-F5344CB8AC3E}">
        <p14:creationId xmlns:p14="http://schemas.microsoft.com/office/powerpoint/2010/main" val="1261489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5CF54C-47CB-4D1D-8C4A-3D9C5E403260}" type="datetimeFigureOut">
              <a:rPr lang="zh-CN" altLang="en-US" smtClean="0"/>
              <a:t>2018/3/14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60EE2-7034-4171-B0B0-7415EC226D0C}" type="slidenum">
              <a:rPr lang="zh-CN" altLang="en-US" smtClean="0"/>
              <a:t>‹#›</a:t>
            </a:fld>
            <a:endParaRPr lang="zh-CN" altLang="en-US"/>
          </a:p>
        </p:txBody>
      </p:sp>
    </p:spTree>
    <p:extLst>
      <p:ext uri="{BB962C8B-B14F-4D97-AF65-F5344CB8AC3E}">
        <p14:creationId xmlns:p14="http://schemas.microsoft.com/office/powerpoint/2010/main" val="1496546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9.tmp"/><Relationship Id="rId4" Type="http://schemas.openxmlformats.org/officeDocument/2006/relationships/image" Target="../media/image8.tmp"/></Relationships>
</file>

<file path=ppt/slides/_rels/slide16.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2.tmp"/><Relationship Id="rId4" Type="http://schemas.openxmlformats.org/officeDocument/2006/relationships/image" Target="../media/image11.tmp"/></Relationships>
</file>

<file path=ppt/slides/_rels/slide17.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8.tmp"/><Relationship Id="rId4" Type="http://schemas.openxmlformats.org/officeDocument/2006/relationships/image" Target="../media/image7.tm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github.com/karlstratos/cca" TargetMode="External"/><Relationship Id="rId3" Type="http://schemas.openxmlformats.org/officeDocument/2006/relationships/hyperlink" Target="http://metaoptimize.com/projects/wordreprs/" TargetMode="External"/><Relationship Id="rId7" Type="http://schemas.openxmlformats.org/officeDocument/2006/relationships/hyperlink" Target="http://www.socher.org/index.php/Main/ImprovingWordRepresentationsViaGlobalContextAndMultipleWordPrototypes"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code.google.com/archive/p/word2vec/" TargetMode="External"/><Relationship Id="rId11" Type="http://schemas.openxmlformats.org/officeDocument/2006/relationships/hyperlink" Target="http://lebret.ch/words/" TargetMode="External"/><Relationship Id="rId5" Type="http://schemas.openxmlformats.org/officeDocument/2006/relationships/hyperlink" Target="http://www.fit.vutbr.cz/~imikolov/rnnlm/" TargetMode="External"/><Relationship Id="rId10" Type="http://schemas.openxmlformats.org/officeDocument/2006/relationships/hyperlink" Target="https://github.com/mfaruqui/crosslingual-cca" TargetMode="External"/><Relationship Id="rId4" Type="http://schemas.openxmlformats.org/officeDocument/2006/relationships/hyperlink" Target="http://www.pdhillon.com/publications.html" TargetMode="External"/><Relationship Id="rId9" Type="http://schemas.openxmlformats.org/officeDocument/2006/relationships/hyperlink" Target="http://www.cs.cmu.edu/~ark/dyogatam/wordvecs/"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9.tm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3.tmp"/></Relationships>
</file>

<file path=ppt/slides/_rels/slide35.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6.tmp"/><Relationship Id="rId4" Type="http://schemas.openxmlformats.org/officeDocument/2006/relationships/image" Target="../media/image25.tmp"/></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42534" y="1219201"/>
            <a:ext cx="9144000" cy="1600200"/>
          </a:xfrm>
        </p:spPr>
        <p:txBody>
          <a:bodyPr>
            <a:normAutofit fontScale="90000"/>
          </a:bodyPr>
          <a:lstStyle/>
          <a:p>
            <a:r>
              <a:rPr lang="en-US" altLang="zh-CN" sz="4800" dirty="0">
                <a:latin typeface="Times New Roman" panose="02020603050405020304" pitchFamily="18" charset="0"/>
                <a:cs typeface="Times New Roman" panose="02020603050405020304" pitchFamily="18" charset="0"/>
              </a:rPr>
              <a:t>Relation Classification via Convolutional Deep Neural Network</a:t>
            </a:r>
            <a:endParaRPr lang="zh-CN" altLang="en-US" sz="48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435" y="5437131"/>
            <a:ext cx="1252575" cy="1252575"/>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10646" y="5501046"/>
            <a:ext cx="1133396" cy="1124744"/>
          </a:xfrm>
          <a:prstGeom prst="rect">
            <a:avLst/>
          </a:prstGeom>
        </p:spPr>
      </p:pic>
      <p:sp>
        <p:nvSpPr>
          <p:cNvPr id="7" name="副标题 6"/>
          <p:cNvSpPr>
            <a:spLocks noGrp="1"/>
          </p:cNvSpPr>
          <p:nvPr>
            <p:ph type="subTitle" idx="1"/>
          </p:nvPr>
        </p:nvSpPr>
        <p:spPr>
          <a:xfrm>
            <a:off x="1642534" y="4727341"/>
            <a:ext cx="9144000" cy="461962"/>
          </a:xfrm>
        </p:spPr>
        <p:txBody>
          <a:bodyPr>
            <a:normAutofit/>
          </a:bodyPr>
          <a:lstStyle/>
          <a:p>
            <a:r>
              <a:rPr lang="en-US" altLang="zh-CN" sz="2000" dirty="0">
                <a:latin typeface="Times New Roman" panose="02020603050405020304" pitchFamily="18" charset="0"/>
                <a:cs typeface="Times New Roman" panose="02020603050405020304" pitchFamily="18" charset="0"/>
              </a:rPr>
              <a:t>Kuang Jun</a:t>
            </a:r>
            <a:endParaRPr lang="zh-CN" altLang="en-US" sz="20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2190750" y="2990850"/>
            <a:ext cx="8067675" cy="369332"/>
          </a:xfrm>
          <a:prstGeom prst="rect">
            <a:avLst/>
          </a:prstGeom>
          <a:noFill/>
        </p:spPr>
        <p:txBody>
          <a:bodyPr wrap="square" rtlCol="0">
            <a:spAutoFit/>
          </a:bodyPr>
          <a:lstStyle/>
          <a:p>
            <a:pPr algn="ctr">
              <a:lnSpc>
                <a:spcPct val="90000"/>
              </a:lnSpc>
              <a:spcBef>
                <a:spcPts val="1000"/>
              </a:spcBef>
            </a:pPr>
            <a:r>
              <a:rPr lang="en-US" altLang="zh-CN" sz="2000" dirty="0" err="1">
                <a:latin typeface="Times New Roman" panose="02020603050405020304" pitchFamily="18" charset="0"/>
                <a:cs typeface="Times New Roman" panose="02020603050405020304" pitchFamily="18" charset="0"/>
              </a:rPr>
              <a:t>Daojian</a:t>
            </a:r>
            <a:r>
              <a:rPr lang="en-US" altLang="zh-CN" sz="2000" dirty="0">
                <a:latin typeface="Times New Roman" panose="02020603050405020304" pitchFamily="18" charset="0"/>
                <a:cs typeface="Times New Roman" panose="02020603050405020304" pitchFamily="18" charset="0"/>
              </a:rPr>
              <a:t> Zeng, Kang Liu, </a:t>
            </a:r>
            <a:r>
              <a:rPr lang="en-US" altLang="zh-CN" sz="2000" dirty="0" err="1">
                <a:latin typeface="Times New Roman" panose="02020603050405020304" pitchFamily="18" charset="0"/>
                <a:cs typeface="Times New Roman" panose="02020603050405020304" pitchFamily="18" charset="0"/>
              </a:rPr>
              <a:t>Siwei</a:t>
            </a:r>
            <a:r>
              <a:rPr lang="en-US" altLang="zh-CN" sz="2000" dirty="0">
                <a:latin typeface="Times New Roman" panose="02020603050405020304" pitchFamily="18" charset="0"/>
                <a:cs typeface="Times New Roman" panose="02020603050405020304" pitchFamily="18" charset="0"/>
              </a:rPr>
              <a:t> Lai, </a:t>
            </a:r>
            <a:r>
              <a:rPr lang="en-US" altLang="zh-CN" sz="2000" dirty="0" err="1">
                <a:latin typeface="Times New Roman" panose="02020603050405020304" pitchFamily="18" charset="0"/>
                <a:cs typeface="Times New Roman" panose="02020603050405020304" pitchFamily="18" charset="0"/>
              </a:rPr>
              <a:t>Guangyou</a:t>
            </a:r>
            <a:r>
              <a:rPr lang="en-US" altLang="zh-CN" sz="2000" dirty="0">
                <a:latin typeface="Times New Roman" panose="02020603050405020304" pitchFamily="18" charset="0"/>
                <a:cs typeface="Times New Roman" panose="02020603050405020304" pitchFamily="18" charset="0"/>
              </a:rPr>
              <a:t> Zhou and Jun Zhao</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3032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rPr>
              <a:t>Syntactic Features – Parse Tree</a:t>
            </a:r>
            <a:endParaRPr lang="zh-CN" altLang="en-US"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rgbClr val="808080"/>
            </a:solidFill>
          </a:ln>
        </p:spPr>
        <p:style>
          <a:lnRef idx="3">
            <a:schemeClr val="accent3"/>
          </a:lnRef>
          <a:fillRef idx="0">
            <a:schemeClr val="accent3"/>
          </a:fillRef>
          <a:effectRef idx="2">
            <a:schemeClr val="accent3"/>
          </a:effectRef>
          <a:fontRef idx="minor">
            <a:schemeClr val="tx1"/>
          </a:fontRef>
        </p:style>
      </p:cxnSp>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0265" y="1835446"/>
            <a:ext cx="6163535" cy="3429479"/>
          </a:xfrm>
          <a:prstGeom prst="rect">
            <a:avLst/>
          </a:prstGeom>
        </p:spPr>
      </p:pic>
      <p:sp>
        <p:nvSpPr>
          <p:cNvPr id="8" name="文本框 7"/>
          <p:cNvSpPr txBox="1"/>
          <p:nvPr/>
        </p:nvSpPr>
        <p:spPr>
          <a:xfrm>
            <a:off x="5190265" y="5519451"/>
            <a:ext cx="6163535"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The syntactic parse tree for the fragment </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chairman of its board</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838200" y="1979743"/>
            <a:ext cx="4251593" cy="2120068"/>
          </a:xfrm>
          <a:prstGeom prst="rect">
            <a:avLst/>
          </a:prstGeom>
          <a:noFill/>
        </p:spPr>
        <p:txBody>
          <a:bodyPr wrap="square" rtlCol="0">
            <a:spAutoFit/>
          </a:bodyPr>
          <a:lstStyle/>
          <a:p>
            <a:pPr>
              <a:lnSpc>
                <a:spcPct val="150000"/>
              </a:lnSpc>
            </a:pPr>
            <a:r>
              <a:rPr lang="en-US" altLang="zh-CN" b="1" dirty="0">
                <a:latin typeface="Times New Roman" panose="02020603050405020304" pitchFamily="18" charset="0"/>
                <a:cs typeface="Times New Roman" panose="02020603050405020304" pitchFamily="18" charset="0"/>
              </a:rPr>
              <a:t>Parse Tree: </a:t>
            </a:r>
            <a:r>
              <a:rPr lang="en-US" altLang="zh-CN" dirty="0">
                <a:latin typeface="Times New Roman" panose="02020603050405020304" pitchFamily="18" charset="0"/>
                <a:cs typeface="Times New Roman" panose="02020603050405020304" pitchFamily="18" charset="0"/>
              </a:rPr>
              <a:t>The path of non-terminals connecting the two mentions in the parse tree, and the path annotated with head words.	 </a:t>
            </a:r>
          </a:p>
          <a:p>
            <a:pPr>
              <a:lnSpc>
                <a:spcPct val="150000"/>
              </a:lnSpc>
            </a:pPr>
            <a:r>
              <a:rPr lang="en-US" altLang="zh-CN" dirty="0">
                <a:latin typeface="Times New Roman" panose="02020603050405020304" pitchFamily="18" charset="0"/>
                <a:cs typeface="Times New Roman" panose="02020603050405020304" pitchFamily="18" charset="0"/>
              </a:rPr>
              <a:t>e.g.  </a:t>
            </a:r>
            <a:r>
              <a:rPr lang="en-US" altLang="zh-CN" i="1" dirty="0">
                <a:latin typeface="Times New Roman" panose="02020603050405020304" pitchFamily="18" charset="0"/>
                <a:cs typeface="Times New Roman" panose="02020603050405020304" pitchFamily="18" charset="0"/>
              </a:rPr>
              <a:t>PERSON-NP-PP-ORGANIZATION</a:t>
            </a:r>
            <a:endParaRPr lang="zh-CN" alt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7153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rPr>
              <a:t>Syntactic Features – Dependency Tree</a:t>
            </a:r>
            <a:endParaRPr lang="zh-CN" altLang="en-US"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rgbClr val="808080"/>
            </a:solidFill>
          </a:ln>
        </p:spPr>
        <p:style>
          <a:lnRef idx="3">
            <a:schemeClr val="accent3"/>
          </a:lnRef>
          <a:fillRef idx="0">
            <a:schemeClr val="accent3"/>
          </a:fillRef>
          <a:effectRef idx="2">
            <a:schemeClr val="accent3"/>
          </a:effectRef>
          <a:fontRef idx="minor">
            <a:schemeClr val="tx1"/>
          </a:fontRef>
        </p:style>
      </p:cxn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9791" y="1953961"/>
            <a:ext cx="6154009" cy="1790950"/>
          </a:xfrm>
          <a:prstGeom prst="rect">
            <a:avLst/>
          </a:prstGeom>
        </p:spPr>
      </p:pic>
      <p:sp>
        <p:nvSpPr>
          <p:cNvPr id="9" name="文本框 8"/>
          <p:cNvSpPr txBox="1"/>
          <p:nvPr/>
        </p:nvSpPr>
        <p:spPr>
          <a:xfrm>
            <a:off x="5190265" y="3934848"/>
            <a:ext cx="6163535"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The dependency tree for the fragment “chairman of its board”.</a:t>
            </a:r>
            <a:endParaRPr lang="zh-CN" altLang="en-US"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838200" y="1979743"/>
            <a:ext cx="4251593" cy="3416320"/>
          </a:xfrm>
          <a:prstGeom prst="rect">
            <a:avLst/>
          </a:prstGeom>
          <a:noFill/>
        </p:spPr>
        <p:txBody>
          <a:bodyPr wrap="square" rtlCol="0">
            <a:spAutoFit/>
          </a:bodyPr>
          <a:lstStyle/>
          <a:p>
            <a:pPr>
              <a:lnSpc>
                <a:spcPct val="150000"/>
              </a:lnSpc>
            </a:pPr>
            <a:r>
              <a:rPr lang="en-US" altLang="zh-CN" b="1" dirty="0">
                <a:latin typeface="Times New Roman" panose="02020603050405020304" pitchFamily="18" charset="0"/>
                <a:cs typeface="Times New Roman" panose="02020603050405020304" pitchFamily="18" charset="0"/>
              </a:rPr>
              <a:t>Dependency Tree: </a:t>
            </a:r>
            <a:r>
              <a:rPr lang="en-US" altLang="zh-CN" dirty="0">
                <a:latin typeface="Times New Roman" panose="02020603050405020304" pitchFamily="18" charset="0"/>
                <a:cs typeface="Times New Roman" panose="02020603050405020304" pitchFamily="18" charset="0"/>
              </a:rPr>
              <a:t>The words and part-of-speech and chunk labels of the words on which the mentions are dependent in the dependency tree derived from the syntactic parse tree</a:t>
            </a:r>
          </a:p>
          <a:p>
            <a:pPr>
              <a:lnSpc>
                <a:spcPct val="150000"/>
              </a:lnSpc>
            </a:pPr>
            <a:r>
              <a:rPr lang="en-US" altLang="zh-CN" dirty="0">
                <a:latin typeface="Times New Roman" panose="02020603050405020304" pitchFamily="18" charset="0"/>
                <a:cs typeface="Times New Roman" panose="02020603050405020304" pitchFamily="18" charset="0"/>
              </a:rPr>
              <a:t>e.g.  </a:t>
            </a:r>
            <a:r>
              <a:rPr lang="en-US" altLang="zh-CN" i="1" dirty="0">
                <a:latin typeface="Times New Roman" panose="02020603050405020304" pitchFamily="18" charset="0"/>
                <a:cs typeface="Times New Roman" panose="02020603050405020304" pitchFamily="18" charset="0"/>
              </a:rPr>
              <a:t>been</a:t>
            </a:r>
            <a:r>
              <a:rPr lang="en-US" altLang="zh-CN" sz="1200" i="1" dirty="0">
                <a:latin typeface="Times New Roman" panose="02020603050405020304" pitchFamily="18" charset="0"/>
                <a:cs typeface="Times New Roman" panose="02020603050405020304" pitchFamily="18" charset="0"/>
              </a:rPr>
              <a:t>m1-dep</a:t>
            </a:r>
            <a:r>
              <a:rPr lang="en-US" altLang="zh-CN" i="1" dirty="0">
                <a:latin typeface="Times New Roman" panose="02020603050405020304" pitchFamily="18" charset="0"/>
                <a:cs typeface="Times New Roman" panose="02020603050405020304" pitchFamily="18" charset="0"/>
              </a:rPr>
              <a:t>, VBN</a:t>
            </a:r>
            <a:r>
              <a:rPr lang="en-US" altLang="zh-CN" sz="1200" i="1" dirty="0">
                <a:latin typeface="Times New Roman" panose="02020603050405020304" pitchFamily="18" charset="0"/>
                <a:cs typeface="Times New Roman" panose="02020603050405020304" pitchFamily="18" charset="0"/>
              </a:rPr>
              <a:t>m1-dep</a:t>
            </a:r>
            <a:r>
              <a:rPr lang="en-US" altLang="zh-CN" i="1" dirty="0">
                <a:latin typeface="Times New Roman" panose="02020603050405020304" pitchFamily="18" charset="0"/>
                <a:cs typeface="Times New Roman" panose="02020603050405020304" pitchFamily="18" charset="0"/>
              </a:rPr>
              <a:t>,VP</a:t>
            </a:r>
            <a:r>
              <a:rPr lang="en-US" altLang="zh-CN" sz="1200" i="1" dirty="0">
                <a:latin typeface="Times New Roman" panose="02020603050405020304" pitchFamily="18" charset="0"/>
                <a:cs typeface="Times New Roman" panose="02020603050405020304" pitchFamily="18" charset="0"/>
              </a:rPr>
              <a:t>m1-dep</a:t>
            </a:r>
            <a:r>
              <a:rPr lang="en-US" altLang="zh-CN" i="1" dirty="0">
                <a:latin typeface="Times New Roman" panose="02020603050405020304" pitchFamily="18" charset="0"/>
                <a:cs typeface="Times New Roman" panose="02020603050405020304" pitchFamily="18" charset="0"/>
              </a:rPr>
              <a:t>,of</a:t>
            </a:r>
            <a:r>
              <a:rPr lang="en-US" altLang="zh-CN" sz="1200" i="1" dirty="0">
                <a:latin typeface="Times New Roman" panose="02020603050405020304" pitchFamily="18" charset="0"/>
                <a:cs typeface="Times New Roman" panose="02020603050405020304" pitchFamily="18" charset="0"/>
              </a:rPr>
              <a:t>m2-dep</a:t>
            </a:r>
            <a:r>
              <a:rPr lang="en-US" altLang="zh-CN" i="1" dirty="0">
                <a:latin typeface="Times New Roman" panose="02020603050405020304" pitchFamily="18" charset="0"/>
                <a:cs typeface="Times New Roman" panose="02020603050405020304" pitchFamily="18" charset="0"/>
              </a:rPr>
              <a:t>,IN</a:t>
            </a:r>
            <a:r>
              <a:rPr lang="en-US" altLang="zh-CN" sz="1200" i="1" dirty="0">
                <a:latin typeface="Times New Roman" panose="02020603050405020304" pitchFamily="18" charset="0"/>
                <a:cs typeface="Times New Roman" panose="02020603050405020304" pitchFamily="18" charset="0"/>
              </a:rPr>
              <a:t>m2-dep</a:t>
            </a:r>
            <a:r>
              <a:rPr lang="en-US" altLang="zh-CN" i="1" dirty="0">
                <a:latin typeface="Times New Roman" panose="02020603050405020304" pitchFamily="18" charset="0"/>
                <a:cs typeface="Times New Roman" panose="02020603050405020304" pitchFamily="18" charset="0"/>
              </a:rPr>
              <a:t>,PP</a:t>
            </a:r>
            <a:r>
              <a:rPr lang="en-US" altLang="zh-CN" sz="1200" i="1" dirty="0">
                <a:latin typeface="Times New Roman" panose="02020603050405020304" pitchFamily="18" charset="0"/>
                <a:cs typeface="Times New Roman" panose="02020603050405020304" pitchFamily="18" charset="0"/>
              </a:rPr>
              <a:t>m2-dep</a:t>
            </a:r>
            <a:r>
              <a:rPr lang="en-US" altLang="zh-CN" i="1" dirty="0">
                <a:latin typeface="Times New Roman" panose="02020603050405020304" pitchFamily="18" charset="0"/>
                <a:cs typeface="Times New Roman" panose="02020603050405020304" pitchFamily="18" charset="0"/>
              </a:rPr>
              <a:t>,m1-m2-dependent-in-second-level</a:t>
            </a:r>
            <a:endParaRPr lang="zh-CN" alt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8780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rPr>
              <a:t>Semantic Features</a:t>
            </a:r>
            <a:endParaRPr lang="zh-CN" altLang="en-US"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rgbClr val="808080"/>
            </a:solidFill>
          </a:ln>
        </p:spPr>
        <p:style>
          <a:lnRef idx="3">
            <a:schemeClr val="accent3"/>
          </a:lnRef>
          <a:fillRef idx="0">
            <a:schemeClr val="accent3"/>
          </a:fillRef>
          <a:effectRef idx="2">
            <a:schemeClr val="accent3"/>
          </a:effectRef>
          <a:fontRef idx="minor">
            <a:schemeClr val="tx1"/>
          </a:fontRef>
        </p:style>
      </p:cxnSp>
      <p:sp>
        <p:nvSpPr>
          <p:cNvPr id="4" name="文本框 3"/>
          <p:cNvSpPr txBox="1"/>
          <p:nvPr/>
        </p:nvSpPr>
        <p:spPr>
          <a:xfrm>
            <a:off x="981075" y="2733747"/>
            <a:ext cx="3933826" cy="1477328"/>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Semantic information from various resources, such as WordNet, is used to classify important words into different semantic lists according to their indicating relationships.</a:t>
            </a:r>
            <a:endParaRPr lang="zh-CN" altLang="en-US" dirty="0">
              <a:latin typeface="Times New Roman" panose="02020603050405020304" pitchFamily="18" charset="0"/>
              <a:cs typeface="Times New Roman" panose="02020603050405020304" pitchFamily="18" charset="0"/>
            </a:endParaRPr>
          </a:p>
        </p:txBody>
      </p:sp>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675" y="1394692"/>
            <a:ext cx="5953125" cy="5187083"/>
          </a:xfrm>
          <a:prstGeom prst="rect">
            <a:avLst/>
          </a:prstGeom>
        </p:spPr>
      </p:pic>
    </p:spTree>
    <p:extLst>
      <p:ext uri="{BB962C8B-B14F-4D97-AF65-F5344CB8AC3E}">
        <p14:creationId xmlns:p14="http://schemas.microsoft.com/office/powerpoint/2010/main" val="865759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rPr>
              <a:t>Shortcoming of Feature-Based Method</a:t>
            </a:r>
            <a:endParaRPr lang="zh-CN" altLang="en-US"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rgbClr val="808080"/>
            </a:solidFill>
          </a:ln>
        </p:spPr>
        <p:style>
          <a:lnRef idx="3">
            <a:schemeClr val="accent3"/>
          </a:lnRef>
          <a:fillRef idx="0">
            <a:schemeClr val="accent3"/>
          </a:fillRef>
          <a:effectRef idx="2">
            <a:schemeClr val="accent3"/>
          </a:effectRef>
          <a:fontRef idx="minor">
            <a:schemeClr val="tx1"/>
          </a:fontRef>
        </p:style>
      </p:cxnSp>
      <p:sp>
        <p:nvSpPr>
          <p:cNvPr id="4" name="文本框 3"/>
          <p:cNvSpPr txBox="1"/>
          <p:nvPr/>
        </p:nvSpPr>
        <p:spPr>
          <a:xfrm>
            <a:off x="838200" y="2555913"/>
            <a:ext cx="9298236" cy="1323439"/>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The performance strongly depends on the quality of the designed features.</a:t>
            </a:r>
          </a:p>
          <a:p>
            <a:pPr marL="285750" indent="-285750">
              <a:buFont typeface="Wingdings" panose="05000000000000000000" pitchFamily="2" charset="2"/>
              <a:buChar char="l"/>
            </a:pPr>
            <a:endParaRPr lang="en-US" altLang="zh-C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endParaRPr lang="en-US" altLang="zh-C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It’s somewhat difficult to get sufficient high quality training data.</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715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rPr>
              <a:t>Kernel-Based Method</a:t>
            </a:r>
            <a:endParaRPr lang="zh-CN" altLang="en-US"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rgbClr val="808080"/>
            </a:solidFill>
          </a:ln>
        </p:spPr>
        <p:style>
          <a:lnRef idx="3">
            <a:schemeClr val="accent3"/>
          </a:lnRef>
          <a:fillRef idx="0">
            <a:schemeClr val="accent3"/>
          </a:fillRef>
          <a:effectRef idx="2">
            <a:schemeClr val="accent3"/>
          </a:effectRef>
          <a:fontRef idx="minor">
            <a:schemeClr val="tx1"/>
          </a:fontRef>
        </p:style>
      </p:cxnSp>
      <p:sp>
        <p:nvSpPr>
          <p:cNvPr id="6" name="文本框 5"/>
          <p:cNvSpPr txBox="1"/>
          <p:nvPr/>
        </p:nvSpPr>
        <p:spPr>
          <a:xfrm>
            <a:off x="838200" y="2499636"/>
            <a:ext cx="9583757" cy="2769989"/>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Kernel-based method is to use kernel function to compute the similarity between two objects instead of using dot product of feature vectors. </a:t>
            </a:r>
          </a:p>
          <a:p>
            <a:pPr>
              <a:lnSpc>
                <a:spcPct val="150000"/>
              </a:lnSpc>
            </a:pPr>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Kernel-based methods can search a feature space much larger than that could be represent by a feature extraction-based approach</a:t>
            </a:r>
            <a:endParaRPr lang="zh-CN" altLang="en-US"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9464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rPr>
              <a:t>Contiguous Subtree Kernels</a:t>
            </a:r>
            <a:endParaRPr lang="zh-CN" altLang="en-US"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rgbClr val="808080"/>
            </a:solidFill>
          </a:ln>
        </p:spPr>
        <p:style>
          <a:lnRef idx="3">
            <a:schemeClr val="accent3"/>
          </a:lnRef>
          <a:fillRef idx="0">
            <a:schemeClr val="accent3"/>
          </a:fillRef>
          <a:effectRef idx="2">
            <a:schemeClr val="accent3"/>
          </a:effectRef>
          <a:fontRef idx="minor">
            <a:schemeClr val="tx1"/>
          </a:fontRef>
        </p:style>
      </p:cxnSp>
      <p:grpSp>
        <p:nvGrpSpPr>
          <p:cNvPr id="11" name="组合 10"/>
          <p:cNvGrpSpPr/>
          <p:nvPr/>
        </p:nvGrpSpPr>
        <p:grpSpPr>
          <a:xfrm>
            <a:off x="1162627" y="1625104"/>
            <a:ext cx="4435764" cy="2983842"/>
            <a:chOff x="838200" y="1527005"/>
            <a:chExt cx="5963482" cy="4513577"/>
          </a:xfrm>
        </p:grpSpPr>
        <p:pic>
          <p:nvPicPr>
            <p:cNvPr id="8" name="图片 7"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27005"/>
              <a:ext cx="5963482" cy="4505954"/>
            </a:xfrm>
            <a:prstGeom prst="rect">
              <a:avLst/>
            </a:prstGeom>
          </p:spPr>
        </p:pic>
        <p:cxnSp>
          <p:nvCxnSpPr>
            <p:cNvPr id="10" name="直接连接符 9"/>
            <p:cNvCxnSpPr/>
            <p:nvPr/>
          </p:nvCxnSpPr>
          <p:spPr>
            <a:xfrm>
              <a:off x="838200" y="6040582"/>
              <a:ext cx="595976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4" name="图片 13"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6971" y="1619440"/>
            <a:ext cx="4432998" cy="2984467"/>
          </a:xfrm>
          <a:prstGeom prst="rect">
            <a:avLst/>
          </a:prstGeom>
        </p:spPr>
      </p:pic>
      <p:pic>
        <p:nvPicPr>
          <p:cNvPr id="15" name="图片 14"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1909" y="5680057"/>
            <a:ext cx="7580741" cy="970125"/>
          </a:xfrm>
          <a:prstGeom prst="rect">
            <a:avLst/>
          </a:prstGeom>
        </p:spPr>
      </p:pic>
      <p:sp>
        <p:nvSpPr>
          <p:cNvPr id="16" name="文本框 15"/>
          <p:cNvSpPr txBox="1"/>
          <p:nvPr/>
        </p:nvSpPr>
        <p:spPr>
          <a:xfrm>
            <a:off x="1162627" y="4756727"/>
            <a:ext cx="4432998" cy="92333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The shallow parse tree of the sentence “John Smith is the chief scientist of the Hardcom Corporation”.</a:t>
            </a:r>
            <a:endParaRPr lang="zh-CN" altLang="en-US" dirty="0">
              <a:latin typeface="Times New Roman" panose="02020603050405020304" pitchFamily="18" charset="0"/>
              <a:cs typeface="Times New Roman" panose="02020603050405020304" pitchFamily="18" charset="0"/>
            </a:endParaRPr>
          </a:p>
        </p:txBody>
      </p:sp>
      <p:sp>
        <p:nvSpPr>
          <p:cNvPr id="17" name="文本框 16"/>
          <p:cNvSpPr txBox="1"/>
          <p:nvPr/>
        </p:nvSpPr>
        <p:spPr>
          <a:xfrm>
            <a:off x="6470781" y="4756727"/>
            <a:ext cx="4432998" cy="92333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The shallow parse tree of the sentence “James Brown was a scientist at the University of Illinois”.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5618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rPr>
              <a:t>Contiguous Subtree Kernels</a:t>
            </a:r>
            <a:endParaRPr lang="zh-CN" altLang="en-US"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rgbClr val="808080"/>
            </a:solidFill>
          </a:ln>
        </p:spPr>
        <p:style>
          <a:lnRef idx="3">
            <a:schemeClr val="accent3"/>
          </a:lnRef>
          <a:fillRef idx="0">
            <a:schemeClr val="accent3"/>
          </a:fillRef>
          <a:effectRef idx="2">
            <a:schemeClr val="accent3"/>
          </a:effectRef>
          <a:fontRef idx="minor">
            <a:schemeClr val="tx1"/>
          </a:fontRef>
        </p:style>
      </p:cxn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555" y="3089563"/>
            <a:ext cx="5792008" cy="962159"/>
          </a:xfrm>
          <a:prstGeom prst="rect">
            <a:avLst/>
          </a:prstGeom>
        </p:spPr>
      </p:pic>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5555" y="1706935"/>
            <a:ext cx="8630854" cy="876422"/>
          </a:xfrm>
          <a:prstGeom prst="rect">
            <a:avLst/>
          </a:prstGeom>
        </p:spPr>
      </p:pic>
      <p:pic>
        <p:nvPicPr>
          <p:cNvPr id="4" name="图片 3"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648" y="4557928"/>
            <a:ext cx="7744906" cy="771633"/>
          </a:xfrm>
          <a:prstGeom prst="rect">
            <a:avLst/>
          </a:prstGeom>
        </p:spPr>
      </p:pic>
    </p:spTree>
    <p:extLst>
      <p:ext uri="{BB962C8B-B14F-4D97-AF65-F5344CB8AC3E}">
        <p14:creationId xmlns:p14="http://schemas.microsoft.com/office/powerpoint/2010/main" val="2755885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rPr>
              <a:t>Contiguous Subtree Kernels</a:t>
            </a:r>
            <a:endParaRPr lang="zh-CN" altLang="en-US"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rgbClr val="808080"/>
            </a:solidFill>
          </a:ln>
        </p:spPr>
        <p:style>
          <a:lnRef idx="3">
            <a:schemeClr val="accent3"/>
          </a:lnRef>
          <a:fillRef idx="0">
            <a:schemeClr val="accent3"/>
          </a:fillRef>
          <a:effectRef idx="2">
            <a:schemeClr val="accent3"/>
          </a:effectRef>
          <a:fontRef idx="minor">
            <a:schemeClr val="tx1"/>
          </a:fontRef>
        </p:style>
      </p:cxnSp>
      <p:pic>
        <p:nvPicPr>
          <p:cNvPr id="10" name="图片 9"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603" y="1667285"/>
            <a:ext cx="6962247" cy="4512451"/>
          </a:xfrm>
          <a:prstGeom prst="rect">
            <a:avLst/>
          </a:prstGeom>
        </p:spPr>
      </p:pic>
      <p:grpSp>
        <p:nvGrpSpPr>
          <p:cNvPr id="11" name="组合 10"/>
          <p:cNvGrpSpPr/>
          <p:nvPr/>
        </p:nvGrpSpPr>
        <p:grpSpPr>
          <a:xfrm>
            <a:off x="7023221" y="1394693"/>
            <a:ext cx="4435764" cy="2548658"/>
            <a:chOff x="838200" y="1527005"/>
            <a:chExt cx="5963482" cy="4513577"/>
          </a:xfrm>
        </p:grpSpPr>
        <p:pic>
          <p:nvPicPr>
            <p:cNvPr id="12" name="图片 11"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527005"/>
              <a:ext cx="5963482" cy="4505954"/>
            </a:xfrm>
            <a:prstGeom prst="rect">
              <a:avLst/>
            </a:prstGeom>
          </p:spPr>
        </p:pic>
        <p:cxnSp>
          <p:nvCxnSpPr>
            <p:cNvPr id="13" name="直接连接符 12"/>
            <p:cNvCxnSpPr/>
            <p:nvPr/>
          </p:nvCxnSpPr>
          <p:spPr>
            <a:xfrm>
              <a:off x="838200" y="6040582"/>
              <a:ext cx="595976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4" name="图片 13"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23221" y="3947485"/>
            <a:ext cx="4432998" cy="2786690"/>
          </a:xfrm>
          <a:prstGeom prst="rect">
            <a:avLst/>
          </a:prstGeom>
        </p:spPr>
      </p:pic>
    </p:spTree>
    <p:extLst>
      <p:ext uri="{BB962C8B-B14F-4D97-AF65-F5344CB8AC3E}">
        <p14:creationId xmlns:p14="http://schemas.microsoft.com/office/powerpoint/2010/main" val="1513295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rPr>
              <a:t>Shortcoming of Kernel-Based Method</a:t>
            </a:r>
            <a:endParaRPr lang="zh-CN" altLang="en-US"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rgbClr val="808080"/>
            </a:solidFill>
          </a:ln>
        </p:spPr>
        <p:style>
          <a:lnRef idx="3">
            <a:schemeClr val="accent3"/>
          </a:lnRef>
          <a:fillRef idx="0">
            <a:schemeClr val="accent3"/>
          </a:fillRef>
          <a:effectRef idx="2">
            <a:schemeClr val="accent3"/>
          </a:effectRef>
          <a:fontRef idx="minor">
            <a:schemeClr val="tx1"/>
          </a:fontRef>
        </p:style>
      </p:cxnSp>
      <p:sp>
        <p:nvSpPr>
          <p:cNvPr id="4" name="文本框 3"/>
          <p:cNvSpPr txBox="1"/>
          <p:nvPr/>
        </p:nvSpPr>
        <p:spPr>
          <a:xfrm>
            <a:off x="838200" y="2532353"/>
            <a:ext cx="10515600" cy="3139321"/>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It’s really difficult to get sufficient high quality labeled data for training.</a:t>
            </a:r>
          </a:p>
          <a:p>
            <a:pPr marL="285750" indent="-285750">
              <a:lnSpc>
                <a:spcPct val="150000"/>
              </a:lnSpc>
              <a:buFont typeface="Wingdings" panose="05000000000000000000" pitchFamily="2" charset="2"/>
              <a:buChar char="l"/>
            </a:pPr>
            <a:endParaRPr lang="en-US" altLang="zh-CN" sz="20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Relation categories need to be predefined.</a:t>
            </a:r>
          </a:p>
          <a:p>
            <a:pPr>
              <a:lnSpc>
                <a:spcPct val="150000"/>
              </a:lnSpc>
            </a:pPr>
            <a:endParaRPr lang="en-US" altLang="zh-CN" sz="20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l"/>
            </a:pPr>
            <a:endParaRPr lang="en-US" altLang="zh-CN" sz="20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l"/>
            </a:pPr>
            <a:endParaRPr lang="zh-CN" altLang="en-US" sz="2000"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541644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rPr>
              <a:t>Outline</a:t>
            </a:r>
            <a:endParaRPr lang="zh-CN" altLang="en-US" sz="4000" b="1"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fontScale="92500" lnSpcReduction="10000"/>
          </a:bodyPr>
          <a:lstStyle/>
          <a:p>
            <a:pPr>
              <a:lnSpc>
                <a:spcPct val="110000"/>
              </a:lnSpc>
            </a:pPr>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Introduction</a:t>
            </a:r>
          </a:p>
          <a:p>
            <a:pPr marL="0" indent="0">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00000"/>
              </a:lnSpc>
            </a:pPr>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Feature-Based Method and Kernel-Based Method</a:t>
            </a:r>
          </a:p>
          <a:p>
            <a:endParaRPr lang="en-US" altLang="zh-CN" dirty="0">
              <a:latin typeface="Times New Roman" panose="02020603050405020304" pitchFamily="18" charset="0"/>
              <a:cs typeface="Times New Roman" panose="02020603050405020304" pitchFamily="18" charset="0"/>
            </a:endParaRPr>
          </a:p>
          <a:p>
            <a:pPr>
              <a:lnSpc>
                <a:spcPct val="120000"/>
              </a:lnSpc>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Unsupervised Method</a:t>
            </a:r>
          </a:p>
          <a:p>
            <a:pPr marL="0" indent="0">
              <a:buNone/>
            </a:pPr>
            <a:endParaRPr lang="en-US" altLang="zh-CN" dirty="0">
              <a:solidFill>
                <a:srgbClr val="42AAC6"/>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b="1" dirty="0">
                <a:solidFill>
                  <a:srgbClr val="42AAC6"/>
                </a:solidFill>
                <a:latin typeface="Times New Roman" panose="02020603050405020304" pitchFamily="18" charset="0"/>
                <a:cs typeface="Times New Roman" panose="02020603050405020304" pitchFamily="18" charset="0"/>
              </a:rPr>
              <a:t>Convolutional Deep Neural Network Method</a:t>
            </a:r>
          </a:p>
          <a:p>
            <a:endParaRPr lang="zh-CN" altLang="en-US" dirty="0">
              <a:solidFill>
                <a:srgbClr val="42AAC6"/>
              </a:solidFill>
              <a:latin typeface="Times New Roman" panose="02020603050405020304" pitchFamily="18" charset="0"/>
              <a:cs typeface="Times New Roman" panose="02020603050405020304" pitchFamily="18" charset="0"/>
            </a:endParaRPr>
          </a:p>
          <a:p>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Conclusion</a:t>
            </a:r>
            <a:endParaRPr lang="zh-CN" altLang="en-US"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rgbClr val="808080"/>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25905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rPr>
              <a:t>Outline</a:t>
            </a:r>
            <a:endParaRPr lang="zh-CN" altLang="en-US" sz="4000" b="1"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lnSpcReduction="10000"/>
          </a:bodyPr>
          <a:lstStyle/>
          <a:p>
            <a:r>
              <a:rPr lang="en-US" altLang="zh-CN" b="1" dirty="0">
                <a:latin typeface="Times New Roman" panose="02020603050405020304" pitchFamily="18" charset="0"/>
                <a:ea typeface="宋体" panose="02010600030101010101" pitchFamily="2" charset="-122"/>
                <a:cs typeface="Times New Roman" panose="02020603050405020304" pitchFamily="18" charset="0"/>
              </a:rPr>
              <a:t>Introduction</a:t>
            </a:r>
          </a:p>
          <a:p>
            <a:pPr marL="0" indent="0">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Feature-Based Method and Kernel-Based Method</a:t>
            </a:r>
          </a:p>
          <a:p>
            <a:endParaRPr lang="en-US" altLang="zh-CN" dirty="0">
              <a:latin typeface="Times New Roman" panose="02020603050405020304" pitchFamily="18" charset="0"/>
              <a:cs typeface="Times New Roman" panose="02020603050405020304" pitchFamily="18" charset="0"/>
            </a:endParaRPr>
          </a:p>
          <a:p>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Unsupervised Method</a:t>
            </a:r>
          </a:p>
          <a:p>
            <a:pPr marL="0" indent="0">
              <a:buNone/>
            </a:pPr>
            <a:endParaRPr lang="en-US" altLang="zh-CN" dirty="0">
              <a:solidFill>
                <a:srgbClr val="42AAC6"/>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b="1" dirty="0">
                <a:solidFill>
                  <a:srgbClr val="42AAC6"/>
                </a:solidFill>
                <a:latin typeface="Times New Roman" panose="02020603050405020304" pitchFamily="18" charset="0"/>
                <a:cs typeface="Times New Roman" panose="02020603050405020304" pitchFamily="18" charset="0"/>
              </a:rPr>
              <a:t>Convolutional Deep Neural Network Method</a:t>
            </a:r>
          </a:p>
          <a:p>
            <a:endParaRPr lang="zh-CN" altLang="en-US" dirty="0">
              <a:solidFill>
                <a:srgbClr val="42AAC6"/>
              </a:solidFill>
              <a:latin typeface="Times New Roman" panose="02020603050405020304" pitchFamily="18" charset="0"/>
              <a:cs typeface="Times New Roman" panose="02020603050405020304" pitchFamily="18" charset="0"/>
            </a:endParaRPr>
          </a:p>
          <a:p>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Conclusion</a:t>
            </a:r>
            <a:endParaRPr lang="zh-CN" altLang="en-US"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rgbClr val="808080"/>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001012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rPr>
              <a:t>Unsupervised Method</a:t>
            </a:r>
            <a:endParaRPr lang="zh-CN" altLang="en-US"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rgbClr val="808080"/>
            </a:solidFill>
          </a:ln>
        </p:spPr>
        <p:style>
          <a:lnRef idx="3">
            <a:schemeClr val="accent3"/>
          </a:lnRef>
          <a:fillRef idx="0">
            <a:schemeClr val="accent3"/>
          </a:fillRef>
          <a:effectRef idx="2">
            <a:schemeClr val="accent3"/>
          </a:effectRef>
          <a:fontRef idx="minor">
            <a:schemeClr val="tx1"/>
          </a:fontRef>
        </p:style>
      </p:cxn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0265" y="1480340"/>
            <a:ext cx="6163535" cy="4601217"/>
          </a:xfrm>
          <a:prstGeom prst="rect">
            <a:avLst/>
          </a:prstGeom>
        </p:spPr>
      </p:pic>
      <p:sp>
        <p:nvSpPr>
          <p:cNvPr id="6" name="文本框 5"/>
          <p:cNvSpPr txBox="1"/>
          <p:nvPr/>
        </p:nvSpPr>
        <p:spPr>
          <a:xfrm>
            <a:off x="838200" y="2057400"/>
            <a:ext cx="4714875" cy="3724096"/>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Tagging named entities in text corpora</a:t>
            </a:r>
          </a:p>
          <a:p>
            <a:pPr marL="285750" indent="-285750">
              <a:buFont typeface="Wingdings" panose="05000000000000000000" pitchFamily="2" charset="2"/>
              <a:buChar char="l"/>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Getting co-occurrence pairs of named entities and their context</a:t>
            </a:r>
          </a:p>
          <a:p>
            <a:pPr marL="285750" indent="-285750">
              <a:buFont typeface="Wingdings" panose="05000000000000000000" pitchFamily="2" charset="2"/>
              <a:buChar char="l"/>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Measuring context similarities among pairs of named entities</a:t>
            </a:r>
          </a:p>
          <a:p>
            <a:pPr marL="285750" indent="-285750">
              <a:buFont typeface="Wingdings" panose="05000000000000000000" pitchFamily="2" charset="2"/>
              <a:buChar char="l"/>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Making clusters of pairs of named entities </a:t>
            </a:r>
          </a:p>
          <a:p>
            <a:pPr marL="285750" indent="-285750">
              <a:buFont typeface="Wingdings" panose="05000000000000000000" pitchFamily="2" charset="2"/>
              <a:buChar char="l"/>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labeling each cluster of pairs of named entities</a:t>
            </a:r>
          </a:p>
          <a:p>
            <a:endParaRPr lang="zh-CN" altLang="en-US" dirty="0"/>
          </a:p>
        </p:txBody>
      </p:sp>
    </p:spTree>
    <p:extLst>
      <p:ext uri="{BB962C8B-B14F-4D97-AF65-F5344CB8AC3E}">
        <p14:creationId xmlns:p14="http://schemas.microsoft.com/office/powerpoint/2010/main" val="2909713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rPr>
              <a:t>Advantages of Unsupervised Method </a:t>
            </a:r>
            <a:endParaRPr lang="zh-CN" altLang="en-US"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rgbClr val="808080"/>
            </a:solidFill>
          </a:ln>
        </p:spPr>
        <p:style>
          <a:lnRef idx="3">
            <a:schemeClr val="accent3"/>
          </a:lnRef>
          <a:fillRef idx="0">
            <a:schemeClr val="accent3"/>
          </a:fillRef>
          <a:effectRef idx="2">
            <a:schemeClr val="accent3"/>
          </a:effectRef>
          <a:fontRef idx="minor">
            <a:schemeClr val="tx1"/>
          </a:fontRef>
        </p:style>
      </p:cxnSp>
      <p:sp>
        <p:nvSpPr>
          <p:cNvPr id="7" name="文本框 6"/>
          <p:cNvSpPr txBox="1"/>
          <p:nvPr/>
        </p:nvSpPr>
        <p:spPr>
          <a:xfrm>
            <a:off x="838200" y="2733675"/>
            <a:ext cx="10515600" cy="156966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Do not need any labeled data </a:t>
            </a:r>
          </a:p>
          <a:p>
            <a:pPr marL="285750" indent="-285750">
              <a:buFont typeface="Wingdings" panose="05000000000000000000" pitchFamily="2" charset="2"/>
              <a:buChar char="l"/>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It’s not necessary to predefine relation types</a:t>
            </a:r>
          </a:p>
          <a:p>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9897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rPr>
              <a:t>Shortcoming of Unsupervised Method </a:t>
            </a:r>
            <a:endParaRPr lang="zh-CN" altLang="en-US"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rgbClr val="808080"/>
            </a:solidFill>
          </a:ln>
        </p:spPr>
        <p:style>
          <a:lnRef idx="3">
            <a:schemeClr val="accent3"/>
          </a:lnRef>
          <a:fillRef idx="0">
            <a:schemeClr val="accent3"/>
          </a:fillRef>
          <a:effectRef idx="2">
            <a:schemeClr val="accent3"/>
          </a:effectRef>
          <a:fontRef idx="minor">
            <a:schemeClr val="tx1"/>
          </a:fontRef>
        </p:style>
      </p:cxnSp>
      <p:sp>
        <p:nvSpPr>
          <p:cNvPr id="7" name="文本框 6"/>
          <p:cNvSpPr txBox="1"/>
          <p:nvPr/>
        </p:nvSpPr>
        <p:spPr>
          <a:xfrm>
            <a:off x="838200" y="1943100"/>
            <a:ext cx="10515600" cy="2123658"/>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The performance is worse than supervised method</a:t>
            </a:r>
          </a:p>
          <a:p>
            <a:pPr marL="285750" indent="-285750">
              <a:buFont typeface="Wingdings" panose="05000000000000000000" pitchFamily="2" charset="2"/>
              <a:buChar char="l"/>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Feature selection is a hard problem</a:t>
            </a:r>
          </a:p>
          <a:p>
            <a:pPr marL="285750" indent="-285750">
              <a:buFont typeface="Wingdings" panose="05000000000000000000" pitchFamily="2" charset="2"/>
              <a:buChar char="l"/>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The number of clusters is hard to decide</a:t>
            </a:r>
          </a:p>
        </p:txBody>
      </p:sp>
    </p:spTree>
    <p:extLst>
      <p:ext uri="{BB962C8B-B14F-4D97-AF65-F5344CB8AC3E}">
        <p14:creationId xmlns:p14="http://schemas.microsoft.com/office/powerpoint/2010/main" val="1863776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rPr>
              <a:t>Outline</a:t>
            </a:r>
            <a:endParaRPr lang="zh-CN" altLang="en-US" sz="4000" b="1"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fontScale="92500" lnSpcReduction="10000"/>
          </a:bodyPr>
          <a:lstStyle/>
          <a:p>
            <a:pPr>
              <a:lnSpc>
                <a:spcPct val="110000"/>
              </a:lnSpc>
            </a:pPr>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Introduction</a:t>
            </a:r>
          </a:p>
          <a:p>
            <a:pPr marL="0" indent="0">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00000"/>
              </a:lnSpc>
            </a:pPr>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Feature-Based Method and Kernel-Based Method</a:t>
            </a:r>
          </a:p>
          <a:p>
            <a:endParaRPr lang="en-US" altLang="zh-CN" dirty="0">
              <a:latin typeface="Times New Roman" panose="02020603050405020304" pitchFamily="18" charset="0"/>
              <a:cs typeface="Times New Roman" panose="02020603050405020304" pitchFamily="18" charset="0"/>
            </a:endParaRPr>
          </a:p>
          <a:p>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Unsupervised Method</a:t>
            </a:r>
          </a:p>
          <a:p>
            <a:pPr marL="0" indent="0">
              <a:buNone/>
            </a:pPr>
            <a:endParaRPr lang="en-US" altLang="zh-CN" dirty="0">
              <a:solidFill>
                <a:srgbClr val="42AAC6"/>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20000"/>
              </a:lnSpc>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Convolutional Deep Neural Network Method</a:t>
            </a:r>
          </a:p>
          <a:p>
            <a:endParaRPr lang="zh-CN" altLang="en-US" dirty="0">
              <a:solidFill>
                <a:srgbClr val="42AAC6"/>
              </a:solidFill>
              <a:latin typeface="Times New Roman" panose="02020603050405020304" pitchFamily="18" charset="0"/>
              <a:cs typeface="Times New Roman" panose="02020603050405020304" pitchFamily="18" charset="0"/>
            </a:endParaRPr>
          </a:p>
          <a:p>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Conclusion</a:t>
            </a:r>
            <a:endParaRPr lang="zh-CN" altLang="en-US"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rgbClr val="808080"/>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026103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rPr>
              <a:t>NLP Tools is Always Right?</a:t>
            </a:r>
            <a:endParaRPr lang="zh-CN" altLang="en-US"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rgbClr val="808080"/>
            </a:solidFill>
          </a:ln>
        </p:spPr>
        <p:style>
          <a:lnRef idx="3">
            <a:schemeClr val="accent3"/>
          </a:lnRef>
          <a:fillRef idx="0">
            <a:schemeClr val="accent3"/>
          </a:fillRef>
          <a:effectRef idx="2">
            <a:schemeClr val="accent3"/>
          </a:effectRef>
          <a:fontRef idx="minor">
            <a:schemeClr val="tx1"/>
          </a:fontRef>
        </p:style>
      </p:cxnSp>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6475" y="1594717"/>
            <a:ext cx="8258762" cy="4625108"/>
          </a:xfrm>
          <a:prstGeom prst="rect">
            <a:avLst/>
          </a:prstGeom>
        </p:spPr>
      </p:pic>
    </p:spTree>
    <p:extLst>
      <p:ext uri="{BB962C8B-B14F-4D97-AF65-F5344CB8AC3E}">
        <p14:creationId xmlns:p14="http://schemas.microsoft.com/office/powerpoint/2010/main" val="1618662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rPr>
              <a:t>Architecture</a:t>
            </a:r>
            <a:endParaRPr lang="zh-CN" altLang="en-US"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rgbClr val="808080"/>
            </a:solidFill>
          </a:ln>
        </p:spPr>
        <p:style>
          <a:lnRef idx="3">
            <a:schemeClr val="accent3"/>
          </a:lnRef>
          <a:fillRef idx="0">
            <a:schemeClr val="accent3"/>
          </a:fillRef>
          <a:effectRef idx="2">
            <a:schemeClr val="accent3"/>
          </a:effectRef>
          <a:fontRef idx="minor">
            <a:schemeClr val="tx1"/>
          </a:fontRef>
        </p:style>
      </p:cxn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1943" y="1394692"/>
            <a:ext cx="6912427" cy="4581565"/>
          </a:xfrm>
          <a:prstGeom prst="rect">
            <a:avLst/>
          </a:prstGeom>
        </p:spPr>
      </p:pic>
      <p:sp>
        <p:nvSpPr>
          <p:cNvPr id="4" name="文本框 3"/>
          <p:cNvSpPr txBox="1"/>
          <p:nvPr/>
        </p:nvSpPr>
        <p:spPr>
          <a:xfrm>
            <a:off x="2982686" y="6068186"/>
            <a:ext cx="631371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Architecture of the neural network used for relation classification.</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2571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rPr>
              <a:t>Word Representation</a:t>
            </a:r>
            <a:endParaRPr lang="zh-CN" altLang="en-US"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rgbClr val="808080"/>
            </a:solidFill>
          </a:ln>
        </p:spPr>
        <p:style>
          <a:lnRef idx="3">
            <a:schemeClr val="accent3"/>
          </a:lnRef>
          <a:fillRef idx="0">
            <a:schemeClr val="accent3"/>
          </a:fillRef>
          <a:effectRef idx="2">
            <a:schemeClr val="accent3"/>
          </a:effectRef>
          <a:fontRef idx="minor">
            <a:schemeClr val="tx1"/>
          </a:fontRef>
        </p:style>
      </p:cxnSp>
      <p:sp>
        <p:nvSpPr>
          <p:cNvPr id="4" name="文本框 3"/>
          <p:cNvSpPr txBox="1"/>
          <p:nvPr/>
        </p:nvSpPr>
        <p:spPr>
          <a:xfrm>
            <a:off x="838200" y="1666875"/>
            <a:ext cx="10515600" cy="4401205"/>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Word Embedding</a:t>
            </a:r>
            <a:r>
              <a:rPr lang="zh-CN" altLang="en-US"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Using word vectors to represent words. The word vectors carry syntactic and semantic information.</a:t>
            </a:r>
          </a:p>
          <a:p>
            <a:endParaRPr lang="en-US" altLang="zh-CN" sz="2000" b="1"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List of  word vectors:</a:t>
            </a:r>
          </a:p>
          <a:p>
            <a:endParaRPr lang="en-US" altLang="zh-CN" sz="20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hlinkClick r:id="rId3"/>
              </a:rPr>
              <a:t>Turian, Word representations: A simple and general method for semi-supervised learning</a:t>
            </a:r>
            <a:endParaRPr lang="en-US" altLang="zh-C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hlinkClick r:id="rId4"/>
              </a:rPr>
              <a:t>Dhillon, Multi-View Learning of Word Embeddings via CCA</a:t>
            </a:r>
            <a:endParaRPr lang="en-US" altLang="zh-C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hlinkClick r:id="rId5"/>
              </a:rPr>
              <a:t>Mikolov, Recurrent neural network based language model</a:t>
            </a:r>
            <a:endParaRPr lang="en-US" altLang="zh-C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hlinkClick r:id="rId6"/>
              </a:rPr>
              <a:t>Mikolov, Efficient Estimation of Word Representations in Vector Space</a:t>
            </a:r>
            <a:endParaRPr lang="en-US" altLang="zh-C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hlinkClick r:id="rId7"/>
              </a:rPr>
              <a:t>Huang, Improving Word Representations Via Global Context And Multiple Word Prototypes</a:t>
            </a:r>
            <a:endParaRPr lang="en-US" altLang="zh-C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hlinkClick r:id="rId8"/>
              </a:rPr>
              <a:t>Stratos, A Spectral Algorithm for Learning Class-Based n-gram Models of Natural Language</a:t>
            </a:r>
            <a:endParaRPr lang="en-US" altLang="zh-C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hlinkClick r:id="rId9"/>
              </a:rPr>
              <a:t>Yogatama, Learning Word Representations with Hierarchical Sparse Coding</a:t>
            </a:r>
            <a:endParaRPr lang="en-US" altLang="zh-C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hlinkClick r:id="rId10"/>
              </a:rPr>
              <a:t>Faruqui, Improving Vector Space Word Representations Using Multilingual Correlation</a:t>
            </a:r>
            <a:endParaRPr lang="en-US" altLang="zh-C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hlinkClick r:id="rId11"/>
              </a:rPr>
              <a:t>Lebret, Word Embeddings through Hellinger PCA</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2423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rPr>
              <a:t>Lexical Level Features</a:t>
            </a:r>
            <a:endParaRPr lang="zh-CN" altLang="en-US"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rgbClr val="808080"/>
            </a:solidFill>
          </a:ln>
        </p:spPr>
        <p:style>
          <a:lnRef idx="3">
            <a:schemeClr val="accent3"/>
          </a:lnRef>
          <a:fillRef idx="0">
            <a:schemeClr val="accent3"/>
          </a:fillRef>
          <a:effectRef idx="2">
            <a:schemeClr val="accent3"/>
          </a:effectRef>
          <a:fontRef idx="minor">
            <a:schemeClr val="tx1"/>
          </a:fontRef>
        </p:style>
      </p:cxnSp>
      <p:sp>
        <p:nvSpPr>
          <p:cNvPr id="4" name="文本框 3"/>
          <p:cNvSpPr txBox="1"/>
          <p:nvPr/>
        </p:nvSpPr>
        <p:spPr>
          <a:xfrm>
            <a:off x="1552575" y="2240399"/>
            <a:ext cx="10515600" cy="2246769"/>
          </a:xfrm>
          <a:prstGeom prst="rect">
            <a:avLst/>
          </a:prstGeom>
          <a:noFill/>
        </p:spPr>
        <p:txBody>
          <a:bodyPr wrap="square" rtlCol="0">
            <a:spAutoFit/>
          </a:bodyPr>
          <a:lstStyle/>
          <a:p>
            <a:pPr marL="34290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The pairs of nominal themselves</a:t>
            </a:r>
          </a:p>
          <a:p>
            <a:pPr marL="342900" indent="-342900">
              <a:buFont typeface="Wingdings" panose="05000000000000000000" pitchFamily="2" charset="2"/>
              <a:buChar char="l"/>
            </a:pPr>
            <a:endParaRPr lang="en-US" altLang="zh-C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The types of the pairs of  nominal </a:t>
            </a:r>
          </a:p>
          <a:p>
            <a:pPr marL="342900" indent="-342900">
              <a:buFont typeface="Wingdings" panose="05000000000000000000" pitchFamily="2" charset="2"/>
              <a:buChar char="l"/>
            </a:pPr>
            <a:endParaRPr lang="en-US" altLang="zh-C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The word sequences between the entities</a:t>
            </a:r>
          </a:p>
          <a:p>
            <a:endParaRPr lang="en-US" altLang="zh-C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WordNet hypernyms</a:t>
            </a:r>
          </a:p>
        </p:txBody>
      </p:sp>
      <p:sp>
        <p:nvSpPr>
          <p:cNvPr id="7" name="右大括号 6"/>
          <p:cNvSpPr/>
          <p:nvPr/>
        </p:nvSpPr>
        <p:spPr>
          <a:xfrm>
            <a:off x="7077075" y="2467702"/>
            <a:ext cx="285750" cy="204674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p:cNvSpPr txBox="1"/>
          <p:nvPr/>
        </p:nvSpPr>
        <p:spPr>
          <a:xfrm>
            <a:off x="7753350" y="3306408"/>
            <a:ext cx="21526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Word Embedding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9150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rPr>
              <a:t>Sentence Level Features</a:t>
            </a:r>
            <a:endParaRPr lang="zh-CN" altLang="en-US"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rgbClr val="808080"/>
            </a:solidFill>
          </a:ln>
        </p:spPr>
        <p:style>
          <a:lnRef idx="3">
            <a:schemeClr val="accent3"/>
          </a:lnRef>
          <a:fillRef idx="0">
            <a:schemeClr val="accent3"/>
          </a:fillRef>
          <a:effectRef idx="2">
            <a:schemeClr val="accent3"/>
          </a:effectRef>
          <a:fontRef idx="minor">
            <a:schemeClr val="tx1"/>
          </a:fontRef>
        </p:style>
      </p:cxn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2886" y="1530413"/>
            <a:ext cx="5416571" cy="4298052"/>
          </a:xfrm>
          <a:prstGeom prst="rect">
            <a:avLst/>
          </a:prstGeom>
        </p:spPr>
      </p:pic>
      <p:sp>
        <p:nvSpPr>
          <p:cNvPr id="6" name="文本框 5"/>
          <p:cNvSpPr txBox="1"/>
          <p:nvPr/>
        </p:nvSpPr>
        <p:spPr>
          <a:xfrm>
            <a:off x="3302887" y="6079072"/>
            <a:ext cx="5586225"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The framework used for extracting sentence level features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277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rPr>
              <a:t>Sentence Level Features – Word Features</a:t>
            </a:r>
            <a:endParaRPr lang="zh-CN" altLang="en-US"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rgbClr val="808080"/>
            </a:solidFill>
          </a:ln>
        </p:spPr>
        <p:style>
          <a:lnRef idx="3">
            <a:schemeClr val="accent3"/>
          </a:lnRef>
          <a:fillRef idx="0">
            <a:schemeClr val="accent3"/>
          </a:fillRef>
          <a:effectRef idx="2">
            <a:schemeClr val="accent3"/>
          </a:effectRef>
          <a:fontRef idx="minor">
            <a:schemeClr val="tx1"/>
          </a:fontRef>
        </p:style>
      </p:cxnSp>
      <p:sp>
        <p:nvSpPr>
          <p:cNvPr id="6" name="矩形 5"/>
          <p:cNvSpPr/>
          <p:nvPr/>
        </p:nvSpPr>
        <p:spPr>
          <a:xfrm>
            <a:off x="2536372" y="1920790"/>
            <a:ext cx="3211286" cy="10057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Word’s vector  representation</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7" name="矩形 6"/>
          <p:cNvSpPr/>
          <p:nvPr/>
        </p:nvSpPr>
        <p:spPr>
          <a:xfrm>
            <a:off x="5747658" y="1920790"/>
            <a:ext cx="3211286" cy="10057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Word’s vector representation of the words in its context </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17" name="矩形 16"/>
          <p:cNvSpPr/>
          <p:nvPr/>
        </p:nvSpPr>
        <p:spPr>
          <a:xfrm>
            <a:off x="4981679" y="3039620"/>
            <a:ext cx="1531958"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Word Features</a:t>
            </a:r>
            <a:endParaRPr lang="zh-CN" altLang="en-US" dirty="0">
              <a:latin typeface="Times New Roman" panose="02020603050405020304" pitchFamily="18" charset="0"/>
              <a:cs typeface="Times New Roman" panose="02020603050405020304" pitchFamily="18" charset="0"/>
            </a:endParaRPr>
          </a:p>
        </p:txBody>
      </p:sp>
      <p:pic>
        <p:nvPicPr>
          <p:cNvPr id="19" name="图片 18"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6341" y="3785416"/>
            <a:ext cx="8158999" cy="482385"/>
          </a:xfrm>
          <a:prstGeom prst="rect">
            <a:avLst/>
          </a:prstGeom>
        </p:spPr>
      </p:pic>
      <p:sp>
        <p:nvSpPr>
          <p:cNvPr id="21" name="矩形 20"/>
          <p:cNvSpPr/>
          <p:nvPr/>
        </p:nvSpPr>
        <p:spPr>
          <a:xfrm>
            <a:off x="2636856" y="4114869"/>
            <a:ext cx="466794" cy="523220"/>
          </a:xfrm>
          <a:prstGeom prst="rect">
            <a:avLst/>
          </a:prstGeom>
        </p:spPr>
        <p:txBody>
          <a:bodyPr wrap="none">
            <a:spAutoFit/>
          </a:bodyPr>
          <a:lstStyle/>
          <a:p>
            <a:r>
              <a:rPr lang="en-US" altLang="zh-CN" sz="2800" dirty="0">
                <a:latin typeface="Times New Roman" panose="02020603050405020304" pitchFamily="18" charset="0"/>
                <a:cs typeface="Times New Roman" panose="02020603050405020304" pitchFamily="18" charset="0"/>
              </a:rPr>
              <a:t>x</a:t>
            </a:r>
            <a:r>
              <a:rPr lang="en-US" altLang="zh-CN" sz="1600" dirty="0">
                <a:latin typeface="Times New Roman" panose="02020603050405020304" pitchFamily="18" charset="0"/>
                <a:cs typeface="Times New Roman" panose="02020603050405020304" pitchFamily="18" charset="0"/>
              </a:rPr>
              <a:t>0</a:t>
            </a:r>
            <a:endParaRPr lang="zh-CN" altLang="en-US" sz="1600" dirty="0">
              <a:latin typeface="Times New Roman" panose="02020603050405020304" pitchFamily="18" charset="0"/>
              <a:cs typeface="Times New Roman" panose="02020603050405020304" pitchFamily="18" charset="0"/>
            </a:endParaRPr>
          </a:p>
        </p:txBody>
      </p:sp>
      <p:sp>
        <p:nvSpPr>
          <p:cNvPr id="27" name="矩形 26"/>
          <p:cNvSpPr/>
          <p:nvPr/>
        </p:nvSpPr>
        <p:spPr>
          <a:xfrm>
            <a:off x="3778171" y="4114869"/>
            <a:ext cx="466794" cy="523220"/>
          </a:xfrm>
          <a:prstGeom prst="rect">
            <a:avLst/>
          </a:prstGeom>
        </p:spPr>
        <p:txBody>
          <a:bodyPr wrap="none">
            <a:spAutoFit/>
          </a:bodyPr>
          <a:lstStyle/>
          <a:p>
            <a:r>
              <a:rPr lang="en-US" altLang="zh-CN" sz="2800" dirty="0">
                <a:latin typeface="Times New Roman" panose="02020603050405020304" pitchFamily="18" charset="0"/>
                <a:cs typeface="Times New Roman" panose="02020603050405020304" pitchFamily="18" charset="0"/>
              </a:rPr>
              <a:t>x</a:t>
            </a: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p:txBody>
      </p:sp>
      <p:sp>
        <p:nvSpPr>
          <p:cNvPr id="28" name="矩形 27"/>
          <p:cNvSpPr/>
          <p:nvPr/>
        </p:nvSpPr>
        <p:spPr>
          <a:xfrm>
            <a:off x="4746840" y="4114869"/>
            <a:ext cx="466794" cy="523220"/>
          </a:xfrm>
          <a:prstGeom prst="rect">
            <a:avLst/>
          </a:prstGeom>
        </p:spPr>
        <p:txBody>
          <a:bodyPr wrap="none">
            <a:spAutoFit/>
          </a:bodyPr>
          <a:lstStyle/>
          <a:p>
            <a:r>
              <a:rPr lang="en-US" altLang="zh-CN" sz="2800" dirty="0">
                <a:latin typeface="Times New Roman" panose="02020603050405020304" pitchFamily="18" charset="0"/>
                <a:cs typeface="Times New Roman" panose="02020603050405020304" pitchFamily="18" charset="0"/>
              </a:rPr>
              <a:t>x</a:t>
            </a:r>
            <a:r>
              <a:rPr lang="en-US" altLang="zh-CN" sz="1600" dirty="0">
                <a:latin typeface="Times New Roman" panose="02020603050405020304" pitchFamily="18" charset="0"/>
                <a:cs typeface="Times New Roman" panose="02020603050405020304" pitchFamily="18" charset="0"/>
              </a:rPr>
              <a:t>2</a:t>
            </a:r>
            <a:endParaRPr lang="zh-CN" altLang="en-US" sz="1600" dirty="0">
              <a:latin typeface="Times New Roman" panose="02020603050405020304" pitchFamily="18" charset="0"/>
              <a:cs typeface="Times New Roman" panose="02020603050405020304" pitchFamily="18" charset="0"/>
            </a:endParaRPr>
          </a:p>
        </p:txBody>
      </p:sp>
      <p:sp>
        <p:nvSpPr>
          <p:cNvPr id="29" name="矩形 28"/>
          <p:cNvSpPr/>
          <p:nvPr/>
        </p:nvSpPr>
        <p:spPr>
          <a:xfrm>
            <a:off x="5747117" y="4102663"/>
            <a:ext cx="466794" cy="523220"/>
          </a:xfrm>
          <a:prstGeom prst="rect">
            <a:avLst/>
          </a:prstGeom>
        </p:spPr>
        <p:txBody>
          <a:bodyPr wrap="none">
            <a:spAutoFit/>
          </a:bodyPr>
          <a:lstStyle/>
          <a:p>
            <a:r>
              <a:rPr lang="en-US" altLang="zh-CN" sz="2800" dirty="0">
                <a:latin typeface="Times New Roman" panose="02020603050405020304" pitchFamily="18" charset="0"/>
                <a:cs typeface="Times New Roman" panose="02020603050405020304" pitchFamily="18" charset="0"/>
              </a:rPr>
              <a:t>x</a:t>
            </a:r>
            <a:r>
              <a:rPr lang="en-US" altLang="zh-CN" sz="1600" dirty="0">
                <a:latin typeface="Times New Roman" panose="02020603050405020304" pitchFamily="18" charset="0"/>
                <a:cs typeface="Times New Roman" panose="02020603050405020304" pitchFamily="18" charset="0"/>
              </a:rPr>
              <a:t>3</a:t>
            </a:r>
            <a:endParaRPr lang="zh-CN" altLang="en-US" sz="1600" dirty="0">
              <a:latin typeface="Times New Roman" panose="02020603050405020304" pitchFamily="18" charset="0"/>
              <a:cs typeface="Times New Roman" panose="02020603050405020304" pitchFamily="18" charset="0"/>
            </a:endParaRPr>
          </a:p>
        </p:txBody>
      </p:sp>
      <p:sp>
        <p:nvSpPr>
          <p:cNvPr id="30" name="矩形 29"/>
          <p:cNvSpPr/>
          <p:nvPr/>
        </p:nvSpPr>
        <p:spPr>
          <a:xfrm>
            <a:off x="6914588" y="4102663"/>
            <a:ext cx="466794" cy="523220"/>
          </a:xfrm>
          <a:prstGeom prst="rect">
            <a:avLst/>
          </a:prstGeom>
        </p:spPr>
        <p:txBody>
          <a:bodyPr wrap="none">
            <a:spAutoFit/>
          </a:bodyPr>
          <a:lstStyle/>
          <a:p>
            <a:r>
              <a:rPr lang="en-US" altLang="zh-CN" sz="2800" dirty="0">
                <a:latin typeface="Times New Roman" panose="02020603050405020304" pitchFamily="18" charset="0"/>
                <a:cs typeface="Times New Roman" panose="02020603050405020304" pitchFamily="18" charset="0"/>
              </a:rPr>
              <a:t>x</a:t>
            </a:r>
            <a:r>
              <a:rPr lang="en-US" altLang="zh-CN" sz="1600" dirty="0">
                <a:latin typeface="Times New Roman" panose="02020603050405020304" pitchFamily="18" charset="0"/>
                <a:cs typeface="Times New Roman" panose="02020603050405020304" pitchFamily="18" charset="0"/>
              </a:rPr>
              <a:t>4</a:t>
            </a:r>
            <a:endParaRPr lang="zh-CN" altLang="en-US" sz="1600" dirty="0">
              <a:latin typeface="Times New Roman" panose="02020603050405020304" pitchFamily="18" charset="0"/>
              <a:cs typeface="Times New Roman" panose="02020603050405020304" pitchFamily="18" charset="0"/>
            </a:endParaRPr>
          </a:p>
        </p:txBody>
      </p:sp>
      <p:sp>
        <p:nvSpPr>
          <p:cNvPr id="31" name="矩形 30"/>
          <p:cNvSpPr/>
          <p:nvPr/>
        </p:nvSpPr>
        <p:spPr>
          <a:xfrm>
            <a:off x="7813230" y="4114869"/>
            <a:ext cx="466794" cy="523220"/>
          </a:xfrm>
          <a:prstGeom prst="rect">
            <a:avLst/>
          </a:prstGeom>
        </p:spPr>
        <p:txBody>
          <a:bodyPr wrap="none">
            <a:spAutoFit/>
          </a:bodyPr>
          <a:lstStyle/>
          <a:p>
            <a:r>
              <a:rPr lang="en-US" altLang="zh-CN" sz="2800" dirty="0">
                <a:latin typeface="Times New Roman" panose="02020603050405020304" pitchFamily="18" charset="0"/>
                <a:cs typeface="Times New Roman" panose="02020603050405020304" pitchFamily="18" charset="0"/>
              </a:rPr>
              <a:t>x</a:t>
            </a:r>
            <a:r>
              <a:rPr lang="en-US" altLang="zh-CN" sz="1600" dirty="0">
                <a:latin typeface="Times New Roman" panose="02020603050405020304" pitchFamily="18" charset="0"/>
                <a:cs typeface="Times New Roman" panose="02020603050405020304" pitchFamily="18" charset="0"/>
              </a:rPr>
              <a:t>5</a:t>
            </a:r>
            <a:endParaRPr lang="zh-CN" altLang="en-US" sz="1600" dirty="0">
              <a:latin typeface="Times New Roman" panose="02020603050405020304" pitchFamily="18" charset="0"/>
              <a:cs typeface="Times New Roman" panose="02020603050405020304" pitchFamily="18" charset="0"/>
            </a:endParaRPr>
          </a:p>
        </p:txBody>
      </p:sp>
      <p:sp>
        <p:nvSpPr>
          <p:cNvPr id="32" name="矩形 31"/>
          <p:cNvSpPr/>
          <p:nvPr/>
        </p:nvSpPr>
        <p:spPr>
          <a:xfrm>
            <a:off x="9015296" y="4102663"/>
            <a:ext cx="466794" cy="523220"/>
          </a:xfrm>
          <a:prstGeom prst="rect">
            <a:avLst/>
          </a:prstGeom>
        </p:spPr>
        <p:txBody>
          <a:bodyPr wrap="none">
            <a:spAutoFit/>
          </a:bodyPr>
          <a:lstStyle/>
          <a:p>
            <a:r>
              <a:rPr lang="en-US" altLang="zh-CN" sz="2800" dirty="0">
                <a:latin typeface="Times New Roman" panose="02020603050405020304" pitchFamily="18" charset="0"/>
                <a:cs typeface="Times New Roman" panose="02020603050405020304" pitchFamily="18" charset="0"/>
              </a:rPr>
              <a:t>x</a:t>
            </a:r>
            <a:r>
              <a:rPr lang="en-US" altLang="zh-CN" sz="1600" dirty="0">
                <a:latin typeface="Times New Roman" panose="02020603050405020304" pitchFamily="18" charset="0"/>
                <a:cs typeface="Times New Roman" panose="02020603050405020304" pitchFamily="18" charset="0"/>
              </a:rPr>
              <a:t>6</a:t>
            </a:r>
            <a:endParaRPr lang="zh-CN" altLang="en-US" sz="1600" dirty="0">
              <a:latin typeface="Times New Roman" panose="02020603050405020304" pitchFamily="18" charset="0"/>
              <a:cs typeface="Times New Roman" panose="02020603050405020304" pitchFamily="18" charset="0"/>
            </a:endParaRPr>
          </a:p>
        </p:txBody>
      </p:sp>
      <p:sp>
        <p:nvSpPr>
          <p:cNvPr id="33" name="文本框 32"/>
          <p:cNvSpPr txBox="1"/>
          <p:nvPr/>
        </p:nvSpPr>
        <p:spPr>
          <a:xfrm>
            <a:off x="2065198" y="5088740"/>
            <a:ext cx="8485572"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Set windows size </a:t>
            </a:r>
            <a:r>
              <a:rPr lang="en-US" altLang="zh-CN" sz="2000" i="1" dirty="0">
                <a:latin typeface="Times New Roman" panose="02020603050405020304" pitchFamily="18" charset="0"/>
                <a:cs typeface="Times New Roman" panose="02020603050405020304" pitchFamily="18" charset="0"/>
              </a:rPr>
              <a:t>w=3 </a:t>
            </a:r>
            <a:r>
              <a:rPr lang="en-US" altLang="zh-CN" sz="2000" dirty="0">
                <a:latin typeface="Times New Roman" panose="02020603050405020304" pitchFamily="18" charset="0"/>
                <a:cs typeface="Times New Roman" panose="02020603050405020304" pitchFamily="18" charset="0"/>
              </a:rPr>
              <a:t>, the WF can be represented as follow :</a:t>
            </a:r>
            <a:endParaRPr lang="zh-CN" altLang="en-US" sz="2000" dirty="0">
              <a:latin typeface="Times New Roman" panose="02020603050405020304" pitchFamily="18" charset="0"/>
              <a:cs typeface="Times New Roman" panose="02020603050405020304" pitchFamily="18" charset="0"/>
            </a:endParaRPr>
          </a:p>
        </p:txBody>
      </p:sp>
      <p:pic>
        <p:nvPicPr>
          <p:cNvPr id="34" name="图片 33"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84479" y="5694000"/>
            <a:ext cx="5013259" cy="654046"/>
          </a:xfrm>
          <a:prstGeom prst="rect">
            <a:avLst/>
          </a:prstGeom>
        </p:spPr>
      </p:pic>
    </p:spTree>
    <p:extLst>
      <p:ext uri="{BB962C8B-B14F-4D97-AF65-F5344CB8AC3E}">
        <p14:creationId xmlns:p14="http://schemas.microsoft.com/office/powerpoint/2010/main" val="1843126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rPr>
              <a:t>What is Relation Extraction?</a:t>
            </a:r>
            <a:endParaRPr lang="zh-CN" altLang="en-US"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rgbClr val="808080"/>
            </a:solidFill>
          </a:ln>
        </p:spPr>
        <p:style>
          <a:lnRef idx="3">
            <a:schemeClr val="accent3"/>
          </a:lnRef>
          <a:fillRef idx="0">
            <a:schemeClr val="accent3"/>
          </a:fillRef>
          <a:effectRef idx="2">
            <a:schemeClr val="accent3"/>
          </a:effectRef>
          <a:fontRef idx="minor">
            <a:schemeClr val="tx1"/>
          </a:fontRef>
        </p:style>
      </p:cxnSp>
      <p:grpSp>
        <p:nvGrpSpPr>
          <p:cNvPr id="23" name="组合 22"/>
          <p:cNvGrpSpPr/>
          <p:nvPr/>
        </p:nvGrpSpPr>
        <p:grpSpPr>
          <a:xfrm>
            <a:off x="2229396" y="3181350"/>
            <a:ext cx="7733207" cy="1419225"/>
            <a:chOff x="2152194" y="2714625"/>
            <a:chExt cx="7733207" cy="1419225"/>
          </a:xfrm>
        </p:grpSpPr>
        <p:sp>
          <p:nvSpPr>
            <p:cNvPr id="4" name="矩形 3"/>
            <p:cNvSpPr/>
            <p:nvPr/>
          </p:nvSpPr>
          <p:spPr>
            <a:xfrm>
              <a:off x="2152194" y="3672185"/>
              <a:ext cx="7733207" cy="461665"/>
            </a:xfrm>
            <a:prstGeom prst="rect">
              <a:avLst/>
            </a:prstGeom>
          </p:spPr>
          <p:txBody>
            <a:bodyPr wrap="none">
              <a:spAutoFit/>
            </a:bodyPr>
            <a:lstStyle/>
            <a:p>
              <a:r>
                <a:rPr lang="zh-CN" altLang="en-US" sz="2400" dirty="0">
                  <a:latin typeface="Times New Roman" panose="02020603050405020304" pitchFamily="18" charset="0"/>
                  <a:cs typeface="Times New Roman" panose="02020603050405020304" pitchFamily="18" charset="0"/>
                </a:rPr>
                <a:t>John Smith is the chief scientist of the Hardcom Corporation</a:t>
              </a: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7" name="矩形 6"/>
            <p:cNvSpPr/>
            <p:nvPr/>
          </p:nvSpPr>
          <p:spPr>
            <a:xfrm>
              <a:off x="2219325" y="3722042"/>
              <a:ext cx="1447800" cy="3619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924675" y="3743325"/>
              <a:ext cx="2819400" cy="3619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肘形连接符 19"/>
            <p:cNvCxnSpPr>
              <a:cxnSpLocks/>
              <a:stCxn id="7" idx="0"/>
              <a:endCxn id="11" idx="0"/>
            </p:cNvCxnSpPr>
            <p:nvPr/>
          </p:nvCxnSpPr>
          <p:spPr>
            <a:xfrm rot="16200000" flipH="1">
              <a:off x="5628158" y="1037108"/>
              <a:ext cx="21283" cy="5391150"/>
            </a:xfrm>
            <a:prstGeom prst="bentConnector3">
              <a:avLst>
                <a:gd name="adj1" fmla="val -2506226"/>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924425" y="2714625"/>
              <a:ext cx="2000250" cy="461665"/>
            </a:xfrm>
            <a:prstGeom prst="rect">
              <a:avLst/>
            </a:prstGeom>
          </p:spPr>
          <p:txBody>
            <a:bodyPr wrap="square" rtlCol="0">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Affiliation</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grpSp>
      <p:sp>
        <p:nvSpPr>
          <p:cNvPr id="24" name="文本框 23"/>
          <p:cNvSpPr txBox="1"/>
          <p:nvPr/>
        </p:nvSpPr>
        <p:spPr>
          <a:xfrm>
            <a:off x="838200" y="1764830"/>
            <a:ext cx="9354552" cy="923330"/>
          </a:xfrm>
          <a:prstGeom prst="rect">
            <a:avLst/>
          </a:prstGeom>
          <a:noFill/>
        </p:spPr>
        <p:txBody>
          <a:bodyPr wrap="square" rtlCol="0">
            <a:spAutoFit/>
          </a:bodyPr>
          <a:lstStyle/>
          <a:p>
            <a:pPr>
              <a:lnSpc>
                <a:spcPct val="150000"/>
              </a:lnSpc>
            </a:pPr>
            <a:r>
              <a:rPr lang="en-US" altLang="zh-CN" b="1" dirty="0">
                <a:latin typeface="Times New Roman" panose="02020603050405020304" pitchFamily="18" charset="0"/>
                <a:cs typeface="Times New Roman" panose="02020603050405020304" pitchFamily="18" charset="0"/>
              </a:rPr>
              <a:t>Definition:</a:t>
            </a:r>
            <a:r>
              <a:rPr lang="en-US" altLang="zh-CN" dirty="0">
                <a:latin typeface="Times New Roman" panose="02020603050405020304" pitchFamily="18" charset="0"/>
                <a:cs typeface="Times New Roman" panose="02020603050405020304" pitchFamily="18" charset="0"/>
              </a:rPr>
              <a:t> Given a sentence </a:t>
            </a:r>
            <a:r>
              <a:rPr lang="en-US" altLang="zh-CN" i="1" dirty="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 with the annotated pairs of </a:t>
            </a:r>
            <a:r>
              <a:rPr lang="en-US" altLang="zh-CN" dirty="0" err="1">
                <a:latin typeface="Times New Roman" panose="02020603050405020304" pitchFamily="18" charset="0"/>
                <a:cs typeface="Times New Roman" panose="02020603050405020304" pitchFamily="18" charset="0"/>
              </a:rPr>
              <a:t>nominals</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e1</a:t>
            </a:r>
            <a:r>
              <a:rPr lang="en-US" altLang="zh-CN" dirty="0">
                <a:latin typeface="Times New Roman" panose="02020603050405020304" pitchFamily="18" charset="0"/>
                <a:cs typeface="Times New Roman" panose="02020603050405020304" pitchFamily="18" charset="0"/>
              </a:rPr>
              <a:t> and </a:t>
            </a:r>
            <a:r>
              <a:rPr lang="en-US" altLang="zh-CN" i="1" dirty="0">
                <a:latin typeface="Times New Roman" panose="02020603050405020304" pitchFamily="18" charset="0"/>
                <a:cs typeface="Times New Roman" panose="02020603050405020304" pitchFamily="18" charset="0"/>
              </a:rPr>
              <a:t>e2</a:t>
            </a:r>
            <a:r>
              <a:rPr lang="en-US" altLang="zh-CN" dirty="0">
                <a:latin typeface="Times New Roman" panose="02020603050405020304" pitchFamily="18" charset="0"/>
                <a:cs typeface="Times New Roman" panose="02020603050405020304" pitchFamily="18" charset="0"/>
              </a:rPr>
              <a:t>, we aim to identify the relations between </a:t>
            </a:r>
            <a:r>
              <a:rPr lang="en-US" altLang="zh-CN" i="1" dirty="0">
                <a:latin typeface="Times New Roman" panose="02020603050405020304" pitchFamily="18" charset="0"/>
                <a:cs typeface="Times New Roman" panose="02020603050405020304" pitchFamily="18" charset="0"/>
              </a:rPr>
              <a:t>e1</a:t>
            </a:r>
            <a:r>
              <a:rPr lang="en-US" altLang="zh-CN" dirty="0">
                <a:latin typeface="Times New Roman" panose="02020603050405020304" pitchFamily="18" charset="0"/>
                <a:cs typeface="Times New Roman" panose="02020603050405020304" pitchFamily="18" charset="0"/>
              </a:rPr>
              <a:t> and </a:t>
            </a:r>
            <a:r>
              <a:rPr lang="en-US" altLang="zh-CN" i="1" dirty="0">
                <a:latin typeface="Times New Roman" panose="02020603050405020304" pitchFamily="18" charset="0"/>
                <a:cs typeface="Times New Roman" panose="02020603050405020304" pitchFamily="18" charset="0"/>
              </a:rPr>
              <a:t>e2.</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4087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rPr>
              <a:t>Sentence Level Features – Position Features</a:t>
            </a:r>
            <a:endParaRPr lang="zh-CN" altLang="en-US"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rgbClr val="808080"/>
            </a:solidFill>
          </a:ln>
        </p:spPr>
        <p:style>
          <a:lnRef idx="3">
            <a:schemeClr val="accent3"/>
          </a:lnRef>
          <a:fillRef idx="0">
            <a:schemeClr val="accent3"/>
          </a:fillRef>
          <a:effectRef idx="2">
            <a:schemeClr val="accent3"/>
          </a:effectRef>
          <a:fontRef idx="minor">
            <a:schemeClr val="tx1"/>
          </a:fontRef>
        </p:style>
      </p:cxnSp>
      <p:sp>
        <p:nvSpPr>
          <p:cNvPr id="3" name="文本框 2"/>
          <p:cNvSpPr txBox="1"/>
          <p:nvPr/>
        </p:nvSpPr>
        <p:spPr>
          <a:xfrm>
            <a:off x="1280327" y="3077730"/>
            <a:ext cx="10515600" cy="2246769"/>
          </a:xfrm>
          <a:prstGeom prst="rect">
            <a:avLst/>
          </a:prstGeom>
          <a:noFill/>
        </p:spPr>
        <p:txBody>
          <a:bodyPr wrap="square" rtlCol="0">
            <a:spAutoFit/>
          </a:bodyPr>
          <a:lstStyle/>
          <a:p>
            <a:pPr marL="34290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Position features are used to represent structure information</a:t>
            </a:r>
          </a:p>
          <a:p>
            <a:pPr marL="342900" indent="-342900">
              <a:buFont typeface="Wingdings" panose="05000000000000000000" pitchFamily="2" charset="2"/>
              <a:buChar char="l"/>
            </a:pPr>
            <a:endParaRPr lang="en-US" altLang="zh-C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Position features focus on the relative distance of the words to entities</a:t>
            </a:r>
          </a:p>
          <a:p>
            <a:pPr marL="800100" lvl="1"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The relative distances of “moving” to “people” and “downtown”  are 3 and -3</a:t>
            </a:r>
          </a:p>
          <a:p>
            <a:pPr marL="800100" lvl="1" indent="-342900">
              <a:buFont typeface="Wingdings" panose="05000000000000000000" pitchFamily="2" charset="2"/>
              <a:buChar char="l"/>
            </a:pPr>
            <a:endParaRPr lang="en-US" altLang="zh-C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Obtain the distance vectors </a:t>
            </a:r>
            <a:r>
              <a:rPr lang="en-US" altLang="zh-CN" sz="2000" b="1" dirty="0">
                <a:latin typeface="Times New Roman" panose="02020603050405020304" pitchFamily="18" charset="0"/>
                <a:cs typeface="Times New Roman" panose="02020603050405020304" pitchFamily="18" charset="0"/>
              </a:rPr>
              <a:t>d1</a:t>
            </a:r>
            <a:r>
              <a:rPr lang="en-US" altLang="zh-CN" sz="2000" dirty="0">
                <a:latin typeface="Times New Roman" panose="02020603050405020304" pitchFamily="18" charset="0"/>
                <a:cs typeface="Times New Roman" panose="02020603050405020304" pitchFamily="18" charset="0"/>
              </a:rPr>
              <a:t> and </a:t>
            </a:r>
            <a:r>
              <a:rPr lang="en-US" altLang="zh-CN" sz="2000" b="1" dirty="0">
                <a:latin typeface="Times New Roman" panose="02020603050405020304" pitchFamily="18" charset="0"/>
                <a:cs typeface="Times New Roman" panose="02020603050405020304" pitchFamily="18" charset="0"/>
              </a:rPr>
              <a:t>d2 </a:t>
            </a:r>
            <a:r>
              <a:rPr lang="en-US" altLang="zh-CN" sz="2000" dirty="0">
                <a:latin typeface="Times New Roman" panose="02020603050405020304" pitchFamily="18" charset="0"/>
                <a:cs typeface="Times New Roman" panose="02020603050405020304" pitchFamily="18" charset="0"/>
              </a:rPr>
              <a:t>with respect to the relative distances of the current word to </a:t>
            </a:r>
            <a:r>
              <a:rPr lang="en-US" altLang="zh-CN" sz="2000" i="1" dirty="0">
                <a:latin typeface="Times New Roman" panose="02020603050405020304" pitchFamily="18" charset="0"/>
                <a:cs typeface="Times New Roman" panose="02020603050405020304" pitchFamily="18" charset="0"/>
              </a:rPr>
              <a:t>w1</a:t>
            </a:r>
            <a:r>
              <a:rPr lang="en-US" altLang="zh-CN" sz="2000" dirty="0">
                <a:latin typeface="Times New Roman" panose="02020603050405020304" pitchFamily="18" charset="0"/>
                <a:cs typeface="Times New Roman" panose="02020603050405020304" pitchFamily="18" charset="0"/>
              </a:rPr>
              <a:t> and </a:t>
            </a:r>
            <a:r>
              <a:rPr lang="en-US" altLang="zh-CN" sz="2000" i="1" dirty="0">
                <a:latin typeface="Times New Roman" panose="02020603050405020304" pitchFamily="18" charset="0"/>
                <a:cs typeface="Times New Roman" panose="02020603050405020304" pitchFamily="18" charset="0"/>
              </a:rPr>
              <a:t>w2</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(the entities). </a:t>
            </a:r>
          </a:p>
        </p:txBody>
      </p:sp>
      <p:pic>
        <p:nvPicPr>
          <p:cNvPr id="18" name="图片 17"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374" y="1758014"/>
            <a:ext cx="8158999" cy="482385"/>
          </a:xfrm>
          <a:prstGeom prst="rect">
            <a:avLst/>
          </a:prstGeom>
        </p:spPr>
      </p:pic>
      <p:sp>
        <p:nvSpPr>
          <p:cNvPr id="20" name="矩形 19"/>
          <p:cNvSpPr/>
          <p:nvPr/>
        </p:nvSpPr>
        <p:spPr>
          <a:xfrm>
            <a:off x="2435889" y="2087467"/>
            <a:ext cx="466794" cy="523220"/>
          </a:xfrm>
          <a:prstGeom prst="rect">
            <a:avLst/>
          </a:prstGeom>
        </p:spPr>
        <p:txBody>
          <a:bodyPr wrap="none">
            <a:spAutoFit/>
          </a:bodyPr>
          <a:lstStyle/>
          <a:p>
            <a:r>
              <a:rPr lang="en-US" altLang="zh-CN" sz="2800" dirty="0">
                <a:latin typeface="Times New Roman" panose="02020603050405020304" pitchFamily="18" charset="0"/>
                <a:cs typeface="Times New Roman" panose="02020603050405020304" pitchFamily="18" charset="0"/>
              </a:rPr>
              <a:t>x</a:t>
            </a:r>
            <a:r>
              <a:rPr lang="en-US" altLang="zh-CN" sz="1600" dirty="0">
                <a:latin typeface="Times New Roman" panose="02020603050405020304" pitchFamily="18" charset="0"/>
                <a:cs typeface="Times New Roman" panose="02020603050405020304" pitchFamily="18" charset="0"/>
              </a:rPr>
              <a:t>0</a:t>
            </a:r>
            <a:endParaRPr lang="zh-CN" altLang="en-US" sz="1600" dirty="0">
              <a:latin typeface="Times New Roman" panose="02020603050405020304" pitchFamily="18" charset="0"/>
              <a:cs typeface="Times New Roman" panose="02020603050405020304" pitchFamily="18" charset="0"/>
            </a:endParaRPr>
          </a:p>
        </p:txBody>
      </p:sp>
      <p:sp>
        <p:nvSpPr>
          <p:cNvPr id="22" name="矩形 21"/>
          <p:cNvSpPr/>
          <p:nvPr/>
        </p:nvSpPr>
        <p:spPr>
          <a:xfrm>
            <a:off x="3577204" y="2087467"/>
            <a:ext cx="466794" cy="523220"/>
          </a:xfrm>
          <a:prstGeom prst="rect">
            <a:avLst/>
          </a:prstGeom>
        </p:spPr>
        <p:txBody>
          <a:bodyPr wrap="none">
            <a:spAutoFit/>
          </a:bodyPr>
          <a:lstStyle/>
          <a:p>
            <a:r>
              <a:rPr lang="en-US" altLang="zh-CN" sz="2800" dirty="0">
                <a:latin typeface="Times New Roman" panose="02020603050405020304" pitchFamily="18" charset="0"/>
                <a:cs typeface="Times New Roman" panose="02020603050405020304" pitchFamily="18" charset="0"/>
              </a:rPr>
              <a:t>x</a:t>
            </a: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p:txBody>
      </p:sp>
      <p:sp>
        <p:nvSpPr>
          <p:cNvPr id="23" name="矩形 22"/>
          <p:cNvSpPr/>
          <p:nvPr/>
        </p:nvSpPr>
        <p:spPr>
          <a:xfrm>
            <a:off x="4545873" y="2087467"/>
            <a:ext cx="466794" cy="523220"/>
          </a:xfrm>
          <a:prstGeom prst="rect">
            <a:avLst/>
          </a:prstGeom>
        </p:spPr>
        <p:txBody>
          <a:bodyPr wrap="none">
            <a:spAutoFit/>
          </a:bodyPr>
          <a:lstStyle/>
          <a:p>
            <a:r>
              <a:rPr lang="en-US" altLang="zh-CN" sz="2800" dirty="0">
                <a:latin typeface="Times New Roman" panose="02020603050405020304" pitchFamily="18" charset="0"/>
                <a:cs typeface="Times New Roman" panose="02020603050405020304" pitchFamily="18" charset="0"/>
              </a:rPr>
              <a:t>x</a:t>
            </a:r>
            <a:r>
              <a:rPr lang="en-US" altLang="zh-CN" sz="1600" dirty="0">
                <a:latin typeface="Times New Roman" panose="02020603050405020304" pitchFamily="18" charset="0"/>
                <a:cs typeface="Times New Roman" panose="02020603050405020304" pitchFamily="18" charset="0"/>
              </a:rPr>
              <a:t>2</a:t>
            </a:r>
            <a:endParaRPr lang="zh-CN" altLang="en-US" sz="1600" dirty="0">
              <a:latin typeface="Times New Roman" panose="02020603050405020304" pitchFamily="18" charset="0"/>
              <a:cs typeface="Times New Roman" panose="02020603050405020304" pitchFamily="18" charset="0"/>
            </a:endParaRPr>
          </a:p>
        </p:txBody>
      </p:sp>
      <p:sp>
        <p:nvSpPr>
          <p:cNvPr id="24" name="矩形 23"/>
          <p:cNvSpPr/>
          <p:nvPr/>
        </p:nvSpPr>
        <p:spPr>
          <a:xfrm>
            <a:off x="5546150" y="2075261"/>
            <a:ext cx="466794" cy="523220"/>
          </a:xfrm>
          <a:prstGeom prst="rect">
            <a:avLst/>
          </a:prstGeom>
        </p:spPr>
        <p:txBody>
          <a:bodyPr wrap="none">
            <a:spAutoFit/>
          </a:bodyPr>
          <a:lstStyle/>
          <a:p>
            <a:r>
              <a:rPr lang="en-US" altLang="zh-CN" sz="2800" dirty="0">
                <a:latin typeface="Times New Roman" panose="02020603050405020304" pitchFamily="18" charset="0"/>
                <a:cs typeface="Times New Roman" panose="02020603050405020304" pitchFamily="18" charset="0"/>
              </a:rPr>
              <a:t>x</a:t>
            </a:r>
            <a:r>
              <a:rPr lang="en-US" altLang="zh-CN" sz="1600" dirty="0">
                <a:latin typeface="Times New Roman" panose="02020603050405020304" pitchFamily="18" charset="0"/>
                <a:cs typeface="Times New Roman" panose="02020603050405020304" pitchFamily="18" charset="0"/>
              </a:rPr>
              <a:t>3</a:t>
            </a:r>
            <a:endParaRPr lang="zh-CN" altLang="en-US" sz="1600" dirty="0">
              <a:latin typeface="Times New Roman" panose="02020603050405020304" pitchFamily="18" charset="0"/>
              <a:cs typeface="Times New Roman" panose="02020603050405020304" pitchFamily="18" charset="0"/>
            </a:endParaRPr>
          </a:p>
        </p:txBody>
      </p:sp>
      <p:sp>
        <p:nvSpPr>
          <p:cNvPr id="25" name="矩形 24"/>
          <p:cNvSpPr/>
          <p:nvPr/>
        </p:nvSpPr>
        <p:spPr>
          <a:xfrm>
            <a:off x="6713621" y="2075261"/>
            <a:ext cx="466794" cy="523220"/>
          </a:xfrm>
          <a:prstGeom prst="rect">
            <a:avLst/>
          </a:prstGeom>
        </p:spPr>
        <p:txBody>
          <a:bodyPr wrap="none">
            <a:spAutoFit/>
          </a:bodyPr>
          <a:lstStyle/>
          <a:p>
            <a:r>
              <a:rPr lang="en-US" altLang="zh-CN" sz="2800" dirty="0">
                <a:latin typeface="Times New Roman" panose="02020603050405020304" pitchFamily="18" charset="0"/>
                <a:cs typeface="Times New Roman" panose="02020603050405020304" pitchFamily="18" charset="0"/>
              </a:rPr>
              <a:t>x</a:t>
            </a:r>
            <a:r>
              <a:rPr lang="en-US" altLang="zh-CN" sz="1600" dirty="0">
                <a:latin typeface="Times New Roman" panose="02020603050405020304" pitchFamily="18" charset="0"/>
                <a:cs typeface="Times New Roman" panose="02020603050405020304" pitchFamily="18" charset="0"/>
              </a:rPr>
              <a:t>4</a:t>
            </a:r>
            <a:endParaRPr lang="zh-CN" altLang="en-US" sz="1600" dirty="0">
              <a:latin typeface="Times New Roman" panose="02020603050405020304" pitchFamily="18" charset="0"/>
              <a:cs typeface="Times New Roman" panose="02020603050405020304" pitchFamily="18" charset="0"/>
            </a:endParaRPr>
          </a:p>
        </p:txBody>
      </p:sp>
      <p:sp>
        <p:nvSpPr>
          <p:cNvPr id="26" name="矩形 25"/>
          <p:cNvSpPr/>
          <p:nvPr/>
        </p:nvSpPr>
        <p:spPr>
          <a:xfrm>
            <a:off x="7612263" y="2087467"/>
            <a:ext cx="466794" cy="523220"/>
          </a:xfrm>
          <a:prstGeom prst="rect">
            <a:avLst/>
          </a:prstGeom>
        </p:spPr>
        <p:txBody>
          <a:bodyPr wrap="none">
            <a:spAutoFit/>
          </a:bodyPr>
          <a:lstStyle/>
          <a:p>
            <a:r>
              <a:rPr lang="en-US" altLang="zh-CN" sz="2800" dirty="0">
                <a:latin typeface="Times New Roman" panose="02020603050405020304" pitchFamily="18" charset="0"/>
                <a:cs typeface="Times New Roman" panose="02020603050405020304" pitchFamily="18" charset="0"/>
              </a:rPr>
              <a:t>x</a:t>
            </a:r>
            <a:r>
              <a:rPr lang="en-US" altLang="zh-CN" sz="1600" dirty="0">
                <a:latin typeface="Times New Roman" panose="02020603050405020304" pitchFamily="18" charset="0"/>
                <a:cs typeface="Times New Roman" panose="02020603050405020304" pitchFamily="18" charset="0"/>
              </a:rPr>
              <a:t>5</a:t>
            </a:r>
            <a:endParaRPr lang="zh-CN" altLang="en-US" sz="1600" dirty="0">
              <a:latin typeface="Times New Roman" panose="02020603050405020304" pitchFamily="18" charset="0"/>
              <a:cs typeface="Times New Roman" panose="02020603050405020304" pitchFamily="18" charset="0"/>
            </a:endParaRPr>
          </a:p>
        </p:txBody>
      </p:sp>
      <p:sp>
        <p:nvSpPr>
          <p:cNvPr id="35" name="矩形 34"/>
          <p:cNvSpPr/>
          <p:nvPr/>
        </p:nvSpPr>
        <p:spPr>
          <a:xfrm>
            <a:off x="8814329" y="2075261"/>
            <a:ext cx="466794" cy="523220"/>
          </a:xfrm>
          <a:prstGeom prst="rect">
            <a:avLst/>
          </a:prstGeom>
        </p:spPr>
        <p:txBody>
          <a:bodyPr wrap="none">
            <a:spAutoFit/>
          </a:bodyPr>
          <a:lstStyle/>
          <a:p>
            <a:r>
              <a:rPr lang="en-US" altLang="zh-CN" sz="2800" dirty="0">
                <a:latin typeface="Times New Roman" panose="02020603050405020304" pitchFamily="18" charset="0"/>
                <a:cs typeface="Times New Roman" panose="02020603050405020304" pitchFamily="18" charset="0"/>
              </a:rPr>
              <a:t>x</a:t>
            </a:r>
            <a:r>
              <a:rPr lang="en-US" altLang="zh-CN" sz="1600" dirty="0">
                <a:latin typeface="Times New Roman" panose="02020603050405020304" pitchFamily="18" charset="0"/>
                <a:cs typeface="Times New Roman" panose="02020603050405020304" pitchFamily="18" charset="0"/>
              </a:rPr>
              <a:t>6</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4429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rPr>
              <a:t>Convolution</a:t>
            </a:r>
            <a:endParaRPr lang="zh-CN" altLang="en-US"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rgbClr val="808080"/>
            </a:solidFill>
          </a:ln>
        </p:spPr>
        <p:style>
          <a:lnRef idx="3">
            <a:schemeClr val="accent3"/>
          </a:lnRef>
          <a:fillRef idx="0">
            <a:schemeClr val="accent3"/>
          </a:fillRef>
          <a:effectRef idx="2">
            <a:schemeClr val="accent3"/>
          </a:effectRef>
          <a:fontRef idx="minor">
            <a:schemeClr val="tx1"/>
          </a:fontRef>
        </p:style>
      </p:cxnSp>
      <p:pic>
        <p:nvPicPr>
          <p:cNvPr id="13" name="图片 1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572" y="1661042"/>
            <a:ext cx="4386942" cy="3966035"/>
          </a:xfrm>
          <a:prstGeom prst="rect">
            <a:avLst/>
          </a:prstGeom>
        </p:spPr>
      </p:pic>
      <mc:AlternateContent xmlns:mc="http://schemas.openxmlformats.org/markup-compatibility/2006" xmlns:a14="http://schemas.microsoft.com/office/drawing/2010/main">
        <mc:Choice Requires="a14">
          <p:sp>
            <p:nvSpPr>
              <p:cNvPr id="6" name="文本框 5"/>
              <p:cNvSpPr txBox="1"/>
              <p:nvPr/>
            </p:nvSpPr>
            <p:spPr>
              <a:xfrm>
                <a:off x="5337349" y="2977375"/>
                <a:ext cx="5817996" cy="221599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Z = W</a:t>
                </a:r>
                <a:r>
                  <a:rPr lang="en-US" altLang="zh-CN" sz="14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X </a:t>
                </a:r>
                <a14:m>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     </m:t>
                        </m:r>
                        <m:r>
                          <a:rPr lang="en-US" altLang="zh-CN" i="1">
                            <a:latin typeface="Cambria Math" panose="02040503050406030204" pitchFamily="18" charset="0"/>
                            <a:cs typeface="Times New Roman" panose="02020603050405020304" pitchFamily="18" charset="0"/>
                          </a:rPr>
                          <m:t>𝑋</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Cambria Math" panose="02040503050406030204" pitchFamily="18" charset="0"/>
                                <a:cs typeface="Times New Roman" panose="02020603050405020304" pitchFamily="18" charset="0"/>
                              </a:rPr>
                              <m:t>𝑅</m:t>
                            </m:r>
                          </m:e>
                          <m:sup>
                            <m:sSub>
                              <m:sSub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Cambria Math" panose="02040503050406030204" pitchFamily="18" charset="0"/>
                                    <a:cs typeface="Times New Roman" panose="02020603050405020304" pitchFamily="18" charset="0"/>
                                  </a:rPr>
                                  <m:t>𝑛</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0</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𝑡</m:t>
                            </m:r>
                          </m:sup>
                        </m:sSup>
                        <m:r>
                          <a:rPr lang="en-US" altLang="zh-CN" i="1">
                            <a:latin typeface="Cambria Math" panose="02040503050406030204" pitchFamily="18" charset="0"/>
                            <a:ea typeface="Cambria Math" panose="02040503050406030204" pitchFamily="18" charset="0"/>
                            <a:cs typeface="Times New Roman" panose="02020603050405020304" pitchFamily="18" charset="0"/>
                          </a:rPr>
                          <m:t>  </m:t>
                        </m:r>
                        <m:r>
                          <a:rPr lang="en-US" altLang="zh-CN" i="1">
                            <a:latin typeface="Cambria Math" panose="02040503050406030204" pitchFamily="18" charset="0"/>
                            <a:cs typeface="Times New Roman" panose="02020603050405020304" pitchFamily="18" charset="0"/>
                          </a:rPr>
                          <m:t>𝑊</m:t>
                        </m:r>
                      </m:e>
                      <m:sub>
                        <m:r>
                          <a:rPr lang="en-US" altLang="zh-CN" i="1">
                            <a:latin typeface="Cambria Math" panose="02040503050406030204" pitchFamily="18" charset="0"/>
                            <a:cs typeface="Times New Roman" panose="02020603050405020304" pitchFamily="18" charset="0"/>
                          </a:rPr>
                          <m:t>1</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Cambria Math" panose="02040503050406030204" pitchFamily="18" charset="0"/>
                            <a:cs typeface="Times New Roman" panose="02020603050405020304" pitchFamily="18" charset="0"/>
                          </a:rPr>
                          <m:t>𝑅</m:t>
                        </m:r>
                      </m:e>
                      <m:sup>
                        <m:sSub>
                          <m:sSub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Cambria Math" panose="02040503050406030204" pitchFamily="18" charset="0"/>
                                <a:cs typeface="Times New Roman" panose="02020603050405020304" pitchFamily="18" charset="0"/>
                              </a:rPr>
                              <m:t>𝑛</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1</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Cambria Math" panose="02040503050406030204" pitchFamily="18" charset="0"/>
                                <a:cs typeface="Times New Roman" panose="02020603050405020304" pitchFamily="18" charset="0"/>
                              </a:rPr>
                              <m:t>𝑛</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0</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 </m:t>
                        </m:r>
                      </m:sup>
                    </m:sSup>
                    <m:r>
                      <a:rPr lang="en-US" altLang="zh-CN" i="1">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Cambria Math" panose="02040503050406030204" pitchFamily="18" charset="0"/>
                            <a:cs typeface="Times New Roman" panose="02020603050405020304" pitchFamily="18" charset="0"/>
                          </a:rPr>
                          <m:t>𝑛</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0</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𝑤</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𝑛</m:t>
                    </m:r>
                  </m:oMath>
                </a14:m>
                <a:endParaRPr lang="zh-CN" altLang="en-US" sz="1200"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𝑚</m:t>
                        </m:r>
                      </m:e>
                      <m:sub>
                        <m:r>
                          <a:rPr lang="en-US" altLang="zh-CN" b="0" i="1" smtClean="0">
                            <a:latin typeface="Cambria Math" panose="02040503050406030204" pitchFamily="18" charset="0"/>
                            <a:cs typeface="Times New Roman" panose="02020603050405020304" pitchFamily="18" charset="0"/>
                          </a:rPr>
                          <m:t>𝑖</m:t>
                        </m:r>
                      </m:sub>
                    </m:sSub>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𝑚𝑎𝑥𝑍</m:t>
                    </m:r>
                    <m:d>
                      <m:dPr>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m:t>
                        </m:r>
                      </m:e>
                    </m:d>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 0≤</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𝑛</m:t>
                        </m:r>
                      </m:e>
                      <m: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1</m:t>
                        </m:r>
                      </m:sub>
                    </m:sSub>
                  </m:oMath>
                </a14:m>
                <a:r>
                  <a:rPr lang="en-US" altLang="zh-CN" dirty="0">
                    <a:latin typeface="Times New Roman" panose="02020603050405020304" pitchFamily="18" charset="0"/>
                    <a:cs typeface="Times New Roman" panose="02020603050405020304" pitchFamily="18" charset="0"/>
                  </a:rPr>
                  <a:t>            Max Pooling  </a:t>
                </a:r>
              </a:p>
              <a:p>
                <a:endParaRPr lang="en-US" altLang="zh-CN" sz="1600" b="0" i="1" dirty="0">
                  <a:latin typeface="Times New Roman" panose="02020603050405020304" pitchFamily="18" charset="0"/>
                  <a:cs typeface="Times New Roman" panose="02020603050405020304" pitchFamily="18" charset="0"/>
                </a:endParaRPr>
              </a:p>
              <a:p>
                <a:endParaRPr lang="en-US" altLang="zh-CN" sz="1600" i="1"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altLang="zh-CN" sz="1600" b="0" i="1" smtClean="0">
                          <a:latin typeface="Cambria Math" panose="02040503050406030204" pitchFamily="18" charset="0"/>
                          <a:cs typeface="Times New Roman" panose="02020603050405020304" pitchFamily="18" charset="0"/>
                        </a:rPr>
                        <m:t>𝑔</m:t>
                      </m:r>
                      <m:r>
                        <a:rPr lang="en-US" altLang="zh-CN" sz="1600" b="0" i="1" smtClean="0">
                          <a:latin typeface="Cambria Math" panose="02040503050406030204" pitchFamily="18" charset="0"/>
                          <a:cs typeface="Times New Roman" panose="02020603050405020304" pitchFamily="18" charset="0"/>
                        </a:rPr>
                        <m:t>=</m:t>
                      </m:r>
                      <m:r>
                        <m:rPr>
                          <m:sty m:val="p"/>
                        </m:rPr>
                        <a:rPr lang="en-US" altLang="zh-CN" sz="1600" b="0" i="0" smtClean="0">
                          <a:latin typeface="Cambria Math" panose="02040503050406030204" pitchFamily="18" charset="0"/>
                          <a:cs typeface="Times New Roman" panose="02020603050405020304" pitchFamily="18" charset="0"/>
                        </a:rPr>
                        <m:t>tanh</m:t>
                      </m:r>
                      <m:r>
                        <a:rPr lang="en-US" altLang="zh-CN" sz="1600" b="0" i="1" smtClean="0">
                          <a:latin typeface="Cambria Math" panose="02040503050406030204" pitchFamily="18" charset="0"/>
                          <a:cs typeface="Times New Roman" panose="02020603050405020304" pitchFamily="18" charset="0"/>
                        </a:rPr>
                        <m:t>⁡(</m:t>
                      </m:r>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𝑊</m:t>
                          </m:r>
                        </m:e>
                        <m:sub>
                          <m:r>
                            <a:rPr lang="en-US" altLang="zh-CN" sz="1600" b="0" i="1" smtClean="0">
                              <a:latin typeface="Cambria Math" panose="02040503050406030204" pitchFamily="18" charset="0"/>
                              <a:cs typeface="Times New Roman" panose="02020603050405020304" pitchFamily="18" charset="0"/>
                            </a:rPr>
                            <m:t>2</m:t>
                          </m:r>
                        </m:sub>
                      </m:sSub>
                      <m:r>
                        <a:rPr lang="en-US" altLang="zh-CN" sz="1600" b="0" i="1" smtClean="0">
                          <a:latin typeface="Cambria Math" panose="02040503050406030204" pitchFamily="18" charset="0"/>
                          <a:cs typeface="Times New Roman" panose="02020603050405020304" pitchFamily="18" charset="0"/>
                        </a:rPr>
                        <m:t>𝑚</m:t>
                      </m:r>
                      <m:r>
                        <a:rPr lang="en-US" altLang="zh-CN" sz="1600" b="0" i="1" smtClean="0">
                          <a:latin typeface="Cambria Math" panose="02040503050406030204" pitchFamily="18" charset="0"/>
                          <a:cs typeface="Times New Roman" panose="02020603050405020304" pitchFamily="18" charset="0"/>
                        </a:rPr>
                        <m:t>)</m:t>
                      </m:r>
                    </m:oMath>
                  </m:oMathPara>
                </a14:m>
                <a:endParaRPr lang="en-US" altLang="zh-CN" sz="1600" dirty="0">
                  <a:latin typeface="Times New Roman" panose="02020603050405020304" pitchFamily="18" charset="0"/>
                  <a:cs typeface="Times New Roman" panose="02020603050405020304" pitchFamily="18" charset="0"/>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5337349" y="2977375"/>
                <a:ext cx="5817996" cy="2215991"/>
              </a:xfrm>
              <a:prstGeom prst="rect">
                <a:avLst/>
              </a:prstGeom>
              <a:blipFill>
                <a:blip r:embed="rId4"/>
                <a:stretch>
                  <a:fillRect l="-943" t="-1374" b="-824"/>
                </a:stretch>
              </a:blipFill>
            </p:spPr>
            <p:txBody>
              <a:bodyPr/>
              <a:lstStyle/>
              <a:p>
                <a:r>
                  <a:rPr lang="zh-CN" altLang="en-US">
                    <a:noFill/>
                  </a:rPr>
                  <a:t> </a:t>
                </a:r>
              </a:p>
            </p:txBody>
          </p:sp>
        </mc:Fallback>
      </mc:AlternateContent>
      <p:sp>
        <p:nvSpPr>
          <p:cNvPr id="16" name="文本框 15"/>
          <p:cNvSpPr txBox="1"/>
          <p:nvPr/>
        </p:nvSpPr>
        <p:spPr>
          <a:xfrm>
            <a:off x="5337349" y="2240399"/>
            <a:ext cx="581799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Combine WF and PF</a:t>
            </a:r>
            <a:endParaRPr lang="zh-CN" altLang="en-US" dirty="0">
              <a:latin typeface="Times New Roman" panose="02020603050405020304" pitchFamily="18" charset="0"/>
              <a:cs typeface="Times New Roman" panose="02020603050405020304" pitchFamily="18" charset="0"/>
            </a:endParaRPr>
          </a:p>
        </p:txBody>
      </p:sp>
      <p:sp>
        <p:nvSpPr>
          <p:cNvPr id="17" name="文本框 16"/>
          <p:cNvSpPr txBox="1"/>
          <p:nvPr/>
        </p:nvSpPr>
        <p:spPr>
          <a:xfrm>
            <a:off x="707572" y="5893427"/>
            <a:ext cx="4323812"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The framework used for extracting sentence level features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0432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rPr>
              <a:t>Relation Classification</a:t>
            </a:r>
            <a:endParaRPr lang="zh-CN" altLang="en-US"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rgbClr val="808080"/>
            </a:solidFill>
          </a:ln>
        </p:spPr>
        <p:style>
          <a:lnRef idx="3">
            <a:schemeClr val="accent3"/>
          </a:lnRef>
          <a:fillRef idx="0">
            <a:schemeClr val="accent3"/>
          </a:fillRef>
          <a:effectRef idx="2">
            <a:schemeClr val="accent3"/>
          </a:effectRef>
          <a:fontRef idx="minor">
            <a:schemeClr val="tx1"/>
          </a:fontRef>
        </p:style>
      </p:cxn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2496" y="1828993"/>
            <a:ext cx="4887007" cy="3191320"/>
          </a:xfrm>
          <a:prstGeom prst="rect">
            <a:avLst/>
          </a:prstGeom>
        </p:spPr>
      </p:pic>
      <p:sp>
        <p:nvSpPr>
          <p:cNvPr id="11" name="文本框 10"/>
          <p:cNvSpPr txBox="1"/>
          <p:nvPr/>
        </p:nvSpPr>
        <p:spPr>
          <a:xfrm>
            <a:off x="5104725" y="5020313"/>
            <a:ext cx="1982547"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Softmax</a:t>
            </a:r>
            <a:r>
              <a:rPr lang="en-US" altLang="zh-CN" dirty="0">
                <a:latin typeface="Times New Roman" panose="02020603050405020304" pitchFamily="18" charset="0"/>
                <a:cs typeface="Times New Roman" panose="02020603050405020304" pitchFamily="18" charset="0"/>
              </a:rPr>
              <a:t> classifier</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58589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rPr>
              <a:t>Experimental</a:t>
            </a:r>
            <a:endParaRPr lang="zh-CN" altLang="en-US"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rgbClr val="808080"/>
            </a:solidFill>
          </a:ln>
        </p:spPr>
        <p:style>
          <a:lnRef idx="3">
            <a:schemeClr val="accent3"/>
          </a:lnRef>
          <a:fillRef idx="0">
            <a:schemeClr val="accent3"/>
          </a:fillRef>
          <a:effectRef idx="2">
            <a:schemeClr val="accent3"/>
          </a:effectRef>
          <a:fontRef idx="minor">
            <a:schemeClr val="tx1"/>
          </a:fontRef>
        </p:style>
      </p:cxnSp>
      <p:sp>
        <p:nvSpPr>
          <p:cNvPr id="3" name="文本框 2"/>
          <p:cNvSpPr txBox="1"/>
          <p:nvPr/>
        </p:nvSpPr>
        <p:spPr>
          <a:xfrm>
            <a:off x="838200" y="1738365"/>
            <a:ext cx="1037576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SemEval-2010 Task 8</a:t>
            </a:r>
            <a:endParaRPr lang="zh-CN" altLang="en-US" dirty="0">
              <a:latin typeface="Times New Roman" panose="02020603050405020304" pitchFamily="18" charset="0"/>
              <a:cs typeface="Times New Roman" panose="02020603050405020304" pitchFamily="18" charset="0"/>
            </a:endParaRPr>
          </a:p>
        </p:txBody>
      </p:sp>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230" y="2451370"/>
            <a:ext cx="10021699" cy="3219899"/>
          </a:xfrm>
          <a:prstGeom prst="rect">
            <a:avLst/>
          </a:prstGeom>
        </p:spPr>
      </p:pic>
      <p:sp>
        <p:nvSpPr>
          <p:cNvPr id="8" name="矩形 7"/>
          <p:cNvSpPr/>
          <p:nvPr/>
        </p:nvSpPr>
        <p:spPr>
          <a:xfrm>
            <a:off x="1015230" y="5285433"/>
            <a:ext cx="10021699" cy="3416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015230" y="5828044"/>
            <a:ext cx="10021699"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Classier, their feature sets and the F1-score for relation classification</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47055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rPr>
              <a:t>Performance on Different Feature sets</a:t>
            </a:r>
            <a:endParaRPr lang="zh-CN" altLang="en-US"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rgbClr val="808080"/>
            </a:solidFill>
          </a:ln>
        </p:spPr>
        <p:style>
          <a:lnRef idx="3">
            <a:schemeClr val="accent3"/>
          </a:lnRef>
          <a:fillRef idx="0">
            <a:schemeClr val="accent3"/>
          </a:fillRef>
          <a:effectRef idx="2">
            <a:schemeClr val="accent3"/>
          </a:effectRef>
          <a:fontRef idx="minor">
            <a:schemeClr val="tx1"/>
          </a:fontRef>
        </p:style>
      </p:cxnSp>
      <p:pic>
        <p:nvPicPr>
          <p:cNvPr id="10" name="图片 9"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094" y="2189221"/>
            <a:ext cx="4832706" cy="2543530"/>
          </a:xfrm>
          <a:prstGeom prst="rect">
            <a:avLst/>
          </a:prstGeom>
        </p:spPr>
      </p:pic>
      <p:pic>
        <p:nvPicPr>
          <p:cNvPr id="12" name="图片 11"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549869"/>
            <a:ext cx="4848902" cy="1817903"/>
          </a:xfrm>
          <a:prstGeom prst="rect">
            <a:avLst/>
          </a:prstGeom>
        </p:spPr>
      </p:pic>
      <p:sp>
        <p:nvSpPr>
          <p:cNvPr id="13" name="文本框 12"/>
          <p:cNvSpPr txBox="1"/>
          <p:nvPr/>
        </p:nvSpPr>
        <p:spPr>
          <a:xfrm>
            <a:off x="6712299" y="4776238"/>
            <a:ext cx="4471516" cy="646331"/>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F1-Score obtained for various sets of features on for the test set</a:t>
            </a:r>
            <a:endParaRPr lang="zh-CN" altLang="en-US" dirty="0">
              <a:latin typeface="Times New Roman" panose="02020603050405020304" pitchFamily="18" charset="0"/>
              <a:cs typeface="Times New Roman" panose="02020603050405020304" pitchFamily="18" charset="0"/>
            </a:endParaRPr>
          </a:p>
        </p:txBody>
      </p:sp>
      <p:sp>
        <p:nvSpPr>
          <p:cNvPr id="14" name="文本框 13"/>
          <p:cNvSpPr txBox="1"/>
          <p:nvPr/>
        </p:nvSpPr>
        <p:spPr>
          <a:xfrm>
            <a:off x="946218" y="4776238"/>
            <a:ext cx="4471516"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Lexical level features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98798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rPr>
              <a:t>Effect of </a:t>
            </a:r>
            <a:r>
              <a:rPr lang="en-US" altLang="zh-CN" sz="4000" b="1" dirty="0" err="1">
                <a:solidFill>
                  <a:srgbClr val="2B4D89"/>
                </a:solidFill>
                <a:latin typeface="Times New Roman" panose="02020603050405020304" pitchFamily="18" charset="0"/>
                <a:ea typeface="宋体" panose="02010600030101010101" pitchFamily="2" charset="-122"/>
                <a:cs typeface="Times New Roman" panose="02020603050405020304" pitchFamily="18" charset="0"/>
              </a:rPr>
              <a:t>Hyperparameters</a:t>
            </a:r>
            <a:endParaRPr lang="zh-CN" altLang="en-US"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rgbClr val="808080"/>
            </a:solidFill>
          </a:ln>
        </p:spPr>
        <p:style>
          <a:lnRef idx="3">
            <a:schemeClr val="accent3"/>
          </a:lnRef>
          <a:fillRef idx="0">
            <a:schemeClr val="accent3"/>
          </a:fillRef>
          <a:effectRef idx="2">
            <a:schemeClr val="accent3"/>
          </a:effectRef>
          <a:fontRef idx="minor">
            <a:schemeClr val="tx1"/>
          </a:fontRef>
        </p:style>
      </p:cxn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977" y="2414580"/>
            <a:ext cx="3804138" cy="3003267"/>
          </a:xfrm>
          <a:prstGeom prst="rect">
            <a:avLst/>
          </a:prstGeom>
        </p:spPr>
      </p:pic>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9444" y="2522136"/>
            <a:ext cx="3693111" cy="2821464"/>
          </a:xfrm>
          <a:prstGeom prst="rect">
            <a:avLst/>
          </a:prstGeom>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98972" y="2522135"/>
            <a:ext cx="4093028" cy="2821465"/>
          </a:xfrm>
          <a:prstGeom prst="rect">
            <a:avLst/>
          </a:prstGeom>
        </p:spPr>
      </p:pic>
    </p:spTree>
    <p:extLst>
      <p:ext uri="{BB962C8B-B14F-4D97-AF65-F5344CB8AC3E}">
        <p14:creationId xmlns:p14="http://schemas.microsoft.com/office/powerpoint/2010/main" val="16541107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rPr>
              <a:t>Outline</a:t>
            </a:r>
            <a:endParaRPr lang="zh-CN" altLang="en-US" sz="4000" b="1"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fontScale="92500" lnSpcReduction="10000"/>
          </a:bodyPr>
          <a:lstStyle/>
          <a:p>
            <a:pPr>
              <a:lnSpc>
                <a:spcPct val="110000"/>
              </a:lnSpc>
            </a:pPr>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Introduction</a:t>
            </a:r>
          </a:p>
          <a:p>
            <a:pPr>
              <a:lnSpc>
                <a:spcPct val="110000"/>
              </a:lnSpc>
            </a:pPr>
            <a:endPar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pPr>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Feature-Based Method and Kernel-Based Method</a:t>
            </a:r>
          </a:p>
          <a:p>
            <a:endParaRPr lang="en-US" altLang="zh-CN" dirty="0">
              <a:latin typeface="Times New Roman" panose="02020603050405020304" pitchFamily="18" charset="0"/>
              <a:cs typeface="Times New Roman" panose="02020603050405020304" pitchFamily="18" charset="0"/>
            </a:endParaRPr>
          </a:p>
          <a:p>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Unsupervised Method</a:t>
            </a:r>
          </a:p>
          <a:p>
            <a:pPr marL="0" indent="0">
              <a:buNone/>
            </a:pPr>
            <a:endParaRPr lang="en-US" altLang="zh-CN" dirty="0">
              <a:solidFill>
                <a:srgbClr val="42AAC6"/>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Convolutional Deep Neural Network Method</a:t>
            </a:r>
          </a:p>
          <a:p>
            <a:endParaRPr lang="zh-CN" altLang="en-US" dirty="0">
              <a:solidFill>
                <a:srgbClr val="42AAC6"/>
              </a:solidFill>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ea typeface="宋体" panose="02010600030101010101" pitchFamily="2" charset="-122"/>
                <a:cs typeface="Times New Roman" panose="02020603050405020304" pitchFamily="18" charset="0"/>
              </a:rPr>
              <a:t>Conclusion</a:t>
            </a:r>
            <a:endParaRPr lang="zh-CN" altLang="en-US" b="1"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rgbClr val="808080"/>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83744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rPr>
              <a:t>Conclusion</a:t>
            </a:r>
            <a:endParaRPr lang="zh-CN" altLang="en-US"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rgbClr val="808080"/>
            </a:solidFill>
          </a:ln>
        </p:spPr>
        <p:style>
          <a:lnRef idx="3">
            <a:schemeClr val="accent3"/>
          </a:lnRef>
          <a:fillRef idx="0">
            <a:schemeClr val="accent3"/>
          </a:fillRef>
          <a:effectRef idx="2">
            <a:schemeClr val="accent3"/>
          </a:effectRef>
          <a:fontRef idx="minor">
            <a:schemeClr val="tx1"/>
          </a:fontRef>
        </p:style>
      </p:cxnSp>
      <p:sp>
        <p:nvSpPr>
          <p:cNvPr id="3" name="文本框 2"/>
          <p:cNvSpPr txBox="1"/>
          <p:nvPr/>
        </p:nvSpPr>
        <p:spPr>
          <a:xfrm>
            <a:off x="838199" y="2069961"/>
            <a:ext cx="10958565" cy="3170099"/>
          </a:xfrm>
          <a:prstGeom prst="rect">
            <a:avLst/>
          </a:prstGeom>
          <a:noFill/>
        </p:spPr>
        <p:txBody>
          <a:bodyPr wrap="square" rtlCol="0">
            <a:spAutoFit/>
          </a:bodyPr>
          <a:lstStyle/>
          <a:p>
            <a:pPr marL="34290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Supervised methods have good performance but require predefined relation types.</a:t>
            </a:r>
          </a:p>
          <a:p>
            <a:pPr marL="342900" indent="-342900">
              <a:buFont typeface="Wingdings" panose="05000000000000000000" pitchFamily="2" charset="2"/>
              <a:buChar char="l"/>
            </a:pPr>
            <a:endParaRPr lang="en-US" altLang="zh-C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endParaRPr lang="en-US" altLang="zh-C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Unsupervised methods don’t need any labeled data but don’t perform as good as supervised methods </a:t>
            </a:r>
          </a:p>
          <a:p>
            <a:pPr marL="342900" indent="-342900">
              <a:buFont typeface="Wingdings" panose="05000000000000000000" pitchFamily="2" charset="2"/>
              <a:buChar char="l"/>
            </a:pPr>
            <a:endParaRPr lang="en-US" altLang="zh-C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endParaRPr lang="en-US" altLang="zh-C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Features should carry lexical, syntactic and semantic information</a:t>
            </a:r>
          </a:p>
          <a:p>
            <a:pPr marL="342900" indent="-342900">
              <a:buFont typeface="Wingdings" panose="05000000000000000000" pitchFamily="2" charset="2"/>
              <a:buChar char="l"/>
            </a:pPr>
            <a:endParaRPr lang="en-US" altLang="zh-C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endParaRPr lang="en-US" altLang="zh-C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Try our best to avoid noise.</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1647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rPr>
              <a:t>History</a:t>
            </a:r>
            <a:endParaRPr lang="zh-CN" altLang="en-US"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rgbClr val="808080"/>
            </a:solidFill>
          </a:ln>
        </p:spPr>
        <p:style>
          <a:lnRef idx="3">
            <a:schemeClr val="accent3"/>
          </a:lnRef>
          <a:fillRef idx="0">
            <a:schemeClr val="accent3"/>
          </a:fillRef>
          <a:effectRef idx="2">
            <a:schemeClr val="accent3"/>
          </a:effectRef>
          <a:fontRef idx="minor">
            <a:schemeClr val="tx1"/>
          </a:fontRef>
        </p:style>
      </p:cxnSp>
      <p:sp>
        <p:nvSpPr>
          <p:cNvPr id="6" name="矩形 5"/>
          <p:cNvSpPr/>
          <p:nvPr/>
        </p:nvSpPr>
        <p:spPr>
          <a:xfrm>
            <a:off x="3399149" y="1727784"/>
            <a:ext cx="5181601" cy="1152525"/>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MUC-7 (Message Understanding Conferences) ,1998</a:t>
            </a:r>
          </a:p>
          <a:p>
            <a:pPr algn="ctr"/>
            <a:r>
              <a:rPr lang="en-US" altLang="zh-CN" dirty="0">
                <a:solidFill>
                  <a:schemeClr val="tx1"/>
                </a:solidFill>
                <a:latin typeface="Times New Roman" panose="02020603050405020304" pitchFamily="18" charset="0"/>
                <a:cs typeface="Times New Roman" panose="02020603050405020304" pitchFamily="18" charset="0"/>
              </a:rPr>
              <a:t>Defense Advanced Research Projects Agency</a:t>
            </a:r>
          </a:p>
          <a:p>
            <a:pPr algn="ctr"/>
            <a:r>
              <a:rPr lang="en-US" altLang="zh-CN" dirty="0">
                <a:solidFill>
                  <a:schemeClr val="tx1"/>
                </a:solidFill>
                <a:latin typeface="Times New Roman" panose="02020603050405020304" pitchFamily="18" charset="0"/>
                <a:cs typeface="Times New Roman" panose="02020603050405020304" pitchFamily="18" charset="0"/>
              </a:rPr>
              <a:t>Systems used on Information Extraction Tasks</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3" name="矩形 12"/>
          <p:cNvSpPr/>
          <p:nvPr/>
        </p:nvSpPr>
        <p:spPr>
          <a:xfrm>
            <a:off x="3399149" y="3467394"/>
            <a:ext cx="5181601" cy="1152525"/>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ACE(Automatic Content Extraction),1999-2008</a:t>
            </a:r>
          </a:p>
          <a:p>
            <a:pPr algn="ctr"/>
            <a:r>
              <a:rPr lang="en-US" altLang="zh-CN" dirty="0">
                <a:solidFill>
                  <a:schemeClr val="tx1"/>
                </a:solidFill>
                <a:latin typeface="Times New Roman" panose="02020603050405020304" pitchFamily="18" charset="0"/>
                <a:cs typeface="Times New Roman" panose="02020603050405020304" pitchFamily="18" charset="0"/>
              </a:rPr>
              <a:t>National Institute of Standards and Technology(NIST)</a:t>
            </a:r>
          </a:p>
          <a:p>
            <a:pPr algn="ctr"/>
            <a:r>
              <a:rPr lang="en-US" altLang="zh-CN" dirty="0">
                <a:solidFill>
                  <a:schemeClr val="tx1"/>
                </a:solidFill>
                <a:latin typeface="Times New Roman" panose="02020603050405020304" pitchFamily="18" charset="0"/>
                <a:cs typeface="Times New Roman" panose="02020603050405020304" pitchFamily="18" charset="0"/>
              </a:rPr>
              <a:t>Relation Detection and Characterization (RDC)</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4" name="矩形 13"/>
          <p:cNvSpPr/>
          <p:nvPr/>
        </p:nvSpPr>
        <p:spPr>
          <a:xfrm>
            <a:off x="3399149" y="5207004"/>
            <a:ext cx="5181601" cy="1152525"/>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TAC(Text Analysis Conference),2009-present</a:t>
            </a:r>
          </a:p>
          <a:p>
            <a:pPr algn="ctr"/>
            <a:r>
              <a:rPr lang="en-US" altLang="zh-CN" dirty="0">
                <a:solidFill>
                  <a:schemeClr val="tx1"/>
                </a:solidFill>
                <a:latin typeface="Times New Roman" panose="02020603050405020304" pitchFamily="18" charset="0"/>
                <a:cs typeface="Times New Roman" panose="02020603050405020304" pitchFamily="18" charset="0"/>
              </a:rPr>
              <a:t>National Institute of Standards and Technology(NIST)</a:t>
            </a:r>
          </a:p>
          <a:p>
            <a:pPr algn="ctr"/>
            <a:r>
              <a:rPr lang="en-US" altLang="zh-CN" dirty="0">
                <a:solidFill>
                  <a:schemeClr val="tx1"/>
                </a:solidFill>
                <a:latin typeface="Times New Roman" panose="02020603050405020304" pitchFamily="18" charset="0"/>
                <a:cs typeface="Times New Roman" panose="02020603050405020304" pitchFamily="18" charset="0"/>
              </a:rPr>
              <a:t>Knowledge Base Population (KBP)</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8" name="下箭头 7"/>
          <p:cNvSpPr/>
          <p:nvPr/>
        </p:nvSpPr>
        <p:spPr>
          <a:xfrm>
            <a:off x="5761349" y="2880309"/>
            <a:ext cx="457200" cy="58708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6" name="下箭头 15"/>
          <p:cNvSpPr/>
          <p:nvPr/>
        </p:nvSpPr>
        <p:spPr>
          <a:xfrm>
            <a:off x="5761349" y="4619919"/>
            <a:ext cx="457200" cy="58708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09941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rPr>
              <a:t>The Role of Relation Extraction</a:t>
            </a:r>
            <a:endParaRPr lang="zh-CN" altLang="en-US"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rgbClr val="808080"/>
            </a:solidFill>
          </a:ln>
        </p:spPr>
        <p:style>
          <a:lnRef idx="3">
            <a:schemeClr val="accent3"/>
          </a:lnRef>
          <a:fillRef idx="0">
            <a:schemeClr val="accent3"/>
          </a:fillRef>
          <a:effectRef idx="2">
            <a:schemeClr val="accent3"/>
          </a:effectRef>
          <a:fontRef idx="minor">
            <a:schemeClr val="tx1"/>
          </a:fontRef>
        </p:style>
      </p:cxnSp>
      <p:pic>
        <p:nvPicPr>
          <p:cNvPr id="1026" name="Picture 2" descr="“知识图谱”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5827" y="1707591"/>
            <a:ext cx="5857973" cy="4693208"/>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697584" y="2420848"/>
            <a:ext cx="4798243" cy="341632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Relation extraction is a key technology of Knowledge Graph.</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Entities should be connected through relationship to form a network of knowledge structure. </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9062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rPr>
              <a:t>Outline</a:t>
            </a:r>
            <a:endParaRPr lang="zh-CN" altLang="en-US" sz="4000" b="1"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lnSpcReduction="10000"/>
          </a:bodyPr>
          <a:lstStyle/>
          <a:p>
            <a:pPr>
              <a:lnSpc>
                <a:spcPct val="100000"/>
              </a:lnSpc>
            </a:pPr>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Introduction</a:t>
            </a:r>
          </a:p>
          <a:p>
            <a:pPr marL="0" indent="0">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00000"/>
              </a:lnSpc>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Feature-Based Method and Kernel-Based Method</a:t>
            </a:r>
          </a:p>
          <a:p>
            <a:endParaRPr lang="en-US" altLang="zh-CN" dirty="0">
              <a:latin typeface="Times New Roman" panose="02020603050405020304" pitchFamily="18" charset="0"/>
              <a:cs typeface="Times New Roman" panose="02020603050405020304" pitchFamily="18" charset="0"/>
            </a:endParaRPr>
          </a:p>
          <a:p>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Unsupervised Method</a:t>
            </a:r>
          </a:p>
          <a:p>
            <a:pPr marL="0" indent="0">
              <a:buNone/>
            </a:pPr>
            <a:endParaRPr lang="en-US" altLang="zh-CN" dirty="0">
              <a:solidFill>
                <a:srgbClr val="42AAC6"/>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b="1" dirty="0">
                <a:solidFill>
                  <a:srgbClr val="42AAC6"/>
                </a:solidFill>
                <a:latin typeface="Times New Roman" panose="02020603050405020304" pitchFamily="18" charset="0"/>
                <a:cs typeface="Times New Roman" panose="02020603050405020304" pitchFamily="18" charset="0"/>
              </a:rPr>
              <a:t>Convolutional Deep Neural Network Method</a:t>
            </a:r>
          </a:p>
          <a:p>
            <a:endParaRPr lang="zh-CN" altLang="en-US" dirty="0">
              <a:solidFill>
                <a:srgbClr val="42AAC6"/>
              </a:solidFill>
              <a:latin typeface="Times New Roman" panose="02020603050405020304" pitchFamily="18" charset="0"/>
              <a:cs typeface="Times New Roman" panose="02020603050405020304" pitchFamily="18" charset="0"/>
            </a:endParaRPr>
          </a:p>
          <a:p>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Conclusion</a:t>
            </a:r>
            <a:endParaRPr lang="zh-CN" altLang="en-US"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rgbClr val="808080"/>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70851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rPr>
              <a:t>Extraction Task &amp; Multi-Classification Task</a:t>
            </a:r>
            <a:endParaRPr lang="zh-CN" altLang="en-US"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rgbClr val="808080"/>
            </a:solidFill>
          </a:ln>
        </p:spPr>
        <p:style>
          <a:lnRef idx="3">
            <a:schemeClr val="accent3"/>
          </a:lnRef>
          <a:fillRef idx="0">
            <a:schemeClr val="accent3"/>
          </a:fillRef>
          <a:effectRef idx="2">
            <a:schemeClr val="accent3"/>
          </a:effectRef>
          <a:fontRef idx="minor">
            <a:schemeClr val="tx1"/>
          </a:fontRef>
        </p:style>
      </p:cxnSp>
      <p:grpSp>
        <p:nvGrpSpPr>
          <p:cNvPr id="24" name="组合 23"/>
          <p:cNvGrpSpPr/>
          <p:nvPr/>
        </p:nvGrpSpPr>
        <p:grpSpPr>
          <a:xfrm>
            <a:off x="2584738" y="4435657"/>
            <a:ext cx="74001" cy="660817"/>
            <a:chOff x="2526989" y="4451309"/>
            <a:chExt cx="74001" cy="660817"/>
          </a:xfrm>
        </p:grpSpPr>
        <p:sp>
          <p:nvSpPr>
            <p:cNvPr id="11" name="椭圆 10"/>
            <p:cNvSpPr/>
            <p:nvPr/>
          </p:nvSpPr>
          <p:spPr>
            <a:xfrm>
              <a:off x="2526991" y="4451309"/>
              <a:ext cx="73999" cy="7470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 name="椭圆 14"/>
            <p:cNvSpPr/>
            <p:nvPr/>
          </p:nvSpPr>
          <p:spPr>
            <a:xfrm>
              <a:off x="2526990" y="4744364"/>
              <a:ext cx="73999" cy="7470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6" name="椭圆 15"/>
            <p:cNvSpPr/>
            <p:nvPr/>
          </p:nvSpPr>
          <p:spPr>
            <a:xfrm>
              <a:off x="2526989" y="5037419"/>
              <a:ext cx="73999" cy="7470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18" name="椭圆 17"/>
          <p:cNvSpPr/>
          <p:nvPr/>
        </p:nvSpPr>
        <p:spPr>
          <a:xfrm>
            <a:off x="2030931" y="1869925"/>
            <a:ext cx="1192936" cy="50900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Located</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26" name="椭圆 25"/>
          <p:cNvSpPr/>
          <p:nvPr/>
        </p:nvSpPr>
        <p:spPr>
          <a:xfrm>
            <a:off x="2025271" y="2752525"/>
            <a:ext cx="1192936" cy="50900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Part-Of</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27" name="椭圆 26"/>
          <p:cNvSpPr/>
          <p:nvPr/>
        </p:nvSpPr>
        <p:spPr>
          <a:xfrm>
            <a:off x="2025271" y="3635125"/>
            <a:ext cx="1192936" cy="50900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Owner</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28" name="椭圆 27"/>
          <p:cNvSpPr/>
          <p:nvPr/>
        </p:nvSpPr>
        <p:spPr>
          <a:xfrm>
            <a:off x="2025269" y="5388000"/>
            <a:ext cx="1192936" cy="50900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Parent</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29" name="矩形 28"/>
          <p:cNvSpPr/>
          <p:nvPr/>
        </p:nvSpPr>
        <p:spPr>
          <a:xfrm>
            <a:off x="4349365" y="3532776"/>
            <a:ext cx="1299410" cy="71370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Relations</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50" name="直接连接符 49"/>
          <p:cNvCxnSpPr>
            <a:stCxn id="18" idx="6"/>
            <a:endCxn id="29" idx="1"/>
          </p:cNvCxnSpPr>
          <p:nvPr/>
        </p:nvCxnSpPr>
        <p:spPr>
          <a:xfrm>
            <a:off x="3223867" y="2124428"/>
            <a:ext cx="1125498" cy="1765200"/>
          </a:xfrm>
          <a:prstGeom prst="line">
            <a:avLst/>
          </a:prstGeom>
        </p:spPr>
        <p:style>
          <a:lnRef idx="2">
            <a:schemeClr val="dk1"/>
          </a:lnRef>
          <a:fillRef idx="0">
            <a:schemeClr val="dk1"/>
          </a:fillRef>
          <a:effectRef idx="1">
            <a:schemeClr val="dk1"/>
          </a:effectRef>
          <a:fontRef idx="minor">
            <a:schemeClr val="tx1"/>
          </a:fontRef>
        </p:style>
      </p:cxnSp>
      <p:cxnSp>
        <p:nvCxnSpPr>
          <p:cNvPr id="52" name="直接连接符 51"/>
          <p:cNvCxnSpPr>
            <a:stCxn id="26" idx="6"/>
            <a:endCxn id="29" idx="1"/>
          </p:cNvCxnSpPr>
          <p:nvPr/>
        </p:nvCxnSpPr>
        <p:spPr>
          <a:xfrm>
            <a:off x="3218207" y="3007028"/>
            <a:ext cx="1131158" cy="882600"/>
          </a:xfrm>
          <a:prstGeom prst="line">
            <a:avLst/>
          </a:prstGeom>
        </p:spPr>
        <p:style>
          <a:lnRef idx="2">
            <a:schemeClr val="dk1"/>
          </a:lnRef>
          <a:fillRef idx="0">
            <a:schemeClr val="dk1"/>
          </a:fillRef>
          <a:effectRef idx="1">
            <a:schemeClr val="dk1"/>
          </a:effectRef>
          <a:fontRef idx="minor">
            <a:schemeClr val="tx1"/>
          </a:fontRef>
        </p:style>
      </p:cxnSp>
      <p:cxnSp>
        <p:nvCxnSpPr>
          <p:cNvPr id="54" name="直接连接符 53"/>
          <p:cNvCxnSpPr>
            <a:stCxn id="27" idx="6"/>
            <a:endCxn id="29" idx="1"/>
          </p:cNvCxnSpPr>
          <p:nvPr/>
        </p:nvCxnSpPr>
        <p:spPr>
          <a:xfrm>
            <a:off x="3218207" y="3889628"/>
            <a:ext cx="1131158" cy="0"/>
          </a:xfrm>
          <a:prstGeom prst="line">
            <a:avLst/>
          </a:prstGeom>
        </p:spPr>
        <p:style>
          <a:lnRef idx="2">
            <a:schemeClr val="dk1"/>
          </a:lnRef>
          <a:fillRef idx="0">
            <a:schemeClr val="dk1"/>
          </a:fillRef>
          <a:effectRef idx="1">
            <a:schemeClr val="dk1"/>
          </a:effectRef>
          <a:fontRef idx="minor">
            <a:schemeClr val="tx1"/>
          </a:fontRef>
        </p:style>
      </p:cxnSp>
      <p:cxnSp>
        <p:nvCxnSpPr>
          <p:cNvPr id="56" name="直接连接符 55"/>
          <p:cNvCxnSpPr>
            <a:stCxn id="28" idx="6"/>
            <a:endCxn id="29" idx="1"/>
          </p:cNvCxnSpPr>
          <p:nvPr/>
        </p:nvCxnSpPr>
        <p:spPr>
          <a:xfrm flipV="1">
            <a:off x="3218205" y="3889628"/>
            <a:ext cx="1131160" cy="1752875"/>
          </a:xfrm>
          <a:prstGeom prst="line">
            <a:avLst/>
          </a:prstGeom>
        </p:spPr>
        <p:style>
          <a:lnRef idx="2">
            <a:schemeClr val="dk1"/>
          </a:lnRef>
          <a:fillRef idx="0">
            <a:schemeClr val="dk1"/>
          </a:fillRef>
          <a:effectRef idx="1">
            <a:schemeClr val="dk1"/>
          </a:effectRef>
          <a:fontRef idx="minor">
            <a:schemeClr val="tx1"/>
          </a:fontRef>
        </p:style>
      </p:cxnSp>
      <p:cxnSp>
        <p:nvCxnSpPr>
          <p:cNvPr id="58" name="直接连接符 57"/>
          <p:cNvCxnSpPr>
            <a:stCxn id="15" idx="6"/>
            <a:endCxn id="29" idx="1"/>
          </p:cNvCxnSpPr>
          <p:nvPr/>
        </p:nvCxnSpPr>
        <p:spPr>
          <a:xfrm flipV="1">
            <a:off x="2658738" y="3889628"/>
            <a:ext cx="1690627" cy="876438"/>
          </a:xfrm>
          <a:prstGeom prst="line">
            <a:avLst/>
          </a:prstGeom>
        </p:spPr>
        <p:style>
          <a:lnRef idx="2">
            <a:schemeClr val="dk1"/>
          </a:lnRef>
          <a:fillRef idx="0">
            <a:schemeClr val="dk1"/>
          </a:fillRef>
          <a:effectRef idx="1">
            <a:schemeClr val="dk1"/>
          </a:effectRef>
          <a:fontRef idx="minor">
            <a:schemeClr val="tx1"/>
          </a:fontRef>
        </p:style>
      </p:cxnSp>
      <p:sp>
        <p:nvSpPr>
          <p:cNvPr id="62" name="矩形 61"/>
          <p:cNvSpPr/>
          <p:nvPr/>
        </p:nvSpPr>
        <p:spPr>
          <a:xfrm>
            <a:off x="7250404" y="4268711"/>
            <a:ext cx="2170148" cy="92000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Multi-Classification Task</a:t>
            </a:r>
          </a:p>
        </p:txBody>
      </p:sp>
      <p:sp>
        <p:nvSpPr>
          <p:cNvPr id="63" name="矩形 62"/>
          <p:cNvSpPr/>
          <p:nvPr/>
        </p:nvSpPr>
        <p:spPr>
          <a:xfrm>
            <a:off x="7286324" y="2395673"/>
            <a:ext cx="2098309" cy="85576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Extraction Task</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024" name="下箭头 1023"/>
          <p:cNvSpPr/>
          <p:nvPr/>
        </p:nvSpPr>
        <p:spPr>
          <a:xfrm rot="14020076">
            <a:off x="6370026" y="2501874"/>
            <a:ext cx="248334" cy="1694758"/>
          </a:xfrm>
          <a:prstGeom prst="downArrow">
            <a:avLst>
              <a:gd name="adj1" fmla="val 50000"/>
              <a:gd name="adj2" fmla="val 52174"/>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7" name="上下箭头 1026"/>
          <p:cNvSpPr/>
          <p:nvPr/>
        </p:nvSpPr>
        <p:spPr>
          <a:xfrm>
            <a:off x="8191099" y="3271479"/>
            <a:ext cx="288758" cy="974999"/>
          </a:xfrm>
          <a:prstGeom prst="upDownArrow">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25090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rPr>
              <a:t>Feature-Based Method – Feature Selection</a:t>
            </a:r>
            <a:endParaRPr lang="zh-CN" altLang="en-US"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rgbClr val="808080"/>
            </a:solidFill>
          </a:ln>
        </p:spPr>
        <p:style>
          <a:lnRef idx="3">
            <a:schemeClr val="accent3"/>
          </a:lnRef>
          <a:fillRef idx="0">
            <a:schemeClr val="accent3"/>
          </a:fillRef>
          <a:effectRef idx="2">
            <a:schemeClr val="accent3"/>
          </a:effectRef>
          <a:fontRef idx="minor">
            <a:schemeClr val="tx1"/>
          </a:fontRef>
        </p:style>
      </p:cxnSp>
      <p:grpSp>
        <p:nvGrpSpPr>
          <p:cNvPr id="17" name="组合 16"/>
          <p:cNvGrpSpPr/>
          <p:nvPr/>
        </p:nvGrpSpPr>
        <p:grpSpPr>
          <a:xfrm>
            <a:off x="2534233" y="1585503"/>
            <a:ext cx="6543778" cy="4662768"/>
            <a:chOff x="1035371" y="1425247"/>
            <a:chExt cx="6543778" cy="4662768"/>
          </a:xfrm>
        </p:grpSpPr>
        <p:sp>
          <p:nvSpPr>
            <p:cNvPr id="32" name="矩形 31"/>
            <p:cNvSpPr/>
            <p:nvPr/>
          </p:nvSpPr>
          <p:spPr>
            <a:xfrm>
              <a:off x="6224831" y="1425247"/>
              <a:ext cx="1354318" cy="40535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Words</a:t>
              </a:r>
              <a:endParaRPr lang="zh-CN" altLang="en-US" dirty="0">
                <a:solidFill>
                  <a:schemeClr val="tx1"/>
                </a:solidFill>
                <a:latin typeface="Times New Roman" panose="02020603050405020304" pitchFamily="18" charset="0"/>
                <a:cs typeface="Times New Roman" panose="02020603050405020304" pitchFamily="18" charset="0"/>
              </a:endParaRPr>
            </a:p>
          </p:txBody>
        </p:sp>
        <p:grpSp>
          <p:nvGrpSpPr>
            <p:cNvPr id="14" name="组合 13"/>
            <p:cNvGrpSpPr/>
            <p:nvPr/>
          </p:nvGrpSpPr>
          <p:grpSpPr>
            <a:xfrm>
              <a:off x="1035371" y="1830600"/>
              <a:ext cx="6543778" cy="4257415"/>
              <a:chOff x="1035371" y="1830600"/>
              <a:chExt cx="6543778" cy="4257415"/>
            </a:xfrm>
          </p:grpSpPr>
          <p:sp>
            <p:nvSpPr>
              <p:cNvPr id="3" name="矩形 2"/>
              <p:cNvSpPr/>
              <p:nvPr/>
            </p:nvSpPr>
            <p:spPr>
              <a:xfrm>
                <a:off x="1035371" y="3784468"/>
                <a:ext cx="1272619" cy="405353"/>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2E75B6"/>
                    </a:solidFill>
                    <a:latin typeface="Times New Roman" panose="02020603050405020304" pitchFamily="18" charset="0"/>
                    <a:cs typeface="Times New Roman" panose="02020603050405020304" pitchFamily="18" charset="0"/>
                  </a:rPr>
                  <a:t>Features</a:t>
                </a:r>
                <a:endParaRPr lang="zh-CN" altLang="en-US" b="1" dirty="0">
                  <a:solidFill>
                    <a:srgbClr val="2E75B6"/>
                  </a:solidFill>
                  <a:latin typeface="Times New Roman" panose="02020603050405020304" pitchFamily="18" charset="0"/>
                  <a:cs typeface="Times New Roman" panose="02020603050405020304" pitchFamily="18" charset="0"/>
                </a:endParaRPr>
              </a:p>
            </p:txBody>
          </p:sp>
          <p:sp>
            <p:nvSpPr>
              <p:cNvPr id="25" name="矩形 24"/>
              <p:cNvSpPr/>
              <p:nvPr/>
            </p:nvSpPr>
            <p:spPr>
              <a:xfrm>
                <a:off x="3399929" y="1835045"/>
                <a:ext cx="1272619" cy="405353"/>
              </a:xfrm>
              <a:prstGeom prst="rect">
                <a:avLst/>
              </a:prstGeom>
              <a:noFill/>
              <a:ln w="19050">
                <a:solidFill>
                  <a:srgbClr val="767A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A5A82A"/>
                    </a:solidFill>
                    <a:latin typeface="Times New Roman" panose="02020603050405020304" pitchFamily="18" charset="0"/>
                    <a:cs typeface="Times New Roman" panose="02020603050405020304" pitchFamily="18" charset="0"/>
                  </a:rPr>
                  <a:t>Lexical</a:t>
                </a:r>
                <a:endParaRPr lang="zh-CN" altLang="en-US" b="1" dirty="0">
                  <a:solidFill>
                    <a:srgbClr val="A5A82A"/>
                  </a:solidFill>
                  <a:latin typeface="Times New Roman" panose="02020603050405020304" pitchFamily="18" charset="0"/>
                  <a:cs typeface="Times New Roman" panose="02020603050405020304" pitchFamily="18" charset="0"/>
                </a:endParaRPr>
              </a:p>
            </p:txBody>
          </p:sp>
          <p:sp>
            <p:nvSpPr>
              <p:cNvPr id="30" name="矩形 29"/>
              <p:cNvSpPr/>
              <p:nvPr/>
            </p:nvSpPr>
            <p:spPr>
              <a:xfrm>
                <a:off x="3399926" y="3725891"/>
                <a:ext cx="1272619" cy="405353"/>
              </a:xfrm>
              <a:prstGeom prst="rect">
                <a:avLst/>
              </a:prstGeom>
              <a:noFill/>
              <a:ln w="19050">
                <a:solidFill>
                  <a:srgbClr val="767A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A5A82A"/>
                    </a:solidFill>
                    <a:latin typeface="Times New Roman" panose="02020603050405020304" pitchFamily="18" charset="0"/>
                    <a:cs typeface="Times New Roman" panose="02020603050405020304" pitchFamily="18" charset="0"/>
                  </a:rPr>
                  <a:t>Syntactic</a:t>
                </a:r>
                <a:r>
                  <a:rPr lang="en-US" altLang="zh-CN" dirty="0">
                    <a:solidFill>
                      <a:schemeClr val="tx1"/>
                    </a:solidFill>
                    <a:latin typeface="Times New Roman" panose="02020603050405020304" pitchFamily="18" charset="0"/>
                    <a:cs typeface="Times New Roman" panose="02020603050405020304" pitchFamily="18" charset="0"/>
                  </a:rPr>
                  <a:t> </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1" name="矩形 30"/>
              <p:cNvSpPr/>
              <p:nvPr/>
            </p:nvSpPr>
            <p:spPr>
              <a:xfrm>
                <a:off x="3399926" y="5616737"/>
                <a:ext cx="1272619" cy="405353"/>
              </a:xfrm>
              <a:prstGeom prst="rect">
                <a:avLst/>
              </a:prstGeom>
              <a:noFill/>
              <a:ln w="19050">
                <a:solidFill>
                  <a:srgbClr val="767A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A5A82A"/>
                    </a:solidFill>
                    <a:latin typeface="Times New Roman" panose="02020603050405020304" pitchFamily="18" charset="0"/>
                    <a:cs typeface="Times New Roman" panose="02020603050405020304" pitchFamily="18" charset="0"/>
                  </a:rPr>
                  <a:t>Semantic</a:t>
                </a:r>
                <a:r>
                  <a:rPr lang="en-US" altLang="zh-CN" dirty="0">
                    <a:solidFill>
                      <a:schemeClr val="tx1"/>
                    </a:solidFill>
                    <a:latin typeface="Times New Roman" panose="02020603050405020304" pitchFamily="18" charset="0"/>
                    <a:cs typeface="Times New Roman" panose="02020603050405020304" pitchFamily="18" charset="0"/>
                  </a:rPr>
                  <a:t> </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3" name="矩形 32"/>
              <p:cNvSpPr/>
              <p:nvPr/>
            </p:nvSpPr>
            <p:spPr>
              <a:xfrm>
                <a:off x="6224831" y="1830600"/>
                <a:ext cx="1354318" cy="40535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Entity Type</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4" name="矩形 33"/>
              <p:cNvSpPr/>
              <p:nvPr/>
            </p:nvSpPr>
            <p:spPr>
              <a:xfrm>
                <a:off x="6224831" y="2635992"/>
                <a:ext cx="1354318" cy="76612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Mention </a:t>
                </a:r>
              </a:p>
              <a:p>
                <a:pPr algn="ctr"/>
                <a:r>
                  <a:rPr lang="en-US" altLang="zh-CN" dirty="0">
                    <a:solidFill>
                      <a:schemeClr val="tx1"/>
                    </a:solidFill>
                    <a:latin typeface="Times New Roman" panose="02020603050405020304" pitchFamily="18" charset="0"/>
                    <a:cs typeface="Times New Roman" panose="02020603050405020304" pitchFamily="18" charset="0"/>
                  </a:rPr>
                  <a:t>Level</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5" name="矩形 34"/>
              <p:cNvSpPr/>
              <p:nvPr/>
            </p:nvSpPr>
            <p:spPr>
              <a:xfrm>
                <a:off x="6224831" y="2235953"/>
                <a:ext cx="1354318" cy="40535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Overlap</a:t>
                </a:r>
                <a:endParaRPr lang="zh-CN" altLang="en-US" dirty="0">
                  <a:solidFill>
                    <a:schemeClr val="tx1"/>
                  </a:solidFill>
                  <a:latin typeface="Times New Roman" panose="02020603050405020304" pitchFamily="18" charset="0"/>
                  <a:cs typeface="Times New Roman" panose="02020603050405020304" pitchFamily="18" charset="0"/>
                </a:endParaRPr>
              </a:p>
            </p:txBody>
          </p:sp>
          <p:grpSp>
            <p:nvGrpSpPr>
              <p:cNvPr id="6" name="组合 5"/>
              <p:cNvGrpSpPr/>
              <p:nvPr/>
            </p:nvGrpSpPr>
            <p:grpSpPr>
              <a:xfrm>
                <a:off x="6224831" y="3718543"/>
                <a:ext cx="1354318" cy="947186"/>
                <a:chOff x="6224831" y="3437990"/>
                <a:chExt cx="1354318" cy="947186"/>
              </a:xfrm>
            </p:grpSpPr>
            <p:sp>
              <p:nvSpPr>
                <p:cNvPr id="36" name="矩形 35"/>
                <p:cNvSpPr/>
                <p:nvPr/>
              </p:nvSpPr>
              <p:spPr>
                <a:xfrm>
                  <a:off x="6224831" y="3437990"/>
                  <a:ext cx="1354318" cy="53720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Dependency</a:t>
                  </a:r>
                </a:p>
                <a:p>
                  <a:pPr algn="ctr"/>
                  <a:r>
                    <a:rPr lang="en-US" altLang="zh-CN" dirty="0">
                      <a:solidFill>
                        <a:schemeClr val="tx1"/>
                      </a:solidFill>
                      <a:latin typeface="Times New Roman" panose="02020603050405020304" pitchFamily="18" charset="0"/>
                      <a:cs typeface="Times New Roman" panose="02020603050405020304" pitchFamily="18" charset="0"/>
                    </a:rPr>
                    <a:t>Tree</a:t>
                  </a:r>
                </a:p>
              </p:txBody>
            </p:sp>
            <p:sp>
              <p:nvSpPr>
                <p:cNvPr id="37" name="矩形 36"/>
                <p:cNvSpPr/>
                <p:nvPr/>
              </p:nvSpPr>
              <p:spPr>
                <a:xfrm>
                  <a:off x="6224831" y="3975194"/>
                  <a:ext cx="1354318" cy="4099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latin typeface="Times New Roman" panose="02020603050405020304" pitchFamily="18" charset="0"/>
                    <a:cs typeface="Times New Roman" panose="02020603050405020304" pitchFamily="18" charset="0"/>
                  </a:endParaRPr>
                </a:p>
                <a:p>
                  <a:pPr algn="ctr"/>
                  <a:r>
                    <a:rPr lang="en-US" altLang="zh-CN" dirty="0">
                      <a:solidFill>
                        <a:schemeClr val="tx1"/>
                      </a:solidFill>
                      <a:latin typeface="Times New Roman" panose="02020603050405020304" pitchFamily="18" charset="0"/>
                      <a:cs typeface="Times New Roman" panose="02020603050405020304" pitchFamily="18" charset="0"/>
                    </a:rPr>
                    <a:t>Parse Tree</a:t>
                  </a:r>
                </a:p>
                <a:p>
                  <a:pPr algn="ctr"/>
                  <a:endParaRPr lang="en-US" altLang="zh-CN" dirty="0">
                    <a:solidFill>
                      <a:schemeClr val="tx1"/>
                    </a:solidFill>
                    <a:latin typeface="Times New Roman" panose="02020603050405020304" pitchFamily="18" charset="0"/>
                    <a:cs typeface="Times New Roman" panose="02020603050405020304" pitchFamily="18" charset="0"/>
                  </a:endParaRPr>
                </a:p>
              </p:txBody>
            </p:sp>
          </p:grpSp>
          <p:sp>
            <p:nvSpPr>
              <p:cNvPr id="38" name="矩形 37"/>
              <p:cNvSpPr/>
              <p:nvPr/>
            </p:nvSpPr>
            <p:spPr>
              <a:xfrm>
                <a:off x="6224831" y="5550811"/>
                <a:ext cx="1354318" cy="53720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Semantic</a:t>
                </a:r>
              </a:p>
              <a:p>
                <a:pPr algn="ctr"/>
                <a:r>
                  <a:rPr lang="en-US" altLang="zh-CN" dirty="0">
                    <a:solidFill>
                      <a:schemeClr val="tx1"/>
                    </a:solidFill>
                    <a:latin typeface="Times New Roman" panose="02020603050405020304" pitchFamily="18" charset="0"/>
                    <a:cs typeface="Times New Roman" panose="02020603050405020304" pitchFamily="18" charset="0"/>
                  </a:rPr>
                  <a:t>Information</a:t>
                </a:r>
              </a:p>
            </p:txBody>
          </p:sp>
          <p:sp>
            <p:nvSpPr>
              <p:cNvPr id="10" name="左大括号 9"/>
              <p:cNvSpPr/>
              <p:nvPr/>
            </p:nvSpPr>
            <p:spPr>
              <a:xfrm>
                <a:off x="2762055" y="2083324"/>
                <a:ext cx="358218" cy="3836709"/>
              </a:xfrm>
              <a:prstGeom prst="leftBrace">
                <a:avLst>
                  <a:gd name="adj1" fmla="val 8333"/>
                  <a:gd name="adj2" fmla="val 50246"/>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右箭头 12"/>
              <p:cNvSpPr/>
              <p:nvPr/>
            </p:nvSpPr>
            <p:spPr>
              <a:xfrm>
                <a:off x="4760536" y="1941922"/>
                <a:ext cx="1319753" cy="141402"/>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右箭头 40"/>
              <p:cNvSpPr/>
              <p:nvPr/>
            </p:nvSpPr>
            <p:spPr>
              <a:xfrm>
                <a:off x="4760535" y="3845743"/>
                <a:ext cx="1319753" cy="141402"/>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右箭头 41"/>
              <p:cNvSpPr/>
              <p:nvPr/>
            </p:nvSpPr>
            <p:spPr>
              <a:xfrm>
                <a:off x="4760535" y="5766915"/>
                <a:ext cx="1319753" cy="141402"/>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3720025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rPr>
              <a:t>Lexical Features</a:t>
            </a:r>
            <a:endParaRPr lang="zh-CN" altLang="en-US" sz="4000" b="1" dirty="0">
              <a:solidFill>
                <a:srgbClr val="2B4D89"/>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rgbClr val="808080"/>
            </a:solidFill>
          </a:ln>
        </p:spPr>
        <p:style>
          <a:lnRef idx="3">
            <a:schemeClr val="accent3"/>
          </a:lnRef>
          <a:fillRef idx="0">
            <a:schemeClr val="accent3"/>
          </a:fillRef>
          <a:effectRef idx="2">
            <a:schemeClr val="accent3"/>
          </a:effectRef>
          <a:fontRef idx="minor">
            <a:schemeClr val="tx1"/>
          </a:fontRef>
        </p:style>
      </p:cxnSp>
      <p:sp>
        <p:nvSpPr>
          <p:cNvPr id="4" name="文本框 3"/>
          <p:cNvSpPr txBox="1"/>
          <p:nvPr/>
        </p:nvSpPr>
        <p:spPr>
          <a:xfrm>
            <a:off x="1262406" y="2971871"/>
            <a:ext cx="9144786" cy="646331"/>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Words: </a:t>
            </a:r>
            <a:r>
              <a:rPr lang="en-US" altLang="zh-CN" dirty="0">
                <a:latin typeface="Times New Roman" panose="02020603050405020304" pitchFamily="18" charset="0"/>
                <a:cs typeface="Times New Roman" panose="02020603050405020304" pitchFamily="18" charset="0"/>
              </a:rPr>
              <a:t>The Words of both the mentions and all the words between.</a:t>
            </a:r>
          </a:p>
          <a:p>
            <a:r>
              <a:rPr lang="en-US" altLang="zh-CN" dirty="0">
                <a:latin typeface="Times New Roman" panose="02020603050405020304" pitchFamily="18" charset="0"/>
                <a:cs typeface="Times New Roman" panose="02020603050405020304" pitchFamily="18" charset="0"/>
              </a:rPr>
              <a:t>e.g. </a:t>
            </a:r>
            <a:r>
              <a:rPr lang="en-US" altLang="zh-CN" i="1" dirty="0">
                <a:latin typeface="Times New Roman" panose="02020603050405020304" pitchFamily="18" charset="0"/>
                <a:cs typeface="Times New Roman" panose="02020603050405020304" pitchFamily="18" charset="0"/>
              </a:rPr>
              <a:t>chairman</a:t>
            </a:r>
            <a:r>
              <a:rPr lang="en-US" altLang="zh-CN" sz="1100" i="1" dirty="0">
                <a:latin typeface="Times New Roman" panose="02020603050405020304" pitchFamily="18" charset="0"/>
                <a:cs typeface="Times New Roman" panose="02020603050405020304" pitchFamily="18" charset="0"/>
              </a:rPr>
              <a:t>m11</a:t>
            </a:r>
            <a:r>
              <a:rPr lang="en-US" altLang="zh-CN" i="1" dirty="0">
                <a:latin typeface="Times New Roman" panose="02020603050405020304" pitchFamily="18" charset="0"/>
                <a:cs typeface="Times New Roman" panose="02020603050405020304" pitchFamily="18" charset="0"/>
              </a:rPr>
              <a:t>  ,  of</a:t>
            </a:r>
            <a:r>
              <a:rPr lang="en-US" altLang="zh-CN" sz="1100" i="1" dirty="0">
                <a:latin typeface="Times New Roman" panose="02020603050405020304" pitchFamily="18" charset="0"/>
                <a:cs typeface="Times New Roman" panose="02020603050405020304" pitchFamily="18" charset="0"/>
              </a:rPr>
              <a:t>b1</a:t>
            </a:r>
            <a:r>
              <a:rPr lang="en-US" altLang="zh-CN" i="1" dirty="0">
                <a:latin typeface="Times New Roman" panose="02020603050405020304" pitchFamily="18" charset="0"/>
                <a:cs typeface="Times New Roman" panose="02020603050405020304" pitchFamily="18" charset="0"/>
              </a:rPr>
              <a:t> , its</a:t>
            </a:r>
            <a:r>
              <a:rPr lang="en-US" altLang="zh-CN" sz="1100" i="1" dirty="0">
                <a:latin typeface="Times New Roman" panose="02020603050405020304" pitchFamily="18" charset="0"/>
                <a:cs typeface="Times New Roman" panose="02020603050405020304" pitchFamily="18" charset="0"/>
              </a:rPr>
              <a:t>b2</a:t>
            </a:r>
            <a:r>
              <a:rPr lang="en-US" altLang="zh-CN" i="1" dirty="0">
                <a:latin typeface="Times New Roman" panose="02020603050405020304" pitchFamily="18" charset="0"/>
                <a:cs typeface="Times New Roman" panose="02020603050405020304" pitchFamily="18" charset="0"/>
              </a:rPr>
              <a:t>  , board</a:t>
            </a:r>
            <a:r>
              <a:rPr lang="en-US" altLang="zh-CN" sz="1100" i="1" dirty="0">
                <a:latin typeface="Times New Roman" panose="02020603050405020304" pitchFamily="18" charset="0"/>
                <a:cs typeface="Times New Roman" panose="02020603050405020304" pitchFamily="18" charset="0"/>
              </a:rPr>
              <a:t>m21</a:t>
            </a:r>
            <a:endParaRPr lang="zh-CN" altLang="en-US" sz="1100" i="1" dirty="0">
              <a:latin typeface="Times New Roman" panose="02020603050405020304" pitchFamily="18" charset="0"/>
              <a:cs typeface="Times New Roman" panose="02020603050405020304" pitchFamily="18" charset="0"/>
            </a:endParaRPr>
          </a:p>
        </p:txBody>
      </p:sp>
      <p:grpSp>
        <p:nvGrpSpPr>
          <p:cNvPr id="15" name="组合 14"/>
          <p:cNvGrpSpPr/>
          <p:nvPr/>
        </p:nvGrpSpPr>
        <p:grpSpPr>
          <a:xfrm>
            <a:off x="3121843" y="1697719"/>
            <a:ext cx="5948313" cy="1083955"/>
            <a:chOff x="2743200" y="1666881"/>
            <a:chExt cx="5948313" cy="1083955"/>
          </a:xfrm>
        </p:grpSpPr>
        <p:sp>
          <p:nvSpPr>
            <p:cNvPr id="23" name="文本框 22"/>
            <p:cNvSpPr txBox="1"/>
            <p:nvPr/>
          </p:nvSpPr>
          <p:spPr>
            <a:xfrm>
              <a:off x="3047214" y="1962996"/>
              <a:ext cx="5069264"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Sentence: </a:t>
              </a:r>
              <a:r>
                <a:rPr lang="en-US" altLang="zh-CN" dirty="0">
                  <a:latin typeface="Times New Roman" panose="02020603050405020304" pitchFamily="18" charset="0"/>
                  <a:cs typeface="Times New Roman" panose="02020603050405020304" pitchFamily="18" charset="0"/>
                </a:rPr>
                <a:t>  … been the chairman of its board …</a:t>
              </a:r>
              <a:endParaRPr lang="zh-CN" altLang="en-US" dirty="0">
                <a:latin typeface="Times New Roman" panose="02020603050405020304" pitchFamily="18" charset="0"/>
                <a:cs typeface="Times New Roman" panose="02020603050405020304" pitchFamily="18" charset="0"/>
              </a:endParaRPr>
            </a:p>
          </p:txBody>
        </p:sp>
        <p:sp>
          <p:nvSpPr>
            <p:cNvPr id="7" name="矩形 6"/>
            <p:cNvSpPr/>
            <p:nvPr/>
          </p:nvSpPr>
          <p:spPr>
            <a:xfrm>
              <a:off x="5348140" y="1962996"/>
              <a:ext cx="876693" cy="337793"/>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6742915" y="1962995"/>
              <a:ext cx="613134" cy="337793"/>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2743200" y="1666881"/>
              <a:ext cx="5948313" cy="1083955"/>
              <a:chOff x="2177592" y="1632819"/>
              <a:chExt cx="5948313" cy="1083955"/>
            </a:xfrm>
          </p:grpSpPr>
          <p:sp>
            <p:nvSpPr>
              <p:cNvPr id="9" name="文本框 8"/>
              <p:cNvSpPr txBox="1"/>
              <p:nvPr/>
            </p:nvSpPr>
            <p:spPr>
              <a:xfrm>
                <a:off x="4944358" y="2269009"/>
                <a:ext cx="414779" cy="307777"/>
              </a:xfrm>
              <a:prstGeom prst="rect">
                <a:avLst/>
              </a:prstGeom>
              <a:noFill/>
            </p:spPr>
            <p:txBody>
              <a:bodyPr wrap="square" rtlCol="0">
                <a:spAutoFit/>
              </a:bodyPr>
              <a:lstStyle/>
              <a:p>
                <a:r>
                  <a:rPr lang="en-US" altLang="zh-CN" sz="1400" i="1" dirty="0">
                    <a:latin typeface="Times New Roman" panose="02020603050405020304" pitchFamily="18" charset="0"/>
                    <a:cs typeface="Times New Roman" panose="02020603050405020304" pitchFamily="18" charset="0"/>
                  </a:rPr>
                  <a:t>m1</a:t>
                </a:r>
                <a:endParaRPr lang="zh-CN" altLang="en-US" sz="1400" i="1" dirty="0">
                  <a:latin typeface="Times New Roman" panose="02020603050405020304" pitchFamily="18" charset="0"/>
                  <a:cs typeface="Times New Roman" panose="02020603050405020304" pitchFamily="18" charset="0"/>
                </a:endParaRPr>
              </a:p>
            </p:txBody>
          </p:sp>
          <p:sp>
            <p:nvSpPr>
              <p:cNvPr id="28" name="文本框 27"/>
              <p:cNvSpPr txBox="1"/>
              <p:nvPr/>
            </p:nvSpPr>
            <p:spPr>
              <a:xfrm>
                <a:off x="6235635" y="2269009"/>
                <a:ext cx="414779" cy="307777"/>
              </a:xfrm>
              <a:prstGeom prst="rect">
                <a:avLst/>
              </a:prstGeom>
              <a:noFill/>
            </p:spPr>
            <p:txBody>
              <a:bodyPr wrap="square" rtlCol="0">
                <a:spAutoFit/>
              </a:bodyPr>
              <a:lstStyle/>
              <a:p>
                <a:r>
                  <a:rPr lang="en-US" altLang="zh-CN" sz="1400" i="1" dirty="0">
                    <a:latin typeface="Times New Roman" panose="02020603050405020304" pitchFamily="18" charset="0"/>
                    <a:cs typeface="Times New Roman" panose="02020603050405020304" pitchFamily="18" charset="0"/>
                  </a:rPr>
                  <a:t>m2</a:t>
                </a:r>
                <a:endParaRPr lang="zh-CN" altLang="en-US" sz="1400" i="1" dirty="0">
                  <a:latin typeface="Times New Roman" panose="02020603050405020304" pitchFamily="18" charset="0"/>
                  <a:cs typeface="Times New Roman" panose="02020603050405020304" pitchFamily="18" charset="0"/>
                </a:endParaRPr>
              </a:p>
            </p:txBody>
          </p:sp>
          <p:sp>
            <p:nvSpPr>
              <p:cNvPr id="11" name="矩形 10"/>
              <p:cNvSpPr/>
              <p:nvPr/>
            </p:nvSpPr>
            <p:spPr>
              <a:xfrm>
                <a:off x="2177592" y="1632819"/>
                <a:ext cx="5948313" cy="108395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9" name="文本框 38"/>
          <p:cNvSpPr txBox="1"/>
          <p:nvPr/>
        </p:nvSpPr>
        <p:spPr>
          <a:xfrm>
            <a:off x="1262406" y="3710387"/>
            <a:ext cx="9144786" cy="646331"/>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Entity Type: </a:t>
            </a:r>
            <a:r>
              <a:rPr lang="en-US" altLang="zh-CN" dirty="0">
                <a:latin typeface="Times New Roman" panose="02020603050405020304" pitchFamily="18" charset="0"/>
                <a:cs typeface="Times New Roman" panose="02020603050405020304" pitchFamily="18" charset="0"/>
              </a:rPr>
              <a:t>The entity type of both the mentions.</a:t>
            </a:r>
          </a:p>
          <a:p>
            <a:r>
              <a:rPr lang="en-US" altLang="zh-CN" dirty="0">
                <a:latin typeface="Times New Roman" panose="02020603050405020304" pitchFamily="18" charset="0"/>
                <a:cs typeface="Times New Roman" panose="02020603050405020304" pitchFamily="18" charset="0"/>
              </a:rPr>
              <a:t>e.g. </a:t>
            </a:r>
            <a:r>
              <a:rPr lang="en-US" altLang="zh-CN" i="1" dirty="0">
                <a:latin typeface="Times New Roman" panose="02020603050405020304" pitchFamily="18" charset="0"/>
                <a:cs typeface="Times New Roman" panose="02020603050405020304" pitchFamily="18" charset="0"/>
              </a:rPr>
              <a:t>PERSON</a:t>
            </a:r>
            <a:r>
              <a:rPr lang="en-US" altLang="zh-CN" sz="1200" i="1" dirty="0">
                <a:latin typeface="Times New Roman" panose="02020603050405020304" pitchFamily="18" charset="0"/>
                <a:cs typeface="Times New Roman" panose="02020603050405020304" pitchFamily="18" charset="0"/>
              </a:rPr>
              <a:t>m1</a:t>
            </a:r>
            <a:r>
              <a:rPr lang="en-US" altLang="zh-CN" i="1" dirty="0">
                <a:latin typeface="Times New Roman" panose="02020603050405020304" pitchFamily="18" charset="0"/>
                <a:cs typeface="Times New Roman" panose="02020603050405020304" pitchFamily="18" charset="0"/>
              </a:rPr>
              <a:t>(chairman) , ORGANIZATION</a:t>
            </a:r>
            <a:r>
              <a:rPr lang="en-US" altLang="zh-CN" sz="1200" i="1" dirty="0">
                <a:latin typeface="Times New Roman" panose="02020603050405020304" pitchFamily="18" charset="0"/>
                <a:cs typeface="Times New Roman" panose="02020603050405020304" pitchFamily="18" charset="0"/>
              </a:rPr>
              <a:t>m2</a:t>
            </a:r>
            <a:r>
              <a:rPr lang="en-US" altLang="zh-CN" i="1" dirty="0">
                <a:latin typeface="Times New Roman" panose="02020603050405020304" pitchFamily="18" charset="0"/>
                <a:cs typeface="Times New Roman" panose="02020603050405020304" pitchFamily="18" charset="0"/>
              </a:rPr>
              <a:t>(board) </a:t>
            </a:r>
            <a:endParaRPr lang="zh-CN" altLang="en-US" sz="1100" i="1" dirty="0">
              <a:latin typeface="Times New Roman" panose="02020603050405020304" pitchFamily="18" charset="0"/>
              <a:cs typeface="Times New Roman" panose="02020603050405020304" pitchFamily="18" charset="0"/>
            </a:endParaRPr>
          </a:p>
        </p:txBody>
      </p:sp>
      <p:sp>
        <p:nvSpPr>
          <p:cNvPr id="40" name="文本框 39"/>
          <p:cNvSpPr txBox="1"/>
          <p:nvPr/>
        </p:nvSpPr>
        <p:spPr>
          <a:xfrm>
            <a:off x="1262406" y="4364233"/>
            <a:ext cx="9144786" cy="923330"/>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Mention Level: </a:t>
            </a:r>
            <a:r>
              <a:rPr lang="en-US" altLang="zh-CN" dirty="0">
                <a:latin typeface="Times New Roman" panose="02020603050405020304" pitchFamily="18" charset="0"/>
                <a:cs typeface="Times New Roman" panose="02020603050405020304" pitchFamily="18" charset="0"/>
              </a:rPr>
              <a:t>The</a:t>
            </a:r>
            <a:r>
              <a:rPr lang="en-US" altLang="zh-CN" b="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mention level (one of NAME, NOMINAL,PRONOUN) of both the mentions.</a:t>
            </a:r>
          </a:p>
          <a:p>
            <a:r>
              <a:rPr lang="en-US" altLang="zh-CN" dirty="0">
                <a:latin typeface="Times New Roman" panose="02020603050405020304" pitchFamily="18" charset="0"/>
                <a:cs typeface="Times New Roman" panose="02020603050405020304" pitchFamily="18" charset="0"/>
              </a:rPr>
              <a:t>e.g. </a:t>
            </a:r>
            <a:r>
              <a:rPr lang="en-US" altLang="zh-CN" i="1" dirty="0">
                <a:latin typeface="Times New Roman" panose="02020603050405020304" pitchFamily="18" charset="0"/>
                <a:cs typeface="Times New Roman" panose="02020603050405020304" pitchFamily="18" charset="0"/>
              </a:rPr>
              <a:t>NOMINAL</a:t>
            </a:r>
            <a:r>
              <a:rPr lang="en-US" altLang="zh-CN" sz="1200" i="1" dirty="0">
                <a:latin typeface="Times New Roman" panose="02020603050405020304" pitchFamily="18" charset="0"/>
                <a:cs typeface="Times New Roman" panose="02020603050405020304" pitchFamily="18" charset="0"/>
              </a:rPr>
              <a:t>m1</a:t>
            </a:r>
            <a:r>
              <a:rPr lang="en-US" altLang="zh-CN" i="1" dirty="0">
                <a:latin typeface="Times New Roman" panose="02020603050405020304" pitchFamily="18" charset="0"/>
                <a:cs typeface="Times New Roman" panose="02020603050405020304" pitchFamily="18" charset="0"/>
              </a:rPr>
              <a:t>(chairman) , NOMINAL</a:t>
            </a:r>
            <a:r>
              <a:rPr lang="en-US" altLang="zh-CN" sz="1200" i="1" dirty="0">
                <a:latin typeface="Times New Roman" panose="02020603050405020304" pitchFamily="18" charset="0"/>
                <a:cs typeface="Times New Roman" panose="02020603050405020304" pitchFamily="18" charset="0"/>
              </a:rPr>
              <a:t>m2</a:t>
            </a:r>
            <a:r>
              <a:rPr lang="en-US" altLang="zh-CN" i="1" dirty="0">
                <a:latin typeface="Times New Roman" panose="02020603050405020304" pitchFamily="18" charset="0"/>
                <a:cs typeface="Times New Roman" panose="02020603050405020304" pitchFamily="18" charset="0"/>
              </a:rPr>
              <a:t>(board) </a:t>
            </a:r>
            <a:endParaRPr lang="zh-CN" altLang="en-US" sz="1100" i="1" dirty="0">
              <a:latin typeface="Times New Roman" panose="02020603050405020304" pitchFamily="18" charset="0"/>
              <a:cs typeface="Times New Roman" panose="02020603050405020304" pitchFamily="18" charset="0"/>
            </a:endParaRPr>
          </a:p>
        </p:txBody>
      </p:sp>
      <p:sp>
        <p:nvSpPr>
          <p:cNvPr id="43" name="文本框 42"/>
          <p:cNvSpPr txBox="1"/>
          <p:nvPr/>
        </p:nvSpPr>
        <p:spPr>
          <a:xfrm>
            <a:off x="1262406" y="5333882"/>
            <a:ext cx="9144786" cy="1200329"/>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Overlap: </a:t>
            </a:r>
            <a:r>
              <a:rPr lang="en-US" altLang="zh-CN" dirty="0">
                <a:latin typeface="Times New Roman" panose="02020603050405020304" pitchFamily="18" charset="0"/>
                <a:cs typeface="Times New Roman" panose="02020603050405020304" pitchFamily="18" charset="0"/>
              </a:rPr>
              <a:t>The number of words separating the two mentions, the number of other mentions in between, flags indicating whether the two mentions are in the same noun phrase, verb phrase or prepositional phrase.</a:t>
            </a:r>
          </a:p>
          <a:p>
            <a:r>
              <a:rPr lang="en-US" altLang="zh-CN" dirty="0">
                <a:latin typeface="Times New Roman" panose="02020603050405020304" pitchFamily="18" charset="0"/>
                <a:cs typeface="Times New Roman" panose="02020603050405020304" pitchFamily="18" charset="0"/>
              </a:rPr>
              <a:t>e.g.</a:t>
            </a:r>
            <a:r>
              <a:rPr lang="en-US" altLang="zh-CN" i="1" dirty="0">
                <a:latin typeface="Times New Roman" panose="02020603050405020304" pitchFamily="18" charset="0"/>
                <a:cs typeface="Times New Roman" panose="02020603050405020304" pitchFamily="18" charset="0"/>
              </a:rPr>
              <a:t> one-mention-in-between(its) , two-words-apart , in-same-noun-phrase</a:t>
            </a:r>
            <a:endParaRPr lang="zh-CN" alt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594116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7151</TotalTime>
  <Words>3396</Words>
  <Application>Microsoft Office PowerPoint</Application>
  <PresentationFormat>宽屏</PresentationFormat>
  <Paragraphs>367</Paragraphs>
  <Slides>37</Slides>
  <Notes>37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37</vt:i4>
      </vt:variant>
    </vt:vector>
  </HeadingPairs>
  <TitlesOfParts>
    <vt:vector size="45" baseType="lpstr">
      <vt:lpstr>等线</vt:lpstr>
      <vt:lpstr>等线 Light</vt:lpstr>
      <vt:lpstr>宋体</vt:lpstr>
      <vt:lpstr>Arial</vt:lpstr>
      <vt:lpstr>Cambria Math</vt:lpstr>
      <vt:lpstr>Times New Roman</vt:lpstr>
      <vt:lpstr>Wingdings</vt:lpstr>
      <vt:lpstr>Office 主题​​</vt:lpstr>
      <vt:lpstr>Relation Classification via Convolutional Deep Neural Network</vt:lpstr>
      <vt:lpstr>Outline</vt:lpstr>
      <vt:lpstr>What is Relation Extraction?</vt:lpstr>
      <vt:lpstr>History</vt:lpstr>
      <vt:lpstr>The Role of Relation Extraction</vt:lpstr>
      <vt:lpstr>Outline</vt:lpstr>
      <vt:lpstr>Extraction Task &amp; Multi-Classification Task</vt:lpstr>
      <vt:lpstr>Feature-Based Method – Feature Selection</vt:lpstr>
      <vt:lpstr>Lexical Features</vt:lpstr>
      <vt:lpstr>Syntactic Features – Parse Tree</vt:lpstr>
      <vt:lpstr>Syntactic Features – Dependency Tree</vt:lpstr>
      <vt:lpstr>Semantic Features</vt:lpstr>
      <vt:lpstr>Shortcoming of Feature-Based Method</vt:lpstr>
      <vt:lpstr>Kernel-Based Method</vt:lpstr>
      <vt:lpstr>Contiguous Subtree Kernels</vt:lpstr>
      <vt:lpstr>Contiguous Subtree Kernels</vt:lpstr>
      <vt:lpstr>Contiguous Subtree Kernels</vt:lpstr>
      <vt:lpstr>Shortcoming of Kernel-Based Method</vt:lpstr>
      <vt:lpstr>Outline</vt:lpstr>
      <vt:lpstr>Unsupervised Method</vt:lpstr>
      <vt:lpstr>Advantages of Unsupervised Method </vt:lpstr>
      <vt:lpstr>Shortcoming of Unsupervised Method </vt:lpstr>
      <vt:lpstr>Outline</vt:lpstr>
      <vt:lpstr>NLP Tools is Always Right?</vt:lpstr>
      <vt:lpstr>Architecture</vt:lpstr>
      <vt:lpstr>Word Representation</vt:lpstr>
      <vt:lpstr>Lexical Level Features</vt:lpstr>
      <vt:lpstr>Sentence Level Features</vt:lpstr>
      <vt:lpstr>Sentence Level Features – Word Features</vt:lpstr>
      <vt:lpstr>Sentence Level Features – Position Features</vt:lpstr>
      <vt:lpstr>Convolution</vt:lpstr>
      <vt:lpstr>Relation Classification</vt:lpstr>
      <vt:lpstr>Experimental</vt:lpstr>
      <vt:lpstr>Performance on Different Feature sets</vt:lpstr>
      <vt:lpstr>Effect of Hyperparameters</vt:lpstr>
      <vt:lpstr>Outline</vt:lpstr>
      <vt:lpstr>Conclusion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 Extraction</dc:title>
  <dc:creator>jun kuang</dc:creator>
  <cp:lastModifiedBy>jun kuang</cp:lastModifiedBy>
  <cp:revision>789</cp:revision>
  <dcterms:created xsi:type="dcterms:W3CDTF">2017-11-26T05:45:19Z</dcterms:created>
  <dcterms:modified xsi:type="dcterms:W3CDTF">2018-03-15T07:09:13Z</dcterms:modified>
</cp:coreProperties>
</file>