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7" r:id="rId2"/>
    <p:sldId id="284" r:id="rId3"/>
    <p:sldId id="259" r:id="rId4"/>
    <p:sldId id="260" r:id="rId5"/>
    <p:sldId id="262" r:id="rId6"/>
    <p:sldId id="261" r:id="rId7"/>
    <p:sldId id="263" r:id="rId8"/>
    <p:sldId id="264" r:id="rId9"/>
    <p:sldId id="285" r:id="rId10"/>
    <p:sldId id="266" r:id="rId11"/>
    <p:sldId id="267" r:id="rId12"/>
    <p:sldId id="268" r:id="rId13"/>
    <p:sldId id="269" r:id="rId14"/>
    <p:sldId id="270" r:id="rId15"/>
    <p:sldId id="271" r:id="rId16"/>
    <p:sldId id="286" r:id="rId17"/>
    <p:sldId id="273" r:id="rId18"/>
    <p:sldId id="274" r:id="rId19"/>
    <p:sldId id="275" r:id="rId20"/>
    <p:sldId id="276" r:id="rId21"/>
    <p:sldId id="277" r:id="rId22"/>
    <p:sldId id="278" r:id="rId23"/>
    <p:sldId id="279" r:id="rId24"/>
    <p:sldId id="280" r:id="rId25"/>
    <p:sldId id="281" r:id="rId26"/>
    <p:sldId id="283" r:id="rId27"/>
    <p:sldId id="282" r:id="rId28"/>
    <p:sldId id="2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6185" autoAdjust="0"/>
  </p:normalViewPr>
  <p:slideViewPr>
    <p:cSldViewPr snapToGrid="0">
      <p:cViewPr varScale="1">
        <p:scale>
          <a:sx n="67" d="100"/>
          <a:sy n="67" d="100"/>
        </p:scale>
        <p:origin x="11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34EAC-7B86-4145-9880-D904B59D6198}" type="datetimeFigureOut">
              <a:rPr lang="en-US" altLang="zh-CN"/>
              <a:t>3/16/2018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112C-589A-4FB4-850A-5076523AA6B2}" type="slidenum">
              <a:rPr lang="en-US" altLang="zh-CN"/>
              <a:t>‹#›</a:t>
            </a:fld>
            <a:endParaRPr lang="zh-CN" altLang="en-US"/>
          </a:p>
        </p:txBody>
      </p:sp>
    </p:spTree>
    <p:extLst>
      <p:ext uri="{BB962C8B-B14F-4D97-AF65-F5344CB8AC3E}">
        <p14:creationId xmlns:p14="http://schemas.microsoft.com/office/powerpoint/2010/main" val="118889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0"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a:t>
            </a:fld>
            <a:endParaRPr lang="zh-CN" altLang="en-US"/>
          </a:p>
        </p:txBody>
      </p:sp>
    </p:spTree>
    <p:extLst>
      <p:ext uri="{BB962C8B-B14F-4D97-AF65-F5344CB8AC3E}">
        <p14:creationId xmlns:p14="http://schemas.microsoft.com/office/powerpoint/2010/main" val="1451560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如图所示是一个标注的结果，从图中可以看出，每一个词被分配一个</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O”</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Other”</a:t>
            </a:r>
            <a:r>
              <a:rPr lang="zh-CN" altLang="en-US" sz="1200" b="0" i="0" kern="1200" dirty="0" smtClean="0">
                <a:solidFill>
                  <a:schemeClr val="tx1"/>
                </a:solidFill>
                <a:effectLst/>
                <a:latin typeface="+mn-lt"/>
                <a:ea typeface="+mn-ea"/>
                <a:cs typeface="+mn-cs"/>
              </a:rPr>
              <a:t>标签。其它标签由３个部分组成</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该单词在实体中的位置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关系类型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以及实体在三元组关系中的角色</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BIES”(</a:t>
            </a:r>
            <a:r>
              <a:rPr lang="en-US" altLang="zh-CN" sz="1200" b="0" i="0" kern="1200" dirty="0" err="1" smtClean="0">
                <a:solidFill>
                  <a:schemeClr val="tx1"/>
                </a:solidFill>
                <a:effectLst/>
                <a:latin typeface="+mn-lt"/>
                <a:ea typeface="+mn-ea"/>
                <a:cs typeface="+mn-cs"/>
              </a:rPr>
              <a:t>Begin,Inside,End,Single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来表示单词在实体中的位置。关系的类型信息是从一个预先定义好的集合中获得，实体在三元组关系中的角色用”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来表示</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10</a:t>
            </a:fld>
            <a:endParaRPr lang="zh-CN" altLang="en-US"/>
          </a:p>
        </p:txBody>
      </p:sp>
    </p:spTree>
    <p:extLst>
      <p:ext uri="{BB962C8B-B14F-4D97-AF65-F5344CB8AC3E}">
        <p14:creationId xmlns:p14="http://schemas.microsoft.com/office/powerpoint/2010/main" val="14626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将关系类型相同的实体组成三元组得到最后的结果。当一个句子中有两个或更多的三元组有相同的关系类型，那么根据就近原则组合实体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例如，假设图１中，</a:t>
            </a:r>
            <a:r>
              <a:rPr lang="en-US" altLang="zh-CN" sz="1200" b="0" i="0" kern="1200" dirty="0" smtClean="0">
                <a:solidFill>
                  <a:schemeClr val="tx1"/>
                </a:solidFill>
                <a:effectLst/>
                <a:latin typeface="+mn-lt"/>
                <a:ea typeface="+mn-ea"/>
                <a:cs typeface="+mn-cs"/>
              </a:rPr>
              <a:t>United States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Trump</a:t>
            </a:r>
            <a:r>
              <a:rPr lang="zh-CN" altLang="en-US" sz="1200" b="0" i="0" kern="1200" dirty="0" smtClean="0">
                <a:solidFill>
                  <a:schemeClr val="tx1"/>
                </a:solidFill>
                <a:effectLst/>
                <a:latin typeface="+mn-lt"/>
                <a:ea typeface="+mn-ea"/>
                <a:cs typeface="+mn-cs"/>
              </a:rPr>
              <a:t>的关系类型是”</a:t>
            </a:r>
            <a:r>
              <a:rPr lang="en-US" altLang="zh-CN" sz="1200" b="0" i="0" kern="1200" dirty="0" smtClean="0">
                <a:solidFill>
                  <a:schemeClr val="tx1"/>
                </a:solidFill>
                <a:effectLst/>
                <a:latin typeface="+mn-lt"/>
                <a:ea typeface="+mn-ea"/>
                <a:cs typeface="+mn-cs"/>
              </a:rPr>
              <a:t>Company-Founder”</a:t>
            </a:r>
            <a:r>
              <a:rPr lang="zh-CN" altLang="en-US" sz="1200" b="0" i="0" kern="1200" dirty="0" smtClean="0">
                <a:solidFill>
                  <a:schemeClr val="tx1"/>
                </a:solidFill>
                <a:effectLst/>
                <a:latin typeface="+mn-lt"/>
                <a:ea typeface="+mn-ea"/>
                <a:cs typeface="+mn-cs"/>
              </a:rPr>
              <a:t>，那么根据就近原则，最后结果为</a:t>
            </a:r>
            <a:r>
              <a:rPr lang="en-US" altLang="zh-CN" sz="1200" b="0" i="0" kern="1200" dirty="0" smtClean="0">
                <a:solidFill>
                  <a:schemeClr val="tx1"/>
                </a:solidFill>
                <a:effectLst/>
                <a:latin typeface="+mn-lt"/>
                <a:ea typeface="+mn-ea"/>
                <a:cs typeface="+mn-cs"/>
              </a:rPr>
              <a:t>{United </a:t>
            </a:r>
            <a:r>
              <a:rPr lang="en-US" altLang="zh-CN" sz="1200" b="0" i="0" kern="1200" dirty="0" err="1" smtClean="0">
                <a:solidFill>
                  <a:schemeClr val="tx1"/>
                </a:solidFill>
                <a:effectLst/>
                <a:latin typeface="+mn-lt"/>
                <a:ea typeface="+mn-ea"/>
                <a:cs typeface="+mn-cs"/>
              </a:rPr>
              <a:t>States,Company-Founder,Trump</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{App </a:t>
            </a:r>
            <a:r>
              <a:rPr lang="en-US" altLang="zh-CN" sz="1200" b="0" i="0" kern="1200" dirty="0" err="1" smtClean="0">
                <a:solidFill>
                  <a:schemeClr val="tx1"/>
                </a:solidFill>
                <a:effectLst/>
                <a:latin typeface="+mn-lt"/>
                <a:ea typeface="+mn-ea"/>
                <a:cs typeface="+mn-cs"/>
              </a:rPr>
              <a:t>Inc,Company-Founder,Steven</a:t>
            </a:r>
            <a:r>
              <a:rPr lang="en-US" altLang="zh-CN" sz="1200" b="0" i="0" kern="1200" dirty="0" smtClean="0">
                <a:solidFill>
                  <a:schemeClr val="tx1"/>
                </a:solidFill>
                <a:effectLst/>
                <a:latin typeface="+mn-lt"/>
                <a:ea typeface="+mn-ea"/>
                <a:cs typeface="+mn-cs"/>
              </a:rPr>
              <a:t> Paul Jobs}</a:t>
            </a:r>
          </a:p>
          <a:p>
            <a:endParaRPr lang="en-US" altLang="zh-CN" dirty="0" smtClean="0">
              <a:ea typeface="等线"/>
            </a:endParaRPr>
          </a:p>
          <a:p>
            <a:r>
              <a:rPr lang="zh-CN" altLang="en-US" dirty="0" smtClean="0">
                <a:ea typeface="等线"/>
              </a:rPr>
              <a:t>标签的总数量</a:t>
            </a:r>
            <a:r>
              <a:rPr lang="en-US" altLang="zh-CN" dirty="0" smtClean="0">
                <a:ea typeface="等线"/>
              </a:rPr>
              <a:t>N</a:t>
            </a:r>
            <a:r>
              <a:rPr lang="en-US" altLang="zh-CN" baseline="0" dirty="0" smtClean="0">
                <a:ea typeface="等线"/>
              </a:rPr>
              <a:t> = 2*4*|R|+1</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11</a:t>
            </a:fld>
            <a:endParaRPr lang="zh-CN" altLang="en-US"/>
          </a:p>
        </p:txBody>
      </p:sp>
    </p:spTree>
    <p:extLst>
      <p:ext uri="{BB962C8B-B14F-4D97-AF65-F5344CB8AC3E}">
        <p14:creationId xmlns:p14="http://schemas.microsoft.com/office/powerpoint/2010/main" val="302257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利用端到端模型对序列进行标注，端到端模型由五部分组成，分别为：</a:t>
            </a:r>
            <a:r>
              <a:rPr lang="zh-CN" altLang="en-US" sz="1200" b="0" i="0" kern="1200" dirty="0" smtClean="0">
                <a:solidFill>
                  <a:schemeClr val="tx1"/>
                </a:solidFill>
                <a:effectLst/>
                <a:latin typeface="+mn-lt"/>
                <a:ea typeface="+mn-ea"/>
                <a:cs typeface="+mn-cs"/>
              </a:rPr>
              <a:t>输入层、</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层、</a:t>
            </a:r>
            <a:r>
              <a:rPr lang="en-US" altLang="zh-CN" sz="1200" b="0" i="0" kern="1200" dirty="0" smtClean="0">
                <a:solidFill>
                  <a:schemeClr val="tx1"/>
                </a:solidFill>
                <a:effectLst/>
                <a:latin typeface="+mn-lt"/>
                <a:ea typeface="+mn-ea"/>
                <a:cs typeface="+mn-cs"/>
              </a:rPr>
              <a:t>Encoding</a:t>
            </a:r>
            <a:r>
              <a:rPr lang="zh-CN" altLang="en-US" sz="1200" b="0" i="0" kern="1200" dirty="0" smtClean="0">
                <a:solidFill>
                  <a:schemeClr val="tx1"/>
                </a:solidFill>
                <a:effectLst/>
                <a:latin typeface="+mn-lt"/>
                <a:ea typeface="+mn-ea"/>
                <a:cs typeface="+mn-cs"/>
              </a:rPr>
              <a:t>层、</a:t>
            </a:r>
            <a:r>
              <a:rPr lang="en-US" altLang="zh-CN" sz="1200" b="0" i="0" kern="1200" dirty="0" smtClean="0">
                <a:solidFill>
                  <a:schemeClr val="tx1"/>
                </a:solidFill>
                <a:effectLst/>
                <a:latin typeface="+mn-lt"/>
                <a:ea typeface="+mn-ea"/>
                <a:cs typeface="+mn-cs"/>
              </a:rPr>
              <a:t>Decoding</a:t>
            </a:r>
            <a:r>
              <a:rPr lang="zh-CN" altLang="en-US" sz="1200" b="0" i="0" kern="1200" dirty="0" smtClean="0">
                <a:solidFill>
                  <a:schemeClr val="tx1"/>
                </a:solidFill>
                <a:effectLst/>
                <a:latin typeface="+mn-lt"/>
                <a:ea typeface="+mn-ea"/>
                <a:cs typeface="+mn-cs"/>
              </a:rPr>
              <a:t>层和输出层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层将输入层的每个词转化成</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维的</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向量，然后将词向量输入到双向的</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中进行编码。</a:t>
            </a:r>
            <a:endParaRPr lang="en-US" altLang="zh-CN" dirty="0" smtClean="0">
              <a:ea typeface="等线"/>
            </a:endParaRP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12</a:t>
            </a:fld>
            <a:endParaRPr lang="zh-CN" altLang="en-US"/>
          </a:p>
        </p:txBody>
      </p:sp>
    </p:spTree>
    <p:extLst>
      <p:ext uri="{BB962C8B-B14F-4D97-AF65-F5344CB8AC3E}">
        <p14:creationId xmlns:p14="http://schemas.microsoft.com/office/powerpoint/2010/main" val="215843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双向</a:t>
            </a:r>
            <a:r>
              <a:rPr lang="en-US" altLang="zh-CN" dirty="0" smtClean="0">
                <a:ea typeface="等线"/>
              </a:rPr>
              <a:t>LSTM</a:t>
            </a:r>
            <a:r>
              <a:rPr lang="zh-CN" altLang="en-US" dirty="0" smtClean="0">
                <a:ea typeface="等线"/>
              </a:rPr>
              <a:t>层由两个平行的</a:t>
            </a:r>
            <a:r>
              <a:rPr lang="en-US" altLang="zh-CN" dirty="0" smtClean="0">
                <a:ea typeface="等线"/>
              </a:rPr>
              <a:t>LSTM</a:t>
            </a:r>
            <a:r>
              <a:rPr lang="zh-CN" altLang="en-US" dirty="0" smtClean="0">
                <a:ea typeface="等线"/>
              </a:rPr>
              <a:t>层构成，即一个前向的</a:t>
            </a:r>
            <a:r>
              <a:rPr lang="en-US" altLang="zh-CN" dirty="0" smtClean="0">
                <a:ea typeface="等线"/>
              </a:rPr>
              <a:t>LSTM</a:t>
            </a:r>
            <a:r>
              <a:rPr lang="zh-CN" altLang="en-US" dirty="0" smtClean="0">
                <a:ea typeface="等线"/>
              </a:rPr>
              <a:t>和一个后向的</a:t>
            </a:r>
            <a:r>
              <a:rPr lang="en-US" altLang="zh-CN" dirty="0" smtClean="0">
                <a:ea typeface="等线"/>
              </a:rPr>
              <a:t>LSTM</a:t>
            </a:r>
            <a:r>
              <a:rPr lang="zh-CN" altLang="en-US" dirty="0" smtClean="0">
                <a:ea typeface="等线"/>
              </a:rPr>
              <a:t>。</a:t>
            </a:r>
            <a:r>
              <a:rPr lang="en-US" altLang="zh-CN" dirty="0" smtClean="0">
                <a:ea typeface="等线"/>
              </a:rPr>
              <a:t>LSTM</a:t>
            </a:r>
            <a:r>
              <a:rPr lang="zh-CN" altLang="en-US" dirty="0" smtClean="0">
                <a:ea typeface="等线"/>
              </a:rPr>
              <a:t>记忆块如图所示。主要是由一个细胞状态和</a:t>
            </a:r>
            <a:r>
              <a:rPr lang="en-US" altLang="zh-CN" dirty="0" smtClean="0">
                <a:ea typeface="等线"/>
              </a:rPr>
              <a:t>3</a:t>
            </a:r>
            <a:r>
              <a:rPr lang="zh-CN" altLang="en-US" dirty="0" smtClean="0">
                <a:ea typeface="等线"/>
              </a:rPr>
              <a:t>个控制门构成。这</a:t>
            </a:r>
            <a:r>
              <a:rPr lang="en-US" altLang="zh-CN" dirty="0" smtClean="0">
                <a:ea typeface="等线"/>
              </a:rPr>
              <a:t>3</a:t>
            </a:r>
            <a:r>
              <a:rPr lang="zh-CN" altLang="en-US" dirty="0" smtClean="0">
                <a:ea typeface="等线"/>
              </a:rPr>
              <a:t>个控制门从左到右分别是遗忘门</a:t>
            </a:r>
            <a:r>
              <a:rPr lang="en-US" altLang="zh-CN" dirty="0" smtClean="0">
                <a:ea typeface="等线"/>
              </a:rPr>
              <a:t>(</a:t>
            </a:r>
            <a:r>
              <a:rPr lang="zh-CN" altLang="en-US" dirty="0" smtClean="0">
                <a:ea typeface="等线"/>
              </a:rPr>
              <a:t>忘记过去某些信息</a:t>
            </a:r>
            <a:r>
              <a:rPr lang="en-US" altLang="zh-CN" dirty="0" smtClean="0">
                <a:ea typeface="等线"/>
              </a:rPr>
              <a:t>)</a:t>
            </a:r>
            <a:r>
              <a:rPr lang="zh-CN" altLang="en-US" dirty="0" smtClean="0">
                <a:ea typeface="等线"/>
              </a:rPr>
              <a:t>、输入门</a:t>
            </a:r>
            <a:r>
              <a:rPr lang="en-US" altLang="zh-CN" dirty="0" smtClean="0">
                <a:ea typeface="等线"/>
              </a:rPr>
              <a:t>(</a:t>
            </a:r>
            <a:r>
              <a:rPr lang="zh-CN" altLang="en-US" dirty="0" smtClean="0">
                <a:ea typeface="等线"/>
              </a:rPr>
              <a:t>记忆现在的某些信息</a:t>
            </a:r>
            <a:r>
              <a:rPr lang="en-US" altLang="zh-CN" dirty="0" smtClean="0">
                <a:ea typeface="等线"/>
              </a:rPr>
              <a:t>)</a:t>
            </a:r>
            <a:r>
              <a:rPr lang="zh-CN" altLang="en-US" dirty="0" smtClean="0">
                <a:ea typeface="等线"/>
              </a:rPr>
              <a:t>和输出门</a:t>
            </a:r>
            <a:r>
              <a:rPr lang="en-US" altLang="zh-CN" dirty="0" smtClean="0">
                <a:ea typeface="等线"/>
              </a:rPr>
              <a:t>(</a:t>
            </a:r>
            <a:r>
              <a:rPr lang="zh-CN" altLang="en-US" dirty="0" smtClean="0">
                <a:ea typeface="等线"/>
              </a:rPr>
              <a:t>输出</a:t>
            </a:r>
            <a:r>
              <a:rPr lang="en-US" altLang="zh-CN" dirty="0" smtClean="0">
                <a:ea typeface="等线"/>
              </a:rPr>
              <a:t>)</a:t>
            </a:r>
            <a:r>
              <a:rPr lang="zh-CN" altLang="en-US" dirty="0" smtClean="0">
                <a:ea typeface="等线"/>
              </a:rPr>
              <a:t>。</a:t>
            </a:r>
            <a:endParaRPr lang="en-US" altLang="zh-CN" dirty="0" smtClean="0">
              <a:ea typeface="等线"/>
            </a:endParaRPr>
          </a:p>
          <a:p>
            <a:r>
              <a:rPr lang="zh-CN" altLang="en-US" dirty="0" smtClean="0">
                <a:ea typeface="等线"/>
              </a:rPr>
              <a:t>每一个隐层向量</a:t>
            </a:r>
            <a:r>
              <a:rPr lang="en-US" altLang="zh-CN" dirty="0" err="1" smtClean="0">
                <a:ea typeface="等线"/>
              </a:rPr>
              <a:t>ht</a:t>
            </a:r>
            <a:r>
              <a:rPr lang="zh-CN" altLang="en-US" dirty="0" smtClean="0">
                <a:ea typeface="等线"/>
              </a:rPr>
              <a:t>是由上一时刻的隐层向量</a:t>
            </a:r>
            <a:r>
              <a:rPr lang="en-US" altLang="zh-CN" dirty="0" smtClean="0">
                <a:ea typeface="等线"/>
              </a:rPr>
              <a:t>ht-1</a:t>
            </a:r>
            <a:r>
              <a:rPr lang="zh-CN" altLang="en-US" dirty="0" smtClean="0">
                <a:ea typeface="等线"/>
              </a:rPr>
              <a:t>，细胞状态</a:t>
            </a:r>
            <a:r>
              <a:rPr lang="en-US" altLang="zh-CN" dirty="0" smtClean="0">
                <a:ea typeface="等线"/>
              </a:rPr>
              <a:t>ct-1</a:t>
            </a:r>
            <a:r>
              <a:rPr lang="zh-CN" altLang="en-US" dirty="0" smtClean="0">
                <a:ea typeface="等线"/>
              </a:rPr>
              <a:t>以及输入的词向量</a:t>
            </a:r>
            <a:r>
              <a:rPr lang="en-US" altLang="zh-CN" dirty="0" err="1" smtClean="0">
                <a:ea typeface="等线"/>
              </a:rPr>
              <a:t>Wt</a:t>
            </a:r>
            <a:r>
              <a:rPr lang="zh-CN" altLang="en-US" dirty="0" smtClean="0">
                <a:ea typeface="等线"/>
              </a:rPr>
              <a:t>得到。</a:t>
            </a:r>
            <a:endParaRPr lang="en-US" altLang="zh-CN" dirty="0" smtClean="0">
              <a:ea typeface="等线"/>
            </a:endParaRPr>
          </a:p>
          <a:p>
            <a:r>
              <a:rPr lang="zh-CN" altLang="en-US" dirty="0" smtClean="0">
                <a:ea typeface="等线"/>
              </a:rPr>
              <a:t>计算公式解释：</a:t>
            </a:r>
            <a:r>
              <a:rPr lang="en-US" altLang="zh-CN" dirty="0" err="1" smtClean="0">
                <a:ea typeface="等线"/>
              </a:rPr>
              <a:t>ft</a:t>
            </a:r>
            <a:r>
              <a:rPr lang="zh-CN" altLang="en-US" dirty="0" smtClean="0">
                <a:ea typeface="等线"/>
              </a:rPr>
              <a:t>是由输入的词向量</a:t>
            </a:r>
            <a:r>
              <a:rPr lang="en-US" altLang="zh-CN" dirty="0" err="1" smtClean="0">
                <a:ea typeface="等线"/>
              </a:rPr>
              <a:t>wt</a:t>
            </a:r>
            <a:r>
              <a:rPr lang="zh-CN" altLang="en-US" dirty="0" smtClean="0">
                <a:ea typeface="等线"/>
              </a:rPr>
              <a:t>、上一个时刻的隐层向量</a:t>
            </a:r>
            <a:r>
              <a:rPr lang="en-US" altLang="zh-CN" dirty="0" smtClean="0">
                <a:ea typeface="等线"/>
              </a:rPr>
              <a:t>ht-1</a:t>
            </a:r>
            <a:r>
              <a:rPr lang="zh-CN" altLang="en-US" dirty="0" smtClean="0">
                <a:ea typeface="等线"/>
              </a:rPr>
              <a:t>、上一时刻的细胞状态</a:t>
            </a:r>
            <a:r>
              <a:rPr lang="en-US" altLang="zh-CN" dirty="0" smtClean="0">
                <a:ea typeface="等线"/>
              </a:rPr>
              <a:t>ct-1</a:t>
            </a:r>
            <a:r>
              <a:rPr lang="zh-CN" altLang="en-US" dirty="0" smtClean="0">
                <a:ea typeface="等线"/>
              </a:rPr>
              <a:t>乘上参数矩阵再加上一个偏置项，然后经过一个</a:t>
            </a:r>
            <a:r>
              <a:rPr lang="en-US" altLang="zh-CN" dirty="0" smtClean="0">
                <a:ea typeface="等线"/>
              </a:rPr>
              <a:t>sigmoid</a:t>
            </a:r>
            <a:r>
              <a:rPr lang="zh-CN" altLang="en-US" dirty="0" smtClean="0">
                <a:ea typeface="等线"/>
              </a:rPr>
              <a:t>函数得到</a:t>
            </a:r>
            <a:r>
              <a:rPr lang="en-US" altLang="zh-CN" dirty="0" smtClean="0">
                <a:ea typeface="等线"/>
              </a:rPr>
              <a:t>It</a:t>
            </a:r>
            <a:r>
              <a:rPr lang="zh-CN" altLang="en-US" dirty="0" smtClean="0">
                <a:ea typeface="等线"/>
              </a:rPr>
              <a:t>也是类似。</a:t>
            </a:r>
            <a:endParaRPr lang="en-US" altLang="zh-CN" dirty="0" smtClean="0">
              <a:ea typeface="等线"/>
            </a:endParaRPr>
          </a:p>
          <a:p>
            <a:r>
              <a:rPr lang="en-US" altLang="zh-CN" dirty="0" smtClean="0">
                <a:ea typeface="等线"/>
              </a:rPr>
              <a:t>t</a:t>
            </a:r>
            <a:r>
              <a:rPr lang="zh-CN" altLang="en-US" dirty="0" smtClean="0">
                <a:ea typeface="等线"/>
              </a:rPr>
              <a:t>时刻的细胞状态</a:t>
            </a:r>
            <a:r>
              <a:rPr lang="en-US" altLang="zh-CN" dirty="0" err="1" smtClean="0">
                <a:ea typeface="等线"/>
              </a:rPr>
              <a:t>ct</a:t>
            </a:r>
            <a:r>
              <a:rPr lang="zh-CN" altLang="en-US" dirty="0" smtClean="0">
                <a:ea typeface="等线"/>
              </a:rPr>
              <a:t>则是将过去的记忆与</a:t>
            </a:r>
            <a:r>
              <a:rPr lang="en-US" altLang="zh-CN" dirty="0" smtClean="0">
                <a:ea typeface="等线"/>
              </a:rPr>
              <a:t>t</a:t>
            </a:r>
            <a:r>
              <a:rPr lang="zh-CN" altLang="en-US" dirty="0" smtClean="0">
                <a:ea typeface="等线"/>
              </a:rPr>
              <a:t>时刻的输入合并得到。</a:t>
            </a:r>
            <a:r>
              <a:rPr lang="en-US" altLang="zh-CN" dirty="0" smtClean="0">
                <a:ea typeface="等线"/>
              </a:rPr>
              <a:t>T</a:t>
            </a:r>
            <a:r>
              <a:rPr lang="zh-CN" altLang="en-US" dirty="0" smtClean="0">
                <a:ea typeface="等线"/>
              </a:rPr>
              <a:t>时刻的隐层向量</a:t>
            </a:r>
            <a:r>
              <a:rPr lang="en-US" altLang="zh-CN" dirty="0" err="1" smtClean="0">
                <a:ea typeface="等线"/>
              </a:rPr>
              <a:t>ht</a:t>
            </a:r>
            <a:r>
              <a:rPr lang="zh-CN" altLang="en-US" dirty="0" smtClean="0">
                <a:ea typeface="等线"/>
              </a:rPr>
              <a:t>就等于</a:t>
            </a:r>
            <a:r>
              <a:rPr lang="en-US" altLang="zh-CN" dirty="0" smtClean="0">
                <a:ea typeface="等线"/>
              </a:rPr>
              <a:t>output-gate</a:t>
            </a:r>
            <a:r>
              <a:rPr lang="zh-CN" altLang="en-US" dirty="0" smtClean="0">
                <a:ea typeface="等线"/>
              </a:rPr>
              <a:t>的输出乘上</a:t>
            </a:r>
            <a:r>
              <a:rPr lang="en-US" altLang="zh-CN" dirty="0" smtClean="0">
                <a:ea typeface="等线"/>
              </a:rPr>
              <a:t>t</a:t>
            </a:r>
            <a:r>
              <a:rPr lang="zh-CN" altLang="en-US" dirty="0" smtClean="0">
                <a:ea typeface="等线"/>
              </a:rPr>
              <a:t>时刻细胞状态的正切值。</a:t>
            </a:r>
            <a:endParaRPr lang="en-US" altLang="zh-CN" dirty="0" smtClean="0">
              <a:ea typeface="等线"/>
            </a:endParaRPr>
          </a:p>
          <a:p>
            <a:r>
              <a:rPr lang="zh-CN" altLang="en-US" dirty="0" smtClean="0">
                <a:ea typeface="等线"/>
              </a:rPr>
              <a:t>这里编码层有两个</a:t>
            </a:r>
            <a:r>
              <a:rPr lang="en-US" altLang="zh-CN" dirty="0" smtClean="0">
                <a:ea typeface="等线"/>
              </a:rPr>
              <a:t>LSTM</a:t>
            </a:r>
            <a:r>
              <a:rPr lang="zh-CN" altLang="en-US" dirty="0" smtClean="0">
                <a:ea typeface="等线"/>
              </a:rPr>
              <a:t>，一个前向一个后向，各产生一个</a:t>
            </a:r>
            <a:r>
              <a:rPr lang="en-US" altLang="zh-CN" dirty="0" err="1" smtClean="0">
                <a:ea typeface="等线"/>
              </a:rPr>
              <a:t>ht</a:t>
            </a:r>
            <a:r>
              <a:rPr lang="zh-CN" altLang="en-US" dirty="0" smtClean="0">
                <a:ea typeface="等线"/>
              </a:rPr>
              <a:t>，将这两个向量连接得到最终的编码结果。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13</a:t>
            </a:fld>
            <a:endParaRPr lang="zh-CN" altLang="en-US"/>
          </a:p>
        </p:txBody>
      </p:sp>
    </p:spTree>
    <p:extLst>
      <p:ext uri="{BB962C8B-B14F-4D97-AF65-F5344CB8AC3E}">
        <p14:creationId xmlns:p14="http://schemas.microsoft.com/office/powerpoint/2010/main" val="125102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解码层同样是一个</a:t>
            </a:r>
            <a:r>
              <a:rPr lang="en-US" altLang="zh-CN" dirty="0" smtClean="0">
                <a:ea typeface="等线"/>
              </a:rPr>
              <a:t>LSTM</a:t>
            </a:r>
            <a:r>
              <a:rPr lang="zh-CN" altLang="en-US" dirty="0" smtClean="0">
                <a:ea typeface="等线"/>
              </a:rPr>
              <a:t>，该</a:t>
            </a:r>
            <a:r>
              <a:rPr lang="en-US" altLang="zh-CN" dirty="0" smtClean="0">
                <a:ea typeface="等线"/>
              </a:rPr>
              <a:t>LSTM</a:t>
            </a:r>
            <a:r>
              <a:rPr lang="zh-CN" altLang="en-US" dirty="0" smtClean="0">
                <a:ea typeface="等线"/>
              </a:rPr>
              <a:t>记忆快的结构和编码层略有不同。计算公式如左边所示，最后得到解码后的结果</a:t>
            </a:r>
            <a:r>
              <a:rPr lang="en-US" altLang="zh-CN" dirty="0" smtClean="0">
                <a:ea typeface="等线"/>
              </a:rPr>
              <a:t>Tt,</a:t>
            </a:r>
            <a:r>
              <a:rPr lang="zh-CN" altLang="en-US" dirty="0" smtClean="0">
                <a:ea typeface="等线"/>
              </a:rPr>
              <a:t>最后将解码后的结果输入到一个</a:t>
            </a:r>
            <a:r>
              <a:rPr lang="en-US" altLang="zh-CN" dirty="0" err="1" smtClean="0">
                <a:ea typeface="等线"/>
              </a:rPr>
              <a:t>softmax</a:t>
            </a:r>
            <a:r>
              <a:rPr lang="zh-CN" altLang="en-US" dirty="0" smtClean="0">
                <a:ea typeface="等线"/>
              </a:rPr>
              <a:t>分类器中得到最终的标注结果。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14</a:t>
            </a:fld>
            <a:endParaRPr lang="zh-CN" altLang="en-US"/>
          </a:p>
        </p:txBody>
      </p:sp>
    </p:spTree>
    <p:extLst>
      <p:ext uri="{BB962C8B-B14F-4D97-AF65-F5344CB8AC3E}">
        <p14:creationId xmlns:p14="http://schemas.microsoft.com/office/powerpoint/2010/main" val="135542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在训练模型时，使用的是极大似然估计来训练模型，损失函数如上式所示。</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是整个训练集的大小，</a:t>
            </a:r>
            <a:r>
              <a:rPr lang="en-US" altLang="zh-CN" sz="1200" b="0" i="0" kern="1200" dirty="0" err="1" smtClean="0">
                <a:solidFill>
                  <a:schemeClr val="tx1"/>
                </a:solidFill>
                <a:effectLst/>
                <a:latin typeface="+mn-lt"/>
                <a:ea typeface="+mn-ea"/>
                <a:cs typeface="+mn-cs"/>
              </a:rPr>
              <a:t>Lj</a:t>
            </a:r>
            <a:r>
              <a:rPr lang="zh-CN" altLang="en-US" sz="1200" b="0" i="0" kern="1200" dirty="0" smtClean="0">
                <a:solidFill>
                  <a:schemeClr val="tx1"/>
                </a:solidFill>
                <a:effectLst/>
                <a:latin typeface="+mn-lt"/>
                <a:ea typeface="+mn-ea"/>
                <a:cs typeface="+mn-cs"/>
              </a:rPr>
              <a:t>是句子</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的长度，</a:t>
            </a:r>
            <a:r>
              <a:rPr lang="en-US" altLang="zh-CN" sz="1200" b="0" i="0" kern="1200" dirty="0" err="1" smtClean="0">
                <a:solidFill>
                  <a:schemeClr val="tx1"/>
                </a:solidFill>
                <a:effectLst/>
                <a:latin typeface="+mn-lt"/>
                <a:ea typeface="+mn-ea"/>
                <a:cs typeface="+mn-cs"/>
              </a:rPr>
              <a:t>yt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是句子</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位置的</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是公式</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定义的归一化的</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的概率。</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是一个有偏的权重，</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越大，关系</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对模型的影响越大。</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15</a:t>
            </a:fld>
            <a:endParaRPr lang="zh-CN" altLang="en-US"/>
          </a:p>
        </p:txBody>
      </p:sp>
    </p:spTree>
    <p:extLst>
      <p:ext uri="{BB962C8B-B14F-4D97-AF65-F5344CB8AC3E}">
        <p14:creationId xmlns:p14="http://schemas.microsoft.com/office/powerpoint/2010/main" val="85889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16</a:t>
            </a:fld>
            <a:endParaRPr lang="zh-CN" altLang="en-US"/>
          </a:p>
        </p:txBody>
      </p:sp>
    </p:spTree>
    <p:extLst>
      <p:ext uri="{BB962C8B-B14F-4D97-AF65-F5344CB8AC3E}">
        <p14:creationId xmlns:p14="http://schemas.microsoft.com/office/powerpoint/2010/main" val="286318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实验使用的数据集是</a:t>
            </a:r>
            <a:r>
              <a:rPr lang="en-US" altLang="zh-CN" dirty="0" smtClean="0">
                <a:ea typeface="等线"/>
              </a:rPr>
              <a:t>N</a:t>
            </a:r>
            <a:r>
              <a:rPr lang="en-US" altLang="zh-CN" sz="1200" b="0" i="0" kern="1200" dirty="0" smtClean="0">
                <a:solidFill>
                  <a:schemeClr val="tx1"/>
                </a:solidFill>
                <a:effectLst/>
                <a:latin typeface="+mn-lt"/>
                <a:ea typeface="+mn-ea"/>
                <a:cs typeface="+mn-cs"/>
              </a:rPr>
              <a:t>YT(</a:t>
            </a:r>
            <a:r>
              <a:rPr lang="zh-CN" altLang="en-US" sz="1200" b="0" i="0" kern="1200" dirty="0" smtClean="0">
                <a:solidFill>
                  <a:schemeClr val="tx1"/>
                </a:solidFill>
                <a:effectLst/>
                <a:latin typeface="+mn-lt"/>
                <a:ea typeface="+mn-ea"/>
                <a:cs typeface="+mn-cs"/>
              </a:rPr>
              <a:t>纽约时报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数据集，该数据集的训练集部分，是由远程监督的方法自动标注的，而测试集部分则是手工进行标注的，训练集包括</a:t>
            </a:r>
            <a:r>
              <a:rPr lang="en-US" altLang="zh-CN" sz="1200" b="0" i="0" kern="1200" dirty="0" smtClean="0">
                <a:solidFill>
                  <a:schemeClr val="tx1"/>
                </a:solidFill>
                <a:effectLst/>
                <a:latin typeface="+mn-lt"/>
                <a:ea typeface="+mn-ea"/>
                <a:cs typeface="+mn-cs"/>
              </a:rPr>
              <a:t>353k</a:t>
            </a:r>
            <a:r>
              <a:rPr lang="zh-CN" altLang="en-US" sz="1200" b="0" i="0" kern="1200" dirty="0" smtClean="0">
                <a:solidFill>
                  <a:schemeClr val="tx1"/>
                </a:solidFill>
                <a:effectLst/>
                <a:latin typeface="+mn-lt"/>
                <a:ea typeface="+mn-ea"/>
                <a:cs typeface="+mn-cs"/>
              </a:rPr>
              <a:t>对三元组，测试集包括</a:t>
            </a:r>
            <a:r>
              <a:rPr lang="en-US" altLang="zh-CN" sz="1200" b="0" i="0" kern="1200" dirty="0" smtClean="0">
                <a:solidFill>
                  <a:schemeClr val="tx1"/>
                </a:solidFill>
                <a:effectLst/>
                <a:latin typeface="+mn-lt"/>
                <a:ea typeface="+mn-ea"/>
                <a:cs typeface="+mn-cs"/>
              </a:rPr>
              <a:t>3880</a:t>
            </a:r>
            <a:r>
              <a:rPr lang="zh-CN" altLang="en-US" sz="1200" b="0" i="0" kern="1200" dirty="0" smtClean="0">
                <a:solidFill>
                  <a:schemeClr val="tx1"/>
                </a:solidFill>
                <a:effectLst/>
                <a:latin typeface="+mn-lt"/>
                <a:ea typeface="+mn-ea"/>
                <a:cs typeface="+mn-cs"/>
              </a:rPr>
              <a:t>对三元组。关系集合的大小为</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ea typeface="等线"/>
              </a:rPr>
              <a:t>评估方法包括提取三元组的</a:t>
            </a:r>
            <a:r>
              <a:rPr lang="en-US" altLang="zh-CN" dirty="0" smtClean="0">
                <a:ea typeface="等线"/>
              </a:rPr>
              <a:t>precision</a:t>
            </a:r>
            <a:r>
              <a:rPr lang="zh-CN" altLang="en-US" dirty="0" smtClean="0">
                <a:ea typeface="等线"/>
              </a:rPr>
              <a:t>、</a:t>
            </a:r>
            <a:r>
              <a:rPr lang="en-US" altLang="zh-CN" dirty="0" smtClean="0">
                <a:ea typeface="等线"/>
              </a:rPr>
              <a:t>recall</a:t>
            </a:r>
            <a:r>
              <a:rPr lang="zh-CN" altLang="en-US" dirty="0" smtClean="0">
                <a:ea typeface="等线"/>
              </a:rPr>
              <a:t>和</a:t>
            </a:r>
            <a:r>
              <a:rPr lang="en-US" altLang="zh-CN" dirty="0" smtClean="0">
                <a:ea typeface="等线"/>
              </a:rPr>
              <a:t>f-measure</a:t>
            </a:r>
            <a:r>
              <a:rPr lang="zh-CN" altLang="en-US" dirty="0" smtClean="0">
                <a:ea typeface="等线"/>
              </a:rPr>
              <a:t>。还包括标注三元组中两个实体的精度。</a:t>
            </a:r>
            <a:endParaRPr lang="en-US" altLang="zh-CN" dirty="0" smtClean="0">
              <a:ea typeface="等线"/>
            </a:endParaRPr>
          </a:p>
          <a:p>
            <a:endParaRPr lang="en-US" altLang="zh-CN" dirty="0" smtClean="0">
              <a:ea typeface="等线"/>
            </a:endParaRPr>
          </a:p>
          <a:p>
            <a:r>
              <a:rPr lang="zh-CN" altLang="en-US" sz="1200" b="0" i="0" kern="1200" dirty="0" smtClean="0">
                <a:solidFill>
                  <a:schemeClr val="tx1"/>
                </a:solidFill>
                <a:effectLst/>
                <a:latin typeface="+mn-lt"/>
                <a:ea typeface="+mn-ea"/>
                <a:cs typeface="+mn-cs"/>
              </a:rPr>
              <a:t>训练数据集（</a:t>
            </a:r>
            <a:r>
              <a:rPr lang="en-US" altLang="zh-CN" sz="1200" b="0" i="0" kern="1200" dirty="0" smtClean="0">
                <a:solidFill>
                  <a:schemeClr val="tx1"/>
                </a:solidFill>
                <a:effectLst/>
                <a:latin typeface="+mn-lt"/>
                <a:ea typeface="+mn-ea"/>
                <a:cs typeface="+mn-cs"/>
              </a:rPr>
              <a:t>train dataset</a:t>
            </a:r>
            <a:r>
              <a:rPr lang="zh-CN" altLang="en-US" sz="1200" b="0" i="0" kern="1200" dirty="0" smtClean="0">
                <a:solidFill>
                  <a:schemeClr val="tx1"/>
                </a:solidFill>
                <a:effectLst/>
                <a:latin typeface="+mn-lt"/>
                <a:ea typeface="+mn-ea"/>
                <a:cs typeface="+mn-cs"/>
              </a:rPr>
              <a:t>）：用来构建机器学习模型</a:t>
            </a:r>
          </a:p>
          <a:p>
            <a:r>
              <a:rPr lang="zh-CN" altLang="en-US" sz="1200" b="0" i="0" kern="1200" dirty="0" smtClean="0">
                <a:solidFill>
                  <a:schemeClr val="tx1"/>
                </a:solidFill>
                <a:effectLst/>
                <a:latin typeface="+mn-lt"/>
                <a:ea typeface="+mn-ea"/>
                <a:cs typeface="+mn-cs"/>
              </a:rPr>
              <a:t>验证数据集（</a:t>
            </a:r>
            <a:r>
              <a:rPr lang="en-US" altLang="zh-CN" sz="1200" b="0" i="0" kern="1200" dirty="0" smtClean="0">
                <a:solidFill>
                  <a:schemeClr val="tx1"/>
                </a:solidFill>
                <a:effectLst/>
                <a:latin typeface="+mn-lt"/>
                <a:ea typeface="+mn-ea"/>
                <a:cs typeface="+mn-cs"/>
              </a:rPr>
              <a:t>validation dataset</a:t>
            </a:r>
            <a:r>
              <a:rPr lang="zh-CN" altLang="en-US" sz="1200" b="0" i="0" kern="1200" dirty="0" smtClean="0">
                <a:solidFill>
                  <a:schemeClr val="tx1"/>
                </a:solidFill>
                <a:effectLst/>
                <a:latin typeface="+mn-lt"/>
                <a:ea typeface="+mn-ea"/>
                <a:cs typeface="+mn-cs"/>
              </a:rPr>
              <a:t>）：辅助构建模型，用于在构建过程中评估模型，为模型提供无偏估计，进而调整模型超参数</a:t>
            </a:r>
          </a:p>
          <a:p>
            <a:r>
              <a:rPr lang="zh-CN" altLang="en-US" sz="1200" b="0" i="0" kern="1200" dirty="0" smtClean="0">
                <a:solidFill>
                  <a:schemeClr val="tx1"/>
                </a:solidFill>
                <a:effectLst/>
                <a:latin typeface="+mn-lt"/>
                <a:ea typeface="+mn-ea"/>
                <a:cs typeface="+mn-cs"/>
              </a:rPr>
              <a:t>测试数据集（</a:t>
            </a:r>
            <a:r>
              <a:rPr lang="en-US" altLang="zh-CN" sz="1200" b="0" i="0" kern="1200" dirty="0" smtClean="0">
                <a:solidFill>
                  <a:schemeClr val="tx1"/>
                </a:solidFill>
                <a:effectLst/>
                <a:latin typeface="+mn-lt"/>
                <a:ea typeface="+mn-ea"/>
                <a:cs typeface="+mn-cs"/>
              </a:rPr>
              <a:t>test dataset</a:t>
            </a:r>
            <a:r>
              <a:rPr lang="zh-CN" altLang="en-US" sz="1200" b="0" i="0" kern="1200" dirty="0" smtClean="0">
                <a:solidFill>
                  <a:schemeClr val="tx1"/>
                </a:solidFill>
                <a:effectLst/>
                <a:latin typeface="+mn-lt"/>
                <a:ea typeface="+mn-ea"/>
                <a:cs typeface="+mn-cs"/>
              </a:rPr>
              <a:t>）：用来评估训练好的最终模型的性能</a:t>
            </a: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17</a:t>
            </a:fld>
            <a:endParaRPr lang="zh-CN" altLang="en-US"/>
          </a:p>
        </p:txBody>
      </p:sp>
    </p:spTree>
    <p:extLst>
      <p:ext uri="{BB962C8B-B14F-4D97-AF65-F5344CB8AC3E}">
        <p14:creationId xmlns:p14="http://schemas.microsoft.com/office/powerpoint/2010/main" val="2154534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等线"/>
              </a:rPr>
              <a:t>DS-Logistic:</a:t>
            </a:r>
            <a:r>
              <a:rPr lang="en-US" altLang="zh-CN" baseline="0" dirty="0" smtClean="0">
                <a:ea typeface="等线"/>
              </a:rPr>
              <a:t> </a:t>
            </a:r>
            <a:r>
              <a:rPr lang="zh-CN" altLang="en-US" baseline="0" dirty="0" smtClean="0">
                <a:ea typeface="等线"/>
              </a:rPr>
              <a:t>一个使用远程监督的基于特征工程的模型</a:t>
            </a:r>
            <a:endParaRPr lang="en-US" altLang="zh-CN" baseline="0"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smtClean="0">
                <a:ea typeface="等线"/>
              </a:rPr>
              <a:t>LINE:</a:t>
            </a:r>
            <a:r>
              <a:rPr lang="en-US" altLang="zh-CN" sz="1200" b="1" i="0" kern="1200" dirty="0" err="1" smtClean="0">
                <a:solidFill>
                  <a:schemeClr val="tx1"/>
                </a:solidFill>
                <a:effectLst/>
                <a:latin typeface="+mn-lt"/>
                <a:ea typeface="+mn-ea"/>
                <a:cs typeface="+mn-cs"/>
              </a:rPr>
              <a:t>Large-scale</a:t>
            </a:r>
            <a:r>
              <a:rPr lang="en-US" altLang="zh-CN" sz="1200" b="1" i="0" kern="1200" dirty="0" smtClean="0">
                <a:solidFill>
                  <a:schemeClr val="tx1"/>
                </a:solidFill>
                <a:effectLst/>
                <a:latin typeface="+mn-lt"/>
                <a:ea typeface="+mn-ea"/>
                <a:cs typeface="+mn-cs"/>
              </a:rPr>
              <a:t> Information Network Embedding</a:t>
            </a:r>
          </a:p>
          <a:p>
            <a:r>
              <a:rPr lang="en-US" altLang="zh-CN" dirty="0" smtClean="0">
                <a:ea typeface="等线"/>
              </a:rPr>
              <a:t>FCM:</a:t>
            </a:r>
            <a:r>
              <a:rPr lang="zh-CN" altLang="en-US" sz="1200" b="0" i="0" kern="1200" dirty="0" smtClean="0">
                <a:solidFill>
                  <a:schemeClr val="tx1"/>
                </a:solidFill>
                <a:effectLst/>
                <a:latin typeface="+mn-lt"/>
                <a:ea typeface="+mn-ea"/>
                <a:cs typeface="+mn-cs"/>
              </a:rPr>
              <a:t>基于丰富特征的结构表示合成模型</a:t>
            </a:r>
            <a:r>
              <a:rPr lang="en-US" altLang="zh-CN" sz="1200" b="0" i="0" kern="1200" dirty="0" smtClean="0">
                <a:solidFill>
                  <a:schemeClr val="tx1"/>
                </a:solidFill>
                <a:effectLst/>
                <a:latin typeface="+mn-lt"/>
                <a:ea typeface="+mn-ea"/>
                <a:cs typeface="+mn-cs"/>
              </a:rPr>
              <a:t>(Feature-rich Compositional Embedding </a:t>
            </a:r>
            <a:r>
              <a:rPr lang="en-US" altLang="zh-CN" sz="1200" b="0" i="0" kern="1200" dirty="0" err="1" smtClean="0">
                <a:solidFill>
                  <a:schemeClr val="tx1"/>
                </a:solidFill>
                <a:effectLst/>
                <a:latin typeface="+mn-lt"/>
                <a:ea typeface="+mn-ea"/>
                <a:cs typeface="+mn-cs"/>
              </a:rPr>
              <a:t>Model,FCM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其实就是将</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得到的向量和人工构造的特征向量结合</a:t>
            </a:r>
            <a:r>
              <a:rPr lang="en-US" altLang="zh-CN" sz="1200" b="0" i="0" kern="1200" dirty="0" smtClean="0">
                <a:solidFill>
                  <a:schemeClr val="tx1"/>
                </a:solidFill>
                <a:effectLst/>
                <a:latin typeface="+mn-lt"/>
                <a:ea typeface="+mn-ea"/>
                <a:cs typeface="+mn-cs"/>
              </a:rPr>
              <a:t>)</a:t>
            </a:r>
          </a:p>
          <a:p>
            <a:endParaRPr lang="en-US" altLang="zh-CN" dirty="0" smtClean="0">
              <a:ea typeface="等线"/>
            </a:endParaRPr>
          </a:p>
          <a:p>
            <a:r>
              <a:rPr lang="en-US" altLang="zh-CN" dirty="0" smtClean="0">
                <a:ea typeface="等线"/>
              </a:rPr>
              <a:t>DS-Joint: </a:t>
            </a:r>
            <a:r>
              <a:rPr lang="zh-CN" altLang="en-US" sz="1200" b="0" i="0" kern="1200" dirty="0" smtClean="0">
                <a:solidFill>
                  <a:schemeClr val="tx1"/>
                </a:solidFill>
                <a:effectLst/>
                <a:latin typeface="+mn-lt"/>
                <a:ea typeface="+mn-ea"/>
                <a:cs typeface="+mn-cs"/>
              </a:rPr>
              <a:t>是一种监督方法，它使用结构感知机在人工标注的数据集合上提取实体和关系</a:t>
            </a:r>
            <a:endParaRPr lang="en-US" altLang="zh-CN" dirty="0" smtClean="0">
              <a:ea typeface="等线"/>
            </a:endParaRPr>
          </a:p>
          <a:p>
            <a:r>
              <a:rPr lang="en-US" altLang="zh-CN" dirty="0" err="1" smtClean="0">
                <a:ea typeface="等线"/>
              </a:rPr>
              <a:t>MultiR</a:t>
            </a:r>
            <a:r>
              <a:rPr lang="en-US" altLang="zh-CN" dirty="0" smtClean="0">
                <a:ea typeface="等线"/>
              </a:rPr>
              <a:t>:</a:t>
            </a:r>
            <a:r>
              <a:rPr lang="zh-CN" altLang="en-US" dirty="0" smtClean="0">
                <a:ea typeface="等线"/>
              </a:rPr>
              <a:t>一种利用多示例学习消除远程监督学习中训练数据噪音的方法</a:t>
            </a:r>
            <a:endParaRPr lang="en-US" altLang="zh-CN" dirty="0" smtClean="0">
              <a:ea typeface="等线"/>
            </a:endParaRPr>
          </a:p>
          <a:p>
            <a:r>
              <a:rPr lang="en-US" altLang="zh-CN" dirty="0" err="1" smtClean="0">
                <a:ea typeface="等线"/>
              </a:rPr>
              <a:t>CoType</a:t>
            </a:r>
            <a:r>
              <a:rPr lang="zh-CN" altLang="en-US" dirty="0" smtClean="0">
                <a:ea typeface="等线"/>
              </a:rPr>
              <a: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17</a:t>
            </a:r>
            <a:r>
              <a:rPr lang="zh-CN" altLang="en-US" sz="1200" b="0" i="0" kern="1200" dirty="0" smtClean="0">
                <a:solidFill>
                  <a:schemeClr val="tx1"/>
                </a:solidFill>
                <a:effectLst/>
                <a:latin typeface="+mn-lt"/>
                <a:ea typeface="+mn-ea"/>
                <a:cs typeface="+mn-cs"/>
              </a:rPr>
              <a:t>年提出的另一种联合抽取的框架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LSTM-CRF:</a:t>
            </a:r>
            <a:r>
              <a:rPr lang="zh-CN" altLang="en-US" sz="1200" b="0" i="0" kern="1200" dirty="0" smtClean="0">
                <a:solidFill>
                  <a:schemeClr val="tx1"/>
                </a:solidFill>
                <a:effectLst/>
                <a:latin typeface="+mn-lt"/>
                <a:ea typeface="+mn-ea"/>
                <a:cs typeface="+mn-cs"/>
              </a:rPr>
              <a:t>和本文提出的模型类似，不过它的解码层是使用条件随机场进行</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更类似，只不过没有使用偏置的损失函数</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18</a:t>
            </a:fld>
            <a:endParaRPr lang="zh-CN" altLang="en-US"/>
          </a:p>
        </p:txBody>
      </p:sp>
    </p:spTree>
    <p:extLst>
      <p:ext uri="{BB962C8B-B14F-4D97-AF65-F5344CB8AC3E}">
        <p14:creationId xmlns:p14="http://schemas.microsoft.com/office/powerpoint/2010/main" val="118218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如表中所示，联合抽取模型效果要好于流水线模型，</a:t>
            </a:r>
            <a:r>
              <a:rPr lang="en-US" altLang="zh-CN" sz="1200" b="0" i="0" kern="1200" dirty="0" smtClean="0">
                <a:solidFill>
                  <a:schemeClr val="tx1"/>
                </a:solidFill>
                <a:effectLst/>
                <a:latin typeface="+mn-lt"/>
                <a:ea typeface="+mn-ea"/>
                <a:cs typeface="+mn-cs"/>
              </a:rPr>
              <a:t>tagging</a:t>
            </a:r>
            <a:r>
              <a:rPr lang="zh-CN" altLang="en-US" sz="1200" b="0" i="0" kern="1200" dirty="0" smtClean="0">
                <a:solidFill>
                  <a:schemeClr val="tx1"/>
                </a:solidFill>
                <a:effectLst/>
                <a:latin typeface="+mn-lt"/>
                <a:ea typeface="+mn-ea"/>
                <a:cs typeface="+mn-cs"/>
              </a:rPr>
              <a:t>方法要比联合抽取模型更好。并且当编码层和解码层都使用</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时，相比较于解码层采用</a:t>
            </a:r>
            <a:r>
              <a:rPr lang="en-US" altLang="zh-CN" sz="1200" b="0" i="0" kern="1200" dirty="0" smtClean="0">
                <a:solidFill>
                  <a:schemeClr val="tx1"/>
                </a:solidFill>
                <a:effectLst/>
                <a:latin typeface="+mn-lt"/>
                <a:ea typeface="+mn-ea"/>
                <a:cs typeface="+mn-cs"/>
              </a:rPr>
              <a:t>CRF</a:t>
            </a:r>
            <a:r>
              <a:rPr lang="zh-CN" altLang="en-US" sz="1200" b="0" i="0" kern="1200" dirty="0" smtClean="0">
                <a:solidFill>
                  <a:schemeClr val="tx1"/>
                </a:solidFill>
                <a:effectLst/>
                <a:latin typeface="+mn-lt"/>
                <a:ea typeface="+mn-ea"/>
                <a:cs typeface="+mn-cs"/>
              </a:rPr>
              <a:t>，可以在</a:t>
            </a:r>
            <a:r>
              <a:rPr lang="en-US" altLang="zh-CN" sz="1200" b="0" i="0" kern="1200" dirty="0" smtClean="0">
                <a:solidFill>
                  <a:schemeClr val="tx1"/>
                </a:solidFill>
                <a:effectLst/>
                <a:latin typeface="+mn-lt"/>
                <a:ea typeface="+mn-ea"/>
                <a:cs typeface="+mn-cs"/>
              </a:rPr>
              <a:t>precision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recall</a:t>
            </a:r>
            <a:r>
              <a:rPr lang="zh-CN" altLang="en-US" sz="1200" b="0" i="0" kern="1200" dirty="0" smtClean="0">
                <a:solidFill>
                  <a:schemeClr val="tx1"/>
                </a:solidFill>
                <a:effectLst/>
                <a:latin typeface="+mn-lt"/>
                <a:ea typeface="+mn-ea"/>
                <a:cs typeface="+mn-cs"/>
              </a:rPr>
              <a:t>之间达到一个平衡</a:t>
            </a:r>
            <a:r>
              <a:rPr lang="en-US" altLang="zh-CN" sz="1200" b="0" i="0" kern="1200" dirty="0" smtClean="0">
                <a:solidFill>
                  <a:schemeClr val="tx1"/>
                </a:solidFill>
                <a:effectLst/>
                <a:latin typeface="+mn-lt"/>
                <a:ea typeface="+mn-ea"/>
                <a:cs typeface="+mn-cs"/>
              </a:rPr>
              <a:t>(F1-score)</a:t>
            </a:r>
            <a:r>
              <a:rPr lang="zh-CN" altLang="en-US" sz="1200" b="0" i="0" kern="1200" dirty="0" smtClean="0">
                <a:solidFill>
                  <a:schemeClr val="tx1"/>
                </a:solidFill>
                <a:effectLst/>
                <a:latin typeface="+mn-lt"/>
                <a:ea typeface="+mn-ea"/>
                <a:cs typeface="+mn-cs"/>
              </a:rPr>
              <a:t>。对比</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可以发现，使用</a:t>
            </a:r>
            <a:r>
              <a:rPr lang="en-US" altLang="zh-CN" sz="1200" b="0" i="0" kern="1200" dirty="0" smtClean="0">
                <a:solidFill>
                  <a:schemeClr val="tx1"/>
                </a:solidFill>
                <a:effectLst/>
                <a:latin typeface="+mn-lt"/>
                <a:ea typeface="+mn-ea"/>
                <a:cs typeface="+mn-cs"/>
              </a:rPr>
              <a:t>Bias Objective Function</a:t>
            </a:r>
            <a:r>
              <a:rPr lang="zh-CN" altLang="en-US" sz="1200" b="0" i="0" kern="1200" dirty="0" smtClean="0">
                <a:solidFill>
                  <a:schemeClr val="tx1"/>
                </a:solidFill>
                <a:effectLst/>
                <a:latin typeface="+mn-lt"/>
                <a:ea typeface="+mn-ea"/>
                <a:cs typeface="+mn-cs"/>
              </a:rPr>
              <a:t>可以更有效的利用实体的</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，从而达到比一般的</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模型更好的效果。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19</a:t>
            </a:fld>
            <a:endParaRPr lang="zh-CN" altLang="en-US"/>
          </a:p>
        </p:txBody>
      </p:sp>
    </p:spTree>
    <p:extLst>
      <p:ext uri="{BB962C8B-B14F-4D97-AF65-F5344CB8AC3E}">
        <p14:creationId xmlns:p14="http://schemas.microsoft.com/office/powerpoint/2010/main" val="24100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a:t>
            </a:fld>
            <a:endParaRPr lang="zh-CN" altLang="en-US"/>
          </a:p>
        </p:txBody>
      </p:sp>
    </p:spTree>
    <p:extLst>
      <p:ext uri="{BB962C8B-B14F-4D97-AF65-F5344CB8AC3E}">
        <p14:creationId xmlns:p14="http://schemas.microsoft.com/office/powerpoint/2010/main" val="1872359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算法对于三元组中各个元素的预测效果如表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,E1</a:t>
            </a:r>
            <a:r>
              <a:rPr lang="zh-CN" altLang="en-US" sz="1200" b="0" i="0" kern="1200" dirty="0" smtClean="0">
                <a:solidFill>
                  <a:schemeClr val="tx1"/>
                </a:solidFill>
                <a:effectLst/>
                <a:latin typeface="+mn-lt"/>
                <a:ea typeface="+mn-ea"/>
                <a:cs typeface="+mn-cs"/>
              </a:rPr>
              <a:t>表示对第一个实体的预测效果，</a:t>
            </a:r>
            <a:r>
              <a:rPr lang="en-US" altLang="zh-CN" sz="1200" b="0" i="0" kern="1200" dirty="0" smtClean="0">
                <a:solidFill>
                  <a:schemeClr val="tx1"/>
                </a:solidFill>
                <a:effectLst/>
                <a:latin typeface="+mn-lt"/>
                <a:ea typeface="+mn-ea"/>
                <a:cs typeface="+mn-cs"/>
              </a:rPr>
              <a:t>E2</a:t>
            </a:r>
            <a:r>
              <a:rPr lang="zh-CN" altLang="en-US" sz="1200" b="0" i="0" kern="1200" dirty="0" smtClean="0">
                <a:solidFill>
                  <a:schemeClr val="tx1"/>
                </a:solidFill>
                <a:effectLst/>
                <a:latin typeface="+mn-lt"/>
                <a:ea typeface="+mn-ea"/>
                <a:cs typeface="+mn-cs"/>
              </a:rPr>
              <a:t>表示对第二个实体的预测效果，</a:t>
            </a:r>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表示对一对实体的预测效果。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相比于</a:t>
            </a:r>
            <a:r>
              <a:rPr lang="en-US" altLang="zh-CN" sz="1200" b="0" i="0" kern="1200" dirty="0" smtClean="0">
                <a:solidFill>
                  <a:schemeClr val="tx1"/>
                </a:solidFill>
                <a:effectLst/>
                <a:latin typeface="+mn-lt"/>
                <a:ea typeface="+mn-ea"/>
                <a:cs typeface="+mn-cs"/>
              </a:rPr>
              <a:t>E1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E2</a:t>
            </a:r>
            <a:r>
              <a:rPr lang="zh-CN" altLang="en-US" sz="1200" b="0" i="0" kern="1200" dirty="0" smtClean="0">
                <a:solidFill>
                  <a:schemeClr val="tx1"/>
                </a:solidFill>
                <a:effectLst/>
                <a:latin typeface="+mn-lt"/>
                <a:ea typeface="+mn-ea"/>
                <a:cs typeface="+mn-cs"/>
              </a:rPr>
              <a:t>具有更高的</a:t>
            </a:r>
            <a:r>
              <a:rPr lang="en-US" altLang="zh-CN" sz="1200" b="0" i="0" kern="1200" dirty="0" smtClean="0">
                <a:solidFill>
                  <a:schemeClr val="tx1"/>
                </a:solidFill>
                <a:effectLst/>
                <a:latin typeface="+mn-lt"/>
                <a:ea typeface="+mn-ea"/>
                <a:cs typeface="+mn-cs"/>
              </a:rPr>
              <a:t>Precision</a:t>
            </a:r>
            <a:r>
              <a:rPr lang="zh-CN" altLang="en-US" sz="1200" b="0" i="0" kern="1200" dirty="0" smtClean="0">
                <a:solidFill>
                  <a:schemeClr val="tx1"/>
                </a:solidFill>
                <a:effectLst/>
                <a:latin typeface="+mn-lt"/>
                <a:ea typeface="+mn-ea"/>
                <a:cs typeface="+mn-cs"/>
              </a:rPr>
              <a:t>，但是具有更低的</a:t>
            </a:r>
            <a:r>
              <a:rPr lang="en-US" altLang="zh-CN" sz="1200" b="0" i="0" kern="1200" dirty="0" smtClean="0">
                <a:solidFill>
                  <a:schemeClr val="tx1"/>
                </a:solidFill>
                <a:effectLst/>
                <a:latin typeface="+mn-lt"/>
                <a:ea typeface="+mn-ea"/>
                <a:cs typeface="+mn-cs"/>
              </a:rPr>
              <a:t>Recall</a:t>
            </a:r>
            <a:r>
              <a:rPr lang="zh-CN" altLang="en-US" sz="1200" b="0" i="0" kern="1200" dirty="0" smtClean="0">
                <a:solidFill>
                  <a:schemeClr val="tx1"/>
                </a:solidFill>
                <a:effectLst/>
                <a:latin typeface="+mn-lt"/>
                <a:ea typeface="+mn-ea"/>
                <a:cs typeface="+mn-cs"/>
              </a:rPr>
              <a:t>。这意味着一些实体没有形成实体对。也就是说只找到了第一个实体，而没有找到第二个实体，或者只找到了第二个实体，没找到第一个实体。通过将</a:t>
            </a:r>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的结果和表１中相应的结果对比，发现</a:t>
            </a:r>
            <a:r>
              <a:rPr lang="en-US" altLang="zh-CN" sz="1200" b="0" i="0" kern="1200" dirty="0" err="1" smtClean="0">
                <a:solidFill>
                  <a:schemeClr val="tx1"/>
                </a:solidFill>
                <a:effectLst/>
                <a:latin typeface="+mn-lt"/>
                <a:ea typeface="+mn-ea"/>
                <a:cs typeface="+mn-cs"/>
              </a:rPr>
              <a:t>Precicon</a:t>
            </a:r>
            <a:r>
              <a:rPr lang="zh-CN" altLang="en-US" sz="1200" b="0" i="0" kern="1200" dirty="0" smtClean="0">
                <a:solidFill>
                  <a:schemeClr val="tx1"/>
                </a:solidFill>
                <a:effectLst/>
                <a:latin typeface="+mn-lt"/>
                <a:ea typeface="+mn-ea"/>
                <a:cs typeface="+mn-cs"/>
              </a:rPr>
              <a:t>上升了约</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，这意味着有</a:t>
            </a:r>
            <a:r>
              <a:rPr lang="en-US" altLang="zh-CN" sz="1200" b="0" i="0" kern="1200" dirty="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的错误是由于关系类型错误导致的。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20</a:t>
            </a:fld>
            <a:endParaRPr lang="zh-CN" altLang="en-US"/>
          </a:p>
        </p:txBody>
      </p:sp>
    </p:spTree>
    <p:extLst>
      <p:ext uri="{BB962C8B-B14F-4D97-AF65-F5344CB8AC3E}">
        <p14:creationId xmlns:p14="http://schemas.microsoft.com/office/powerpoint/2010/main" val="36866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比较</a:t>
            </a:r>
            <a:r>
              <a:rPr lang="en-US" altLang="zh-CN" sz="1200" b="0" i="0" kern="1200" dirty="0" smtClean="0">
                <a:solidFill>
                  <a:schemeClr val="tx1"/>
                </a:solidFill>
                <a:effectLst/>
                <a:latin typeface="+mn-lt"/>
                <a:ea typeface="+mn-ea"/>
                <a:cs typeface="+mn-cs"/>
              </a:rPr>
              <a:t>LSTM-CRF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三种算法得到单个实体的比例，即只发现一个实体而未发现与其配对实体的比例。从图中可以看出，</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发现单个实体的比例最低，这意味着</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更容易发现有关系的实体对。</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21</a:t>
            </a:fld>
            <a:endParaRPr lang="zh-CN" altLang="en-US"/>
          </a:p>
        </p:txBody>
      </p:sp>
    </p:spTree>
    <p:extLst>
      <p:ext uri="{BB962C8B-B14F-4D97-AF65-F5344CB8AC3E}">
        <p14:creationId xmlns:p14="http://schemas.microsoft.com/office/powerpoint/2010/main" val="403324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这个是关于偏置参数</a:t>
            </a:r>
            <a:r>
              <a:rPr lang="en-US" altLang="zh-CN" dirty="0" smtClean="0">
                <a:ea typeface="等线"/>
              </a:rPr>
              <a:t>alpha</a:t>
            </a:r>
            <a:r>
              <a:rPr lang="zh-CN" altLang="en-US" dirty="0" smtClean="0">
                <a:ea typeface="等线"/>
              </a:rPr>
              <a:t>对于算法效果的影响，可以发现当</a:t>
            </a:r>
            <a:r>
              <a:rPr lang="en-US" altLang="zh-CN" dirty="0" smtClean="0">
                <a:ea typeface="等线"/>
              </a:rPr>
              <a:t>alpha</a:t>
            </a:r>
            <a:r>
              <a:rPr lang="zh-CN" altLang="en-US" dirty="0" smtClean="0">
                <a:ea typeface="等线"/>
              </a:rPr>
              <a:t>过大时，算法的</a:t>
            </a:r>
            <a:r>
              <a:rPr lang="en-US" altLang="zh-CN" dirty="0" smtClean="0">
                <a:ea typeface="等线"/>
              </a:rPr>
              <a:t>precision</a:t>
            </a:r>
            <a:r>
              <a:rPr lang="zh-CN" altLang="en-US" dirty="0" smtClean="0">
                <a:ea typeface="等线"/>
              </a:rPr>
              <a:t>会变差，当</a:t>
            </a:r>
            <a:r>
              <a:rPr lang="en-US" altLang="zh-CN" dirty="0" smtClean="0">
                <a:ea typeface="等线"/>
              </a:rPr>
              <a:t>alpha</a:t>
            </a:r>
            <a:r>
              <a:rPr lang="zh-CN" altLang="en-US" dirty="0" smtClean="0">
                <a:ea typeface="等线"/>
              </a:rPr>
              <a:t>过小，</a:t>
            </a:r>
            <a:r>
              <a:rPr lang="en-US" altLang="zh-CN" dirty="0" smtClean="0">
                <a:ea typeface="等线"/>
              </a:rPr>
              <a:t>recall</a:t>
            </a:r>
            <a:r>
              <a:rPr lang="zh-CN" altLang="en-US" dirty="0" smtClean="0">
                <a:ea typeface="等线"/>
              </a:rPr>
              <a:t>又会降低，</a:t>
            </a:r>
            <a:r>
              <a:rPr lang="en-US" altLang="zh-CN" dirty="0" smtClean="0">
                <a:ea typeface="等线"/>
              </a:rPr>
              <a:t>alpha</a:t>
            </a:r>
            <a:r>
              <a:rPr lang="zh-CN" altLang="en-US" dirty="0" smtClean="0">
                <a:ea typeface="等线"/>
              </a:rPr>
              <a:t>最佳的数值应该在</a:t>
            </a:r>
            <a:r>
              <a:rPr lang="en-US" altLang="zh-CN" dirty="0" smtClean="0">
                <a:ea typeface="等线"/>
              </a:rPr>
              <a:t>10</a:t>
            </a:r>
            <a:r>
              <a:rPr lang="zh-CN" altLang="en-US" dirty="0" smtClean="0">
                <a:ea typeface="等线"/>
              </a:rPr>
              <a:t>左右。</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22</a:t>
            </a:fld>
            <a:endParaRPr lang="zh-CN" altLang="en-US"/>
          </a:p>
        </p:txBody>
      </p:sp>
    </p:spTree>
    <p:extLst>
      <p:ext uri="{BB962C8B-B14F-4D97-AF65-F5344CB8AC3E}">
        <p14:creationId xmlns:p14="http://schemas.microsoft.com/office/powerpoint/2010/main" val="2326706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23</a:t>
            </a:fld>
            <a:endParaRPr lang="zh-CN" altLang="en-US"/>
          </a:p>
        </p:txBody>
      </p:sp>
    </p:spTree>
    <p:extLst>
      <p:ext uri="{BB962C8B-B14F-4D97-AF65-F5344CB8AC3E}">
        <p14:creationId xmlns:p14="http://schemas.microsoft.com/office/powerpoint/2010/main" val="3454170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24</a:t>
            </a:fld>
            <a:endParaRPr lang="zh-CN" altLang="en-US"/>
          </a:p>
        </p:txBody>
      </p:sp>
    </p:spTree>
    <p:extLst>
      <p:ext uri="{BB962C8B-B14F-4D97-AF65-F5344CB8AC3E}">
        <p14:creationId xmlns:p14="http://schemas.microsoft.com/office/powerpoint/2010/main" val="1347622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25</a:t>
            </a:fld>
            <a:endParaRPr lang="zh-CN" altLang="en-US"/>
          </a:p>
        </p:txBody>
      </p:sp>
    </p:spTree>
    <p:extLst>
      <p:ext uri="{BB962C8B-B14F-4D97-AF65-F5344CB8AC3E}">
        <p14:creationId xmlns:p14="http://schemas.microsoft.com/office/powerpoint/2010/main" val="1103195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26</a:t>
            </a:fld>
            <a:endParaRPr lang="zh-CN" altLang="en-US"/>
          </a:p>
        </p:txBody>
      </p:sp>
    </p:spTree>
    <p:extLst>
      <p:ext uri="{BB962C8B-B14F-4D97-AF65-F5344CB8AC3E}">
        <p14:creationId xmlns:p14="http://schemas.microsoft.com/office/powerpoint/2010/main" val="235670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提出一种新的标注方法，将联合抽取实体和关系的任务转化为标注任务</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使用不同的</a:t>
            </a:r>
            <a:r>
              <a:rPr lang="en-US" altLang="zh-CN" sz="1200" b="0" i="0" kern="1200" dirty="0" smtClean="0">
                <a:solidFill>
                  <a:schemeClr val="tx1"/>
                </a:solidFill>
                <a:effectLst/>
                <a:latin typeface="+mn-lt"/>
                <a:ea typeface="+mn-ea"/>
                <a:cs typeface="+mn-cs"/>
              </a:rPr>
              <a:t>end-to-end</a:t>
            </a:r>
            <a:r>
              <a:rPr lang="zh-CN" altLang="en-US" sz="1200" b="0" i="0" kern="1200" dirty="0" smtClean="0">
                <a:solidFill>
                  <a:schemeClr val="tx1"/>
                </a:solidFill>
                <a:effectLst/>
                <a:latin typeface="+mn-lt"/>
                <a:ea typeface="+mn-ea"/>
                <a:cs typeface="+mn-cs"/>
              </a:rPr>
              <a:t>模型来解决该问题，效果好于绝大多数现有的串行抽取和联合抽取方法</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提出一种偏置损失函数，使用该损失函数可以使相关实体间的联系变得更强</a:t>
            </a: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27</a:t>
            </a:fld>
            <a:endParaRPr lang="zh-CN" altLang="en-US"/>
          </a:p>
        </p:txBody>
      </p:sp>
    </p:spTree>
    <p:extLst>
      <p:ext uri="{BB962C8B-B14F-4D97-AF65-F5344CB8AC3E}">
        <p14:creationId xmlns:p14="http://schemas.microsoft.com/office/powerpoint/2010/main" val="82119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尽管本文通过偏置损失函数加强了</a:t>
            </a:r>
            <a:r>
              <a:rPr lang="en-US" altLang="zh-CN" dirty="0" smtClean="0">
                <a:ea typeface="等线"/>
              </a:rPr>
              <a:t>entity tag</a:t>
            </a:r>
            <a:r>
              <a:rPr lang="zh-CN" altLang="en-US" smtClean="0">
                <a:ea typeface="等线"/>
              </a:rPr>
              <a:t>的影响，但是仍需细化对应实体间的关联，从而提高算法性能。</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28</a:t>
            </a:fld>
            <a:endParaRPr lang="zh-CN" altLang="en-US"/>
          </a:p>
        </p:txBody>
      </p:sp>
    </p:spTree>
    <p:extLst>
      <p:ext uri="{BB962C8B-B14F-4D97-AF65-F5344CB8AC3E}">
        <p14:creationId xmlns:p14="http://schemas.microsoft.com/office/powerpoint/2010/main" val="2369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ea typeface="等线"/>
              </a:rPr>
              <a:t>上学期组会已经讲过关系提取任务的定义，这里再简单回顾一下。</a:t>
            </a:r>
            <a:r>
              <a:rPr lang="zh-CN" smtClean="0"/>
              <a:t>信息抽取旨在从大规模非结构或半结构的自然语言文本中抽取结构化信息。 关系抽取是信息</a:t>
            </a:r>
            <a:r>
              <a:rPr lang="zh-CN" altLang="en-US" smtClean="0"/>
              <a:t>抽取</a:t>
            </a:r>
            <a:r>
              <a:rPr lang="zh-CN" smtClean="0"/>
              <a:t>的重要子任务之一，主要目的是从文本中识别实体并抽取实体之间的语义关系</a:t>
            </a:r>
            <a:r>
              <a:rPr lang="zh-CN" smtClean="0">
                <a:ea typeface="等线"/>
              </a:rPr>
              <a:t>，例如</a:t>
            </a:r>
            <a:r>
              <a:rPr lang="zh-CN" altLang="en-US" smtClean="0">
                <a:ea typeface="等线"/>
              </a:rPr>
              <a:t>我们很容易就能</a:t>
            </a:r>
            <a:r>
              <a:rPr lang="zh-CN" smtClean="0">
                <a:ea typeface="等线"/>
              </a:rPr>
              <a:t>从上面这句话中</a:t>
            </a:r>
            <a:r>
              <a:rPr lang="zh-CN" altLang="en-US" smtClean="0">
                <a:ea typeface="等线"/>
              </a:rPr>
              <a:t>知道</a:t>
            </a:r>
            <a:r>
              <a:rPr lang="en-US" altLang="zh-CN" smtClean="0">
                <a:ea typeface="等线"/>
              </a:rPr>
              <a:t>Trump</a:t>
            </a:r>
            <a:r>
              <a:rPr lang="zh-CN" altLang="en-US" smtClean="0">
                <a:ea typeface="等线"/>
              </a:rPr>
              <a:t>和美国之间存在一个“</a:t>
            </a:r>
            <a:r>
              <a:rPr lang="en-US" altLang="zh-CN" smtClean="0">
                <a:ea typeface="等线"/>
              </a:rPr>
              <a:t>Country</a:t>
            </a:r>
            <a:r>
              <a:rPr lang="en-US" altLang="zh-CN" baseline="0" smtClean="0">
                <a:ea typeface="等线"/>
              </a:rPr>
              <a:t>-President</a:t>
            </a:r>
            <a:r>
              <a:rPr lang="zh-CN" altLang="en-US" smtClean="0">
                <a:ea typeface="等线"/>
              </a:rPr>
              <a:t>”的关系。实体识别和关系提取的目的就是为了让机器也能具备从语句中识别实体和提取实体之间关系的能力。</a:t>
            </a:r>
            <a:endParaRPr lang="zh-CN" altLang="en-US"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3</a:t>
            </a:fld>
            <a:endParaRPr lang="zh-CN" altLang="en-US"/>
          </a:p>
        </p:txBody>
      </p:sp>
    </p:spTree>
    <p:extLst>
      <p:ext uri="{BB962C8B-B14F-4D97-AF65-F5344CB8AC3E}">
        <p14:creationId xmlns:p14="http://schemas.microsoft.com/office/powerpoint/2010/main" val="98562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ea typeface="等线"/>
              </a:rPr>
              <a:t>做实体和关系提取的框架主要可以分为两种，一种是将实体识别和关系提取任务分开，先进行实体识别，再进行关系提取。</a:t>
            </a:r>
            <a:endParaRPr lang="en-US" altLang="zh-CN" smtClean="0">
              <a:ea typeface="等线"/>
            </a:endParaRPr>
          </a:p>
          <a:p>
            <a:r>
              <a:rPr lang="zh-CN" altLang="en-US" smtClean="0">
                <a:ea typeface="等线"/>
              </a:rPr>
              <a:t>完成实体识别任务的方法主要有基于统计机器学习的方法</a:t>
            </a:r>
            <a:r>
              <a:rPr lang="en-US" altLang="zh-CN" smtClean="0">
                <a:ea typeface="等线"/>
              </a:rPr>
              <a:t>(</a:t>
            </a:r>
            <a:r>
              <a:rPr lang="zh-CN" altLang="en-US" smtClean="0">
                <a:ea typeface="等线"/>
              </a:rPr>
              <a:t>例如隐马尔可夫模型、条件随机场、最大熵模型</a:t>
            </a:r>
            <a:r>
              <a:rPr lang="en-US" altLang="zh-CN" smtClean="0">
                <a:ea typeface="等线"/>
              </a:rPr>
              <a:t>)</a:t>
            </a:r>
            <a:r>
              <a:rPr lang="zh-CN" altLang="en-US" smtClean="0">
                <a:ea typeface="等线"/>
              </a:rPr>
              <a:t>和基于神经网络的方法。</a:t>
            </a:r>
            <a:endParaRPr lang="en-US" altLang="zh-CN" smtClean="0">
              <a:ea typeface="等线"/>
            </a:endParaRPr>
          </a:p>
          <a:p>
            <a:r>
              <a:rPr lang="zh-CN" altLang="en-US" smtClean="0">
                <a:ea typeface="等线"/>
              </a:rPr>
              <a:t>同样的，关系提取模型也可以大致分为基于统计机器学习的方法和基于神经网络的方法。</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4</a:t>
            </a:fld>
            <a:endParaRPr lang="zh-CN" altLang="en-US"/>
          </a:p>
        </p:txBody>
      </p:sp>
    </p:spTree>
    <p:extLst>
      <p:ext uri="{BB962C8B-B14F-4D97-AF65-F5344CB8AC3E}">
        <p14:creationId xmlns:p14="http://schemas.microsoft.com/office/powerpoint/2010/main" val="94298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如图所示是流水线方法的示意图</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流水线框架主要存在三个问题，</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第一是错误传播问题，即实体识别模块的错误会影响到关系提取的性能。</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第二是忽略了实体提取和关系提取两个子任务的联系。</a:t>
            </a:r>
            <a:endParaRPr lang="en-US" altLang="zh-CN" dirty="0" smtClean="0">
              <a:ea typeface="等线"/>
            </a:endParaRPr>
          </a:p>
          <a:p>
            <a:r>
              <a:rPr lang="zh-CN" altLang="en-US" sz="1200" b="0" i="0" kern="1200" dirty="0" smtClean="0">
                <a:solidFill>
                  <a:schemeClr val="tx1"/>
                </a:solidFill>
                <a:effectLst/>
                <a:latin typeface="+mn-lt"/>
                <a:ea typeface="+mn-ea"/>
                <a:cs typeface="+mn-cs"/>
              </a:rPr>
              <a:t>第三是产生了没必要的冗余信息，由于对识别出来的实体进行两两配对，然后再进行关系分类，那些没有关系的实体对就会带来多余信息，提升错误率</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5</a:t>
            </a:fld>
            <a:endParaRPr lang="zh-CN" altLang="en-US"/>
          </a:p>
        </p:txBody>
      </p:sp>
    </p:spTree>
    <p:extLst>
      <p:ext uri="{BB962C8B-B14F-4D97-AF65-F5344CB8AC3E}">
        <p14:creationId xmlns:p14="http://schemas.microsoft.com/office/powerpoint/2010/main" val="92194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另一种框架是将联合抽取实体和关系。联合抽取指的是</a:t>
            </a:r>
            <a:r>
              <a:rPr lang="zh-CN" altLang="en-US" sz="1200" b="0" i="0" kern="1200" dirty="0" smtClean="0">
                <a:solidFill>
                  <a:schemeClr val="tx1"/>
                </a:solidFill>
                <a:effectLst/>
                <a:latin typeface="+mn-lt"/>
                <a:ea typeface="+mn-ea"/>
                <a:cs typeface="+mn-cs"/>
              </a:rPr>
              <a:t>输入一个句子，通过实体识别和关系抽取联合模型，直接得到有关系的实体三元组。</a:t>
            </a:r>
            <a:endParaRPr lang="en-US" altLang="zh-CN" sz="1200" b="0" i="0" kern="1200" dirty="0" smtClean="0">
              <a:solidFill>
                <a:schemeClr val="tx1"/>
              </a:solidFill>
              <a:effectLst/>
              <a:latin typeface="+mn-lt"/>
              <a:ea typeface="+mn-ea"/>
              <a:cs typeface="+mn-cs"/>
            </a:endParaRPr>
          </a:p>
          <a:p>
            <a:endParaRPr lang="en-US" altLang="zh-CN" dirty="0" smtClean="0">
              <a:ea typeface="等线"/>
            </a:endParaRPr>
          </a:p>
          <a:p>
            <a:r>
              <a:rPr lang="zh-CN" altLang="en-US" dirty="0" smtClean="0">
                <a:ea typeface="等线"/>
              </a:rPr>
              <a:t>联合抽取方法主要可以分为两类，一类是利用参数共享的模型进行联合抽取，这种方法本质上还是将实体识别和关系提取当做是两个任务，分别使用两个模型进行实体识别和关系提取，只不过两个模型在训练时都会通过后向传播算法来更新共享参数，从而实现两个子任务之间的依赖。</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6</a:t>
            </a:fld>
            <a:endParaRPr lang="zh-CN" altLang="en-US"/>
          </a:p>
        </p:txBody>
      </p:sp>
    </p:spTree>
    <p:extLst>
      <p:ext uri="{BB962C8B-B14F-4D97-AF65-F5344CB8AC3E}">
        <p14:creationId xmlns:p14="http://schemas.microsoft.com/office/powerpoint/2010/main" val="224799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例如，右图是论文</a:t>
            </a:r>
            <a:r>
              <a:rPr lang="en-US" altLang="zh-CN" dirty="0" smtClean="0">
                <a:ea typeface="等线"/>
              </a:rPr>
              <a:t>《</a:t>
            </a:r>
            <a:r>
              <a:rPr lang="en-US" altLang="zh-CN" sz="1200" b="0" i="0" kern="1200" dirty="0" smtClean="0">
                <a:solidFill>
                  <a:schemeClr val="tx1"/>
                </a:solidFill>
                <a:effectLst/>
                <a:latin typeface="+mn-lt"/>
                <a:ea typeface="+mn-ea"/>
                <a:cs typeface="+mn-cs"/>
              </a:rPr>
              <a:t>Joint Entity and Relation Extraction Based on A Hybrid Neural Network》</a:t>
            </a:r>
            <a:r>
              <a:rPr lang="zh-CN" altLang="en-US" sz="1200" b="0" i="0" kern="1200" dirty="0" smtClean="0">
                <a:solidFill>
                  <a:schemeClr val="tx1"/>
                </a:solidFill>
                <a:effectLst/>
                <a:latin typeface="+mn-lt"/>
                <a:ea typeface="+mn-ea"/>
                <a:cs typeface="+mn-cs"/>
              </a:rPr>
              <a:t>所使用的模型示意图，该模型使用</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抽取实体，用</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抽取关系。首先输入的词经过</a:t>
            </a:r>
            <a:r>
              <a:rPr lang="en-US" altLang="zh-CN" sz="1200" b="0" i="0" kern="1200" dirty="0" smtClean="0">
                <a:solidFill>
                  <a:schemeClr val="tx1"/>
                </a:solidFill>
                <a:effectLst/>
                <a:latin typeface="+mn-lt"/>
                <a:ea typeface="+mn-ea"/>
                <a:cs typeface="+mn-cs"/>
              </a:rPr>
              <a:t>word</a:t>
            </a:r>
            <a:r>
              <a:rPr lang="en-US" altLang="zh-CN" sz="1200" b="0" i="0" kern="1200" baseline="0" dirty="0" smtClean="0">
                <a:solidFill>
                  <a:schemeClr val="tx1"/>
                </a:solidFill>
                <a:effectLst/>
                <a:latin typeface="+mn-lt"/>
                <a:ea typeface="+mn-ea"/>
                <a:cs typeface="+mn-cs"/>
              </a:rPr>
              <a:t> embedding</a:t>
            </a:r>
            <a:r>
              <a:rPr lang="zh-CN" altLang="en-US" sz="1200" b="0" i="0" kern="1200" baseline="0" dirty="0" smtClean="0">
                <a:solidFill>
                  <a:schemeClr val="tx1"/>
                </a:solidFill>
                <a:effectLst/>
                <a:latin typeface="+mn-lt"/>
                <a:ea typeface="+mn-ea"/>
                <a:cs typeface="+mn-cs"/>
              </a:rPr>
              <a:t>转化为词向量，再经过双向的</a:t>
            </a:r>
            <a:r>
              <a:rPr lang="en-US" altLang="zh-CN" sz="1200" b="0" i="0" kern="1200" baseline="0" dirty="0" smtClean="0">
                <a:solidFill>
                  <a:schemeClr val="tx1"/>
                </a:solidFill>
                <a:effectLst/>
                <a:latin typeface="+mn-lt"/>
                <a:ea typeface="+mn-ea"/>
                <a:cs typeface="+mn-cs"/>
              </a:rPr>
              <a:t>LSTM</a:t>
            </a:r>
            <a:r>
              <a:rPr lang="zh-CN" altLang="en-US" sz="1200" b="0" i="0" kern="1200" baseline="0" dirty="0" smtClean="0">
                <a:solidFill>
                  <a:schemeClr val="tx1"/>
                </a:solidFill>
                <a:effectLst/>
                <a:latin typeface="+mn-lt"/>
                <a:ea typeface="+mn-ea"/>
                <a:cs typeface="+mn-cs"/>
              </a:rPr>
              <a:t>层进行编码。然后在进行关系分类时，需要先根据实体识别的结果对实体进行配对，然后进行关系分类。从图中可以看到，</a:t>
            </a:r>
            <a:r>
              <a:rPr lang="en-US" altLang="zh-CN" sz="1200" b="0" i="0" kern="1200" baseline="0" dirty="0" smtClean="0">
                <a:solidFill>
                  <a:schemeClr val="tx1"/>
                </a:solidFill>
                <a:effectLst/>
                <a:latin typeface="+mn-lt"/>
                <a:ea typeface="+mn-ea"/>
                <a:cs typeface="+mn-cs"/>
              </a:rPr>
              <a:t>NER</a:t>
            </a:r>
            <a:r>
              <a:rPr lang="zh-CN" altLang="en-US" sz="1200" b="0" i="0" kern="1200" baseline="0" dirty="0" smtClean="0">
                <a:solidFill>
                  <a:schemeClr val="tx1"/>
                </a:solidFill>
                <a:effectLst/>
                <a:latin typeface="+mn-lt"/>
                <a:ea typeface="+mn-ea"/>
                <a:cs typeface="+mn-cs"/>
              </a:rPr>
              <a:t>模块和</a:t>
            </a:r>
            <a:r>
              <a:rPr lang="en-US" altLang="zh-CN" sz="1200" b="0" i="0" kern="1200" baseline="0" dirty="0" smtClean="0">
                <a:solidFill>
                  <a:schemeClr val="tx1"/>
                </a:solidFill>
                <a:effectLst/>
                <a:latin typeface="+mn-lt"/>
                <a:ea typeface="+mn-ea"/>
                <a:cs typeface="+mn-cs"/>
              </a:rPr>
              <a:t>RC</a:t>
            </a:r>
            <a:r>
              <a:rPr lang="zh-CN" altLang="en-US" sz="1200" b="0" i="0" kern="1200" baseline="0" dirty="0" smtClean="0">
                <a:solidFill>
                  <a:schemeClr val="tx1"/>
                </a:solidFill>
                <a:effectLst/>
                <a:latin typeface="+mn-lt"/>
                <a:ea typeface="+mn-ea"/>
                <a:cs typeface="+mn-cs"/>
              </a:rPr>
              <a:t>模块共用了双向</a:t>
            </a:r>
            <a:r>
              <a:rPr lang="en-US" altLang="zh-CN" sz="1200" b="0" i="0" kern="1200" baseline="0" dirty="0" smtClean="0">
                <a:solidFill>
                  <a:schemeClr val="tx1"/>
                </a:solidFill>
                <a:effectLst/>
                <a:latin typeface="+mn-lt"/>
                <a:ea typeface="+mn-ea"/>
                <a:cs typeface="+mn-cs"/>
              </a:rPr>
              <a:t>LSTM</a:t>
            </a:r>
            <a:r>
              <a:rPr lang="zh-CN" altLang="en-US" sz="1200" b="0" i="0" kern="1200" baseline="0" dirty="0" smtClean="0">
                <a:solidFill>
                  <a:schemeClr val="tx1"/>
                </a:solidFill>
                <a:effectLst/>
                <a:latin typeface="+mn-lt"/>
                <a:ea typeface="+mn-ea"/>
                <a:cs typeface="+mn-cs"/>
              </a:rPr>
              <a:t>编码层，在模型训练时都会更新共享参数，实现联合抽取。</a:t>
            </a:r>
            <a:endParaRPr lang="en-US" altLang="zh-CN" sz="1200" b="0" i="0" kern="1200" baseline="0" dirty="0" smtClean="0">
              <a:solidFill>
                <a:schemeClr val="tx1"/>
              </a:solidFill>
              <a:effectLst/>
              <a:latin typeface="+mn-lt"/>
              <a:ea typeface="+mn-ea"/>
              <a:cs typeface="+mn-cs"/>
            </a:endParaRP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7</a:t>
            </a:fld>
            <a:endParaRPr lang="zh-CN" altLang="en-US"/>
          </a:p>
        </p:txBody>
      </p:sp>
    </p:spTree>
    <p:extLst>
      <p:ext uri="{BB962C8B-B14F-4D97-AF65-F5344CB8AC3E}">
        <p14:creationId xmlns:p14="http://schemas.microsoft.com/office/powerpoint/2010/main" val="330064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还有一种联合抽取的方法称为“标注策略”。刚才说到，参数共享的联合抽取方法本质还是需要将实体识别和关系提取分开进行。因此同样地会产生冗余的信息。而基于标注策略的联合抽取，则是把实体识别和关系提取任务统一为一个序列标注问题。然后通过一个端到端的神经网络模型直接得到关系实体三元组。</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8</a:t>
            </a:fld>
            <a:endParaRPr lang="zh-CN" altLang="en-US"/>
          </a:p>
        </p:txBody>
      </p:sp>
    </p:spTree>
    <p:extLst>
      <p:ext uri="{BB962C8B-B14F-4D97-AF65-F5344CB8AC3E}">
        <p14:creationId xmlns:p14="http://schemas.microsoft.com/office/powerpoint/2010/main" val="137050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9</a:t>
            </a:fld>
            <a:endParaRPr lang="zh-CN" altLang="en-US"/>
          </a:p>
        </p:txBody>
      </p:sp>
    </p:spTree>
    <p:extLst>
      <p:ext uri="{BB962C8B-B14F-4D97-AF65-F5344CB8AC3E}">
        <p14:creationId xmlns:p14="http://schemas.microsoft.com/office/powerpoint/2010/main" val="210909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2534" y="1219201"/>
            <a:ext cx="9144000" cy="1600200"/>
          </a:xfrm>
        </p:spPr>
        <p:txBody>
          <a:bodyPr>
            <a:normAutofit fontScale="90000"/>
          </a:bodyPr>
          <a:lstStyle/>
          <a:p>
            <a:r>
              <a:rPr lang="en-US" sz="4800" dirty="0">
                <a:latin typeface="Times New Roman" panose="02020603050405020304" pitchFamily="18" charset="0"/>
                <a:cs typeface="Times New Roman" panose="02020603050405020304" pitchFamily="18" charset="0"/>
              </a:rPr>
              <a:t>Joint Extraction of Entities and Relations Based on a Novel Tagging Scheme</a:t>
            </a:r>
            <a:endParaRPr 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35" y="5437131"/>
            <a:ext cx="1252575" cy="12525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646" y="5501046"/>
            <a:ext cx="1133396" cy="1124744"/>
          </a:xfrm>
          <a:prstGeom prst="rect">
            <a:avLst/>
          </a:prstGeom>
        </p:spPr>
      </p:pic>
      <p:sp>
        <p:nvSpPr>
          <p:cNvPr id="7" name="副标题 6"/>
          <p:cNvSpPr>
            <a:spLocks noGrp="1"/>
          </p:cNvSpPr>
          <p:nvPr>
            <p:ph type="subTitle" idx="1"/>
          </p:nvPr>
        </p:nvSpPr>
        <p:spPr>
          <a:xfrm>
            <a:off x="1642534" y="4727341"/>
            <a:ext cx="9144000" cy="461962"/>
          </a:xfrm>
        </p:spPr>
        <p:txBody>
          <a:bodyPr>
            <a:normAutofit/>
          </a:bodyPr>
          <a:lstStyle/>
          <a:p>
            <a:r>
              <a:rPr lang="en-US" altLang="zh-CN" sz="2000" dirty="0">
                <a:latin typeface="Times New Roman" panose="02020603050405020304" pitchFamily="18" charset="0"/>
                <a:cs typeface="Times New Roman" panose="02020603050405020304" pitchFamily="18" charset="0"/>
              </a:rPr>
              <a:t>Kuang Jun</a:t>
            </a:r>
            <a:endParaRPr lang="zh-CN" altLang="en-US"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46112" y="2981325"/>
            <a:ext cx="8067675" cy="400110"/>
          </a:xfrm>
          <a:prstGeom prst="rect">
            <a:avLst/>
          </a:prstGeom>
          <a:noFill/>
        </p:spPr>
        <p:txBody>
          <a:bodyPr wrap="square" rtlCol="0" anchor="t">
            <a:spAutoFit/>
          </a:bodyPr>
          <a:lstStyle/>
          <a:p>
            <a:pPr algn="ctr"/>
            <a:r>
              <a:rPr lang="en-US" sz="2000" dirty="0" err="1">
                <a:latin typeface="Times New Roman" panose="02020603050405020304" pitchFamily="18" charset="0"/>
                <a:cs typeface="Times New Roman" panose="02020603050405020304" pitchFamily="18" charset="0"/>
              </a:rPr>
              <a:t>Suncong</a:t>
            </a:r>
            <a:r>
              <a:rPr lang="en-US" sz="2000" dirty="0">
                <a:latin typeface="Times New Roman" panose="02020603050405020304" pitchFamily="18" charset="0"/>
                <a:cs typeface="Times New Roman" panose="02020603050405020304" pitchFamily="18" charset="0"/>
              </a:rPr>
              <a:t> Zheng, Feng Wang, Hongyun Bao, </a:t>
            </a:r>
            <a:r>
              <a:rPr lang="en-US" sz="2000" dirty="0" err="1">
                <a:latin typeface="Times New Roman" panose="02020603050405020304" pitchFamily="18" charset="0"/>
                <a:cs typeface="Times New Roman" panose="02020603050405020304" pitchFamily="18" charset="0"/>
              </a:rPr>
              <a:t>Yuexing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Hao,Peng</a:t>
            </a:r>
            <a:r>
              <a:rPr lang="en-US" sz="2000" dirty="0">
                <a:latin typeface="Times New Roman" panose="02020603050405020304" pitchFamily="18" charset="0"/>
                <a:cs typeface="Times New Roman" panose="02020603050405020304" pitchFamily="18" charset="0"/>
              </a:rPr>
              <a:t> Zhou, Bo Xu</a:t>
            </a:r>
            <a:endParaRPr lang="zh-CN" dirty="0"/>
          </a:p>
        </p:txBody>
      </p:sp>
    </p:spTree>
    <p:extLst>
      <p:ext uri="{BB962C8B-B14F-4D97-AF65-F5344CB8AC3E}">
        <p14:creationId xmlns:p14="http://schemas.microsoft.com/office/powerpoint/2010/main" val="254303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673021"/>
            <a:ext cx="9196172" cy="2677656"/>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The special tags consist of three parts</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Word position in the entity { B (begin), I (inside), E (end), S (single) </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type information { CF, CP, </a:t>
            </a:r>
            <a:r>
              <a:rPr lang="fr-FR"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fr-FR"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role information { 1 (entity 1), 2 (entity 2)}</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29006"/>
            <a:ext cx="9771506" cy="1872155"/>
          </a:xfrm>
          <a:prstGeom prst="rect">
            <a:avLst/>
          </a:prstGeom>
        </p:spPr>
      </p:pic>
    </p:spTree>
    <p:extLst>
      <p:ext uri="{BB962C8B-B14F-4D97-AF65-F5344CB8AC3E}">
        <p14:creationId xmlns:p14="http://schemas.microsoft.com/office/powerpoint/2010/main" val="3335582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829138"/>
            <a:ext cx="9389109" cy="1569660"/>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Entities with the same relation type are combined into a triplet</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If a sentence contains two or more triplets with the same relation type,</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combine </a:t>
            </a:r>
            <a:r>
              <a:rPr lang="en-US" altLang="zh-CN" sz="2400" dirty="0">
                <a:latin typeface="Times New Roman" panose="02020603050405020304" pitchFamily="18" charset="0"/>
                <a:cs typeface="Times New Roman" panose="02020603050405020304" pitchFamily="18" charset="0"/>
              </a:rPr>
              <a:t>every two entities into a triplet based on the nearest principle.</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27921"/>
            <a:ext cx="9771506" cy="1872155"/>
          </a:xfrm>
          <a:prstGeom prst="rect">
            <a:avLst/>
          </a:prstGeom>
        </p:spPr>
      </p:pic>
    </p:spTree>
    <p:extLst>
      <p:ext uri="{BB962C8B-B14F-4D97-AF65-F5344CB8AC3E}">
        <p14:creationId xmlns:p14="http://schemas.microsoft.com/office/powerpoint/2010/main" val="418137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End-to-end Model</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41" y="3105774"/>
            <a:ext cx="7471318" cy="3439992"/>
          </a:xfrm>
          <a:prstGeom prst="rect">
            <a:avLst/>
          </a:prstGeom>
        </p:spPr>
      </p:pic>
      <p:sp>
        <p:nvSpPr>
          <p:cNvPr id="6" name="文本框 5"/>
          <p:cNvSpPr txBox="1"/>
          <p:nvPr/>
        </p:nvSpPr>
        <p:spPr>
          <a:xfrm>
            <a:off x="838200" y="1588668"/>
            <a:ext cx="10515600" cy="142199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A Bi-LSTM Encoding Layer.</a:t>
            </a:r>
            <a:endParaRPr lang="en-US" altLang="zh-CN" sz="20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LSTM Decoding Layer</a:t>
            </a:r>
            <a:r>
              <a:rPr lang="en-US" altLang="zh-CN" sz="2000" b="1"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Biased Objective </a:t>
            </a:r>
            <a:r>
              <a:rPr lang="en-US" altLang="zh-CN" sz="2000" b="1" dirty="0" smtClean="0">
                <a:latin typeface="Times New Roman" panose="02020603050405020304" pitchFamily="18" charset="0"/>
                <a:cs typeface="Times New Roman" panose="02020603050405020304" pitchFamily="18" charset="0"/>
              </a:rPr>
              <a:t>Function.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73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Bi-LSTM Encoding Layer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014" y="2299664"/>
            <a:ext cx="5198301" cy="3452207"/>
          </a:xfrm>
          <a:prstGeom prst="rect">
            <a:avLst/>
          </a:prstGeom>
        </p:spPr>
      </p:pic>
      <p:sp>
        <p:nvSpPr>
          <p:cNvPr id="7" name="文本框 6"/>
          <p:cNvSpPr txBox="1"/>
          <p:nvPr/>
        </p:nvSpPr>
        <p:spPr>
          <a:xfrm>
            <a:off x="1026567" y="1528175"/>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LSTM memory block in Bi-LSTM Encoding Layer.</a:t>
            </a:r>
            <a:endParaRPr lang="zh-CN" altLang="en-US" sz="2000" b="1" dirty="0">
              <a:latin typeface="Times New Roman" panose="02020603050405020304" pitchFamily="18" charset="0"/>
              <a:cs typeface="Times New Roman" panose="02020603050405020304" pitchFamily="18" charset="0"/>
            </a:endParaRP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173" y="2383224"/>
            <a:ext cx="4483591" cy="3368647"/>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552" y="5955608"/>
            <a:ext cx="1128152" cy="670350"/>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607" y="5986493"/>
            <a:ext cx="425100" cy="670350"/>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926" y="5986493"/>
            <a:ext cx="405720" cy="608581"/>
          </a:xfrm>
          <a:prstGeom prst="rect">
            <a:avLst/>
          </a:prstGeom>
        </p:spPr>
      </p:pic>
      <p:cxnSp>
        <p:nvCxnSpPr>
          <p:cNvPr id="14" name="直接箭头连接符 13"/>
          <p:cNvCxnSpPr>
            <a:stCxn id="11" idx="3"/>
            <a:endCxn id="9" idx="1"/>
          </p:cNvCxnSpPr>
          <p:nvPr/>
        </p:nvCxnSpPr>
        <p:spPr>
          <a:xfrm flipV="1">
            <a:off x="3244646" y="6290783"/>
            <a:ext cx="2284906" cy="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82456" y="5886991"/>
            <a:ext cx="148883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concatenate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43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err="1"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LSTMd</a:t>
            </a:r>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Decoding Layer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The LSTM memory block in </a:t>
            </a:r>
            <a:r>
              <a:rPr lang="en-US" altLang="zh-CN" sz="2000" b="1" dirty="0" err="1" smtClean="0">
                <a:latin typeface="Times New Roman" panose="02020603050405020304" pitchFamily="18" charset="0"/>
                <a:cs typeface="Times New Roman" panose="02020603050405020304" pitchFamily="18" charset="0"/>
              </a:rPr>
              <a:t>LSTMd</a:t>
            </a:r>
            <a:r>
              <a:rPr lang="en-US" altLang="zh-CN" sz="2000" b="1" dirty="0" smtClean="0">
                <a:latin typeface="Times New Roman" panose="02020603050405020304" pitchFamily="18" charset="0"/>
                <a:cs typeface="Times New Roman" panose="02020603050405020304" pitchFamily="18" charset="0"/>
              </a:rPr>
              <a:t> decoding Layer</a:t>
            </a:r>
            <a:endParaRPr lang="zh-CN" altLang="en-US" sz="2000" b="1" dirty="0">
              <a:latin typeface="Times New Roman" panose="02020603050405020304" pitchFamily="18" charset="0"/>
              <a:cs typeface="Times New Roman" panose="02020603050405020304" pitchFamily="18" charset="0"/>
            </a:endParaRPr>
          </a:p>
        </p:txBody>
      </p:sp>
      <p:pic>
        <p:nvPicPr>
          <p:cNvPr id="11" name="图片 10" descr="屏幕剪辑"/>
          <p:cNvPicPr>
            <a:picLocks/>
          </p:cNvPicPr>
          <p:nvPr/>
        </p:nvPicPr>
        <p:blipFill>
          <a:blip r:embed="rId3">
            <a:extLst>
              <a:ext uri="{28A0092B-C50C-407E-A947-70E740481C1C}">
                <a14:useLocalDpi xmlns:a14="http://schemas.microsoft.com/office/drawing/2010/main" val="0"/>
              </a:ext>
            </a:extLst>
          </a:blip>
          <a:stretch>
            <a:fillRect/>
          </a:stretch>
        </p:blipFill>
        <p:spPr>
          <a:xfrm>
            <a:off x="6264000" y="2300400"/>
            <a:ext cx="5198400" cy="3582000"/>
          </a:xfrm>
          <a:prstGeom prst="rect">
            <a:avLst/>
          </a:prstGeom>
        </p:spPr>
      </p:pic>
      <p:pic>
        <p:nvPicPr>
          <p:cNvPr id="15" name="图片 1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445" y="2505145"/>
            <a:ext cx="4777053" cy="3377255"/>
          </a:xfrm>
          <a:prstGeom prst="rect">
            <a:avLst/>
          </a:prstGeom>
        </p:spPr>
      </p:pic>
    </p:spTree>
    <p:extLst>
      <p:ext uri="{BB962C8B-B14F-4D97-AF65-F5344CB8AC3E}">
        <p14:creationId xmlns:p14="http://schemas.microsoft.com/office/powerpoint/2010/main" val="1630818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Biased Objective Function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The Biased Objective Function</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831" y="2595302"/>
            <a:ext cx="6248402" cy="1748097"/>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315" y="4877506"/>
            <a:ext cx="4031008" cy="1151717"/>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971" y="5109524"/>
            <a:ext cx="2512682" cy="638134"/>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258" y="5020483"/>
            <a:ext cx="2471057" cy="1178781"/>
          </a:xfrm>
          <a:prstGeom prst="rect">
            <a:avLst/>
          </a:prstGeom>
        </p:spPr>
      </p:pic>
    </p:spTree>
    <p:extLst>
      <p:ext uri="{BB962C8B-B14F-4D97-AF65-F5344CB8AC3E}">
        <p14:creationId xmlns:p14="http://schemas.microsoft.com/office/powerpoint/2010/main" val="3868879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5776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cs typeface="Times New Roman" panose="02020603050405020304" pitchFamily="18" charset="0"/>
              </a:rPr>
              <a:t>Dataset &amp; Evaluation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199" y="1817914"/>
            <a:ext cx="5225143" cy="4678204"/>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Dataset:</a:t>
            </a:r>
          </a:p>
          <a:p>
            <a:endParaRPr lang="en-US" altLang="zh-CN"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public dataset </a:t>
            </a:r>
            <a:r>
              <a:rPr lang="en-US" altLang="zh-CN" sz="2000" dirty="0" smtClean="0">
                <a:latin typeface="Times New Roman" panose="02020603050405020304" pitchFamily="18" charset="0"/>
                <a:cs typeface="Times New Roman" panose="02020603050405020304" pitchFamily="18" charset="0"/>
              </a:rPr>
              <a:t>NYT(New York Times news)</a:t>
            </a: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corpus was heuristically labeled using distant supervision method without manually labeling. </a:t>
            </a:r>
          </a:p>
          <a:p>
            <a:pPr marL="285750" indent="-285750">
              <a:buFont typeface="Wingdings" panose="05000000000000000000" pitchFamily="2" charset="2"/>
              <a:buChar char="l"/>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test set is manually labeled to ensure its </a:t>
            </a:r>
            <a:r>
              <a:rPr lang="en-US" altLang="zh-CN" dirty="0" smtClean="0">
                <a:latin typeface="Times New Roman" panose="02020603050405020304" pitchFamily="18" charset="0"/>
                <a:cs typeface="Times New Roman" panose="02020603050405020304" pitchFamily="18" charset="0"/>
              </a:rPr>
              <a:t>quality</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data contains 353k triplets, and the test set contains 3,880 triplets. Besides, the size of relation set is 24.</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509656" y="1817914"/>
            <a:ext cx="5225143" cy="3785652"/>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Evaluation:</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Precision/Recall and F-measure </a:t>
            </a:r>
            <a:r>
              <a:rPr lang="en-US" altLang="zh-CN" dirty="0">
                <a:latin typeface="Times New Roman" panose="02020603050405020304" pitchFamily="18" charset="0"/>
                <a:cs typeface="Times New Roman" panose="02020603050405020304" pitchFamily="18" charset="0"/>
              </a:rPr>
              <a:t>for triplet (entity1; relation; entity2</a:t>
            </a:r>
            <a:r>
              <a:rPr lang="en-US" altLang="zh-C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Head offsets of two entity </a:t>
            </a:r>
            <a:r>
              <a:rPr lang="en-US" altLang="zh-CN" dirty="0" smtClean="0">
                <a:latin typeface="Times New Roman" panose="02020603050405020304" pitchFamily="18" charset="0"/>
                <a:cs typeface="Times New Roman" panose="02020603050405020304" pitchFamily="18" charset="0"/>
              </a:rPr>
              <a:t>mention</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Create a validation set by randomly sampling 10% data from test set and use the remaining data as evaluation </a:t>
            </a:r>
            <a:r>
              <a:rPr lang="en-US" altLang="zh-CN" dirty="0" smtClean="0">
                <a:latin typeface="Times New Roman" panose="02020603050405020304" pitchFamily="18" charset="0"/>
                <a:cs typeface="Times New Roman" panose="02020603050405020304" pitchFamily="18" charset="0"/>
              </a:rPr>
              <a:t>.</a:t>
            </a:r>
          </a:p>
          <a:p>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72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Baseline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539978"/>
            <a:ext cx="10957560" cy="4832092"/>
          </a:xfrm>
          <a:prstGeom prst="rect">
            <a:avLst/>
          </a:prstGeom>
        </p:spPr>
        <p:txBody>
          <a:bodyPr wrap="square">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pipelined </a:t>
            </a:r>
            <a:r>
              <a:rPr lang="en-US" altLang="zh-CN" sz="2400" b="1" dirty="0" smtClean="0">
                <a:latin typeface="Times New Roman" panose="02020603050405020304" pitchFamily="18" charset="0"/>
                <a:cs typeface="Times New Roman" panose="02020603050405020304" pitchFamily="18" charset="0"/>
              </a:rPr>
              <a:t>methods: (The NER results are obtained by </a:t>
            </a:r>
            <a:r>
              <a:rPr lang="en-US" altLang="zh-CN" sz="2400" b="1" dirty="0" err="1" smtClean="0">
                <a:latin typeface="Times New Roman" panose="02020603050405020304" pitchFamily="18" charset="0"/>
                <a:cs typeface="Times New Roman" panose="02020603050405020304" pitchFamily="18" charset="0"/>
              </a:rPr>
              <a:t>CoType</a:t>
            </a:r>
            <a:r>
              <a:rPr lang="en-US" altLang="zh-CN" sz="2400" b="1" dirty="0" smtClean="0">
                <a:latin typeface="Times New Roman" panose="02020603050405020304" pitchFamily="18" charset="0"/>
                <a:cs typeface="Times New Roman" panose="02020603050405020304" pitchFamily="18" charset="0"/>
              </a:rPr>
              <a:t>[1])</a:t>
            </a:r>
            <a:endParaRPr lang="en-US" altLang="zh-CN" sz="2400"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DS-Logistic: </a:t>
            </a:r>
            <a:r>
              <a:rPr lang="en-US" altLang="zh-CN" sz="2000" dirty="0" smtClean="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distant supervised and feature based </a:t>
            </a:r>
            <a:r>
              <a:rPr lang="en-US" altLang="zh-CN" sz="2000" dirty="0" smtClean="0">
                <a:latin typeface="Times New Roman" panose="02020603050405020304" pitchFamily="18" charset="0"/>
                <a:cs typeface="Times New Roman" panose="02020603050405020304" pitchFamily="18" charset="0"/>
              </a:rPr>
              <a:t>method. (</a:t>
            </a:r>
            <a:r>
              <a:rPr lang="en-US" altLang="zh-CN" sz="2000" dirty="0" err="1" smtClean="0">
                <a:latin typeface="Times New Roman" panose="02020603050405020304" pitchFamily="18" charset="0"/>
                <a:cs typeface="Times New Roman" panose="02020603050405020304" pitchFamily="18" charset="0"/>
              </a:rPr>
              <a:t>Mintz</a:t>
            </a:r>
            <a:r>
              <a:rPr lang="en-US" altLang="zh-CN" sz="2000" dirty="0" smtClean="0">
                <a:latin typeface="Times New Roman" panose="02020603050405020304" pitchFamily="18" charset="0"/>
                <a:cs typeface="Times New Roman" panose="02020603050405020304" pitchFamily="18" charset="0"/>
              </a:rPr>
              <a:t> 2009)</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LINE</a:t>
            </a:r>
            <a:r>
              <a:rPr lang="en-US" altLang="zh-CN" sz="2000" b="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network embedding </a:t>
            </a:r>
            <a:r>
              <a:rPr lang="en-US" altLang="zh-CN" sz="2000" dirty="0" smtClean="0">
                <a:latin typeface="Times New Roman" panose="02020603050405020304" pitchFamily="18" charset="0"/>
                <a:cs typeface="Times New Roman" panose="02020603050405020304" pitchFamily="18" charset="0"/>
              </a:rPr>
              <a:t>method. (Tang 2015)</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FCM</a:t>
            </a:r>
            <a:r>
              <a:rPr lang="en-US" altLang="zh-CN" sz="20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Feature-rich Compositional Embedding Model</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Gormley</a:t>
            </a:r>
            <a:r>
              <a:rPr lang="en-US" altLang="zh-CN" sz="2000" dirty="0"/>
              <a:t> </a:t>
            </a:r>
            <a:r>
              <a:rPr lang="en-US" altLang="zh-CN" sz="2000" dirty="0" smtClean="0">
                <a:latin typeface="Times New Roman" panose="02020603050405020304" pitchFamily="18" charset="0"/>
                <a:cs typeface="Times New Roman" panose="02020603050405020304" pitchFamily="18" charset="0"/>
              </a:rPr>
              <a:t>2015)</a:t>
            </a: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jointly extracting methods</a:t>
            </a:r>
            <a:r>
              <a:rPr lang="en-US" altLang="zh-CN" sz="2400" b="1"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DS-Joint: </a:t>
            </a:r>
            <a:r>
              <a:rPr lang="en-US" altLang="zh-CN" sz="2000" dirty="0">
                <a:latin typeface="Times New Roman" panose="02020603050405020304" pitchFamily="18" charset="0"/>
                <a:cs typeface="Times New Roman" panose="02020603050405020304" pitchFamily="18" charset="0"/>
              </a:rPr>
              <a:t>jointly extracts entities and relations using structured perceptron on human-annotated </a:t>
            </a:r>
            <a:r>
              <a:rPr lang="en-US" altLang="zh-CN" sz="2000" dirty="0" smtClean="0">
                <a:latin typeface="Times New Roman" panose="02020603050405020304" pitchFamily="18" charset="0"/>
                <a:cs typeface="Times New Roman" panose="02020603050405020304" pitchFamily="18" charset="0"/>
              </a:rPr>
              <a:t>dataset(Li 2014)</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b="1" dirty="0" err="1" smtClean="0">
                <a:latin typeface="Times New Roman" panose="02020603050405020304" pitchFamily="18" charset="0"/>
                <a:cs typeface="Times New Roman" panose="02020603050405020304" pitchFamily="18" charset="0"/>
              </a:rPr>
              <a:t>MultiR</a:t>
            </a:r>
            <a:r>
              <a:rPr lang="en-US" altLang="zh-CN" sz="24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istant </a:t>
            </a:r>
            <a:r>
              <a:rPr lang="en-US" altLang="zh-CN" sz="2000" dirty="0">
                <a:latin typeface="Times New Roman" panose="02020603050405020304" pitchFamily="18" charset="0"/>
                <a:cs typeface="Times New Roman" panose="02020603050405020304" pitchFamily="18" charset="0"/>
              </a:rPr>
              <a:t>supervised method based on multi-instance </a:t>
            </a:r>
            <a:r>
              <a:rPr lang="en-US" altLang="zh-CN" sz="2000" dirty="0" smtClean="0">
                <a:latin typeface="Times New Roman" panose="02020603050405020304" pitchFamily="18" charset="0"/>
                <a:cs typeface="Times New Roman" panose="02020603050405020304" pitchFamily="18" charset="0"/>
              </a:rPr>
              <a:t>learning.(</a:t>
            </a:r>
            <a:r>
              <a:rPr lang="en-US" altLang="zh-CN" sz="2000" dirty="0">
                <a:latin typeface="Times New Roman" panose="02020603050405020304" pitchFamily="18" charset="0"/>
                <a:cs typeface="Times New Roman" panose="02020603050405020304" pitchFamily="18" charset="0"/>
              </a:rPr>
              <a:t>Hoffmann </a:t>
            </a:r>
            <a:r>
              <a:rPr lang="en-US" altLang="zh-CN" sz="2000" dirty="0" smtClean="0">
                <a:latin typeface="Times New Roman" panose="02020603050405020304" pitchFamily="18" charset="0"/>
                <a:cs typeface="Times New Roman" panose="02020603050405020304" pitchFamily="18" charset="0"/>
              </a:rPr>
              <a:t>2011)</a:t>
            </a:r>
          </a:p>
          <a:p>
            <a:pPr marL="800100" lvl="1" indent="-342900">
              <a:buFont typeface="Wingdings" panose="05000000000000000000" pitchFamily="2" charset="2"/>
              <a:buChar char="Ø"/>
            </a:pPr>
            <a:r>
              <a:rPr lang="en-US" altLang="zh-CN" sz="2400" b="1" dirty="0" err="1">
                <a:latin typeface="Times New Roman" panose="02020603050405020304" pitchFamily="18" charset="0"/>
                <a:cs typeface="Times New Roman" panose="02020603050405020304" pitchFamily="18" charset="0"/>
              </a:rPr>
              <a:t>CoType</a:t>
            </a:r>
            <a:r>
              <a:rPr lang="en-US" altLang="zh-CN" sz="24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Joint Typing of Entities and Relations with Knowledge </a:t>
            </a:r>
            <a:r>
              <a:rPr lang="en-US" altLang="zh-CN" sz="2000" dirty="0" smtClean="0">
                <a:latin typeface="Times New Roman" panose="02020603050405020304" pitchFamily="18" charset="0"/>
                <a:cs typeface="Times New Roman" panose="02020603050405020304" pitchFamily="18" charset="0"/>
              </a:rPr>
              <a:t>Bases.(Ren 2017)</a:t>
            </a:r>
            <a:endParaRPr lang="en-US" altLang="zh-CN" sz="2400" b="1" dirty="0" smtClean="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end-to-end tagging </a:t>
            </a:r>
            <a:r>
              <a:rPr lang="en-US" altLang="zh-CN" sz="2400" b="1" dirty="0" smtClean="0">
                <a:latin typeface="Times New Roman" panose="02020603050405020304" pitchFamily="18" charset="0"/>
                <a:cs typeface="Times New Roman" panose="02020603050405020304" pitchFamily="18" charset="0"/>
              </a:rPr>
              <a:t>model:</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LSTM-CRF</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LSTM-LSTM</a:t>
            </a: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zh-CN" altLang="en-US" sz="2400" b="1" dirty="0">
              <a:latin typeface="Times New Roman" panose="02020603050405020304" pitchFamily="18" charset="0"/>
              <a:cs typeface="Times New Roman" panose="02020603050405020304" pitchFamily="18" charset="0"/>
            </a:endParaRPr>
          </a:p>
        </p:txBody>
      </p:sp>
      <p:sp>
        <p:nvSpPr>
          <p:cNvPr id="4" name="矩形 3"/>
          <p:cNvSpPr/>
          <p:nvPr/>
        </p:nvSpPr>
        <p:spPr>
          <a:xfrm>
            <a:off x="995567" y="6127331"/>
            <a:ext cx="9144001" cy="369332"/>
          </a:xfrm>
          <a:prstGeom prst="rect">
            <a:avLst/>
          </a:prstGeom>
        </p:spPr>
        <p:txBody>
          <a:bodyPr wrap="square">
            <a:spAutoFit/>
          </a:bodyPr>
          <a:lstStyle/>
          <a:p>
            <a:r>
              <a:rPr lang="en-US" altLang="zh-CN" dirty="0"/>
              <a:t>[1] </a:t>
            </a:r>
            <a:r>
              <a:rPr lang="en-US" altLang="zh-CN" dirty="0" err="1"/>
              <a:t>Cotype</a:t>
            </a:r>
            <a:r>
              <a:rPr lang="en-US" altLang="zh-CN" dirty="0"/>
              <a:t>: Joint extraction of typed entities and relations with knowledge bases (2017 WWW)</a:t>
            </a:r>
            <a:endParaRPr lang="zh-CN" altLang="en-US" dirty="0"/>
          </a:p>
        </p:txBody>
      </p:sp>
    </p:spTree>
    <p:extLst>
      <p:ext uri="{BB962C8B-B14F-4D97-AF65-F5344CB8AC3E}">
        <p14:creationId xmlns:p14="http://schemas.microsoft.com/office/powerpoint/2010/main" val="3434807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Performance Comparison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668" y="1767712"/>
            <a:ext cx="6736664" cy="2956816"/>
          </a:xfrm>
          <a:prstGeom prst="rect">
            <a:avLst/>
          </a:prstGeom>
        </p:spPr>
      </p:pic>
      <p:sp>
        <p:nvSpPr>
          <p:cNvPr id="4" name="文本框 3"/>
          <p:cNvSpPr txBox="1"/>
          <p:nvPr/>
        </p:nvSpPr>
        <p:spPr>
          <a:xfrm>
            <a:off x="838200" y="4971818"/>
            <a:ext cx="10721340" cy="163121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jointly extracting methods are better than pipelined methods, and the tagging methods are better than most of the jointly extracting methods</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precisions of the end-to-end models are significantly improved. But only LSTM-LSTM-Bias can be better to balance the precision and recall.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1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2511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Predicted Results on Triplet’s Elements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421" y="1889704"/>
            <a:ext cx="8509158" cy="1562156"/>
          </a:xfrm>
          <a:prstGeom prst="rect">
            <a:avLst/>
          </a:prstGeom>
        </p:spPr>
      </p:pic>
      <p:sp>
        <p:nvSpPr>
          <p:cNvPr id="4" name="文本框 3"/>
          <p:cNvSpPr txBox="1"/>
          <p:nvPr/>
        </p:nvSpPr>
        <p:spPr>
          <a:xfrm>
            <a:off x="1841421" y="3546762"/>
            <a:ext cx="9201150" cy="224676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E1 and E2 represent the performance on predicting each entity, respectively</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Regardless of relation type, if the head offsets of two corresponding entities are both correct, the instance of (E1, E2) is correct</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single E: some of the predicted entities do not form a pair</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Triplet : some of the test data is predicted to be wrong because the relation type is predicted to be wrong.</a:t>
            </a:r>
          </a:p>
        </p:txBody>
      </p:sp>
    </p:spTree>
    <p:extLst>
      <p:ext uri="{BB962C8B-B14F-4D97-AF65-F5344CB8AC3E}">
        <p14:creationId xmlns:p14="http://schemas.microsoft.com/office/powerpoint/2010/main" val="3193207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Ratio of Single Entity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972" y="1878200"/>
            <a:ext cx="5273228" cy="3791080"/>
          </a:xfrm>
          <a:prstGeom prst="rect">
            <a:avLst/>
          </a:prstGeom>
        </p:spPr>
      </p:pic>
      <p:sp>
        <p:nvSpPr>
          <p:cNvPr id="4" name="文本框 3"/>
          <p:cNvSpPr txBox="1"/>
          <p:nvPr/>
        </p:nvSpPr>
        <p:spPr>
          <a:xfrm>
            <a:off x="2072640" y="5703570"/>
            <a:ext cx="8271510"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single entities refer to those who cannot find their corresponding entities</a:t>
            </a:r>
            <a:r>
              <a:rPr lang="en-US" altLang="zh-CN" dirty="0" smtClean="0"/>
              <a:t>.)</a:t>
            </a:r>
            <a:endParaRPr lang="zh-CN" altLang="en-US" dirty="0"/>
          </a:p>
        </p:txBody>
      </p:sp>
    </p:spTree>
    <p:extLst>
      <p:ext uri="{BB962C8B-B14F-4D97-AF65-F5344CB8AC3E}">
        <p14:creationId xmlns:p14="http://schemas.microsoft.com/office/powerpoint/2010/main" val="3521734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Effect of Bias Parameter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59" y="1981058"/>
            <a:ext cx="5365583" cy="3402472"/>
          </a:xfrm>
          <a:prstGeom prst="rect">
            <a:avLst/>
          </a:prstGeom>
        </p:spPr>
      </p:pic>
      <p:sp>
        <p:nvSpPr>
          <p:cNvPr id="4" name="文本框 3"/>
          <p:cNvSpPr txBox="1"/>
          <p:nvPr/>
        </p:nvSpPr>
        <p:spPr>
          <a:xfrm>
            <a:off x="388620" y="5569786"/>
            <a:ext cx="1163574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If bias parameter is too large, it will affect the precision of prediction and if is too small, the recall will decline.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556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929640" y="2034540"/>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S1 represents the situation that the distance between the two interrelated entities is far away from each other, which is more difficult to detect their </a:t>
            </a:r>
            <a:r>
              <a:rPr lang="en-US" altLang="zh-CN" sz="2200" dirty="0" smtClean="0">
                <a:latin typeface="Times New Roman" panose="02020603050405020304" pitchFamily="18" charset="0"/>
                <a:cs typeface="Times New Roman" panose="02020603050405020304" pitchFamily="18" charset="0"/>
              </a:rPr>
              <a:t>relationships</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68422"/>
            <a:ext cx="10036410" cy="1874682"/>
          </a:xfrm>
          <a:prstGeom prst="rect">
            <a:avLst/>
          </a:prstGeom>
        </p:spPr>
      </p:pic>
    </p:spTree>
    <p:extLst>
      <p:ext uri="{BB962C8B-B14F-4D97-AF65-F5344CB8AC3E}">
        <p14:creationId xmlns:p14="http://schemas.microsoft.com/office/powerpoint/2010/main" val="1455863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08929"/>
            <a:ext cx="10036410" cy="1874682"/>
          </a:xfrm>
          <a:prstGeom prst="rect">
            <a:avLst/>
          </a:prstGeom>
        </p:spPr>
      </p:pic>
      <p:sp>
        <p:nvSpPr>
          <p:cNvPr id="5" name="文本框 4"/>
          <p:cNvSpPr txBox="1"/>
          <p:nvPr/>
        </p:nvSpPr>
        <p:spPr>
          <a:xfrm>
            <a:off x="838200" y="2384957"/>
            <a:ext cx="10614660"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S2 is a negative example that shows these methods may mistakenly predict one of the entity.</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59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036" y="3680378"/>
            <a:ext cx="10005927" cy="1897544"/>
          </a:xfrm>
          <a:prstGeom prst="rect">
            <a:avLst/>
          </a:prstGeom>
        </p:spPr>
      </p:pic>
      <p:sp>
        <p:nvSpPr>
          <p:cNvPr id="5" name="文本框 4"/>
          <p:cNvSpPr txBox="1"/>
          <p:nvPr/>
        </p:nvSpPr>
        <p:spPr>
          <a:xfrm>
            <a:off x="998220" y="2299664"/>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S3 is a case that models can predict the entities’ head offset right, but the relational role is wrong.</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88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9479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Contributions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680210"/>
            <a:ext cx="10614660" cy="246221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A novel tagging scheme is proposed to jointly extract entities and relations, which can easily transform the extraction problem into a tagging </a:t>
            </a:r>
            <a:r>
              <a:rPr lang="en-US" altLang="zh-CN" sz="2200" dirty="0" smtClean="0">
                <a:latin typeface="Times New Roman" panose="02020603050405020304" pitchFamily="18" charset="0"/>
                <a:cs typeface="Times New Roman" panose="02020603050405020304" pitchFamily="18" charset="0"/>
              </a:rPr>
              <a:t>task.</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Studying different </a:t>
            </a:r>
            <a:r>
              <a:rPr lang="en-US" altLang="zh-CN" sz="2200" dirty="0">
                <a:latin typeface="Times New Roman" panose="02020603050405020304" pitchFamily="18" charset="0"/>
                <a:cs typeface="Times New Roman" panose="02020603050405020304" pitchFamily="18" charset="0"/>
              </a:rPr>
              <a:t>kinds of end-to-end models to settle the problem. The tagging-based methods are better than most of the existing pipelined and joint learning </a:t>
            </a:r>
            <a:r>
              <a:rPr lang="en-US" altLang="zh-CN" sz="2200" dirty="0" smtClean="0">
                <a:latin typeface="Times New Roman" panose="02020603050405020304" pitchFamily="18" charset="0"/>
                <a:cs typeface="Times New Roman" panose="02020603050405020304" pitchFamily="18" charset="0"/>
              </a:rPr>
              <a:t>methods.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Developing an end-to-end model with biased loss function to suit for the novel </a:t>
            </a:r>
            <a:r>
              <a:rPr lang="en-US" altLang="zh-CN" sz="2200" dirty="0" smtClean="0">
                <a:latin typeface="Times New Roman" panose="02020603050405020304" pitchFamily="18" charset="0"/>
                <a:cs typeface="Times New Roman" panose="02020603050405020304" pitchFamily="18" charset="0"/>
              </a:rPr>
              <a:t>tags.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048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Future Work</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760220"/>
            <a:ext cx="10934700" cy="178510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To solve the problem of overlapping relations.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To improve  performance of single entity recognition.</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The association between two corresponding entities still requires refinement in next </a:t>
            </a:r>
            <a:r>
              <a:rPr lang="en-US" altLang="zh-CN" sz="2200" dirty="0" smtClean="0">
                <a:latin typeface="Times New Roman" panose="02020603050405020304" pitchFamily="18" charset="0"/>
                <a:cs typeface="Times New Roman" panose="02020603050405020304" pitchFamily="18" charset="0"/>
              </a:rPr>
              <a:t>works.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06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Background</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
            <a:extLst>
              <a:ext uri="{FF2B5EF4-FFF2-40B4-BE49-F238E27FC236}">
                <a16:creationId xmlns:a16="http://schemas.microsoft.com/office/drawing/2014/main" xmlns="" id="{A237667B-B284-4DA8-8C38-886447A618BD}"/>
              </a:ext>
            </a:extLst>
          </p:cNvPr>
          <p:cNvSpPr txBox="1"/>
          <p:nvPr/>
        </p:nvSpPr>
        <p:spPr>
          <a:xfrm>
            <a:off x="838200" y="1764830"/>
            <a:ext cx="9354552" cy="87357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latin typeface="Times New Roman" panose="02020603050405020304" pitchFamily="18" charset="0"/>
                <a:cs typeface="Times New Roman" panose="02020603050405020304" pitchFamily="18" charset="0"/>
              </a:rPr>
              <a:t>Definition:</a:t>
            </a:r>
            <a:r>
              <a:rPr lang="en-US" altLang="zh-CN" dirty="0">
                <a:latin typeface="Times New Roman" panose="02020603050405020304" pitchFamily="18" charset="0"/>
                <a:cs typeface="Times New Roman" panose="02020603050405020304" pitchFamily="18" charset="0"/>
              </a:rPr>
              <a:t> Given a sentence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with the pairs of nominals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 we aim to identify the relations between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xmlns="" id="{FC3E0E7A-9067-4CD0-BFE5-E46E5676E5B2}"/>
              </a:ext>
            </a:extLst>
          </p:cNvPr>
          <p:cNvSpPr txBox="1"/>
          <p:nvPr/>
        </p:nvSpPr>
        <p:spPr>
          <a:xfrm>
            <a:off x="2657088" y="4106064"/>
            <a:ext cx="687782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t>The United States president Trump will visit China</a:t>
            </a:r>
            <a:endParaRPr lang="zh-CN" sz="2400" dirty="0">
              <a:latin typeface="Times New Roman" panose="02020603050405020304" pitchFamily="18" charset="0"/>
              <a:cs typeface="Times New Roman" panose="02020603050405020304" pitchFamily="18" charset="0"/>
            </a:endParaRPr>
          </a:p>
        </p:txBody>
      </p:sp>
      <p:sp>
        <p:nvSpPr>
          <p:cNvPr id="4" name="矩形 3"/>
          <p:cNvSpPr/>
          <p:nvPr/>
        </p:nvSpPr>
        <p:spPr>
          <a:xfrm>
            <a:off x="3267307" y="4114800"/>
            <a:ext cx="1672683"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22380" y="4114800"/>
            <a:ext cx="858644"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4103650" y="3461712"/>
            <a:ext cx="2665140" cy="653088"/>
            <a:chOff x="4103650" y="3444240"/>
            <a:chExt cx="3363950" cy="653088"/>
          </a:xfrm>
        </p:grpSpPr>
        <p:cxnSp>
          <p:nvCxnSpPr>
            <p:cNvPr id="36" name="肘形连接符 35"/>
            <p:cNvCxnSpPr>
              <a:stCxn id="4" idx="0"/>
            </p:cNvCxnSpPr>
            <p:nvPr/>
          </p:nvCxnSpPr>
          <p:spPr>
            <a:xfrm rot="5400000" flipH="1" flipV="1">
              <a:off x="5464162" y="2093891"/>
              <a:ext cx="642925" cy="3363950"/>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467600" y="3444240"/>
              <a:ext cx="0" cy="653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4479156" y="3008540"/>
            <a:ext cx="2072640"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Country-President</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0408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Pipelined method : </a:t>
            </a: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pipelined method treats this task as two separated </a:t>
            </a:r>
            <a:r>
              <a:rPr lang="en-US" altLang="zh-CN" sz="2400" dirty="0" smtClean="0">
                <a:latin typeface="Times New Roman" panose="02020603050405020304" pitchFamily="18" charset="0"/>
                <a:cs typeface="Times New Roman" panose="02020603050405020304" pitchFamily="18" charset="0"/>
              </a:rPr>
              <a:t>tasks</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named entity recognition (NER) </a:t>
            </a:r>
            <a:r>
              <a:rPr lang="en-US" altLang="zh-CN" sz="2400" dirty="0" smtClean="0">
                <a:latin typeface="Times New Roman" panose="02020603050405020304" pitchFamily="18" charset="0"/>
                <a:cs typeface="Times New Roman" panose="02020603050405020304" pitchFamily="18" charset="0"/>
              </a:rPr>
              <a:t>and </a:t>
            </a:r>
            <a:r>
              <a:rPr lang="en-US" altLang="zh-CN" sz="2400" dirty="0">
                <a:latin typeface="Times New Roman" panose="02020603050405020304" pitchFamily="18" charset="0"/>
                <a:cs typeface="Times New Roman" panose="02020603050405020304" pitchFamily="18" charset="0"/>
              </a:rPr>
              <a:t>relation classification (RC</a:t>
            </a:r>
            <a:r>
              <a:rPr lang="en-US" altLang="zh-CN" sz="2400" dirty="0" smtClean="0">
                <a:latin typeface="Times New Roman" panose="02020603050405020304" pitchFamily="18" charset="0"/>
                <a:cs typeface="Times New Roman" panose="02020603050405020304" pitchFamily="18" charset="0"/>
              </a:rPr>
              <a:t>).</a:t>
            </a:r>
          </a:p>
        </p:txBody>
      </p:sp>
      <p:grpSp>
        <p:nvGrpSpPr>
          <p:cNvPr id="10" name="组合 9"/>
          <p:cNvGrpSpPr/>
          <p:nvPr/>
        </p:nvGrpSpPr>
        <p:grpSpPr>
          <a:xfrm>
            <a:off x="328914" y="2781717"/>
            <a:ext cx="5669280" cy="3724096"/>
            <a:chOff x="1219200" y="2895233"/>
            <a:chExt cx="5669280" cy="3724096"/>
          </a:xfrm>
        </p:grpSpPr>
        <p:sp>
          <p:nvSpPr>
            <p:cNvPr id="8" name="文本框 7"/>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NER:</a:t>
              </a:r>
            </a:p>
            <a:p>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Hidden Markov Model             CNN</a:t>
              </a:r>
            </a:p>
            <a:p>
              <a:r>
                <a:rPr lang="en-US" altLang="zh-CN" dirty="0" smtClean="0">
                  <a:latin typeface="Times New Roman" panose="02020603050405020304" pitchFamily="18" charset="0"/>
                  <a:cs typeface="Times New Roman" panose="02020603050405020304" pitchFamily="18" charset="0"/>
                </a:rPr>
                <a:t> Conditional Random Fields      LSTM</a:t>
              </a:r>
            </a:p>
            <a:p>
              <a:r>
                <a:rPr lang="en-US" altLang="zh-CN" dirty="0" smtClean="0">
                  <a:latin typeface="Times New Roman" panose="02020603050405020304" pitchFamily="18" charset="0"/>
                  <a:cs typeface="Times New Roman" panose="02020603050405020304" pitchFamily="18" charset="0"/>
                </a:rPr>
                <a:t> Maximum Entropy                    …</a:t>
              </a:r>
              <a:endParaRPr lang="en-US" altLang="zh-CN" dirty="0">
                <a:latin typeface="Times New Roman" panose="02020603050405020304" pitchFamily="18" charset="0"/>
                <a:cs typeface="Times New Roman" panose="02020603050405020304" pitchFamily="18" charset="0"/>
              </a:endParaRPr>
            </a:p>
            <a:p>
              <a:r>
                <a:rPr lang="en-US" altLang="zh-CN" dirty="0"/>
                <a:t> </a:t>
              </a:r>
              <a:r>
                <a:rPr lang="en-US" altLang="zh-CN" dirty="0" smtClean="0"/>
                <a:t>…</a:t>
              </a:r>
            </a:p>
            <a:p>
              <a:endParaRPr lang="en-US" altLang="zh-CN" dirty="0"/>
            </a:p>
            <a:p>
              <a:endParaRPr lang="en-US" altLang="zh-CN" dirty="0" smtClean="0"/>
            </a:p>
            <a:p>
              <a:endParaRPr lang="en-US" altLang="zh-CN" dirty="0"/>
            </a:p>
          </p:txBody>
        </p:sp>
        <p:sp>
          <p:nvSpPr>
            <p:cNvPr id="9" name="矩形 8"/>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314954" y="2781717"/>
            <a:ext cx="5669280" cy="3724096"/>
            <a:chOff x="1219200" y="2895233"/>
            <a:chExt cx="5669280" cy="3724096"/>
          </a:xfrm>
        </p:grpSpPr>
        <p:sp>
          <p:nvSpPr>
            <p:cNvPr id="20" name="文本框 19"/>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RC:</a:t>
              </a:r>
            </a:p>
            <a:p>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SVM                                          CNN</a:t>
              </a:r>
            </a:p>
            <a:p>
              <a:r>
                <a:rPr lang="en-US" altLang="zh-CN" dirty="0" smtClean="0">
                  <a:latin typeface="Times New Roman" panose="02020603050405020304" pitchFamily="18" charset="0"/>
                  <a:cs typeface="Times New Roman" panose="02020603050405020304" pitchFamily="18" charset="0"/>
                </a:rPr>
                <a:t> Conditional Random Fields      LSTM</a:t>
              </a:r>
            </a:p>
            <a:p>
              <a:r>
                <a:rPr lang="en-US" altLang="zh-CN" dirty="0" smtClean="0">
                  <a:latin typeface="Times New Roman" panose="02020603050405020304" pitchFamily="18" charset="0"/>
                  <a:cs typeface="Times New Roman" panose="02020603050405020304" pitchFamily="18" charset="0"/>
                </a:rPr>
                <a:t> Maximum Entropy                    …</a:t>
              </a:r>
              <a:endParaRPr lang="en-US" altLang="zh-CN" dirty="0">
                <a:latin typeface="Times New Roman" panose="02020603050405020304" pitchFamily="18" charset="0"/>
                <a:cs typeface="Times New Roman" panose="02020603050405020304" pitchFamily="18" charset="0"/>
              </a:endParaRPr>
            </a:p>
            <a:p>
              <a:r>
                <a:rPr lang="en-US" altLang="zh-CN" dirty="0"/>
                <a:t> </a:t>
              </a:r>
              <a:r>
                <a:rPr lang="en-US" altLang="zh-CN" dirty="0" smtClean="0"/>
                <a:t>…</a:t>
              </a:r>
            </a:p>
            <a:p>
              <a:endParaRPr lang="en-US" altLang="zh-CN" dirty="0"/>
            </a:p>
            <a:p>
              <a:endParaRPr lang="en-US" altLang="zh-CN" dirty="0" smtClean="0"/>
            </a:p>
            <a:p>
              <a:endParaRPr lang="en-US" altLang="zh-CN" dirty="0"/>
            </a:p>
          </p:txBody>
        </p:sp>
        <p:sp>
          <p:nvSpPr>
            <p:cNvPr id="21" name="矩形 20"/>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3135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Pipelined method :</a:t>
            </a:r>
            <a:endParaRPr lang="en-US" altLang="zh-CN" sz="24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919869" y="2240399"/>
            <a:ext cx="7972425" cy="3838575"/>
          </a:xfrm>
          <a:prstGeom prst="rect">
            <a:avLst/>
          </a:prstGeom>
        </p:spPr>
      </p:pic>
      <p:sp>
        <p:nvSpPr>
          <p:cNvPr id="4" name="文本框 3"/>
          <p:cNvSpPr txBox="1"/>
          <p:nvPr/>
        </p:nvSpPr>
        <p:spPr>
          <a:xfrm>
            <a:off x="1081670" y="6181077"/>
            <a:ext cx="10272130" cy="369332"/>
          </a:xfrm>
          <a:prstGeom prst="rect">
            <a:avLst/>
          </a:prstGeom>
          <a:noFill/>
        </p:spPr>
        <p:txBody>
          <a:bodyPr wrap="square" rtlCol="0">
            <a:spAutoFit/>
          </a:bodyPr>
          <a:lstStyle/>
          <a:p>
            <a:pPr algn="ctr"/>
            <a:r>
              <a:rPr lang="fr-FR" altLang="zh-CN" b="1" dirty="0">
                <a:solidFill>
                  <a:srgbClr val="FF0000"/>
                </a:solidFill>
                <a:latin typeface="Times New Roman" panose="02020603050405020304" pitchFamily="18" charset="0"/>
                <a:cs typeface="Times New Roman" panose="02020603050405020304" pitchFamily="18" charset="0"/>
              </a:rPr>
              <a:t>Error Propagation, </a:t>
            </a:r>
            <a:r>
              <a:rPr lang="en-US" altLang="zh-CN" b="1" dirty="0" smtClean="0">
                <a:solidFill>
                  <a:srgbClr val="FF0000"/>
                </a:solidFill>
                <a:latin typeface="Times New Roman" panose="02020603050405020304" pitchFamily="18" charset="0"/>
                <a:cs typeface="Times New Roman" panose="02020603050405020304" pitchFamily="18" charset="0"/>
              </a:rPr>
              <a:t>Ignore the interaction between subtasks , </a:t>
            </a:r>
            <a:r>
              <a:rPr lang="fr-FR" altLang="zh-CN" b="1" dirty="0" smtClean="0">
                <a:solidFill>
                  <a:srgbClr val="FF0000"/>
                </a:solidFill>
                <a:latin typeface="Times New Roman" panose="02020603050405020304" pitchFamily="18" charset="0"/>
                <a:cs typeface="Times New Roman" panose="02020603050405020304" pitchFamily="18" charset="0"/>
              </a:rPr>
              <a:t>Produce </a:t>
            </a:r>
            <a:r>
              <a:rPr lang="fr-FR" altLang="zh-CN" b="1" dirty="0">
                <a:solidFill>
                  <a:srgbClr val="FF0000"/>
                </a:solidFill>
                <a:latin typeface="Times New Roman" panose="02020603050405020304" pitchFamily="18" charset="0"/>
                <a:cs typeface="Times New Roman" panose="02020603050405020304" pitchFamily="18" charset="0"/>
              </a:rPr>
              <a:t>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33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760141" y="1582730"/>
            <a:ext cx="10515600"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Joint extraction : </a:t>
            </a:r>
            <a:r>
              <a:rPr lang="en-US" altLang="zh-CN" sz="2400" dirty="0" smtClean="0">
                <a:latin typeface="Times New Roman" panose="02020603050405020304" pitchFamily="18" charset="0"/>
                <a:cs typeface="Times New Roman" panose="02020603050405020304" pitchFamily="18" charset="0"/>
              </a:rPr>
              <a:t>Joint models extract entities and relations using a single model.</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60141" y="2255993"/>
            <a:ext cx="105156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Parameter sharing joint extraction method :</a:t>
            </a:r>
            <a:endParaRPr lang="zh-CN" altLang="en-US" sz="2400"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879" y="2929256"/>
            <a:ext cx="6523285" cy="3238781"/>
          </a:xfrm>
          <a:prstGeom prst="rect">
            <a:avLst/>
          </a:prstGeom>
        </p:spPr>
      </p:pic>
      <p:sp>
        <p:nvSpPr>
          <p:cNvPr id="7" name="文本框 6"/>
          <p:cNvSpPr txBox="1"/>
          <p:nvPr/>
        </p:nvSpPr>
        <p:spPr>
          <a:xfrm>
            <a:off x="1349298" y="6255834"/>
            <a:ext cx="9144000" cy="369332"/>
          </a:xfrm>
          <a:prstGeom prst="rect">
            <a:avLst/>
          </a:prstGeom>
          <a:noFill/>
        </p:spPr>
        <p:txBody>
          <a:bodyPr wrap="square" rtlCol="0">
            <a:spAutoFit/>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Produce </a:t>
            </a:r>
            <a:r>
              <a:rPr lang="en-US" altLang="zh-CN" b="1" dirty="0">
                <a:solidFill>
                  <a:srgbClr val="FF0000"/>
                </a:solidFill>
                <a:latin typeface="Times New Roman" panose="02020603050405020304" pitchFamily="18" charset="0"/>
                <a:cs typeface="Times New Roman" panose="02020603050405020304" pitchFamily="18" charset="0"/>
              </a:rPr>
              <a:t>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75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Parameter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haring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oint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xtraction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ethod </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2050" name="Picture 2" descr="https://pic4.zhimg.com/80/v2-936671e719e56717cb983f2bfc3358a4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595" y="1483112"/>
            <a:ext cx="6369205" cy="514071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3623" y="5687123"/>
            <a:ext cx="5196468" cy="830997"/>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Zheng </a:t>
            </a:r>
            <a:r>
              <a:rPr lang="en-US" altLang="zh-CN" sz="1600" dirty="0">
                <a:latin typeface="Times New Roman" panose="02020603050405020304" pitchFamily="18" charset="0"/>
                <a:cs typeface="Times New Roman" panose="02020603050405020304" pitchFamily="18" charset="0"/>
              </a:rPr>
              <a:t>S, </a:t>
            </a:r>
            <a:r>
              <a:rPr lang="en-US" altLang="zh-CN" sz="1600" dirty="0" err="1">
                <a:latin typeface="Times New Roman" panose="02020603050405020304" pitchFamily="18" charset="0"/>
                <a:cs typeface="Times New Roman" panose="02020603050405020304" pitchFamily="18" charset="0"/>
              </a:rPr>
              <a:t>Hao</a:t>
            </a:r>
            <a:r>
              <a:rPr lang="en-US" altLang="zh-CN" sz="1600" dirty="0">
                <a:latin typeface="Times New Roman" panose="02020603050405020304" pitchFamily="18" charset="0"/>
                <a:cs typeface="Times New Roman" panose="02020603050405020304" pitchFamily="18" charset="0"/>
              </a:rPr>
              <a:t> Y, Lu D, et al. Joint entity and relation extraction based on a hybrid neural network[J]. </a:t>
            </a:r>
            <a:r>
              <a:rPr lang="en-US" altLang="zh-CN" sz="1600" dirty="0" err="1">
                <a:latin typeface="Times New Roman" panose="02020603050405020304" pitchFamily="18" charset="0"/>
                <a:cs typeface="Times New Roman" panose="02020603050405020304" pitchFamily="18" charset="0"/>
              </a:rPr>
              <a:t>Neurocomputing</a:t>
            </a:r>
            <a:r>
              <a:rPr lang="en-US" altLang="zh-CN" sz="1600" dirty="0">
                <a:latin typeface="Times New Roman" panose="02020603050405020304" pitchFamily="18" charset="0"/>
                <a:cs typeface="Times New Roman" panose="02020603050405020304" pitchFamily="18" charset="0"/>
              </a:rPr>
              <a:t>, 2017, 257: 59-66</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984096" y="2853139"/>
            <a:ext cx="4315522" cy="1200329"/>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RNN for NER</a:t>
            </a:r>
          </a:p>
          <a:p>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CNN for RC</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4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93" y="3999805"/>
            <a:ext cx="9281014" cy="1453141"/>
          </a:xfrm>
          <a:prstGeom prst="rect">
            <a:avLst/>
          </a:prstGeom>
        </p:spPr>
      </p:pic>
      <p:sp>
        <p:nvSpPr>
          <p:cNvPr id="6" name="文本框 5"/>
          <p:cNvSpPr txBox="1"/>
          <p:nvPr/>
        </p:nvSpPr>
        <p:spPr>
          <a:xfrm>
            <a:off x="1312127" y="1918009"/>
            <a:ext cx="9567746"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Tagging scheme transforms the extraction problem into a tagging task</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An end-to-end tagging model is used to extract the </a:t>
            </a:r>
            <a:r>
              <a:rPr lang="en-US" altLang="zh-CN" sz="2400" dirty="0" smtClean="0">
                <a:latin typeface="Times New Roman" panose="02020603050405020304" pitchFamily="18" charset="0"/>
                <a:cs typeface="Times New Roman" panose="02020603050405020304" pitchFamily="18" charset="0"/>
              </a:rPr>
              <a:t>results.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68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16988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2907</Words>
  <Application>Microsoft Office PowerPoint</Application>
  <PresentationFormat>宽屏</PresentationFormat>
  <Paragraphs>259</Paragraphs>
  <Slides>28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Arial</vt:lpstr>
      <vt:lpstr>Calibri</vt:lpstr>
      <vt:lpstr>Calibri Light</vt:lpstr>
      <vt:lpstr>Times New Roman</vt:lpstr>
      <vt:lpstr>Wingdings</vt:lpstr>
      <vt:lpstr>Office 主题</vt:lpstr>
      <vt:lpstr>Joint Extraction of Entities and Relations Based on a Novel Tagging Scheme</vt:lpstr>
      <vt:lpstr>Outline</vt:lpstr>
      <vt:lpstr>Background</vt:lpstr>
      <vt:lpstr>Frameworks</vt:lpstr>
      <vt:lpstr>Frameworks</vt:lpstr>
      <vt:lpstr>Frameworks</vt:lpstr>
      <vt:lpstr>Parameter Sharing Joint Extraction Method </vt:lpstr>
      <vt:lpstr>Tagging Scheme</vt:lpstr>
      <vt:lpstr>Outline</vt:lpstr>
      <vt:lpstr>The Tagging Scheme</vt:lpstr>
      <vt:lpstr>The Tagging Scheme</vt:lpstr>
      <vt:lpstr>The End-to-end Model</vt:lpstr>
      <vt:lpstr>Bi-LSTM Encoding Layer</vt:lpstr>
      <vt:lpstr>LSTMd Decoding Layer</vt:lpstr>
      <vt:lpstr>Biased Objective Function</vt:lpstr>
      <vt:lpstr>Outline</vt:lpstr>
      <vt:lpstr>Dataset &amp; Evaluation</vt:lpstr>
      <vt:lpstr>Baseline</vt:lpstr>
      <vt:lpstr>Performance Comparison</vt:lpstr>
      <vt:lpstr>Predicted Results on Triplet’s Elements</vt:lpstr>
      <vt:lpstr>The Ratio of Single Entity</vt:lpstr>
      <vt:lpstr>The Effect of Bias Parameter</vt:lpstr>
      <vt:lpstr>Case Study</vt:lpstr>
      <vt:lpstr>Case Study</vt:lpstr>
      <vt:lpstr>Case Study</vt:lpstr>
      <vt:lpstr>Outline</vt:lpstr>
      <vt:lpstr>Contributions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Extraction of Entities and Relations Based on a Novel Tagging Scheme</dc:title>
  <dc:creator/>
  <cp:lastModifiedBy/>
  <cp:revision>2</cp:revision>
  <dcterms:created xsi:type="dcterms:W3CDTF">2012-07-28T05:39:45Z</dcterms:created>
  <dcterms:modified xsi:type="dcterms:W3CDTF">2018-03-15T17:00:45Z</dcterms:modified>
</cp:coreProperties>
</file>