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0FC5-019D-4F21-AEBF-D03CF0D04284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EF53-8E42-4F45-8DE4-B7F6AFDD4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23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0FC5-019D-4F21-AEBF-D03CF0D04284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EF53-8E42-4F45-8DE4-B7F6AFDD4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76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0FC5-019D-4F21-AEBF-D03CF0D04284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EF53-8E42-4F45-8DE4-B7F6AFDD4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3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0FC5-019D-4F21-AEBF-D03CF0D04284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EF53-8E42-4F45-8DE4-B7F6AFDD4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9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0FC5-019D-4F21-AEBF-D03CF0D04284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EF53-8E42-4F45-8DE4-B7F6AFDD4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46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0FC5-019D-4F21-AEBF-D03CF0D04284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EF53-8E42-4F45-8DE4-B7F6AFDD4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24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0FC5-019D-4F21-AEBF-D03CF0D04284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EF53-8E42-4F45-8DE4-B7F6AFDD4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20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0FC5-019D-4F21-AEBF-D03CF0D04284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EF53-8E42-4F45-8DE4-B7F6AFDD4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5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0FC5-019D-4F21-AEBF-D03CF0D04284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EF53-8E42-4F45-8DE4-B7F6AFDD4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9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0FC5-019D-4F21-AEBF-D03CF0D04284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EF53-8E42-4F45-8DE4-B7F6AFDD4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8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0FC5-019D-4F21-AEBF-D03CF0D04284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EF53-8E42-4F45-8DE4-B7F6AFDD4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50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70FC5-019D-4F21-AEBF-D03CF0D04284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2EF53-8E42-4F45-8DE4-B7F6AFDD4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6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ache F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78" y="370885"/>
            <a:ext cx="1905000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645802" y="2599900"/>
            <a:ext cx="9771136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altLang="zh-CN" sz="4400" b="1">
                <a:latin typeface="+mj-lt"/>
                <a:ea typeface="+mj-ea"/>
                <a:cs typeface="+mj-cs"/>
              </a:rPr>
              <a:t>Asynchronous I/O for External Data Access</a:t>
            </a:r>
          </a:p>
        </p:txBody>
      </p:sp>
    </p:spTree>
    <p:extLst>
      <p:ext uri="{BB962C8B-B14F-4D97-AF65-F5344CB8AC3E}">
        <p14:creationId xmlns:p14="http://schemas.microsoft.com/office/powerpoint/2010/main" val="357221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01142" y="374468"/>
            <a:ext cx="419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The need for Asynchronous I/O Operations</a:t>
            </a:r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0229" y="776959"/>
            <a:ext cx="111299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问题：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zh-CN" altLang="en-US" smtClean="0"/>
              <a:t>由于系统经常需要和外部系统</a:t>
            </a:r>
            <a:r>
              <a:rPr lang="en-US" altLang="zh-CN" smtClean="0"/>
              <a:t>(</a:t>
            </a:r>
            <a:r>
              <a:rPr lang="zh-CN" altLang="en-US" smtClean="0"/>
              <a:t>例如：数据库</a:t>
            </a:r>
            <a:r>
              <a:rPr lang="en-US" altLang="zh-CN" smtClean="0"/>
              <a:t>)</a:t>
            </a:r>
            <a:r>
              <a:rPr lang="zh-CN" altLang="en-US" smtClean="0"/>
              <a:t>进行整合，</a:t>
            </a:r>
            <a:r>
              <a:rPr lang="en-US" altLang="zh-CN" smtClean="0"/>
              <a:t>Flink</a:t>
            </a:r>
            <a:r>
              <a:rPr lang="zh-CN" altLang="en-US" smtClean="0"/>
              <a:t>系统和外部系统主要时间用在</a:t>
            </a:r>
            <a:r>
              <a:rPr lang="en-US" altLang="zh-CN" smtClean="0"/>
              <a:t>IO</a:t>
            </a:r>
            <a:r>
              <a:rPr lang="zh-CN" altLang="en-US" smtClean="0"/>
              <a:t>阻塞上。</a:t>
            </a:r>
            <a:endParaRPr lang="en-US" altLang="zh-CN" smtClean="0"/>
          </a:p>
          <a:p>
            <a:r>
              <a:rPr lang="zh-CN" altLang="en-US" smtClean="0"/>
              <a:t>通常我们使用</a:t>
            </a:r>
            <a:r>
              <a:rPr lang="en-US" altLang="zh-CN" smtClean="0"/>
              <a:t>MapFunction</a:t>
            </a:r>
            <a:r>
              <a:rPr lang="zh-CN" altLang="en-US" smtClean="0"/>
              <a:t>函数进行交互，典型的是同步交互，这种情况等待响应占用主要的函数调用时间。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b="1" smtClean="0">
                <a:solidFill>
                  <a:srgbClr val="FF0000"/>
                </a:solidFill>
              </a:rPr>
              <a:t>解决方案：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zh-CN" altLang="en-US"/>
              <a:t>异步和</a:t>
            </a:r>
            <a:r>
              <a:rPr lang="zh-CN" altLang="en-US"/>
              <a:t>数据库</a:t>
            </a:r>
            <a:r>
              <a:rPr lang="zh-CN" altLang="en-US" smtClean="0"/>
              <a:t>交互，这种方案使用一个并行函数实例并发处理请求和响应。这种方式等待时间可以在发送</a:t>
            </a:r>
            <a:endParaRPr lang="en-US" altLang="zh-CN" smtClean="0"/>
          </a:p>
          <a:p>
            <a:r>
              <a:rPr lang="zh-CN" altLang="en-US" smtClean="0"/>
              <a:t>其他请求或接受影响时候均摊等待时间。至少等待时间可以被多个请求均摊。这种方案在大多数用例中</a:t>
            </a:r>
            <a:endParaRPr lang="en-US" altLang="zh-CN" smtClean="0"/>
          </a:p>
          <a:p>
            <a:r>
              <a:rPr lang="zh-CN" altLang="en-US" smtClean="0"/>
              <a:t>可以提高</a:t>
            </a:r>
            <a:r>
              <a:rPr lang="en-US" altLang="zh-CN" smtClean="0"/>
              <a:t>stream</a:t>
            </a:r>
            <a:r>
              <a:rPr lang="zh-CN" altLang="en-US" smtClean="0"/>
              <a:t>的吞吐量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765" y="3015615"/>
            <a:ext cx="4823649" cy="298645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85258" y="6184949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注意：</a:t>
            </a:r>
            <a:r>
              <a:rPr lang="zh-CN" altLang="en-US" smtClean="0">
                <a:solidFill>
                  <a:srgbClr val="FF0000"/>
                </a:solidFill>
              </a:rPr>
              <a:t>虽然通过提高函数并行度可以提高吞吐量，但是这种方案会造成资源浪费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76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29348" y="478971"/>
            <a:ext cx="24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Prerequisites(</a:t>
            </a:r>
            <a:r>
              <a:rPr lang="zh-CN" altLang="en-US" smtClean="0"/>
              <a:t>先决条件</a:t>
            </a:r>
            <a:r>
              <a:rPr lang="en-US" altLang="zh-CN" smtClean="0"/>
              <a:t>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811383" y="1184366"/>
            <a:ext cx="9858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如上所述，实现一个适当的异步</a:t>
            </a:r>
            <a:r>
              <a:rPr lang="en-US" altLang="zh-CN" smtClean="0"/>
              <a:t>IO</a:t>
            </a:r>
            <a:r>
              <a:rPr lang="zh-CN" altLang="en-US" smtClean="0"/>
              <a:t>连接数据库需要数据库支持异步请求，目前主流数据库支持。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如果不支持数据库不支持异步客户端的话，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9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2207" y="399809"/>
            <a:ext cx="3622766" cy="204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24296" y="871465"/>
            <a:ext cx="2046514" cy="11032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32207" y="496387"/>
            <a:ext cx="206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AsyncWaitOperator </a:t>
            </a:r>
            <a:endParaRPr lang="zh-CN" altLang="en-US" smtClean="0"/>
          </a:p>
        </p:txBody>
      </p:sp>
      <p:sp>
        <p:nvSpPr>
          <p:cNvPr id="8" name="文本框 7"/>
          <p:cNvSpPr txBox="1"/>
          <p:nvPr/>
        </p:nvSpPr>
        <p:spPr>
          <a:xfrm>
            <a:off x="4702629" y="465123"/>
            <a:ext cx="73736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对于每一个</a:t>
            </a:r>
            <a:r>
              <a:rPr lang="en-US" altLang="zh-CN" smtClean="0"/>
              <a:t>AsyncWaitOperator</a:t>
            </a:r>
            <a:r>
              <a:rPr lang="zh-CN" altLang="en-US" smtClean="0"/>
              <a:t>的流记录会被</a:t>
            </a:r>
            <a:r>
              <a:rPr lang="en-US" altLang="zh-CN" smtClean="0"/>
              <a:t>AsyncFunction</a:t>
            </a:r>
            <a:r>
              <a:rPr lang="zh-CN" altLang="en-US" smtClean="0"/>
              <a:t>的</a:t>
            </a:r>
            <a:r>
              <a:rPr lang="en-US" altLang="zh-CN" smtClean="0"/>
              <a:t>asyncInvoke</a:t>
            </a:r>
          </a:p>
          <a:p>
            <a:r>
              <a:rPr lang="zh-CN" altLang="en-US"/>
              <a:t>的</a:t>
            </a:r>
            <a:r>
              <a:rPr lang="zh-CN" altLang="en-US" smtClean="0"/>
              <a:t>方法调用，然后</a:t>
            </a:r>
            <a:r>
              <a:rPr lang="en-US" altLang="zh-CN" b="1"/>
              <a:t>AsyncCollector</a:t>
            </a:r>
            <a:r>
              <a:rPr lang="en-US" altLang="zh-CN"/>
              <a:t> </a:t>
            </a:r>
            <a:r>
              <a:rPr lang="zh-CN" altLang="en-US" smtClean="0"/>
              <a:t>将结果追加到</a:t>
            </a:r>
            <a:r>
              <a:rPr lang="en-US" altLang="zh-CN" smtClean="0"/>
              <a:t>AsyncCollectorBuffer</a:t>
            </a:r>
            <a:r>
              <a:rPr lang="zh-CN" altLang="en-US" smtClean="0"/>
              <a:t>中，</a:t>
            </a:r>
            <a:endParaRPr lang="en-US" altLang="zh-CN" smtClean="0"/>
          </a:p>
          <a:p>
            <a:r>
              <a:rPr lang="zh-CN" altLang="en-US" smtClean="0"/>
              <a:t>稍后讲解</a:t>
            </a:r>
            <a:r>
              <a:rPr lang="en-US" altLang="zh-CN"/>
              <a:t>AsyncCollector </a:t>
            </a:r>
            <a:r>
              <a:rPr lang="zh-CN" altLang="en-US" smtClean="0"/>
              <a:t>和</a:t>
            </a:r>
            <a:r>
              <a:rPr lang="en-US" altLang="zh-CN" smtClean="0"/>
              <a:t>AsyncCollectorBuffer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AsyncCollector</a:t>
            </a:r>
            <a:r>
              <a:rPr lang="en-US" altLang="zh-CN"/>
              <a:t> </a:t>
            </a:r>
            <a:r>
              <a:rPr lang="zh-CN" altLang="en-US" smtClean="0"/>
              <a:t>由</a:t>
            </a:r>
            <a:r>
              <a:rPr lang="en-US" altLang="zh-CN" smtClean="0"/>
              <a:t>AsyncWaitOperator</a:t>
            </a:r>
            <a:r>
              <a:rPr lang="zh-CN" altLang="en-US" smtClean="0"/>
              <a:t>创建，然后将</a:t>
            </a:r>
            <a:r>
              <a:rPr lang="en-US" altLang="zh-CN" smtClean="0"/>
              <a:t>AsyncCollector</a:t>
            </a:r>
            <a:r>
              <a:rPr lang="zh-CN" altLang="en-US" smtClean="0"/>
              <a:t>实例传递</a:t>
            </a:r>
            <a:endParaRPr lang="en-US" altLang="zh-CN" smtClean="0"/>
          </a:p>
          <a:p>
            <a:r>
              <a:rPr lang="zh-CN" altLang="en-US" smtClean="0"/>
              <a:t>给</a:t>
            </a:r>
            <a:r>
              <a:rPr lang="en-US" altLang="zh-CN"/>
              <a:t>AsyncFunction</a:t>
            </a:r>
            <a:endParaRPr lang="en-US" altLang="zh-CN" smtClean="0"/>
          </a:p>
        </p:txBody>
      </p:sp>
      <p:sp>
        <p:nvSpPr>
          <p:cNvPr id="9" name="文本框 8"/>
          <p:cNvSpPr txBox="1"/>
          <p:nvPr/>
        </p:nvSpPr>
        <p:spPr>
          <a:xfrm>
            <a:off x="1843210" y="968043"/>
            <a:ext cx="160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 AsyncFunction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37803" y="1450250"/>
            <a:ext cx="1646179" cy="41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15924" y="1492459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AsyncCollector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7738" y="2960239"/>
            <a:ext cx="11255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在</a:t>
            </a:r>
            <a:r>
              <a:rPr lang="en-US" altLang="zh-CN" smtClean="0"/>
              <a:t>AsyncFunction.asyncInvoke</a:t>
            </a:r>
            <a:r>
              <a:rPr lang="zh-CN" altLang="en-US" smtClean="0"/>
              <a:t>调用之前，</a:t>
            </a:r>
            <a:r>
              <a:rPr lang="en-US" altLang="zh-CN" smtClean="0"/>
              <a:t>AsyncWaitOperator</a:t>
            </a:r>
            <a:r>
              <a:rPr lang="en-US" altLang="zh-CN"/>
              <a:t> </a:t>
            </a:r>
            <a:r>
              <a:rPr lang="zh-CN" altLang="en-US" smtClean="0"/>
              <a:t>从</a:t>
            </a:r>
            <a:r>
              <a:rPr lang="en-US" altLang="zh-CN" smtClean="0"/>
              <a:t>AsyncCollectorBuffer</a:t>
            </a:r>
            <a:r>
              <a:rPr lang="zh-CN" altLang="en-US" smtClean="0"/>
              <a:t>中获取一个</a:t>
            </a:r>
            <a:r>
              <a:rPr lang="en-US" altLang="zh-CN"/>
              <a:t>AsyncCollector</a:t>
            </a:r>
            <a:r>
              <a:rPr lang="en-US" altLang="zh-CN"/>
              <a:t> </a:t>
            </a:r>
            <a:r>
              <a:rPr lang="zh-CN" altLang="en-US" smtClean="0"/>
              <a:t>实例</a:t>
            </a:r>
            <a:endParaRPr lang="en-US" altLang="zh-CN" smtClean="0"/>
          </a:p>
          <a:p>
            <a:r>
              <a:rPr lang="zh-CN" altLang="en-US" smtClean="0"/>
              <a:t>，然后设置到用户实现的</a:t>
            </a:r>
            <a:r>
              <a:rPr lang="en-US" altLang="zh-CN" smtClean="0"/>
              <a:t>AsyncFunction.asyncInvoke</a:t>
            </a:r>
            <a:r>
              <a:rPr lang="zh-CN" altLang="en-US" smtClean="0"/>
              <a:t>方法中。一旦</a:t>
            </a:r>
            <a:r>
              <a:rPr lang="en-US" altLang="zh-CN" smtClean="0"/>
              <a:t>asyncInvoke</a:t>
            </a:r>
            <a:r>
              <a:rPr lang="zh-CN" altLang="en-US" smtClean="0"/>
              <a:t>方法中异步操作完成之后便将结果</a:t>
            </a:r>
            <a:endParaRPr lang="en-US" altLang="zh-CN" smtClean="0"/>
          </a:p>
          <a:p>
            <a:r>
              <a:rPr lang="zh-CN" altLang="en-US" smtClean="0"/>
              <a:t>或者</a:t>
            </a:r>
            <a:r>
              <a:rPr lang="en-US" altLang="zh-CN" smtClean="0"/>
              <a:t>error</a:t>
            </a:r>
            <a:r>
              <a:rPr lang="zh-CN" altLang="en-US" smtClean="0"/>
              <a:t>发送出去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0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ync-task-buff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09" y="1148277"/>
            <a:ext cx="8158394" cy="557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328160" y="557349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异步</a:t>
            </a:r>
            <a:r>
              <a:rPr lang="en-US" altLang="zh-CN" smtClean="0"/>
              <a:t>IO</a:t>
            </a:r>
            <a:r>
              <a:rPr lang="zh-CN" altLang="en-US" smtClean="0"/>
              <a:t>操作的架构图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90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32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97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212</Words>
  <Application>Microsoft Office PowerPoint</Application>
  <PresentationFormat>宽屏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46</cp:revision>
  <dcterms:created xsi:type="dcterms:W3CDTF">2017-06-21T02:40:45Z</dcterms:created>
  <dcterms:modified xsi:type="dcterms:W3CDTF">2017-06-21T07:23:29Z</dcterms:modified>
</cp:coreProperties>
</file>