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6" r:id="rId3"/>
    <p:sldId id="258" r:id="rId4"/>
    <p:sldId id="282" r:id="rId5"/>
    <p:sldId id="283" r:id="rId6"/>
    <p:sldId id="259" r:id="rId7"/>
    <p:sldId id="260" r:id="rId8"/>
    <p:sldId id="261" r:id="rId9"/>
    <p:sldId id="262" r:id="rId10"/>
    <p:sldId id="263" r:id="rId11"/>
    <p:sldId id="264" r:id="rId12"/>
    <p:sldId id="292" r:id="rId13"/>
    <p:sldId id="293" r:id="rId14"/>
    <p:sldId id="265" r:id="rId15"/>
    <p:sldId id="266" r:id="rId16"/>
    <p:sldId id="284" r:id="rId17"/>
    <p:sldId id="285" r:id="rId18"/>
    <p:sldId id="268" r:id="rId19"/>
    <p:sldId id="286" r:id="rId20"/>
    <p:sldId id="287" r:id="rId21"/>
    <p:sldId id="289" r:id="rId22"/>
    <p:sldId id="288" r:id="rId23"/>
    <p:sldId id="267" r:id="rId24"/>
    <p:sldId id="290" r:id="rId25"/>
    <p:sldId id="291" r:id="rId26"/>
    <p:sldId id="269" r:id="rId27"/>
    <p:sldId id="270"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94676" autoAdjust="0"/>
  </p:normalViewPr>
  <p:slideViewPr>
    <p:cSldViewPr>
      <p:cViewPr varScale="1">
        <p:scale>
          <a:sx n="122" d="100"/>
          <a:sy n="122" d="100"/>
        </p:scale>
        <p:origin x="-13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C7A182-A99D-4805-9318-A2DA7E609E10}" type="datetimeFigureOut">
              <a:rPr lang="zh-CN" altLang="en-US" smtClean="0"/>
              <a:pPr/>
              <a:t>2018/10/27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E92390-C58F-4C6E-8A6C-0D75A37E548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2018/10/27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844" y="500042"/>
            <a:ext cx="8643998" cy="5047536"/>
          </a:xfrm>
          <a:prstGeom prst="rect">
            <a:avLst/>
          </a:prstGeom>
        </p:spPr>
        <p:txBody>
          <a:bodyPr wrap="square">
            <a:spAutoFit/>
          </a:bodyPr>
          <a:lstStyle/>
          <a:p>
            <a:r>
              <a:rPr lang="en-US" altLang="zh-CN" sz="1600" b="1" dirty="0" smtClean="0"/>
              <a:t>stream app </a:t>
            </a:r>
            <a:r>
              <a:rPr lang="zh-CN" altLang="en-US" sz="1600" b="1" dirty="0" smtClean="0"/>
              <a:t>支持不同的时间概念  </a:t>
            </a:r>
          </a:p>
          <a:p>
            <a:r>
              <a:rPr lang="zh-CN" altLang="en-US" sz="1200" b="1" dirty="0" smtClean="0"/>
              <a:t>    </a:t>
            </a:r>
            <a:r>
              <a:rPr lang="en-US" altLang="zh-CN" sz="1200" b="1" dirty="0" smtClean="0"/>
              <a:t>event-time       </a:t>
            </a:r>
          </a:p>
          <a:p>
            <a:r>
              <a:rPr lang="zh-CN" altLang="en-US" sz="1000" dirty="0" smtClean="0"/>
              <a:t>这个时间是产生</a:t>
            </a:r>
            <a:r>
              <a:rPr lang="en-US" altLang="zh-CN" sz="1000" dirty="0" smtClean="0"/>
              <a:t>event</a:t>
            </a:r>
            <a:r>
              <a:rPr lang="zh-CN" altLang="en-US" sz="1000" dirty="0" smtClean="0"/>
              <a:t>的设备上的时间。这个</a:t>
            </a:r>
            <a:r>
              <a:rPr lang="en-US" altLang="zh-CN" sz="1000" dirty="0" smtClean="0"/>
              <a:t>event time </a:t>
            </a:r>
            <a:r>
              <a:rPr lang="zh-CN" altLang="en-US" sz="1000" dirty="0" smtClean="0"/>
              <a:t>通常在</a:t>
            </a:r>
            <a:r>
              <a:rPr lang="en-US" altLang="zh-CN" sz="1000" dirty="0" smtClean="0"/>
              <a:t>record</a:t>
            </a:r>
            <a:r>
              <a:rPr lang="zh-CN" altLang="en-US" sz="1000" dirty="0" smtClean="0"/>
              <a:t>进入</a:t>
            </a:r>
            <a:r>
              <a:rPr lang="en-US" altLang="zh-CN" sz="1000" dirty="0" err="1" smtClean="0"/>
              <a:t>flink</a:t>
            </a:r>
            <a:r>
              <a:rPr lang="zh-CN" altLang="en-US" sz="1000" dirty="0" smtClean="0"/>
              <a:t>之前就嵌入到</a:t>
            </a:r>
            <a:r>
              <a:rPr lang="en-US" altLang="zh-CN" sz="1000" dirty="0" smtClean="0"/>
              <a:t>record</a:t>
            </a:r>
            <a:r>
              <a:rPr lang="zh-CN" altLang="en-US" sz="1000" dirty="0" smtClean="0"/>
              <a:t>之中。并且事件的时间戳可以从每个记录中提取。在事件的时间，时间的进展取决于数据。</a:t>
            </a:r>
          </a:p>
          <a:p>
            <a:r>
              <a:rPr lang="zh-CN" altLang="en-US" sz="1000" dirty="0" smtClean="0"/>
              <a:t>事件时间程序必须指定如何生成事件</a:t>
            </a:r>
            <a:r>
              <a:rPr lang="en-US" altLang="zh-CN" sz="1000" dirty="0" smtClean="0"/>
              <a:t>Watermarks</a:t>
            </a:r>
            <a:r>
              <a:rPr lang="zh-CN" altLang="en-US" sz="1000" dirty="0" smtClean="0"/>
              <a:t>。这是在事件时间中通知进程的机制。</a:t>
            </a:r>
          </a:p>
          <a:p>
            <a:endParaRPr lang="zh-CN" altLang="en-US" sz="1000" dirty="0" smtClean="0"/>
          </a:p>
          <a:p>
            <a:r>
              <a:rPr lang="zh-CN" altLang="en-US" sz="1000" dirty="0" smtClean="0"/>
              <a:t>在一个完美的世界中，事件时间处理将产生完全一致和确定性的结果，无论事件何时到达，或它们的排序。然而，除非知道事件是按顺序到达的（时间戳），事件时间处理在等待无序事件时会产生一些延迟。由于只能等待一段有限的时间，这就限制了确定性事件时间应用程序的可用性。</a:t>
            </a:r>
          </a:p>
          <a:p>
            <a:endParaRPr lang="zh-CN" altLang="en-US" sz="1000" dirty="0" smtClean="0"/>
          </a:p>
          <a:p>
            <a:r>
              <a:rPr lang="zh-CN" altLang="en-US" sz="1000" dirty="0" smtClean="0"/>
              <a:t>假设所有的数据都已到达，</a:t>
            </a:r>
            <a:r>
              <a:rPr lang="en-US" altLang="zh-CN" sz="1000" dirty="0" smtClean="0"/>
              <a:t>event time  operate </a:t>
            </a:r>
            <a:r>
              <a:rPr lang="zh-CN" altLang="en-US" sz="1000" dirty="0" smtClean="0"/>
              <a:t>将按照预期的方式运行，并且即使在处理无序或后期事件时，或者当对历史数据进行再处理时，也会产生正确和一致的结果。</a:t>
            </a:r>
          </a:p>
          <a:p>
            <a:r>
              <a:rPr lang="zh-CN" altLang="en-US" sz="1000" dirty="0" smtClean="0"/>
              <a:t>              例如，每小时事件时间窗口将包含所有事件记录，其中记录的事件时间戳落在该小时内，而不管它们到达的顺序，或何时处理。</a:t>
            </a:r>
          </a:p>
          <a:p>
            <a:r>
              <a:rPr lang="zh-CN" altLang="en-US" sz="1000" dirty="0" smtClean="0"/>
              <a:t>              注意，有时当事件时间程序实时处理实时数据时，它们将使用一些处理时间操作，以保证它们及时地进行。</a:t>
            </a:r>
            <a:endParaRPr lang="en-US" altLang="zh-CN" sz="1000" dirty="0" smtClean="0"/>
          </a:p>
          <a:p>
            <a:r>
              <a:rPr lang="en-US" altLang="zh-CN" sz="1200" b="1" dirty="0" err="1" smtClean="0"/>
              <a:t>Ingestiontime</a:t>
            </a:r>
            <a:endParaRPr lang="en-US" altLang="zh-CN" sz="1200" b="1" dirty="0" smtClean="0"/>
          </a:p>
          <a:p>
            <a:endParaRPr lang="en-US" altLang="zh-CN" sz="1000" dirty="0" smtClean="0"/>
          </a:p>
          <a:p>
            <a:r>
              <a:rPr lang="zh-CN" altLang="en-US" sz="1000" dirty="0" smtClean="0"/>
              <a:t>摄食时间 是</a:t>
            </a:r>
            <a:r>
              <a:rPr lang="en-US" altLang="zh-CN" sz="1000" dirty="0" smtClean="0"/>
              <a:t>the time that events enter </a:t>
            </a:r>
            <a:r>
              <a:rPr lang="en-US" altLang="zh-CN" sz="1000" dirty="0" err="1" smtClean="0"/>
              <a:t>Flink</a:t>
            </a:r>
            <a:r>
              <a:rPr lang="zh-CN" altLang="en-US" sz="1000" dirty="0" smtClean="0"/>
              <a:t>，</a:t>
            </a:r>
            <a:r>
              <a:rPr lang="en-US" altLang="zh-CN" sz="1000" dirty="0" smtClean="0"/>
              <a:t>At the source operator each record gets the source’s current time as a timestamp</a:t>
            </a:r>
            <a:r>
              <a:rPr lang="zh-CN" altLang="en-US" sz="1000" dirty="0" smtClean="0"/>
              <a:t>。 </a:t>
            </a:r>
            <a:r>
              <a:rPr lang="en-US" altLang="zh-CN" sz="1000" dirty="0" smtClean="0"/>
              <a:t>and time-based operations (like time windows) refer to that timestamp.</a:t>
            </a:r>
          </a:p>
          <a:p>
            <a:r>
              <a:rPr lang="zh-CN" altLang="en-US" sz="1000" dirty="0" smtClean="0"/>
              <a:t>            摄食时间在概念上介于事件时间和处理时间之间。与处理时间相比，它稍微昂贵，但给出了更可预测的结果。由于摄取时间使用稳定的时间戳（在源上被分配一次），记录上的不同窗口操作将引用相同的时间戳，而在处理时间中，每个窗口运算符可以将记录分配给不同的窗口（基于本地系统时钟和任何传输）。延迟）。</a:t>
            </a:r>
          </a:p>
          <a:p>
            <a:r>
              <a:rPr lang="zh-CN" altLang="en-US" sz="1000" dirty="0" smtClean="0"/>
              <a:t>           与事件时间相比，摄取时间程序不能处理任何无序事件或延迟数据，但是程序不必指定如何生成水印。</a:t>
            </a:r>
          </a:p>
          <a:p>
            <a:r>
              <a:rPr lang="zh-CN" altLang="en-US" sz="1000" dirty="0" smtClean="0"/>
              <a:t>           在内部，摄取时间很像事件时间，但具有自动时间戳指派和自动水印生成。</a:t>
            </a:r>
            <a:r>
              <a:rPr lang="en-US" altLang="zh-CN" sz="1000" dirty="0" smtClean="0"/>
              <a:t>(but with automatic timestamp assignment and automatic watermark generation.)</a:t>
            </a:r>
            <a:r>
              <a:rPr lang="en-US" altLang="zh-CN" sz="800" dirty="0" smtClean="0"/>
              <a:t>	</a:t>
            </a:r>
          </a:p>
          <a:p>
            <a:r>
              <a:rPr lang="en-US" altLang="zh-CN" sz="1400" dirty="0" smtClean="0"/>
              <a:t>Processing time</a:t>
            </a:r>
          </a:p>
          <a:p>
            <a:r>
              <a:rPr lang="zh-CN" altLang="en-US" sz="1000" dirty="0" smtClean="0"/>
              <a:t>               执行相应操作的机器的系统时间，如果</a:t>
            </a:r>
            <a:r>
              <a:rPr lang="en-US" altLang="zh-CN" sz="1000" dirty="0" smtClean="0"/>
              <a:t>stream </a:t>
            </a:r>
            <a:r>
              <a:rPr lang="zh-CN" altLang="en-US" sz="1000" dirty="0" smtClean="0"/>
              <a:t>程序执行的是</a:t>
            </a:r>
            <a:r>
              <a:rPr lang="en-US" altLang="zh-CN" sz="1000" dirty="0" smtClean="0"/>
              <a:t>processing time</a:t>
            </a:r>
            <a:r>
              <a:rPr lang="zh-CN" altLang="en-US" sz="1000" dirty="0" smtClean="0"/>
              <a:t>，那么所有基于时间的操作算子，</a:t>
            </a:r>
            <a:endParaRPr lang="en-US" altLang="zh-CN" sz="1000" dirty="0" smtClean="0"/>
          </a:p>
          <a:p>
            <a:r>
              <a:rPr lang="en-US" altLang="zh-CN" sz="1000" dirty="0" smtClean="0"/>
              <a:t>               </a:t>
            </a:r>
            <a:r>
              <a:rPr lang="zh-CN" altLang="en-US" sz="1000" dirty="0" smtClean="0"/>
              <a:t>例如 </a:t>
            </a:r>
            <a:r>
              <a:rPr lang="en-US" altLang="zh-CN" sz="1000" dirty="0" smtClean="0"/>
              <a:t>time windows</a:t>
            </a:r>
            <a:r>
              <a:rPr lang="zh-CN" altLang="en-US" sz="1000" dirty="0" smtClean="0"/>
              <a:t>都将使用操作机器的时间来执行相应的操作。</a:t>
            </a:r>
          </a:p>
          <a:p>
            <a:r>
              <a:rPr lang="zh-CN" altLang="en-US" sz="1000" dirty="0" smtClean="0"/>
              <a:t>                如果是一个</a:t>
            </a:r>
            <a:r>
              <a:rPr lang="en-US" altLang="zh-CN" sz="1000" dirty="0" smtClean="0"/>
              <a:t>hourly</a:t>
            </a:r>
            <a:r>
              <a:rPr lang="zh-CN" altLang="en-US" sz="1000" dirty="0" smtClean="0"/>
              <a:t>的时间窗口操作，那么将有系统的时钟来控制这个</a:t>
            </a:r>
            <a:r>
              <a:rPr lang="en-US" altLang="zh-CN" sz="1000" dirty="0" smtClean="0"/>
              <a:t>batch</a:t>
            </a:r>
            <a:r>
              <a:rPr lang="zh-CN" altLang="en-US" sz="1000" dirty="0" smtClean="0"/>
              <a:t>。例如，如果一个应用程序在</a:t>
            </a:r>
            <a:r>
              <a:rPr lang="en-US" altLang="zh-CN" sz="1000" dirty="0" smtClean="0"/>
              <a:t>9:15AM</a:t>
            </a:r>
            <a:r>
              <a:rPr lang="zh-CN" altLang="en-US" sz="1000" dirty="0" smtClean="0"/>
              <a:t>开始运行，第一个小时处理时间窗口将包括在</a:t>
            </a:r>
            <a:r>
              <a:rPr lang="en-US" altLang="zh-CN" sz="1000" dirty="0" smtClean="0"/>
              <a:t>9:15AM</a:t>
            </a:r>
            <a:r>
              <a:rPr lang="zh-CN" altLang="en-US" sz="1000" dirty="0" smtClean="0"/>
              <a:t>和</a:t>
            </a:r>
            <a:r>
              <a:rPr lang="en-US" altLang="zh-CN" sz="1000" dirty="0" smtClean="0"/>
              <a:t>10:00</a:t>
            </a:r>
            <a:r>
              <a:rPr lang="zh-CN" altLang="en-US" sz="1000" dirty="0" smtClean="0"/>
              <a:t>之间处理的事件，下一个窗口将包括在上午</a:t>
            </a:r>
            <a:r>
              <a:rPr lang="en-US" altLang="zh-CN" sz="1000" dirty="0" smtClean="0"/>
              <a:t>10:00</a:t>
            </a:r>
            <a:r>
              <a:rPr lang="zh-CN" altLang="en-US" sz="1000" dirty="0" smtClean="0"/>
              <a:t>和</a:t>
            </a:r>
            <a:r>
              <a:rPr lang="en-US" altLang="zh-CN" sz="1000" dirty="0" smtClean="0"/>
              <a:t>11:00</a:t>
            </a:r>
            <a:r>
              <a:rPr lang="zh-CN" altLang="en-US" sz="1000" dirty="0" smtClean="0"/>
              <a:t>之间处理的事件，等等。</a:t>
            </a:r>
          </a:p>
          <a:p>
            <a:r>
              <a:rPr lang="zh-CN" altLang="en-US" sz="1000" dirty="0" smtClean="0"/>
              <a:t>            处理时间是最简单的时间概念，并且不需要在流和机器之间进行协调。它提供了最好的性能和最低的等待时间。</a:t>
            </a:r>
          </a:p>
          <a:p>
            <a:r>
              <a:rPr lang="zh-CN" altLang="en-US" sz="1000" dirty="0" smtClean="0"/>
              <a:t>             然而，在分布式和异步环境中，处理时间不提供确定性，因为它容易受到记录到达系统的速度（例如从消息队列），</a:t>
            </a:r>
            <a:r>
              <a:rPr lang="en-US" altLang="zh-CN" sz="1000" dirty="0" smtClean="0"/>
              <a:t>to the speed at which the records flow between operators inside the system, and to outages (scheduled, or otherwise).</a:t>
            </a:r>
            <a:endParaRPr lang="zh-CN" altLang="en-US" sz="1000" dirty="0" smtClean="0"/>
          </a:p>
        </p:txBody>
      </p:sp>
      <p:sp>
        <p:nvSpPr>
          <p:cNvPr id="3" name="矩形 2"/>
          <p:cNvSpPr/>
          <p:nvPr/>
        </p:nvSpPr>
        <p:spPr>
          <a:xfrm>
            <a:off x="0" y="0"/>
            <a:ext cx="4506042" cy="369332"/>
          </a:xfrm>
          <a:prstGeom prst="rect">
            <a:avLst/>
          </a:prstGeom>
        </p:spPr>
        <p:txBody>
          <a:bodyPr wrap="none">
            <a:spAutoFit/>
          </a:bodyPr>
          <a:lstStyle/>
          <a:p>
            <a:r>
              <a:rPr lang="en-US" dirty="0" smtClean="0"/>
              <a:t>Event Time / Processing Time / Ingestion Time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521075" cy="369332"/>
          </a:xfrm>
          <a:prstGeom prst="rect">
            <a:avLst/>
          </a:prstGeom>
        </p:spPr>
        <p:txBody>
          <a:bodyPr wrap="none">
            <a:spAutoFit/>
          </a:bodyPr>
          <a:lstStyle/>
          <a:p>
            <a:pPr latinLnBrk="1"/>
            <a:r>
              <a:rPr lang="en-US" b="1" dirty="0" err="1" smtClean="0"/>
              <a:t>Workers,Slots,Resources</a:t>
            </a:r>
            <a:endParaRPr lang="en-US" b="1" dirty="0"/>
          </a:p>
        </p:txBody>
      </p:sp>
      <p:sp>
        <p:nvSpPr>
          <p:cNvPr id="3" name="矩形 2"/>
          <p:cNvSpPr/>
          <p:nvPr/>
        </p:nvSpPr>
        <p:spPr>
          <a:xfrm>
            <a:off x="71406" y="357166"/>
            <a:ext cx="8929750" cy="2677656"/>
          </a:xfrm>
          <a:prstGeom prst="rect">
            <a:avLst/>
          </a:prstGeom>
        </p:spPr>
        <p:txBody>
          <a:bodyPr wrap="square">
            <a:spAutoFit/>
          </a:bodyPr>
          <a:lstStyle/>
          <a:p>
            <a:r>
              <a:rPr lang="zh-CN" altLang="en-US" sz="1200" dirty="0" smtClean="0"/>
              <a:t>每一个</a:t>
            </a:r>
            <a:r>
              <a:rPr lang="en-US" altLang="zh-CN" sz="1200" dirty="0" smtClean="0"/>
              <a:t>worker(</a:t>
            </a:r>
            <a:r>
              <a:rPr lang="en-US" altLang="zh-CN" sz="1200" dirty="0" err="1" smtClean="0"/>
              <a:t>TaskManager</a:t>
            </a:r>
            <a:r>
              <a:rPr lang="en-US" altLang="zh-CN" sz="1200" dirty="0" smtClean="0"/>
              <a:t>)</a:t>
            </a:r>
            <a:r>
              <a:rPr lang="zh-CN" altLang="en-US" sz="1200" dirty="0" smtClean="0"/>
              <a:t>是一个</a:t>
            </a:r>
            <a:r>
              <a:rPr lang="en-US" altLang="zh-CN" sz="1200" dirty="0" smtClean="0"/>
              <a:t>JVM</a:t>
            </a:r>
            <a:r>
              <a:rPr lang="zh-CN" altLang="en-US" sz="1200" dirty="0" smtClean="0"/>
              <a:t>进程，它可能会在独立的线程上执行一个或多个</a:t>
            </a:r>
            <a:r>
              <a:rPr lang="en-US" altLang="zh-CN" sz="1200" dirty="0" smtClean="0"/>
              <a:t>subtask</a:t>
            </a:r>
            <a:r>
              <a:rPr lang="zh-CN" altLang="en-US" sz="1200" dirty="0" smtClean="0"/>
              <a:t>。</a:t>
            </a:r>
          </a:p>
          <a:p>
            <a:r>
              <a:rPr lang="zh-CN" altLang="en-US" sz="1200" dirty="0" smtClean="0"/>
              <a:t>为了控制一个</a:t>
            </a:r>
            <a:r>
              <a:rPr lang="en-US" altLang="zh-CN" sz="1200" dirty="0" smtClean="0"/>
              <a:t>worker</a:t>
            </a:r>
            <a:r>
              <a:rPr lang="zh-CN" altLang="en-US" sz="1200" dirty="0" smtClean="0"/>
              <a:t>能接收多少个</a:t>
            </a:r>
            <a:r>
              <a:rPr lang="en-US" altLang="zh-CN" sz="1200" dirty="0" smtClean="0"/>
              <a:t>task</a:t>
            </a:r>
            <a:r>
              <a:rPr lang="zh-CN" altLang="en-US" sz="1200" dirty="0" smtClean="0"/>
              <a:t>。</a:t>
            </a:r>
            <a:r>
              <a:rPr lang="en-US" altLang="zh-CN" sz="1200" dirty="0" smtClean="0"/>
              <a:t>worker</a:t>
            </a:r>
            <a:r>
              <a:rPr lang="zh-CN" altLang="en-US" sz="1200" dirty="0" smtClean="0"/>
              <a:t>通过</a:t>
            </a:r>
            <a:r>
              <a:rPr lang="en-US" altLang="zh-CN" sz="1200" dirty="0" smtClean="0"/>
              <a:t>task slot</a:t>
            </a:r>
            <a:r>
              <a:rPr lang="zh-CN" altLang="en-US" sz="1200" dirty="0" smtClean="0"/>
              <a:t>来进行控制（一个</a:t>
            </a:r>
            <a:r>
              <a:rPr lang="en-US" altLang="zh-CN" sz="1200" dirty="0" smtClean="0"/>
              <a:t>worker</a:t>
            </a:r>
            <a:r>
              <a:rPr lang="zh-CN" altLang="en-US" sz="1200" dirty="0" smtClean="0"/>
              <a:t>至少有一个</a:t>
            </a:r>
            <a:r>
              <a:rPr lang="en-US" altLang="zh-CN" sz="1200" dirty="0" smtClean="0"/>
              <a:t>task slot</a:t>
            </a:r>
            <a:r>
              <a:rPr lang="zh-CN" altLang="en-US" sz="1200" dirty="0" smtClean="0"/>
              <a:t>）。</a:t>
            </a:r>
          </a:p>
          <a:p>
            <a:endParaRPr lang="en-US" altLang="zh-CN" sz="1200" dirty="0" smtClean="0"/>
          </a:p>
          <a:p>
            <a:r>
              <a:rPr lang="zh-CN" altLang="en-US" sz="1200" dirty="0" smtClean="0"/>
              <a:t>每个</a:t>
            </a:r>
            <a:r>
              <a:rPr lang="en-US" altLang="zh-CN" sz="1200" dirty="0" smtClean="0"/>
              <a:t>task slot</a:t>
            </a:r>
            <a:r>
              <a:rPr lang="zh-CN" altLang="en-US" sz="1200" dirty="0" smtClean="0"/>
              <a:t>表示</a:t>
            </a:r>
            <a:r>
              <a:rPr lang="en-US" altLang="zh-CN" sz="1200" dirty="0" err="1" smtClean="0"/>
              <a:t>TaskManager</a:t>
            </a:r>
            <a:r>
              <a:rPr lang="zh-CN" altLang="en-US" sz="1200" dirty="0" smtClean="0"/>
              <a:t>拥有资源的一个固定大小的子集。假如一个</a:t>
            </a:r>
            <a:r>
              <a:rPr lang="en-US" altLang="zh-CN" sz="1200" dirty="0" err="1" smtClean="0"/>
              <a:t>TaskManager</a:t>
            </a:r>
            <a:r>
              <a:rPr lang="zh-CN" altLang="en-US" sz="1200" dirty="0" smtClean="0"/>
              <a:t>有三个</a:t>
            </a:r>
            <a:r>
              <a:rPr lang="en-US" altLang="zh-CN" sz="1200" dirty="0" smtClean="0"/>
              <a:t>slot</a:t>
            </a:r>
            <a:r>
              <a:rPr lang="zh-CN" altLang="en-US" sz="1200" dirty="0" smtClean="0"/>
              <a:t>，那么它会将其管理的内存分成三份给各个</a:t>
            </a:r>
            <a:r>
              <a:rPr lang="en-US" altLang="zh-CN" sz="1200" dirty="0" smtClean="0"/>
              <a:t>slot</a:t>
            </a:r>
            <a:r>
              <a:rPr lang="zh-CN" altLang="en-US" sz="1200" dirty="0" smtClean="0"/>
              <a:t>。</a:t>
            </a:r>
          </a:p>
          <a:p>
            <a:endParaRPr lang="zh-CN" altLang="en-US" sz="1200" dirty="0" smtClean="0"/>
          </a:p>
          <a:p>
            <a:r>
              <a:rPr lang="zh-CN" altLang="en-US" sz="1200" dirty="0" smtClean="0"/>
              <a:t>资源</a:t>
            </a:r>
            <a:r>
              <a:rPr lang="en-US" altLang="zh-CN" sz="1200" dirty="0" smtClean="0"/>
              <a:t>slot</a:t>
            </a:r>
            <a:r>
              <a:rPr lang="zh-CN" altLang="en-US" sz="1200" dirty="0" smtClean="0"/>
              <a:t>化意味着一个</a:t>
            </a:r>
            <a:r>
              <a:rPr lang="en-US" altLang="zh-CN" sz="1200" dirty="0" smtClean="0"/>
              <a:t>subtask</a:t>
            </a:r>
            <a:r>
              <a:rPr lang="zh-CN" altLang="en-US" sz="1200" dirty="0" smtClean="0"/>
              <a:t>将不需要跟来自其他</a:t>
            </a:r>
            <a:r>
              <a:rPr lang="en-US" altLang="zh-CN" sz="1200" dirty="0" smtClean="0"/>
              <a:t>job</a:t>
            </a:r>
            <a:r>
              <a:rPr lang="zh-CN" altLang="en-US" sz="1200" dirty="0" smtClean="0"/>
              <a:t>的</a:t>
            </a:r>
            <a:r>
              <a:rPr lang="en-US" altLang="zh-CN" sz="1200" dirty="0" smtClean="0"/>
              <a:t>subtask</a:t>
            </a:r>
            <a:r>
              <a:rPr lang="zh-CN" altLang="en-US" sz="1200" dirty="0" smtClean="0"/>
              <a:t>竞争被管理的内存，取而代之的是它将拥有一定数量的内存储备。</a:t>
            </a:r>
          </a:p>
          <a:p>
            <a:endParaRPr lang="zh-CN" altLang="en-US" sz="1200" dirty="0" smtClean="0"/>
          </a:p>
          <a:p>
            <a:r>
              <a:rPr lang="zh-CN" altLang="en-US" sz="1200" dirty="0" smtClean="0"/>
              <a:t>需要注意的是，这里不会涉及到</a:t>
            </a:r>
            <a:r>
              <a:rPr lang="en-US" altLang="zh-CN" sz="1200" dirty="0" smtClean="0"/>
              <a:t>CPU</a:t>
            </a:r>
            <a:r>
              <a:rPr lang="zh-CN" altLang="en-US" sz="1200" dirty="0" smtClean="0"/>
              <a:t>的隔离，</a:t>
            </a:r>
            <a:r>
              <a:rPr lang="en-US" altLang="zh-CN" sz="1200" dirty="0" smtClean="0"/>
              <a:t>slot</a:t>
            </a:r>
            <a:r>
              <a:rPr lang="zh-CN" altLang="en-US" sz="1200" dirty="0" smtClean="0"/>
              <a:t>目前仅仅用来隔离</a:t>
            </a:r>
            <a:r>
              <a:rPr lang="en-US" altLang="zh-CN" sz="1200" dirty="0" smtClean="0"/>
              <a:t>task</a:t>
            </a:r>
            <a:r>
              <a:rPr lang="zh-CN" altLang="en-US" sz="1200" dirty="0" smtClean="0"/>
              <a:t>的受管理的内存。</a:t>
            </a:r>
          </a:p>
          <a:p>
            <a:endParaRPr lang="zh-CN" altLang="en-US" sz="1200" dirty="0" smtClean="0"/>
          </a:p>
          <a:p>
            <a:r>
              <a:rPr lang="zh-CN" altLang="en-US" sz="1200" dirty="0" smtClean="0"/>
              <a:t>通过调整</a:t>
            </a:r>
            <a:r>
              <a:rPr lang="en-US" altLang="zh-CN" sz="1200" dirty="0" smtClean="0"/>
              <a:t>task slot</a:t>
            </a:r>
            <a:r>
              <a:rPr lang="zh-CN" altLang="en-US" sz="1200" dirty="0" smtClean="0"/>
              <a:t>的数量，允许用户定义</a:t>
            </a:r>
            <a:r>
              <a:rPr lang="en-US" altLang="zh-CN" sz="1200" dirty="0" smtClean="0"/>
              <a:t>subtask</a:t>
            </a:r>
            <a:r>
              <a:rPr lang="zh-CN" altLang="en-US" sz="1200" dirty="0" smtClean="0"/>
              <a:t>之间如何互相隔离。如果一个</a:t>
            </a:r>
            <a:r>
              <a:rPr lang="en-US" altLang="zh-CN" sz="1200" dirty="0" err="1" smtClean="0"/>
              <a:t>TaskManager</a:t>
            </a:r>
            <a:r>
              <a:rPr lang="zh-CN" altLang="en-US" sz="1200" dirty="0" smtClean="0"/>
              <a:t>一个</a:t>
            </a:r>
            <a:r>
              <a:rPr lang="en-US" altLang="zh-CN" sz="1200" dirty="0" smtClean="0"/>
              <a:t>slot</a:t>
            </a:r>
            <a:r>
              <a:rPr lang="zh-CN" altLang="en-US" sz="1200" dirty="0" smtClean="0"/>
              <a:t>，那将意味着每个</a:t>
            </a:r>
            <a:r>
              <a:rPr lang="en-US" altLang="zh-CN" sz="1200" dirty="0" smtClean="0"/>
              <a:t>task group</a:t>
            </a:r>
            <a:r>
              <a:rPr lang="zh-CN" altLang="en-US" sz="1200" dirty="0" smtClean="0"/>
              <a:t>运行在独立的</a:t>
            </a:r>
            <a:r>
              <a:rPr lang="en-US" altLang="zh-CN" sz="1200" dirty="0" smtClean="0"/>
              <a:t>JVM</a:t>
            </a:r>
            <a:r>
              <a:rPr lang="zh-CN" altLang="en-US" sz="1200" dirty="0" smtClean="0"/>
              <a:t>中（该</a:t>
            </a:r>
            <a:r>
              <a:rPr lang="en-US" altLang="zh-CN" sz="1200" dirty="0" smtClean="0"/>
              <a:t>JVM</a:t>
            </a:r>
            <a:r>
              <a:rPr lang="zh-CN" altLang="en-US" sz="1200" dirty="0" smtClean="0"/>
              <a:t>可能是通过一个特定的容器启动的）。</a:t>
            </a:r>
          </a:p>
          <a:p>
            <a:r>
              <a:rPr lang="zh-CN" altLang="en-US" sz="1200" dirty="0" smtClean="0"/>
              <a:t>而一个</a:t>
            </a:r>
            <a:r>
              <a:rPr lang="en-US" altLang="zh-CN" sz="1200" dirty="0" err="1" smtClean="0"/>
              <a:t>TaskManager</a:t>
            </a:r>
            <a:r>
              <a:rPr lang="zh-CN" altLang="en-US" sz="1200" dirty="0" smtClean="0"/>
              <a:t>多个</a:t>
            </a:r>
            <a:r>
              <a:rPr lang="en-US" altLang="zh-CN" sz="1200" dirty="0" smtClean="0"/>
              <a:t>slot</a:t>
            </a:r>
            <a:r>
              <a:rPr lang="zh-CN" altLang="en-US" sz="1200" dirty="0" smtClean="0"/>
              <a:t>意味着更多的</a:t>
            </a:r>
            <a:r>
              <a:rPr lang="en-US" altLang="zh-CN" sz="1200" dirty="0" smtClean="0"/>
              <a:t>subtask</a:t>
            </a:r>
            <a:r>
              <a:rPr lang="zh-CN" altLang="en-US" sz="1200" dirty="0" smtClean="0"/>
              <a:t>可以共享同一个</a:t>
            </a:r>
            <a:r>
              <a:rPr lang="en-US" altLang="zh-CN" sz="1200" dirty="0" smtClean="0"/>
              <a:t>JVM</a:t>
            </a:r>
            <a:r>
              <a:rPr lang="zh-CN" altLang="en-US" sz="1200" dirty="0" smtClean="0"/>
              <a:t>。而在同一个</a:t>
            </a:r>
            <a:r>
              <a:rPr lang="en-US" altLang="zh-CN" sz="1200" dirty="0" smtClean="0"/>
              <a:t>JVM</a:t>
            </a:r>
            <a:r>
              <a:rPr lang="zh-CN" altLang="en-US" sz="1200" dirty="0" smtClean="0"/>
              <a:t>进程中的</a:t>
            </a:r>
            <a:r>
              <a:rPr lang="en-US" altLang="zh-CN" sz="1200" dirty="0" smtClean="0"/>
              <a:t>task</a:t>
            </a:r>
            <a:r>
              <a:rPr lang="zh-CN" altLang="en-US" sz="1200" dirty="0" smtClean="0"/>
              <a:t>将共享</a:t>
            </a:r>
            <a:r>
              <a:rPr lang="en-US" altLang="zh-CN" sz="1200" dirty="0" smtClean="0"/>
              <a:t>TCP</a:t>
            </a:r>
            <a:r>
              <a:rPr lang="zh-CN" altLang="en-US" sz="1200" dirty="0" smtClean="0"/>
              <a:t>连接（基于多路复用）和心跳消息。它们也可能共享数据集和数据结构，因此这减少了每个</a:t>
            </a:r>
            <a:r>
              <a:rPr lang="en-US" altLang="zh-CN" sz="1200" dirty="0" smtClean="0"/>
              <a:t>task</a:t>
            </a:r>
            <a:r>
              <a:rPr lang="zh-CN" altLang="en-US" sz="1200" dirty="0" smtClean="0"/>
              <a:t>的负载。</a:t>
            </a:r>
            <a:endParaRPr lang="zh-CN" altLang="en-US" sz="1200" dirty="0"/>
          </a:p>
        </p:txBody>
      </p:sp>
      <p:pic>
        <p:nvPicPr>
          <p:cNvPr id="20481" name="Picture 1"/>
          <p:cNvPicPr>
            <a:picLocks noChangeAspect="1" noChangeArrowheads="1"/>
          </p:cNvPicPr>
          <p:nvPr/>
        </p:nvPicPr>
        <p:blipFill>
          <a:blip r:embed="rId2"/>
          <a:srcRect/>
          <a:stretch>
            <a:fillRect/>
          </a:stretch>
        </p:blipFill>
        <p:spPr bwMode="auto">
          <a:xfrm>
            <a:off x="214282" y="3143248"/>
            <a:ext cx="7353300" cy="27051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57166"/>
            <a:ext cx="9144000" cy="1569660"/>
          </a:xfrm>
          <a:prstGeom prst="rect">
            <a:avLst/>
          </a:prstGeom>
        </p:spPr>
        <p:txBody>
          <a:bodyPr wrap="square">
            <a:spAutoFit/>
          </a:bodyPr>
          <a:lstStyle/>
          <a:p>
            <a:pPr latinLnBrk="1"/>
            <a:r>
              <a:rPr lang="zh-CN" altLang="en-US" sz="1200" dirty="0" smtClean="0"/>
              <a:t>默认，如果</a:t>
            </a:r>
            <a:r>
              <a:rPr lang="en-US" altLang="zh-CN" sz="1200" dirty="0" smtClean="0"/>
              <a:t>subtask</a:t>
            </a:r>
            <a:r>
              <a:rPr lang="zh-CN" altLang="en-US" sz="1200" dirty="0" smtClean="0"/>
              <a:t>是来自相同</a:t>
            </a:r>
            <a:r>
              <a:rPr lang="en-US" altLang="zh-CN" sz="1200" dirty="0" smtClean="0"/>
              <a:t>job</a:t>
            </a:r>
            <a:r>
              <a:rPr lang="zh-CN" altLang="en-US" sz="1200" dirty="0" smtClean="0"/>
              <a:t>，但不是相同的</a:t>
            </a:r>
            <a:r>
              <a:rPr lang="en-US" altLang="zh-CN" sz="1200" dirty="0" smtClean="0"/>
              <a:t>task</a:t>
            </a:r>
            <a:r>
              <a:rPr lang="zh-CN" altLang="en-US" sz="1200" dirty="0" smtClean="0"/>
              <a:t>，</a:t>
            </a:r>
            <a:r>
              <a:rPr lang="en-US" altLang="zh-CN" sz="1200" dirty="0" err="1" smtClean="0"/>
              <a:t>Flink</a:t>
            </a:r>
            <a:r>
              <a:rPr lang="zh-CN" altLang="en-US" sz="1200" dirty="0" smtClean="0"/>
              <a:t>允许</a:t>
            </a:r>
            <a:r>
              <a:rPr lang="en-US" altLang="zh-CN" sz="1200" dirty="0" smtClean="0"/>
              <a:t>subtask</a:t>
            </a:r>
            <a:r>
              <a:rPr lang="zh-CN" altLang="en-US" sz="1200" dirty="0" smtClean="0"/>
              <a:t>共享</a:t>
            </a:r>
            <a:r>
              <a:rPr lang="en-US" altLang="zh-CN" sz="1200" dirty="0" smtClean="0"/>
              <a:t>slot</a:t>
            </a:r>
            <a:r>
              <a:rPr lang="zh-CN" altLang="en-US" sz="1200" dirty="0" smtClean="0"/>
              <a:t>。结果是，一个</a:t>
            </a:r>
            <a:r>
              <a:rPr lang="en-US" altLang="zh-CN" sz="1200" dirty="0" smtClean="0"/>
              <a:t>slot</a:t>
            </a:r>
            <a:r>
              <a:rPr lang="zh-CN" altLang="en-US" sz="1200" dirty="0" smtClean="0"/>
              <a:t>可能</a:t>
            </a:r>
            <a:r>
              <a:rPr lang="en-US" altLang="zh-CN" sz="1200" dirty="0" smtClean="0"/>
              <a:t>hold</a:t>
            </a:r>
            <a:r>
              <a:rPr lang="zh-CN" altLang="en-US" sz="1200" dirty="0" smtClean="0"/>
              <a:t>住该</a:t>
            </a:r>
            <a:r>
              <a:rPr lang="en-US" altLang="zh-CN" sz="1200" dirty="0" smtClean="0"/>
              <a:t>job</a:t>
            </a:r>
            <a:r>
              <a:rPr lang="zh-CN" altLang="en-US" sz="1200" dirty="0" smtClean="0"/>
              <a:t>的整个</a:t>
            </a:r>
            <a:r>
              <a:rPr lang="en-US" altLang="zh-CN" sz="1200" dirty="0" smtClean="0"/>
              <a:t>pipeline</a:t>
            </a:r>
            <a:r>
              <a:rPr lang="zh-CN" altLang="en-US" sz="1200" dirty="0" smtClean="0"/>
              <a:t>。允许</a:t>
            </a:r>
            <a:r>
              <a:rPr lang="en-US" altLang="zh-CN" sz="1200" dirty="0" smtClean="0"/>
              <a:t>slot</a:t>
            </a:r>
            <a:r>
              <a:rPr lang="zh-CN" altLang="en-US" sz="1200" dirty="0" smtClean="0"/>
              <a:t>共享有两个好处：</a:t>
            </a:r>
          </a:p>
          <a:p>
            <a:pPr latinLnBrk="1"/>
            <a:r>
              <a:rPr lang="en-US" altLang="zh-CN" sz="1200" dirty="0" smtClean="0"/>
              <a:t>        </a:t>
            </a:r>
            <a:r>
              <a:rPr lang="en-US" altLang="zh-CN" sz="1200" dirty="0" err="1" smtClean="0"/>
              <a:t>Flink</a:t>
            </a:r>
            <a:r>
              <a:rPr lang="zh-CN" altLang="en-US" sz="1200" dirty="0" smtClean="0"/>
              <a:t>集群确实需要许多</a:t>
            </a:r>
            <a:r>
              <a:rPr lang="en-US" altLang="zh-CN" sz="1200" dirty="0" smtClean="0"/>
              <a:t>task slots</a:t>
            </a:r>
            <a:r>
              <a:rPr lang="zh-CN" altLang="en-US" sz="1200" dirty="0" smtClean="0"/>
              <a:t>来让</a:t>
            </a:r>
            <a:r>
              <a:rPr lang="en-US" altLang="zh-CN" sz="1200" dirty="0" smtClean="0"/>
              <a:t>Job</a:t>
            </a:r>
            <a:r>
              <a:rPr lang="zh-CN" altLang="en-US" sz="1200" dirty="0" smtClean="0"/>
              <a:t>达到最高的并行度。不需要计算一个程序总共包含多少个</a:t>
            </a:r>
            <a:r>
              <a:rPr lang="en-US" altLang="zh-CN" sz="1200" dirty="0" smtClean="0"/>
              <a:t>task</a:t>
            </a:r>
            <a:r>
              <a:rPr lang="zh-CN" altLang="en-US" sz="1200" dirty="0" smtClean="0"/>
              <a:t>。</a:t>
            </a:r>
          </a:p>
          <a:p>
            <a:pPr latinLnBrk="1"/>
            <a:r>
              <a:rPr lang="zh-CN" altLang="en-US" sz="1200" dirty="0" smtClean="0"/>
              <a:t>更容易获得更好的资源利用。如果没有</a:t>
            </a:r>
            <a:r>
              <a:rPr lang="en-US" altLang="zh-CN" sz="1200" dirty="0" smtClean="0"/>
              <a:t>slot</a:t>
            </a:r>
            <a:r>
              <a:rPr lang="zh-CN" altLang="en-US" sz="1200" dirty="0" smtClean="0"/>
              <a:t>共享，非密集型的</a:t>
            </a:r>
            <a:r>
              <a:rPr lang="en-US" altLang="zh-CN" sz="1200" dirty="0" smtClean="0"/>
              <a:t>source/map()</a:t>
            </a:r>
            <a:r>
              <a:rPr lang="zh-CN" altLang="en-US" sz="1200" dirty="0" smtClean="0"/>
              <a:t>的</a:t>
            </a:r>
            <a:r>
              <a:rPr lang="en-US" altLang="zh-CN" sz="1200" dirty="0" smtClean="0"/>
              <a:t>subtask</a:t>
            </a:r>
            <a:r>
              <a:rPr lang="zh-CN" altLang="en-US" sz="1200" dirty="0" smtClean="0"/>
              <a:t>将阻塞跟密集型的</a:t>
            </a:r>
            <a:r>
              <a:rPr lang="en-US" altLang="zh-CN" sz="1200" dirty="0" smtClean="0"/>
              <a:t>window</a:t>
            </a:r>
            <a:r>
              <a:rPr lang="zh-CN" altLang="en-US" sz="1200" dirty="0" smtClean="0"/>
              <a:t>的</a:t>
            </a:r>
            <a:r>
              <a:rPr lang="en-US" altLang="zh-CN" sz="1200" dirty="0" smtClean="0"/>
              <a:t>subtask</a:t>
            </a:r>
            <a:r>
              <a:rPr lang="zh-CN" altLang="en-US" sz="1200" dirty="0" smtClean="0"/>
              <a:t>一样多的占用资源。而如果有</a:t>
            </a:r>
            <a:r>
              <a:rPr lang="en-US" altLang="zh-CN" sz="1200" dirty="0" smtClean="0"/>
              <a:t>slot</a:t>
            </a:r>
            <a:r>
              <a:rPr lang="zh-CN" altLang="en-US" sz="1200" dirty="0" smtClean="0"/>
              <a:t>共享，基本的并发度通过完整地利用共享的</a:t>
            </a:r>
            <a:r>
              <a:rPr lang="en-US" altLang="zh-CN" sz="1200" dirty="0" smtClean="0"/>
              <a:t>slot</a:t>
            </a:r>
            <a:r>
              <a:rPr lang="zh-CN" altLang="en-US" sz="1200" dirty="0" smtClean="0"/>
              <a:t>资源将获得</a:t>
            </a:r>
            <a:r>
              <a:rPr lang="en-US" altLang="zh-CN" sz="1200" dirty="0" smtClean="0"/>
              <a:t>2</a:t>
            </a:r>
            <a:r>
              <a:rPr lang="zh-CN" altLang="en-US" sz="1200" dirty="0" smtClean="0"/>
              <a:t>到</a:t>
            </a:r>
            <a:r>
              <a:rPr lang="en-US" altLang="zh-CN" sz="1200" dirty="0" smtClean="0"/>
              <a:t>6</a:t>
            </a:r>
            <a:r>
              <a:rPr lang="zh-CN" altLang="en-US" sz="1200" dirty="0" smtClean="0"/>
              <a:t>倍的提升，同时仍然保证每一个</a:t>
            </a:r>
            <a:r>
              <a:rPr lang="en-US" altLang="zh-CN" sz="1200" dirty="0" err="1" smtClean="0"/>
              <a:t>TaskManager</a:t>
            </a:r>
            <a:r>
              <a:rPr lang="zh-CN" altLang="en-US" sz="1200" dirty="0" smtClean="0"/>
              <a:t>会在任务繁重的</a:t>
            </a:r>
            <a:r>
              <a:rPr lang="en-US" altLang="zh-CN" sz="1200" dirty="0" smtClean="0"/>
              <a:t>subtask</a:t>
            </a:r>
            <a:r>
              <a:rPr lang="zh-CN" altLang="en-US" sz="1200" dirty="0" smtClean="0"/>
              <a:t>之间进行合理的</a:t>
            </a:r>
            <a:r>
              <a:rPr lang="en-US" altLang="zh-CN" sz="1200" dirty="0" smtClean="0"/>
              <a:t>slot</a:t>
            </a:r>
            <a:r>
              <a:rPr lang="zh-CN" altLang="en-US" sz="1200" dirty="0" smtClean="0"/>
              <a:t>共享。</a:t>
            </a:r>
          </a:p>
          <a:p>
            <a:pPr latinLnBrk="1"/>
            <a:r>
              <a:rPr lang="en-US" altLang="zh-CN" sz="1200" dirty="0" smtClean="0"/>
              <a:t>         S lot</a:t>
            </a:r>
            <a:r>
              <a:rPr lang="zh-CN" altLang="en-US" sz="1200" dirty="0" smtClean="0"/>
              <a:t>共享行为可以通过</a:t>
            </a:r>
            <a:r>
              <a:rPr lang="en-US" altLang="zh-CN" sz="1200" dirty="0" smtClean="0"/>
              <a:t>API</a:t>
            </a:r>
            <a:r>
              <a:rPr lang="zh-CN" altLang="en-US" sz="1200" dirty="0" smtClean="0"/>
              <a:t>来控制，以防止不合理的共享。这个机制称之为</a:t>
            </a:r>
            <a:r>
              <a:rPr lang="en-US" altLang="zh-CN" sz="1200" b="1" dirty="0" smtClean="0"/>
              <a:t>resource groups</a:t>
            </a:r>
            <a:r>
              <a:rPr lang="zh-CN" altLang="en-US" sz="1200" dirty="0" smtClean="0"/>
              <a:t>，它定义了</a:t>
            </a:r>
            <a:r>
              <a:rPr lang="en-US" altLang="zh-CN" sz="1200" dirty="0" smtClean="0"/>
              <a:t>subtask</a:t>
            </a:r>
            <a:r>
              <a:rPr lang="zh-CN" altLang="en-US" sz="1200" dirty="0" smtClean="0"/>
              <a:t>可能共享的</a:t>
            </a:r>
            <a:r>
              <a:rPr lang="en-US" altLang="zh-CN" sz="1200" dirty="0" smtClean="0"/>
              <a:t>slot</a:t>
            </a:r>
            <a:r>
              <a:rPr lang="zh-CN" altLang="en-US" sz="1200" dirty="0" smtClean="0"/>
              <a:t>是什么资源。作为一个约定俗成的规则，</a:t>
            </a:r>
            <a:r>
              <a:rPr lang="en-US" altLang="zh-CN" sz="1200" dirty="0" smtClean="0"/>
              <a:t>task slot</a:t>
            </a:r>
            <a:r>
              <a:rPr lang="zh-CN" altLang="en-US" sz="1200" dirty="0" smtClean="0"/>
              <a:t>推荐的默认值是</a:t>
            </a:r>
            <a:r>
              <a:rPr lang="en-US" altLang="zh-CN" sz="1200" dirty="0" smtClean="0"/>
              <a:t>CPU</a:t>
            </a:r>
            <a:r>
              <a:rPr lang="zh-CN" altLang="en-US" sz="1200" dirty="0" smtClean="0"/>
              <a:t>的核数。基于超线程技术，每个</a:t>
            </a:r>
            <a:r>
              <a:rPr lang="en-US" altLang="zh-CN" sz="1200" dirty="0" smtClean="0"/>
              <a:t>slot</a:t>
            </a:r>
            <a:r>
              <a:rPr lang="zh-CN" altLang="en-US" sz="1200" dirty="0" smtClean="0"/>
              <a:t>占用两个或者更多的实际线程上下文。</a:t>
            </a:r>
            <a:endParaRPr lang="zh-CN" altLang="en-US" sz="1200" dirty="0"/>
          </a:p>
        </p:txBody>
      </p:sp>
      <p:sp>
        <p:nvSpPr>
          <p:cNvPr id="4" name="矩形 3"/>
          <p:cNvSpPr/>
          <p:nvPr/>
        </p:nvSpPr>
        <p:spPr>
          <a:xfrm>
            <a:off x="0" y="0"/>
            <a:ext cx="1162498" cy="369332"/>
          </a:xfrm>
          <a:prstGeom prst="rect">
            <a:avLst/>
          </a:prstGeom>
        </p:spPr>
        <p:txBody>
          <a:bodyPr wrap="none">
            <a:spAutoFit/>
          </a:bodyPr>
          <a:lstStyle/>
          <a:p>
            <a:pPr latinLnBrk="1"/>
            <a:r>
              <a:rPr lang="en-US" b="1" dirty="0" smtClean="0"/>
              <a:t>Slots </a:t>
            </a:r>
            <a:r>
              <a:rPr lang="zh-CN" altLang="en-US" b="1" dirty="0" smtClean="0"/>
              <a:t>共享</a:t>
            </a:r>
            <a:endParaRPr lang="en-US" b="1" dirty="0"/>
          </a:p>
        </p:txBody>
      </p:sp>
      <p:pic>
        <p:nvPicPr>
          <p:cNvPr id="19457" name="Picture 1"/>
          <p:cNvPicPr>
            <a:picLocks noChangeAspect="1" noChangeArrowheads="1"/>
          </p:cNvPicPr>
          <p:nvPr/>
        </p:nvPicPr>
        <p:blipFill>
          <a:blip r:embed="rId2"/>
          <a:srcRect/>
          <a:stretch>
            <a:fillRect/>
          </a:stretch>
        </p:blipFill>
        <p:spPr bwMode="auto">
          <a:xfrm>
            <a:off x="142844" y="2000240"/>
            <a:ext cx="7362825" cy="39147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14425" y="685800"/>
            <a:ext cx="6915150" cy="5486400"/>
          </a:xfrm>
          <a:prstGeom prst="rect">
            <a:avLst/>
          </a:prstGeom>
          <a:noFill/>
          <a:ln w="9525">
            <a:noFill/>
            <a:miter lim="800000"/>
            <a:headEnd/>
            <a:tailEnd/>
          </a:ln>
          <a:effectLst/>
        </p:spPr>
      </p:pic>
      <p:sp>
        <p:nvSpPr>
          <p:cNvPr id="5" name="矩形 4"/>
          <p:cNvSpPr/>
          <p:nvPr/>
        </p:nvSpPr>
        <p:spPr>
          <a:xfrm>
            <a:off x="3897103" y="3244334"/>
            <a:ext cx="1349793" cy="369332"/>
          </a:xfrm>
          <a:prstGeom prst="rect">
            <a:avLst/>
          </a:prstGeom>
        </p:spPr>
        <p:txBody>
          <a:bodyPr wrap="none">
            <a:spAutoFit/>
          </a:bodyPr>
          <a:lstStyle/>
          <a:p>
            <a:r>
              <a:rPr lang="en-US" altLang="zh-CN" dirty="0" err="1" smtClean="0"/>
              <a:t>flink</a:t>
            </a:r>
            <a:r>
              <a:rPr lang="en-US" altLang="zh-CN" dirty="0" smtClean="0"/>
              <a:t> on yarn</a:t>
            </a:r>
            <a:endParaRPr lang="zh-CN" altLang="en-US" dirty="0"/>
          </a:p>
        </p:txBody>
      </p:sp>
      <p:sp>
        <p:nvSpPr>
          <p:cNvPr id="6" name="矩形 5"/>
          <p:cNvSpPr/>
          <p:nvPr/>
        </p:nvSpPr>
        <p:spPr>
          <a:xfrm>
            <a:off x="0" y="0"/>
            <a:ext cx="1349793" cy="369332"/>
          </a:xfrm>
          <a:prstGeom prst="rect">
            <a:avLst/>
          </a:prstGeom>
        </p:spPr>
        <p:txBody>
          <a:bodyPr wrap="none">
            <a:spAutoFit/>
          </a:bodyPr>
          <a:lstStyle/>
          <a:p>
            <a:r>
              <a:rPr lang="en-US" altLang="zh-CN" dirty="0" err="1" smtClean="0"/>
              <a:t>flink</a:t>
            </a:r>
            <a:r>
              <a:rPr lang="en-US" altLang="zh-CN" dirty="0" smtClean="0"/>
              <a:t> on yarn</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323975" y="852488"/>
            <a:ext cx="6496050" cy="51530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346844" cy="369332"/>
          </a:xfrm>
          <a:prstGeom prst="rect">
            <a:avLst/>
          </a:prstGeom>
        </p:spPr>
        <p:txBody>
          <a:bodyPr wrap="none">
            <a:spAutoFit/>
          </a:bodyPr>
          <a:lstStyle/>
          <a:p>
            <a:pPr latinLnBrk="1"/>
            <a:r>
              <a:rPr lang="zh-CN" altLang="en-US" b="1" dirty="0" smtClean="0"/>
              <a:t>时间和窗口</a:t>
            </a:r>
            <a:endParaRPr lang="zh-CN" altLang="en-US" b="1" dirty="0"/>
          </a:p>
        </p:txBody>
      </p:sp>
      <p:sp>
        <p:nvSpPr>
          <p:cNvPr id="3" name="矩形 2"/>
          <p:cNvSpPr/>
          <p:nvPr/>
        </p:nvSpPr>
        <p:spPr>
          <a:xfrm>
            <a:off x="285720" y="500042"/>
            <a:ext cx="8715436" cy="1015663"/>
          </a:xfrm>
          <a:prstGeom prst="rect">
            <a:avLst/>
          </a:prstGeom>
        </p:spPr>
        <p:txBody>
          <a:bodyPr wrap="square">
            <a:spAutoFit/>
          </a:bodyPr>
          <a:lstStyle/>
          <a:p>
            <a:pPr latinLnBrk="1"/>
            <a:r>
              <a:rPr lang="zh-CN" altLang="en-US" sz="1200" dirty="0" smtClean="0"/>
              <a:t>聚合事件（比如</a:t>
            </a:r>
            <a:r>
              <a:rPr lang="en-US" sz="1200" dirty="0" err="1" smtClean="0"/>
              <a:t>count,sum</a:t>
            </a:r>
            <a:r>
              <a:rPr lang="en-US" sz="1200" dirty="0" smtClean="0"/>
              <a:t>）</a:t>
            </a:r>
            <a:r>
              <a:rPr lang="zh-CN" altLang="en-US" sz="1200" dirty="0" smtClean="0"/>
              <a:t>工作起来比起批处理略微有些不同。例如，它不能一次完成对流中所有元素的数量统计，然后返回结果。因为流通常都是无限的（无边界）。取而代之的是，在流上的聚合（</a:t>
            </a:r>
            <a:r>
              <a:rPr lang="en-US" sz="1200" dirty="0" err="1" smtClean="0"/>
              <a:t>count，sum</a:t>
            </a:r>
            <a:r>
              <a:rPr lang="zh-CN" altLang="en-US" sz="1200" dirty="0" smtClean="0"/>
              <a:t>等）被隔离到</a:t>
            </a:r>
            <a:r>
              <a:rPr lang="en-US" sz="1200" dirty="0" smtClean="0"/>
              <a:t>window</a:t>
            </a:r>
            <a:r>
              <a:rPr lang="zh-CN" altLang="en-US" sz="1200" dirty="0" smtClean="0"/>
              <a:t>域中，比如，“统计最近</a:t>
            </a:r>
            <a:r>
              <a:rPr lang="en-US" altLang="zh-CN" sz="1200" dirty="0" smtClean="0"/>
              <a:t>5</a:t>
            </a:r>
            <a:r>
              <a:rPr lang="zh-CN" altLang="en-US" sz="1200" dirty="0" smtClean="0"/>
              <a:t>分钟的数量”或“对最近</a:t>
            </a:r>
            <a:r>
              <a:rPr lang="en-US" altLang="zh-CN" sz="1200" dirty="0" smtClean="0"/>
              <a:t>100</a:t>
            </a:r>
            <a:r>
              <a:rPr lang="zh-CN" altLang="en-US" sz="1200" dirty="0" smtClean="0"/>
              <a:t>个元素求和”。</a:t>
            </a:r>
          </a:p>
          <a:p>
            <a:pPr latinLnBrk="1"/>
            <a:r>
              <a:rPr lang="zh-CN" altLang="en-US" sz="1200" dirty="0" smtClean="0"/>
              <a:t>窗口可以是时间驱动的（比如，每</a:t>
            </a:r>
            <a:r>
              <a:rPr lang="en-US" altLang="zh-CN" sz="1200" dirty="0" smtClean="0"/>
              <a:t>30</a:t>
            </a:r>
            <a:r>
              <a:rPr lang="zh-CN" altLang="en-US" sz="1200" dirty="0" smtClean="0"/>
              <a:t>秒）也可以是数据驱动的（比如，每</a:t>
            </a:r>
            <a:r>
              <a:rPr lang="en-US" altLang="zh-CN" sz="1200" dirty="0" smtClean="0"/>
              <a:t>100</a:t>
            </a:r>
            <a:r>
              <a:rPr lang="zh-CN" altLang="en-US" sz="1200" dirty="0" smtClean="0"/>
              <a:t>个元素）。通常我们将窗口划分为：</a:t>
            </a:r>
            <a:r>
              <a:rPr lang="en-US" sz="1200" dirty="0" err="1" smtClean="0"/>
              <a:t>tumbing</a:t>
            </a:r>
            <a:r>
              <a:rPr lang="en-US" sz="1200" dirty="0" smtClean="0"/>
              <a:t> windows(</a:t>
            </a:r>
            <a:r>
              <a:rPr lang="zh-CN" altLang="en-US" sz="1200" dirty="0" smtClean="0"/>
              <a:t>不重叠</a:t>
            </a:r>
            <a:r>
              <a:rPr lang="en-US" altLang="zh-CN" sz="1200" dirty="0" smtClean="0"/>
              <a:t>)</a:t>
            </a:r>
            <a:r>
              <a:rPr lang="zh-CN" altLang="en-US" sz="1200" dirty="0" smtClean="0"/>
              <a:t>，</a:t>
            </a:r>
            <a:r>
              <a:rPr lang="en-US" sz="1200" dirty="0" smtClean="0"/>
              <a:t>sliding windows（</a:t>
            </a:r>
            <a:r>
              <a:rPr lang="zh-CN" altLang="en-US" sz="1200" dirty="0" smtClean="0"/>
              <a:t>有重叠）和</a:t>
            </a:r>
            <a:r>
              <a:rPr lang="en-US" sz="1200" dirty="0" smtClean="0"/>
              <a:t>session windows(</a:t>
            </a:r>
            <a:r>
              <a:rPr lang="zh-CN" altLang="en-US" sz="1200" dirty="0" smtClean="0"/>
              <a:t>有空隙的活动</a:t>
            </a:r>
            <a:r>
              <a:rPr lang="en-US" altLang="zh-CN" sz="1200" dirty="0" smtClean="0"/>
              <a:t>)</a:t>
            </a:r>
            <a:r>
              <a:rPr lang="zh-CN" altLang="en-US" sz="1200" dirty="0" smtClean="0"/>
              <a:t>。</a:t>
            </a:r>
            <a:endParaRPr lang="zh-CN" altLang="en-US" sz="1200" dirty="0"/>
          </a:p>
        </p:txBody>
      </p:sp>
      <p:pic>
        <p:nvPicPr>
          <p:cNvPr id="18433" name="Picture 1"/>
          <p:cNvPicPr>
            <a:picLocks noChangeAspect="1" noChangeArrowheads="1"/>
          </p:cNvPicPr>
          <p:nvPr/>
        </p:nvPicPr>
        <p:blipFill>
          <a:blip r:embed="rId2"/>
          <a:srcRect/>
          <a:stretch>
            <a:fillRect/>
          </a:stretch>
        </p:blipFill>
        <p:spPr bwMode="auto">
          <a:xfrm>
            <a:off x="428596" y="1571612"/>
            <a:ext cx="6762750" cy="1428750"/>
          </a:xfrm>
          <a:prstGeom prst="rect">
            <a:avLst/>
          </a:prstGeom>
          <a:noFill/>
          <a:ln w="9525">
            <a:noFill/>
            <a:miter lim="800000"/>
            <a:headEnd/>
            <a:tailEnd/>
          </a:ln>
          <a:effectLst/>
        </p:spPr>
      </p:pic>
      <p:sp>
        <p:nvSpPr>
          <p:cNvPr id="5" name="矩形 4"/>
          <p:cNvSpPr/>
          <p:nvPr/>
        </p:nvSpPr>
        <p:spPr>
          <a:xfrm>
            <a:off x="214282" y="2928934"/>
            <a:ext cx="8786842" cy="1015663"/>
          </a:xfrm>
          <a:prstGeom prst="rect">
            <a:avLst/>
          </a:prstGeom>
        </p:spPr>
        <p:txBody>
          <a:bodyPr wrap="square">
            <a:spAutoFit/>
          </a:bodyPr>
          <a:lstStyle/>
          <a:p>
            <a:pPr latinLnBrk="1"/>
            <a:r>
              <a:rPr lang="zh-CN" altLang="en-US" sz="1200" dirty="0" smtClean="0"/>
              <a:t>当在流式编程中涉及到时间的（比如定义一个窗口），可能会牵扯到时间的不同定义：</a:t>
            </a:r>
          </a:p>
          <a:p>
            <a:pPr latinLnBrk="1"/>
            <a:r>
              <a:rPr lang="en-US" altLang="zh-CN" sz="1200" dirty="0" smtClean="0"/>
              <a:t>Event Time</a:t>
            </a:r>
            <a:r>
              <a:rPr lang="zh-CN" altLang="en-US" sz="1200" dirty="0" smtClean="0"/>
              <a:t>：指一个事件的创建时间。通常在</a:t>
            </a:r>
            <a:r>
              <a:rPr lang="en-US" altLang="zh-CN" sz="1200" dirty="0" smtClean="0"/>
              <a:t>event</a:t>
            </a:r>
            <a:r>
              <a:rPr lang="zh-CN" altLang="en-US" sz="1200" dirty="0" smtClean="0"/>
              <a:t>中用时间戳来描述，比如，可能是由生产事件的传感器或生产服务来附加。</a:t>
            </a:r>
            <a:r>
              <a:rPr lang="en-US" altLang="zh-CN" sz="1200" dirty="0" err="1" smtClean="0"/>
              <a:t>Flink</a:t>
            </a:r>
            <a:r>
              <a:rPr lang="zh-CN" altLang="en-US" sz="1200" dirty="0" smtClean="0"/>
              <a:t>访问事件时间戳通过时间戳分配器。</a:t>
            </a:r>
          </a:p>
          <a:p>
            <a:pPr latinLnBrk="1"/>
            <a:r>
              <a:rPr lang="en-US" altLang="zh-CN" sz="1200" dirty="0" smtClean="0"/>
              <a:t>Ingestion time</a:t>
            </a:r>
            <a:r>
              <a:rPr lang="zh-CN" altLang="en-US" sz="1200" dirty="0" smtClean="0"/>
              <a:t>：指一个事件从</a:t>
            </a:r>
            <a:r>
              <a:rPr lang="en-US" altLang="zh-CN" sz="1200" dirty="0" smtClean="0"/>
              <a:t>source operator</a:t>
            </a:r>
            <a:r>
              <a:rPr lang="zh-CN" altLang="en-US" sz="1200" dirty="0" smtClean="0"/>
              <a:t>进入</a:t>
            </a:r>
            <a:r>
              <a:rPr lang="en-US" altLang="zh-CN" sz="1200" dirty="0" err="1" smtClean="0"/>
              <a:t>Flink</a:t>
            </a:r>
            <a:r>
              <a:rPr lang="en-US" altLang="zh-CN" sz="1200" dirty="0" smtClean="0"/>
              <a:t> dataflow</a:t>
            </a:r>
            <a:r>
              <a:rPr lang="zh-CN" altLang="en-US" sz="1200" dirty="0" smtClean="0"/>
              <a:t>的时间。</a:t>
            </a:r>
          </a:p>
          <a:p>
            <a:pPr latinLnBrk="1"/>
            <a:r>
              <a:rPr lang="en-US" altLang="zh-CN" sz="1200" dirty="0" smtClean="0"/>
              <a:t>Processing time</a:t>
            </a:r>
            <a:r>
              <a:rPr lang="zh-CN" altLang="en-US" sz="1200" dirty="0" smtClean="0"/>
              <a:t>：每一个执行一个基于时间操作的</a:t>
            </a:r>
            <a:r>
              <a:rPr lang="en-US" altLang="zh-CN" sz="1200" dirty="0" smtClean="0"/>
              <a:t>operator</a:t>
            </a:r>
            <a:r>
              <a:rPr lang="zh-CN" altLang="en-US" sz="1200" dirty="0" smtClean="0"/>
              <a:t>的本地时间。</a:t>
            </a:r>
            <a:endParaRPr lang="zh-CN" altLang="en-US" sz="1200" dirty="0"/>
          </a:p>
        </p:txBody>
      </p:sp>
      <p:pic>
        <p:nvPicPr>
          <p:cNvPr id="18434" name="Picture 2"/>
          <p:cNvPicPr>
            <a:picLocks noChangeAspect="1" noChangeArrowheads="1"/>
          </p:cNvPicPr>
          <p:nvPr/>
        </p:nvPicPr>
        <p:blipFill>
          <a:blip r:embed="rId3"/>
          <a:srcRect/>
          <a:stretch>
            <a:fillRect/>
          </a:stretch>
        </p:blipFill>
        <p:spPr bwMode="auto">
          <a:xfrm>
            <a:off x="285720" y="4000504"/>
            <a:ext cx="6781800" cy="250033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406" y="0"/>
            <a:ext cx="1811714" cy="369332"/>
          </a:xfrm>
          <a:prstGeom prst="rect">
            <a:avLst/>
          </a:prstGeom>
        </p:spPr>
        <p:txBody>
          <a:bodyPr wrap="none">
            <a:spAutoFit/>
          </a:bodyPr>
          <a:lstStyle/>
          <a:p>
            <a:pPr latinLnBrk="1"/>
            <a:r>
              <a:rPr lang="zh-CN" altLang="en-US" b="1" dirty="0" smtClean="0"/>
              <a:t>状态和失败容忍</a:t>
            </a:r>
            <a:endParaRPr lang="zh-CN" altLang="en-US" b="1" dirty="0"/>
          </a:p>
        </p:txBody>
      </p:sp>
      <p:sp>
        <p:nvSpPr>
          <p:cNvPr id="3" name="矩形 2"/>
          <p:cNvSpPr/>
          <p:nvPr/>
        </p:nvSpPr>
        <p:spPr>
          <a:xfrm>
            <a:off x="142844" y="357166"/>
            <a:ext cx="8715436" cy="1292662"/>
          </a:xfrm>
          <a:prstGeom prst="rect">
            <a:avLst/>
          </a:prstGeom>
        </p:spPr>
        <p:txBody>
          <a:bodyPr wrap="square">
            <a:spAutoFit/>
          </a:bodyPr>
          <a:lstStyle/>
          <a:p>
            <a:pPr latinLnBrk="1"/>
            <a:r>
              <a:rPr lang="zh-CN" altLang="en-US" sz="1200" dirty="0" smtClean="0"/>
              <a:t>在</a:t>
            </a:r>
            <a:r>
              <a:rPr lang="en-US" altLang="zh-CN" sz="1200" dirty="0" smtClean="0"/>
              <a:t>dataflow</a:t>
            </a:r>
            <a:r>
              <a:rPr lang="zh-CN" altLang="en-US" sz="1200" dirty="0" smtClean="0"/>
              <a:t>中的许多操作一次只关注一个独立的事件（比如一个事件解析器），还有一些操作能记住多个独立事件的信息（比如，</a:t>
            </a:r>
            <a:r>
              <a:rPr lang="en-US" altLang="zh-CN" sz="1200" dirty="0" smtClean="0"/>
              <a:t>window operator</a:t>
            </a:r>
            <a:r>
              <a:rPr lang="zh-CN" altLang="en-US" sz="1200" dirty="0" smtClean="0"/>
              <a:t>），而这些操作被称为</a:t>
            </a:r>
            <a:r>
              <a:rPr lang="en-US" altLang="zh-CN" sz="1200" b="1" dirty="0" err="1" smtClean="0"/>
              <a:t>stateful</a:t>
            </a:r>
            <a:r>
              <a:rPr lang="zh-CN" altLang="en-US" sz="1200" dirty="0" smtClean="0"/>
              <a:t>（有状态的）。</a:t>
            </a:r>
          </a:p>
          <a:p>
            <a:pPr latinLnBrk="1"/>
            <a:r>
              <a:rPr lang="zh-CN" altLang="en-US" sz="1200" dirty="0" smtClean="0"/>
              <a:t>有状态的操作，其状态被维护的地方，可以将其看作是一个内嵌的</a:t>
            </a:r>
            <a:r>
              <a:rPr lang="en-US" altLang="zh-CN" sz="1200" dirty="0" smtClean="0"/>
              <a:t>key/value</a:t>
            </a:r>
            <a:r>
              <a:rPr lang="zh-CN" altLang="en-US" sz="1200" dirty="0" smtClean="0"/>
              <a:t>存储器。状态和流一起被严格得分区和分布以供有状态的</a:t>
            </a:r>
            <a:r>
              <a:rPr lang="en-US" altLang="zh-CN" sz="1200" dirty="0" smtClean="0"/>
              <a:t>operator</a:t>
            </a:r>
            <a:r>
              <a:rPr lang="zh-CN" altLang="en-US" sz="1200" dirty="0" smtClean="0"/>
              <a:t>读取。因此，访问</a:t>
            </a:r>
            <a:r>
              <a:rPr lang="en-US" altLang="zh-CN" sz="1200" dirty="0" smtClean="0"/>
              <a:t>key/value</a:t>
            </a:r>
            <a:r>
              <a:rPr lang="zh-CN" altLang="en-US" sz="1200" dirty="0" smtClean="0"/>
              <a:t>的状态仅能在</a:t>
            </a:r>
            <a:r>
              <a:rPr lang="en-US" altLang="zh-CN" sz="1200" b="1" dirty="0" smtClean="0"/>
              <a:t>keyed streams</a:t>
            </a:r>
            <a:r>
              <a:rPr lang="zh-CN" altLang="en-US" sz="1200" dirty="0" smtClean="0"/>
              <a:t>中（在执行</a:t>
            </a:r>
            <a:r>
              <a:rPr lang="en-US" altLang="zh-CN" sz="1200" dirty="0" err="1" smtClean="0"/>
              <a:t>keyBy</a:t>
            </a:r>
            <a:r>
              <a:rPr lang="en-US" altLang="zh-CN" sz="1200" dirty="0" smtClean="0"/>
              <a:t>()</a:t>
            </a:r>
            <a:r>
              <a:rPr lang="zh-CN" altLang="en-US" sz="1200" dirty="0" smtClean="0"/>
              <a:t>函数之后产生</a:t>
            </a:r>
            <a:r>
              <a:rPr lang="en-US" altLang="zh-CN" sz="1200" dirty="0" smtClean="0"/>
              <a:t>keyed stream</a:t>
            </a:r>
            <a:r>
              <a:rPr lang="zh-CN" altLang="en-US" sz="1200" dirty="0" smtClean="0"/>
              <a:t>），并且只能根据当前事件的键来访问其值。对齐</a:t>
            </a:r>
            <a:r>
              <a:rPr lang="en-US" altLang="zh-CN" sz="1200" dirty="0" smtClean="0"/>
              <a:t>stream</a:t>
            </a:r>
            <a:r>
              <a:rPr lang="zh-CN" altLang="en-US" sz="1200" dirty="0" smtClean="0"/>
              <a:t>的键和状态可以确保所有的状态更新都是本地操作，在不需要事务开销的情况下保证一致性。这个</a:t>
            </a:r>
            <a:r>
              <a:rPr lang="zh-CN" altLang="en-US" sz="1200" b="1" dirty="0" smtClean="0"/>
              <a:t>对齐机制也允许</a:t>
            </a:r>
            <a:r>
              <a:rPr lang="en-US" altLang="zh-CN" sz="1200" b="1" dirty="0" err="1" smtClean="0"/>
              <a:t>Flink</a:t>
            </a:r>
            <a:r>
              <a:rPr lang="zh-CN" altLang="en-US" sz="1200" b="1" dirty="0" smtClean="0"/>
              <a:t>重新分布状态并显式调整</a:t>
            </a:r>
            <a:r>
              <a:rPr lang="en-US" altLang="zh-CN" sz="1200" b="1" dirty="0" smtClean="0"/>
              <a:t>stream</a:t>
            </a:r>
            <a:r>
              <a:rPr lang="zh-CN" altLang="en-US" sz="1200" b="1" dirty="0" smtClean="0"/>
              <a:t>的分区</a:t>
            </a:r>
            <a:r>
              <a:rPr lang="zh-CN" altLang="en-US" dirty="0" smtClean="0"/>
              <a:t>。</a:t>
            </a:r>
            <a:endParaRPr lang="zh-CN" altLang="en-US" dirty="0"/>
          </a:p>
        </p:txBody>
      </p:sp>
      <p:pic>
        <p:nvPicPr>
          <p:cNvPr id="17409" name="Picture 1"/>
          <p:cNvPicPr>
            <a:picLocks noChangeAspect="1" noChangeArrowheads="1"/>
          </p:cNvPicPr>
          <p:nvPr/>
        </p:nvPicPr>
        <p:blipFill>
          <a:blip r:embed="rId2"/>
          <a:srcRect/>
          <a:stretch>
            <a:fillRect/>
          </a:stretch>
        </p:blipFill>
        <p:spPr bwMode="auto">
          <a:xfrm>
            <a:off x="357158" y="1643050"/>
            <a:ext cx="3571900" cy="2000263"/>
          </a:xfrm>
          <a:prstGeom prst="rect">
            <a:avLst/>
          </a:prstGeom>
          <a:noFill/>
          <a:ln w="9525">
            <a:noFill/>
            <a:miter lim="800000"/>
            <a:headEnd/>
            <a:tailEnd/>
          </a:ln>
          <a:effectLst/>
        </p:spPr>
      </p:pic>
      <p:sp>
        <p:nvSpPr>
          <p:cNvPr id="5" name="矩形 4"/>
          <p:cNvSpPr/>
          <p:nvPr/>
        </p:nvSpPr>
        <p:spPr>
          <a:xfrm>
            <a:off x="214282" y="3643314"/>
            <a:ext cx="8572560" cy="646331"/>
          </a:xfrm>
          <a:prstGeom prst="rect">
            <a:avLst/>
          </a:prstGeom>
        </p:spPr>
        <p:txBody>
          <a:bodyPr wrap="square">
            <a:spAutoFit/>
          </a:bodyPr>
          <a:lstStyle/>
          <a:p>
            <a:pPr latinLnBrk="1"/>
            <a:r>
              <a:rPr lang="en-US" altLang="zh-CN" sz="1200" dirty="0" err="1" smtClean="0"/>
              <a:t>Flink</a:t>
            </a:r>
            <a:r>
              <a:rPr lang="zh-CN" altLang="en-US" sz="1200" dirty="0" smtClean="0"/>
              <a:t>实现失败容忍使用了</a:t>
            </a:r>
            <a:r>
              <a:rPr lang="zh-CN" altLang="en-US" sz="1200" b="1" dirty="0" smtClean="0"/>
              <a:t>流重放</a:t>
            </a:r>
            <a:r>
              <a:rPr lang="zh-CN" altLang="en-US" sz="1200" dirty="0" smtClean="0"/>
              <a:t>和</a:t>
            </a:r>
            <a:r>
              <a:rPr lang="zh-CN" altLang="en-US" sz="1200" b="1" dirty="0" smtClean="0"/>
              <a:t>检查点</a:t>
            </a:r>
            <a:r>
              <a:rPr lang="zh-CN" altLang="en-US" sz="1200" dirty="0" smtClean="0"/>
              <a:t>的混合机制。一个检查点会在流和状态中定义一个一致点，在该一致点</a:t>
            </a:r>
            <a:r>
              <a:rPr lang="en-US" altLang="zh-CN" sz="1200" dirty="0" smtClean="0"/>
              <a:t>streaming dataflow</a:t>
            </a:r>
            <a:r>
              <a:rPr lang="zh-CN" altLang="en-US" sz="1200" dirty="0" smtClean="0"/>
              <a:t>可以恢复并维持一致性（</a:t>
            </a:r>
            <a:r>
              <a:rPr lang="en-US" altLang="zh-CN" sz="1200" dirty="0" smtClean="0"/>
              <a:t>exactly-once</a:t>
            </a:r>
            <a:r>
              <a:rPr lang="zh-CN" altLang="en-US" sz="1200" dirty="0" smtClean="0"/>
              <a:t>的处理语义）。在最新的检查点之后的事件或状态更新将在</a:t>
            </a:r>
            <a:r>
              <a:rPr lang="en-US" altLang="zh-CN" sz="1200" dirty="0" smtClean="0"/>
              <a:t>input stream</a:t>
            </a:r>
            <a:r>
              <a:rPr lang="zh-CN" altLang="en-US" sz="1200" dirty="0" smtClean="0"/>
              <a:t>中被重放。</a:t>
            </a:r>
          </a:p>
          <a:p>
            <a:pPr latinLnBrk="1"/>
            <a:r>
              <a:rPr lang="zh-CN" altLang="en-US" sz="1200" dirty="0" smtClean="0"/>
              <a:t>检查点的设置间隔意味着在执行时对失败容忍产生的额外开销以及恢复时间（也决定了需要被重放的事件数）。</a:t>
            </a:r>
            <a:endParaRPr lang="zh-CN" altLang="en-US" sz="1200" dirty="0"/>
          </a:p>
        </p:txBody>
      </p:sp>
      <p:pic>
        <p:nvPicPr>
          <p:cNvPr id="17410" name="Picture 2"/>
          <p:cNvPicPr>
            <a:picLocks noChangeAspect="1" noChangeArrowheads="1"/>
          </p:cNvPicPr>
          <p:nvPr/>
        </p:nvPicPr>
        <p:blipFill>
          <a:blip r:embed="rId3"/>
          <a:srcRect/>
          <a:stretch>
            <a:fillRect/>
          </a:stretch>
        </p:blipFill>
        <p:spPr bwMode="auto">
          <a:xfrm>
            <a:off x="442919" y="4286256"/>
            <a:ext cx="5057775" cy="235743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893082" cy="369332"/>
          </a:xfrm>
          <a:prstGeom prst="rect">
            <a:avLst/>
          </a:prstGeom>
        </p:spPr>
        <p:txBody>
          <a:bodyPr wrap="none">
            <a:spAutoFit/>
          </a:bodyPr>
          <a:lstStyle/>
          <a:p>
            <a:pPr latinLnBrk="1"/>
            <a:r>
              <a:rPr lang="en-US" b="1" dirty="0" err="1" smtClean="0"/>
              <a:t>Exactly_once</a:t>
            </a:r>
            <a:r>
              <a:rPr lang="zh-CN" altLang="en-US" b="1" dirty="0" smtClean="0"/>
              <a:t>简介</a:t>
            </a:r>
            <a:endParaRPr lang="zh-CN" altLang="en-US" b="1" dirty="0"/>
          </a:p>
        </p:txBody>
      </p:sp>
      <p:pic>
        <p:nvPicPr>
          <p:cNvPr id="43010" name="Picture 2"/>
          <p:cNvPicPr>
            <a:picLocks noChangeAspect="1" noChangeArrowheads="1"/>
          </p:cNvPicPr>
          <p:nvPr/>
        </p:nvPicPr>
        <p:blipFill>
          <a:blip r:embed="rId2"/>
          <a:srcRect/>
          <a:stretch>
            <a:fillRect/>
          </a:stretch>
        </p:blipFill>
        <p:spPr bwMode="auto">
          <a:xfrm>
            <a:off x="142844" y="428604"/>
            <a:ext cx="8105775" cy="1428760"/>
          </a:xfrm>
          <a:prstGeom prst="rect">
            <a:avLst/>
          </a:prstGeom>
          <a:noFill/>
          <a:ln w="9525">
            <a:noFill/>
            <a:miter lim="800000"/>
            <a:headEnd/>
            <a:tailEnd/>
          </a:ln>
          <a:effectLst/>
        </p:spPr>
      </p:pic>
      <p:sp>
        <p:nvSpPr>
          <p:cNvPr id="7" name="矩形 6"/>
          <p:cNvSpPr/>
          <p:nvPr/>
        </p:nvSpPr>
        <p:spPr>
          <a:xfrm>
            <a:off x="142844" y="1857364"/>
            <a:ext cx="8858312" cy="1754326"/>
          </a:xfrm>
          <a:prstGeom prst="rect">
            <a:avLst/>
          </a:prstGeom>
        </p:spPr>
        <p:txBody>
          <a:bodyPr wrap="square">
            <a:spAutoFit/>
          </a:bodyPr>
          <a:lstStyle/>
          <a:p>
            <a:r>
              <a:rPr lang="zh-CN" altLang="en-US" sz="1200" dirty="0" smtClean="0"/>
              <a:t>从图中可以看出：</a:t>
            </a:r>
            <a:r>
              <a:rPr lang="en-US" altLang="zh-CN" sz="1200" dirty="0" err="1" smtClean="0"/>
              <a:t>Exactly_once</a:t>
            </a:r>
            <a:r>
              <a:rPr lang="zh-CN" altLang="en-US" sz="1200" dirty="0" smtClean="0"/>
              <a:t>是为有状态的计算准备的！</a:t>
            </a:r>
          </a:p>
          <a:p>
            <a:endParaRPr lang="zh-CN" altLang="en-US" sz="1200" dirty="0" smtClean="0"/>
          </a:p>
          <a:p>
            <a:r>
              <a:rPr lang="zh-CN" altLang="en-US" sz="1200" dirty="0" smtClean="0"/>
              <a:t>换句话说，没有状态的算子操作（</a:t>
            </a:r>
            <a:r>
              <a:rPr lang="en-US" altLang="zh-CN" sz="1200" dirty="0" smtClean="0"/>
              <a:t>operator</a:t>
            </a:r>
            <a:r>
              <a:rPr lang="zh-CN" altLang="en-US" sz="1200" dirty="0" smtClean="0"/>
              <a:t>），</a:t>
            </a:r>
            <a:r>
              <a:rPr lang="en-US" altLang="zh-CN" sz="1200" dirty="0" err="1" smtClean="0"/>
              <a:t>Flink</a:t>
            </a:r>
            <a:r>
              <a:rPr lang="zh-CN" altLang="en-US" sz="1200" dirty="0" smtClean="0"/>
              <a:t>无法也无需保证其只被处理</a:t>
            </a:r>
            <a:r>
              <a:rPr lang="en-US" altLang="zh-CN" sz="1200" dirty="0" err="1" smtClean="0"/>
              <a:t>Exactly_once</a:t>
            </a:r>
            <a:r>
              <a:rPr lang="en-US" altLang="zh-CN" sz="1200" dirty="0" smtClean="0"/>
              <a:t>!</a:t>
            </a:r>
            <a:r>
              <a:rPr lang="zh-CN" altLang="en-US" sz="1200" dirty="0" smtClean="0"/>
              <a:t>为什么无需呢？</a:t>
            </a:r>
          </a:p>
          <a:p>
            <a:r>
              <a:rPr lang="zh-CN" altLang="en-US" sz="1200" dirty="0" smtClean="0"/>
              <a:t>因为即使失败的情况下，无状态的</a:t>
            </a:r>
            <a:r>
              <a:rPr lang="en-US" altLang="zh-CN" sz="1200" dirty="0" smtClean="0"/>
              <a:t>operator</a:t>
            </a:r>
            <a:r>
              <a:rPr lang="zh-CN" altLang="en-US" sz="1200" dirty="0" smtClean="0"/>
              <a:t>（</a:t>
            </a:r>
            <a:r>
              <a:rPr lang="en-US" altLang="zh-CN" sz="1200" dirty="0" smtClean="0"/>
              <a:t>map</a:t>
            </a:r>
            <a:r>
              <a:rPr lang="zh-CN" altLang="en-US" sz="1200" dirty="0" smtClean="0"/>
              <a:t>、</a:t>
            </a:r>
            <a:r>
              <a:rPr lang="en-US" altLang="zh-CN" sz="1200" dirty="0" smtClean="0"/>
              <a:t>filter</a:t>
            </a:r>
            <a:r>
              <a:rPr lang="zh-CN" altLang="en-US" sz="1200" dirty="0" smtClean="0"/>
              <a:t>等）只需要数据重新计算一遍即可。</a:t>
            </a:r>
          </a:p>
          <a:p>
            <a:r>
              <a:rPr lang="zh-CN" altLang="en-US" sz="1200" dirty="0" smtClean="0"/>
              <a:t>例如</a:t>
            </a:r>
            <a:r>
              <a:rPr lang="en-US" altLang="zh-CN" sz="1200" dirty="0" smtClean="0"/>
              <a:t>:</a:t>
            </a:r>
          </a:p>
          <a:p>
            <a:r>
              <a:rPr lang="en-US" altLang="zh-CN" sz="1200" dirty="0" smtClean="0"/>
              <a:t>    </a:t>
            </a:r>
            <a:r>
              <a:rPr lang="en-US" altLang="zh-CN" sz="1200" dirty="0" err="1" smtClean="0"/>
              <a:t>dataStream.filter</a:t>
            </a:r>
            <a:r>
              <a:rPr lang="en-US" altLang="zh-CN" sz="1200" dirty="0" smtClean="0"/>
              <a:t>(_.</a:t>
            </a:r>
            <a:r>
              <a:rPr lang="en-US" altLang="zh-CN" sz="1200" dirty="0" err="1" smtClean="0"/>
              <a:t>isInNYC</a:t>
            </a:r>
            <a:r>
              <a:rPr lang="en-US" altLang="zh-CN" sz="1200" dirty="0" smtClean="0"/>
              <a:t>)</a:t>
            </a:r>
          </a:p>
          <a:p>
            <a:r>
              <a:rPr lang="zh-CN" altLang="en-US" sz="1200" dirty="0" smtClean="0"/>
              <a:t>当机器、节点等失败时，</a:t>
            </a:r>
            <a:r>
              <a:rPr lang="zh-CN" altLang="en-US" sz="1200" b="1" dirty="0" smtClean="0"/>
              <a:t>只需从最近的一份快照开始，利用可重发的数据源重发一次数据即可，当数据经过</a:t>
            </a:r>
            <a:r>
              <a:rPr lang="en-US" altLang="zh-CN" sz="1200" b="1" dirty="0" smtClean="0"/>
              <a:t>filter</a:t>
            </a:r>
            <a:r>
              <a:rPr lang="zh-CN" altLang="en-US" sz="1200" b="1" dirty="0" smtClean="0"/>
              <a:t>算子时，全部重新算一次即可</a:t>
            </a:r>
            <a:r>
              <a:rPr lang="zh-CN" altLang="en-US" sz="1200" dirty="0" smtClean="0"/>
              <a:t>，根本不</a:t>
            </a:r>
            <a:r>
              <a:rPr lang="zh-CN" altLang="en-US" sz="1200" b="1" dirty="0" smtClean="0">
                <a:solidFill>
                  <a:srgbClr val="FF0000"/>
                </a:solidFill>
              </a:rPr>
              <a:t>需要区分哪个数据被计算过，哪个数据没有被计算过</a:t>
            </a:r>
            <a:r>
              <a:rPr lang="zh-CN" altLang="en-US" sz="1200" dirty="0" smtClean="0"/>
              <a:t>，因为没有状态的算子只有输入和输出，没有状态可以保存。</a:t>
            </a:r>
            <a:endParaRPr lang="zh-CN" altLang="en-US" sz="1200" dirty="0"/>
          </a:p>
        </p:txBody>
      </p:sp>
      <p:sp>
        <p:nvSpPr>
          <p:cNvPr id="8" name="矩形 7"/>
          <p:cNvSpPr/>
          <p:nvPr/>
        </p:nvSpPr>
        <p:spPr>
          <a:xfrm>
            <a:off x="0" y="3643314"/>
            <a:ext cx="1798890" cy="369332"/>
          </a:xfrm>
          <a:prstGeom prst="rect">
            <a:avLst/>
          </a:prstGeom>
        </p:spPr>
        <p:txBody>
          <a:bodyPr wrap="none">
            <a:spAutoFit/>
          </a:bodyPr>
          <a:lstStyle/>
          <a:p>
            <a:pPr latinLnBrk="1"/>
            <a:r>
              <a:rPr lang="en-US" b="1" dirty="0" err="1" smtClean="0"/>
              <a:t>Flink</a:t>
            </a:r>
            <a:r>
              <a:rPr lang="zh-CN" altLang="en-US" b="1" dirty="0" smtClean="0"/>
              <a:t>的恢复机制</a:t>
            </a:r>
            <a:endParaRPr lang="zh-CN" altLang="en-US" b="1" dirty="0"/>
          </a:p>
        </p:txBody>
      </p:sp>
      <p:sp>
        <p:nvSpPr>
          <p:cNvPr id="9" name="矩形 8"/>
          <p:cNvSpPr/>
          <p:nvPr/>
        </p:nvSpPr>
        <p:spPr>
          <a:xfrm>
            <a:off x="214282" y="3929066"/>
            <a:ext cx="8715436" cy="1384995"/>
          </a:xfrm>
          <a:prstGeom prst="rect">
            <a:avLst/>
          </a:prstGeom>
        </p:spPr>
        <p:txBody>
          <a:bodyPr wrap="square">
            <a:spAutoFit/>
          </a:bodyPr>
          <a:lstStyle/>
          <a:p>
            <a:r>
              <a:rPr lang="en-US" altLang="zh-CN" sz="1200" dirty="0" err="1" smtClean="0"/>
              <a:t>Flink</a:t>
            </a:r>
            <a:r>
              <a:rPr lang="zh-CN" altLang="en-US" sz="1200" dirty="0" smtClean="0"/>
              <a:t>的失败恢复依赖于“检查点机制</a:t>
            </a:r>
            <a:r>
              <a:rPr lang="en-US" altLang="zh-CN" sz="1200" dirty="0" smtClean="0"/>
              <a:t>+</a:t>
            </a:r>
            <a:r>
              <a:rPr lang="zh-CN" altLang="en-US" sz="1200" dirty="0" smtClean="0"/>
              <a:t>可部分重发的数据源”。</a:t>
            </a:r>
          </a:p>
          <a:p>
            <a:r>
              <a:rPr lang="zh-CN" altLang="en-US" sz="1200" dirty="0" smtClean="0"/>
              <a:t>  </a:t>
            </a:r>
            <a:r>
              <a:rPr lang="en-US" altLang="zh-CN" sz="1200" dirty="0" smtClean="0"/>
              <a:t>2.1</a:t>
            </a:r>
            <a:r>
              <a:rPr lang="zh-CN" altLang="en-US" sz="1200" dirty="0" smtClean="0"/>
              <a:t>、检查点机制：检查点定期触发，产生快照，快照中记录了</a:t>
            </a:r>
            <a:endParaRPr lang="en-US" altLang="zh-CN" sz="1200" dirty="0" smtClean="0"/>
          </a:p>
          <a:p>
            <a:r>
              <a:rPr lang="en-US" altLang="zh-CN" sz="1200" dirty="0" smtClean="0"/>
              <a:t>     </a:t>
            </a:r>
            <a:r>
              <a:rPr lang="zh-CN" altLang="en-US" sz="1200" dirty="0" smtClean="0"/>
              <a:t>（</a:t>
            </a:r>
            <a:r>
              <a:rPr lang="en-US" altLang="zh-CN" sz="1200" dirty="0" smtClean="0"/>
              <a:t>1</a:t>
            </a:r>
            <a:r>
              <a:rPr lang="zh-CN" altLang="en-US" sz="1200" dirty="0" smtClean="0"/>
              <a:t>）当前检查点开始时数据源（例如</a:t>
            </a:r>
            <a:r>
              <a:rPr lang="en-US" altLang="zh-CN" sz="1200" dirty="0" smtClean="0"/>
              <a:t>Kafka</a:t>
            </a:r>
            <a:r>
              <a:rPr lang="zh-CN" altLang="en-US" sz="1200" dirty="0" smtClean="0"/>
              <a:t>）中消息的</a:t>
            </a:r>
            <a:r>
              <a:rPr lang="en-US" altLang="zh-CN" sz="1200" dirty="0" smtClean="0"/>
              <a:t>offset</a:t>
            </a:r>
            <a:r>
              <a:rPr lang="zh-CN" altLang="en-US" sz="1200" dirty="0" smtClean="0"/>
              <a:t>，</a:t>
            </a:r>
          </a:p>
          <a:p>
            <a:r>
              <a:rPr lang="zh-CN" altLang="en-US" sz="1200" dirty="0" smtClean="0"/>
              <a:t>     （</a:t>
            </a:r>
            <a:r>
              <a:rPr lang="en-US" altLang="zh-CN" sz="1200" dirty="0" smtClean="0"/>
              <a:t>2</a:t>
            </a:r>
            <a:r>
              <a:rPr lang="zh-CN" altLang="en-US" sz="1200" dirty="0" smtClean="0"/>
              <a:t>）记录了所有有状态的</a:t>
            </a:r>
            <a:r>
              <a:rPr lang="en-US" altLang="zh-CN" sz="1200" dirty="0" smtClean="0"/>
              <a:t>operator</a:t>
            </a:r>
            <a:r>
              <a:rPr lang="zh-CN" altLang="en-US" sz="1200" dirty="0" smtClean="0"/>
              <a:t>当前的状态信息（例如</a:t>
            </a:r>
            <a:r>
              <a:rPr lang="en-US" altLang="zh-CN" sz="1200" dirty="0" smtClean="0"/>
              <a:t>sum</a:t>
            </a:r>
            <a:r>
              <a:rPr lang="zh-CN" altLang="en-US" sz="1200" dirty="0" smtClean="0"/>
              <a:t>中的数值）。</a:t>
            </a:r>
          </a:p>
          <a:p>
            <a:r>
              <a:rPr lang="en-US" altLang="zh-CN" sz="1200" dirty="0" smtClean="0"/>
              <a:t>   2.2</a:t>
            </a:r>
            <a:r>
              <a:rPr lang="zh-CN" altLang="en-US" sz="1200" dirty="0" smtClean="0"/>
              <a:t>、可部分重发的数据源：</a:t>
            </a:r>
            <a:r>
              <a:rPr lang="en-US" altLang="zh-CN" sz="1200" dirty="0" err="1" smtClean="0"/>
              <a:t>Flink</a:t>
            </a:r>
            <a:r>
              <a:rPr lang="zh-CN" altLang="en-US" sz="1200" dirty="0" smtClean="0"/>
              <a:t>选择最近完成的检查点</a:t>
            </a:r>
            <a:r>
              <a:rPr lang="en-US" altLang="zh-CN" sz="1200" dirty="0" smtClean="0"/>
              <a:t>K</a:t>
            </a:r>
            <a:r>
              <a:rPr lang="zh-CN" altLang="en-US" sz="1200" dirty="0" smtClean="0"/>
              <a:t>。然后系统重放整个分布式的数据流，然后给予每个</a:t>
            </a:r>
            <a:r>
              <a:rPr lang="en-US" altLang="zh-CN" sz="1200" dirty="0" smtClean="0"/>
              <a:t>operator</a:t>
            </a:r>
            <a:r>
              <a:rPr lang="zh-CN" altLang="en-US" sz="1200" dirty="0" smtClean="0"/>
              <a:t>他们在检查点</a:t>
            </a:r>
            <a:r>
              <a:rPr lang="en-US" altLang="zh-CN" sz="1200" dirty="0" smtClean="0"/>
              <a:t>k</a:t>
            </a:r>
            <a:r>
              <a:rPr lang="zh-CN" altLang="en-US" sz="1200" dirty="0" smtClean="0"/>
              <a:t>快照中的状态。数据源被设置为从位置</a:t>
            </a:r>
            <a:r>
              <a:rPr lang="en-US" altLang="zh-CN" sz="1200" dirty="0" err="1" smtClean="0"/>
              <a:t>Sk</a:t>
            </a:r>
            <a:r>
              <a:rPr lang="zh-CN" altLang="en-US" sz="1200" dirty="0" smtClean="0"/>
              <a:t>开始重新读取流。例如在</a:t>
            </a:r>
            <a:r>
              <a:rPr lang="en-US" altLang="zh-CN" sz="1200" dirty="0" smtClean="0"/>
              <a:t>Apache Kafka</a:t>
            </a:r>
            <a:r>
              <a:rPr lang="zh-CN" altLang="en-US" sz="1200" dirty="0" smtClean="0"/>
              <a:t>中，那意味着告诉消费者从偏移量</a:t>
            </a:r>
            <a:r>
              <a:rPr lang="en-US" altLang="zh-CN" sz="1200" dirty="0" err="1" smtClean="0"/>
              <a:t>Sk</a:t>
            </a:r>
            <a:r>
              <a:rPr lang="zh-CN" altLang="en-US" sz="1200" dirty="0" smtClean="0"/>
              <a:t>开始重新消费。</a:t>
            </a:r>
            <a:endParaRPr lang="zh-CN" altLang="en-US" sz="1200" dirty="0"/>
          </a:p>
        </p:txBody>
      </p:sp>
      <p:pic>
        <p:nvPicPr>
          <p:cNvPr id="43012" name="Picture 4"/>
          <p:cNvPicPr>
            <a:picLocks noChangeAspect="1" noChangeArrowheads="1"/>
          </p:cNvPicPr>
          <p:nvPr/>
        </p:nvPicPr>
        <p:blipFill>
          <a:blip r:embed="rId3"/>
          <a:srcRect/>
          <a:stretch>
            <a:fillRect/>
          </a:stretch>
        </p:blipFill>
        <p:spPr bwMode="auto">
          <a:xfrm>
            <a:off x="357158" y="5329236"/>
            <a:ext cx="7734300" cy="152876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811714" cy="369332"/>
          </a:xfrm>
          <a:prstGeom prst="rect">
            <a:avLst/>
          </a:prstGeom>
        </p:spPr>
        <p:txBody>
          <a:bodyPr wrap="none">
            <a:spAutoFit/>
          </a:bodyPr>
          <a:lstStyle/>
          <a:p>
            <a:pPr latinLnBrk="1"/>
            <a:r>
              <a:rPr lang="zh-CN" altLang="en-US" b="1" dirty="0" smtClean="0"/>
              <a:t>检查点与保存点</a:t>
            </a:r>
            <a:endParaRPr lang="zh-CN" altLang="en-US" b="1" dirty="0"/>
          </a:p>
        </p:txBody>
      </p:sp>
      <p:sp>
        <p:nvSpPr>
          <p:cNvPr id="5" name="矩形 4"/>
          <p:cNvSpPr/>
          <p:nvPr/>
        </p:nvSpPr>
        <p:spPr>
          <a:xfrm>
            <a:off x="71406" y="428604"/>
            <a:ext cx="8929750" cy="1754326"/>
          </a:xfrm>
          <a:prstGeom prst="rect">
            <a:avLst/>
          </a:prstGeom>
        </p:spPr>
        <p:txBody>
          <a:bodyPr wrap="square">
            <a:spAutoFit/>
          </a:bodyPr>
          <a:lstStyle/>
          <a:p>
            <a:r>
              <a:rPr lang="en-US" altLang="zh-CN" sz="1200" dirty="0" err="1" smtClean="0"/>
              <a:t>Flink</a:t>
            </a:r>
            <a:r>
              <a:rPr lang="zh-CN" altLang="en-US" sz="1200" dirty="0" smtClean="0"/>
              <a:t>的检查点机制实现了</a:t>
            </a:r>
            <a:r>
              <a:rPr lang="zh-CN" altLang="en-US" sz="1200" b="1" dirty="0" smtClean="0"/>
              <a:t>标准的</a:t>
            </a:r>
            <a:r>
              <a:rPr lang="en-US" altLang="zh-CN" sz="1200" b="1" dirty="0" err="1" smtClean="0"/>
              <a:t>Chandy-Lamport</a:t>
            </a:r>
            <a:r>
              <a:rPr lang="zh-CN" altLang="en-US" sz="1200" b="1" dirty="0" smtClean="0"/>
              <a:t>算法，并用来实现分布式快照</a:t>
            </a:r>
            <a:r>
              <a:rPr lang="zh-CN" altLang="en-US" sz="1200" dirty="0" smtClean="0"/>
              <a:t>。在分布式快照当中，有一个核心的元素：</a:t>
            </a:r>
            <a:r>
              <a:rPr lang="en-US" altLang="zh-CN" sz="1200" b="1" dirty="0" smtClean="0"/>
              <a:t>Barrier</a:t>
            </a:r>
            <a:r>
              <a:rPr lang="zh-CN" altLang="en-US" sz="1200" b="1" dirty="0" smtClean="0"/>
              <a:t>。</a:t>
            </a:r>
          </a:p>
          <a:p>
            <a:endParaRPr lang="zh-CN" altLang="en-US" sz="1200" dirty="0" smtClean="0"/>
          </a:p>
          <a:p>
            <a:r>
              <a:rPr lang="zh-CN" altLang="en-US" sz="1200" dirty="0" smtClean="0"/>
              <a:t>屏障作为数据流的一部分随着记录被注入到数据流中。屏障永远不会赶超通常的流记录，它会严格遵循顺序。</a:t>
            </a:r>
          </a:p>
          <a:p>
            <a:r>
              <a:rPr lang="zh-CN" altLang="en-US" sz="1200" b="1" dirty="0" smtClean="0"/>
              <a:t>屏障将数据流中的记录隔离成一系列的记录集合</a:t>
            </a:r>
            <a:r>
              <a:rPr lang="zh-CN" altLang="en-US" sz="1200" dirty="0" smtClean="0"/>
              <a:t>，</a:t>
            </a:r>
            <a:r>
              <a:rPr lang="zh-CN" altLang="en-US" sz="1200" b="1" dirty="0" smtClean="0"/>
              <a:t>并将一些集合中的数据加入到当前的快照中</a:t>
            </a:r>
            <a:r>
              <a:rPr lang="zh-CN" altLang="en-US" sz="1200" dirty="0" smtClean="0"/>
              <a:t>，而另一些数据加入到下一个快照中。</a:t>
            </a:r>
          </a:p>
          <a:p>
            <a:r>
              <a:rPr lang="zh-CN" altLang="en-US" sz="1200" dirty="0" smtClean="0"/>
              <a:t>每一个</a:t>
            </a:r>
            <a:r>
              <a:rPr lang="zh-CN" altLang="en-US" sz="1200" b="1" dirty="0" smtClean="0"/>
              <a:t>屏障携带着快照的</a:t>
            </a:r>
            <a:r>
              <a:rPr lang="en-US" altLang="zh-CN" sz="1200" b="1" dirty="0" smtClean="0"/>
              <a:t>ID</a:t>
            </a:r>
            <a:r>
              <a:rPr lang="zh-CN" altLang="en-US" sz="1200" dirty="0" smtClean="0"/>
              <a:t>，</a:t>
            </a:r>
            <a:r>
              <a:rPr lang="zh-CN" altLang="en-US" sz="1200" b="1" dirty="0" smtClean="0"/>
              <a:t>快照记录着</a:t>
            </a:r>
            <a:r>
              <a:rPr lang="en-US" altLang="zh-CN" sz="1200" b="1" dirty="0" smtClean="0"/>
              <a:t>ID</a:t>
            </a:r>
            <a:r>
              <a:rPr lang="zh-CN" altLang="en-US" sz="1200" b="1" dirty="0" smtClean="0"/>
              <a:t>并且将其放在快照数据的前面</a:t>
            </a:r>
            <a:r>
              <a:rPr lang="zh-CN" altLang="en-US" sz="1200" dirty="0" smtClean="0"/>
              <a:t>。</a:t>
            </a:r>
          </a:p>
          <a:p>
            <a:endParaRPr lang="zh-CN" altLang="en-US" sz="1200" dirty="0" smtClean="0"/>
          </a:p>
          <a:p>
            <a:r>
              <a:rPr lang="zh-CN" altLang="en-US" sz="1200" b="1" dirty="0" smtClean="0"/>
              <a:t>屏障不会中断流处理，因此非常轻量级</a:t>
            </a:r>
            <a:r>
              <a:rPr lang="zh-CN" altLang="en-US" sz="1200" dirty="0" smtClean="0"/>
              <a:t>。来自不同快照的多个屏障可能同时出现在流中，这意味着多个快照可能并发地发生。</a:t>
            </a:r>
          </a:p>
          <a:p>
            <a:endParaRPr lang="zh-CN" altLang="en-US" sz="1200" dirty="0" smtClean="0"/>
          </a:p>
          <a:p>
            <a:r>
              <a:rPr lang="zh-CN" altLang="en-US" sz="1200" dirty="0" smtClean="0"/>
              <a:t>单流的</a:t>
            </a:r>
            <a:r>
              <a:rPr lang="en-US" altLang="zh-CN" sz="1200" dirty="0" smtClean="0"/>
              <a:t>barrier</a:t>
            </a:r>
            <a:r>
              <a:rPr lang="zh-CN" altLang="en-US" sz="1200" dirty="0" smtClean="0"/>
              <a:t>： </a:t>
            </a:r>
            <a:endParaRPr lang="zh-CN" altLang="en-US" sz="1200" dirty="0"/>
          </a:p>
        </p:txBody>
      </p:sp>
      <p:pic>
        <p:nvPicPr>
          <p:cNvPr id="44034" name="Picture 2"/>
          <p:cNvPicPr>
            <a:picLocks noChangeAspect="1" noChangeArrowheads="1"/>
          </p:cNvPicPr>
          <p:nvPr/>
        </p:nvPicPr>
        <p:blipFill>
          <a:blip r:embed="rId2"/>
          <a:srcRect/>
          <a:stretch>
            <a:fillRect/>
          </a:stretch>
        </p:blipFill>
        <p:spPr bwMode="auto">
          <a:xfrm>
            <a:off x="214282" y="2214555"/>
            <a:ext cx="5591175" cy="1428760"/>
          </a:xfrm>
          <a:prstGeom prst="rect">
            <a:avLst/>
          </a:prstGeom>
          <a:noFill/>
          <a:ln w="9525">
            <a:noFill/>
            <a:miter lim="800000"/>
            <a:headEnd/>
            <a:tailEnd/>
          </a:ln>
          <a:effectLst/>
        </p:spPr>
      </p:pic>
      <p:sp>
        <p:nvSpPr>
          <p:cNvPr id="7" name="矩形 6"/>
          <p:cNvSpPr/>
          <p:nvPr/>
        </p:nvSpPr>
        <p:spPr>
          <a:xfrm>
            <a:off x="142844" y="3714752"/>
            <a:ext cx="1225015" cy="276999"/>
          </a:xfrm>
          <a:prstGeom prst="rect">
            <a:avLst/>
          </a:prstGeom>
        </p:spPr>
        <p:txBody>
          <a:bodyPr wrap="none">
            <a:spAutoFit/>
          </a:bodyPr>
          <a:lstStyle/>
          <a:p>
            <a:r>
              <a:rPr lang="zh-CN" altLang="en-US" sz="1200" dirty="0" smtClean="0"/>
              <a:t>多流的</a:t>
            </a:r>
            <a:r>
              <a:rPr lang="en-US" sz="1200" dirty="0" smtClean="0"/>
              <a:t>barrier：</a:t>
            </a:r>
            <a:endParaRPr lang="zh-CN" altLang="en-US" sz="1200" dirty="0"/>
          </a:p>
        </p:txBody>
      </p:sp>
      <p:pic>
        <p:nvPicPr>
          <p:cNvPr id="44035" name="Picture 3"/>
          <p:cNvPicPr>
            <a:picLocks noChangeAspect="1" noChangeArrowheads="1"/>
          </p:cNvPicPr>
          <p:nvPr/>
        </p:nvPicPr>
        <p:blipFill>
          <a:blip r:embed="rId3"/>
          <a:srcRect/>
          <a:stretch>
            <a:fillRect/>
          </a:stretch>
        </p:blipFill>
        <p:spPr bwMode="auto">
          <a:xfrm>
            <a:off x="428596" y="4357694"/>
            <a:ext cx="6181725" cy="1143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844" y="142852"/>
            <a:ext cx="8715436" cy="1938992"/>
          </a:xfrm>
          <a:prstGeom prst="rect">
            <a:avLst/>
          </a:prstGeom>
        </p:spPr>
        <p:txBody>
          <a:bodyPr wrap="square">
            <a:spAutoFit/>
          </a:bodyPr>
          <a:lstStyle/>
          <a:p>
            <a:pPr latinLnBrk="1"/>
            <a:r>
              <a:rPr lang="zh-CN" altLang="en-US" sz="1200" dirty="0" smtClean="0"/>
              <a:t>不止一个输入流的的</a:t>
            </a:r>
            <a:r>
              <a:rPr lang="en-US" altLang="zh-CN" sz="1200" dirty="0" smtClean="0"/>
              <a:t>operator</a:t>
            </a:r>
            <a:r>
              <a:rPr lang="zh-CN" altLang="en-US" sz="1200" dirty="0" smtClean="0"/>
              <a:t>需要在快照屏障上对齐</a:t>
            </a:r>
            <a:r>
              <a:rPr lang="en-US" altLang="zh-CN" sz="1200" dirty="0" smtClean="0"/>
              <a:t>(align)</a:t>
            </a:r>
            <a:r>
              <a:rPr lang="zh-CN" altLang="en-US" sz="1200" dirty="0" smtClean="0"/>
              <a:t>输入流。</a:t>
            </a:r>
          </a:p>
          <a:p>
            <a:pPr latinLnBrk="1"/>
            <a:r>
              <a:rPr lang="zh-CN" altLang="en-US" sz="1200" dirty="0" smtClean="0"/>
              <a:t>在</a:t>
            </a:r>
            <a:r>
              <a:rPr lang="en-US" altLang="zh-CN" sz="1200" dirty="0" smtClean="0"/>
              <a:t>stream source</a:t>
            </a:r>
            <a:r>
              <a:rPr lang="zh-CN" altLang="en-US" sz="1200" dirty="0" smtClean="0"/>
              <a:t>中，流屏障被注入到并发数据流中。快照</a:t>
            </a:r>
            <a:r>
              <a:rPr lang="en-US" altLang="zh-CN" sz="1200" dirty="0" smtClean="0"/>
              <a:t>n</a:t>
            </a:r>
            <a:r>
              <a:rPr lang="zh-CN" altLang="en-US" sz="1200" dirty="0" smtClean="0"/>
              <a:t>被注入屏障的点（简称为</a:t>
            </a:r>
            <a:r>
              <a:rPr lang="en-US" altLang="zh-CN" sz="1200" dirty="0" err="1" smtClean="0"/>
              <a:t>Sn</a:t>
            </a:r>
            <a:r>
              <a:rPr lang="zh-CN" altLang="en-US" sz="1200" dirty="0" smtClean="0"/>
              <a:t>），是在</a:t>
            </a:r>
            <a:r>
              <a:rPr lang="en-US" altLang="zh-CN" sz="1200" dirty="0" smtClean="0"/>
              <a:t>source stream</a:t>
            </a:r>
            <a:r>
              <a:rPr lang="zh-CN" altLang="en-US" sz="1200" dirty="0" smtClean="0"/>
              <a:t>中的数据已被纳入该快照后的位置。例如，在</a:t>
            </a:r>
            <a:r>
              <a:rPr lang="en-US" altLang="zh-CN" sz="1200" dirty="0" smtClean="0"/>
              <a:t>Apache Kafka</a:t>
            </a:r>
            <a:r>
              <a:rPr lang="zh-CN" altLang="en-US" sz="1200" dirty="0" smtClean="0"/>
              <a:t>中，该位置将会是</a:t>
            </a:r>
            <a:r>
              <a:rPr lang="en-US" altLang="zh-CN" sz="1200" dirty="0" smtClean="0"/>
              <a:t>partition</a:t>
            </a:r>
            <a:r>
              <a:rPr lang="zh-CN" altLang="en-US" sz="1200" dirty="0" smtClean="0"/>
              <a:t>中最后一条记录的</a:t>
            </a:r>
            <a:r>
              <a:rPr lang="en-US" altLang="zh-CN" sz="1200" dirty="0" smtClean="0"/>
              <a:t>offset</a:t>
            </a:r>
            <a:r>
              <a:rPr lang="zh-CN" altLang="en-US" sz="1200" dirty="0" smtClean="0"/>
              <a:t>。这个</a:t>
            </a:r>
            <a:r>
              <a:rPr lang="en-US" altLang="zh-CN" sz="1200" dirty="0" err="1" smtClean="0"/>
              <a:t>Sn</a:t>
            </a:r>
            <a:r>
              <a:rPr lang="zh-CN" altLang="en-US" sz="1200" dirty="0" smtClean="0"/>
              <a:t>的位置将被报告给</a:t>
            </a:r>
            <a:r>
              <a:rPr lang="zh-CN" altLang="en-US" sz="1200" b="1" dirty="0" smtClean="0"/>
              <a:t>检查点协调器（</a:t>
            </a:r>
            <a:r>
              <a:rPr lang="en-US" altLang="zh-CN" sz="1200" b="1" dirty="0" err="1" smtClean="0"/>
              <a:t>Flink</a:t>
            </a:r>
            <a:r>
              <a:rPr lang="en-US" altLang="zh-CN" sz="1200" b="1" dirty="0" smtClean="0"/>
              <a:t> </a:t>
            </a:r>
            <a:r>
              <a:rPr lang="en-US" altLang="zh-CN" sz="1200" b="1" dirty="0" err="1" smtClean="0"/>
              <a:t>JobManager</a:t>
            </a:r>
            <a:r>
              <a:rPr lang="zh-CN" altLang="en-US" sz="1200" b="1" dirty="0" smtClean="0"/>
              <a:t>）</a:t>
            </a:r>
            <a:r>
              <a:rPr lang="zh-CN" altLang="en-US" sz="1200" dirty="0" smtClean="0"/>
              <a:t>。</a:t>
            </a:r>
          </a:p>
          <a:p>
            <a:pPr latinLnBrk="1"/>
            <a:r>
              <a:rPr lang="zh-CN" altLang="en-US" sz="1200" dirty="0" smtClean="0"/>
              <a:t>屏障接下来会流向下游。当一个中间的</a:t>
            </a:r>
            <a:r>
              <a:rPr lang="en-US" altLang="zh-CN" sz="1200" dirty="0" smtClean="0"/>
              <a:t>operator</a:t>
            </a:r>
            <a:r>
              <a:rPr lang="zh-CN" altLang="en-US" sz="1200" dirty="0" smtClean="0"/>
              <a:t>从所有它的输入流中接收到一个</a:t>
            </a:r>
            <a:r>
              <a:rPr lang="zh-CN" altLang="en-US" sz="1200" b="1" dirty="0" smtClean="0"/>
              <a:t>来自快照</a:t>
            </a:r>
            <a:r>
              <a:rPr lang="en-US" altLang="zh-CN" sz="1200" b="1" dirty="0" smtClean="0"/>
              <a:t>n</a:t>
            </a:r>
            <a:r>
              <a:rPr lang="zh-CN" altLang="en-US" sz="1200" b="1" dirty="0" smtClean="0"/>
              <a:t>的屏障</a:t>
            </a:r>
            <a:r>
              <a:rPr lang="zh-CN" altLang="en-US" sz="1200" dirty="0" smtClean="0"/>
              <a:t>，它自身</a:t>
            </a:r>
            <a:r>
              <a:rPr lang="zh-CN" altLang="en-US" sz="1200" b="1" dirty="0" smtClean="0"/>
              <a:t>发射一个针对快照</a:t>
            </a:r>
            <a:r>
              <a:rPr lang="en-US" altLang="zh-CN" sz="1200" b="1" dirty="0" smtClean="0"/>
              <a:t>n</a:t>
            </a:r>
            <a:r>
              <a:rPr lang="zh-CN" altLang="en-US" sz="1200" b="1" dirty="0" smtClean="0"/>
              <a:t>的屏障到所有它的输出流</a:t>
            </a:r>
            <a:r>
              <a:rPr lang="zh-CN" altLang="en-US" sz="1200" dirty="0" smtClean="0"/>
              <a:t>。一旦一个</a:t>
            </a:r>
            <a:r>
              <a:rPr lang="en-US" altLang="zh-CN" sz="1200" dirty="0" smtClean="0"/>
              <a:t>sink operator</a:t>
            </a:r>
            <a:r>
              <a:rPr lang="zh-CN" altLang="en-US" sz="1200" dirty="0" smtClean="0"/>
              <a:t>（流</a:t>
            </a:r>
            <a:r>
              <a:rPr lang="en-US" altLang="zh-CN" sz="1200" dirty="0" smtClean="0"/>
              <a:t>DAG</a:t>
            </a:r>
            <a:r>
              <a:rPr lang="zh-CN" altLang="en-US" sz="1200" dirty="0" smtClean="0"/>
              <a:t>的终点）从它所有的输入流中接收到屏障</a:t>
            </a:r>
            <a:r>
              <a:rPr lang="en-US" altLang="zh-CN" sz="1200" dirty="0" smtClean="0"/>
              <a:t>n</a:t>
            </a:r>
            <a:r>
              <a:rPr lang="zh-CN" altLang="en-US" sz="1200" dirty="0" smtClean="0"/>
              <a:t>，它将会像检查点协调器应答快照</a:t>
            </a:r>
            <a:r>
              <a:rPr lang="en-US" altLang="zh-CN" sz="1200" dirty="0" smtClean="0"/>
              <a:t>n</a:t>
            </a:r>
            <a:r>
              <a:rPr lang="zh-CN" altLang="en-US" sz="1200" dirty="0" smtClean="0"/>
              <a:t>。</a:t>
            </a:r>
            <a:r>
              <a:rPr lang="zh-CN" altLang="en-US" sz="1200" b="1" dirty="0" smtClean="0"/>
              <a:t>在所有的</a:t>
            </a:r>
            <a:r>
              <a:rPr lang="en-US" altLang="zh-CN" sz="1200" b="1" dirty="0" smtClean="0"/>
              <a:t>sink</a:t>
            </a:r>
            <a:r>
              <a:rPr lang="zh-CN" altLang="en-US" sz="1200" b="1" dirty="0" smtClean="0"/>
              <a:t>应答该快照后，它才被认为是完成了</a:t>
            </a:r>
            <a:r>
              <a:rPr lang="zh-CN" altLang="en-US" sz="1200" dirty="0" smtClean="0"/>
              <a:t>。</a:t>
            </a:r>
            <a:endParaRPr lang="en-US" altLang="zh-CN" sz="1200" dirty="0" smtClean="0"/>
          </a:p>
          <a:p>
            <a:pPr latinLnBrk="1"/>
            <a:endParaRPr lang="en-US" altLang="zh-CN" sz="1200" dirty="0" smtClean="0"/>
          </a:p>
          <a:p>
            <a:pPr latinLnBrk="1"/>
            <a:r>
              <a:rPr lang="zh-CN" altLang="en-US" sz="1200" dirty="0" smtClean="0"/>
              <a:t>程序中如何设置检查点？</a:t>
            </a:r>
            <a:endParaRPr lang="en-US" altLang="zh-CN" sz="1200" dirty="0" smtClean="0"/>
          </a:p>
          <a:p>
            <a:pPr latinLnBrk="1"/>
            <a:endParaRPr lang="zh-CN" altLang="en-US" sz="1200" dirty="0"/>
          </a:p>
        </p:txBody>
      </p:sp>
      <p:sp>
        <p:nvSpPr>
          <p:cNvPr id="3" name="TextBox 2"/>
          <p:cNvSpPr txBox="1"/>
          <p:nvPr/>
        </p:nvSpPr>
        <p:spPr>
          <a:xfrm>
            <a:off x="500034" y="1928802"/>
            <a:ext cx="7715304" cy="2862322"/>
          </a:xfrm>
          <a:prstGeom prst="rect">
            <a:avLst/>
          </a:prstGeom>
          <a:noFill/>
        </p:spPr>
        <p:txBody>
          <a:bodyPr wrap="square" rtlCol="0">
            <a:spAutoFit/>
          </a:bodyPr>
          <a:lstStyle/>
          <a:p>
            <a:r>
              <a:rPr lang="en-US" altLang="zh-CN" sz="1200" dirty="0" err="1" smtClean="0"/>
              <a:t>val</a:t>
            </a:r>
            <a:r>
              <a:rPr lang="en-US" altLang="zh-CN" sz="1200" dirty="0" smtClean="0"/>
              <a:t> </a:t>
            </a:r>
            <a:r>
              <a:rPr lang="en-US" altLang="zh-CN" sz="1200" dirty="0" err="1" smtClean="0"/>
              <a:t>env</a:t>
            </a:r>
            <a:r>
              <a:rPr lang="en-US" altLang="zh-CN" sz="1200" dirty="0" smtClean="0"/>
              <a:t> = </a:t>
            </a:r>
            <a:r>
              <a:rPr lang="en-US" altLang="zh-CN" sz="1200" dirty="0" err="1" smtClean="0"/>
              <a:t>StreamExecutionEnvironment.getExecutionEnvironment</a:t>
            </a:r>
            <a:r>
              <a:rPr lang="en-US" altLang="zh-CN" sz="1200" dirty="0" smtClean="0"/>
              <a:t>()</a:t>
            </a:r>
          </a:p>
          <a:p>
            <a:endParaRPr lang="en-US" altLang="zh-CN" sz="1200" dirty="0" smtClean="0"/>
          </a:p>
          <a:p>
            <a:r>
              <a:rPr lang="en-US" altLang="zh-CN" sz="1200" dirty="0" smtClean="0"/>
              <a:t>// start a checkpoint every 1000 ms</a:t>
            </a:r>
          </a:p>
          <a:p>
            <a:r>
              <a:rPr lang="en-US" altLang="zh-CN" sz="1200" dirty="0" err="1" smtClean="0"/>
              <a:t>env.enableCheckpointing</a:t>
            </a:r>
            <a:r>
              <a:rPr lang="en-US" altLang="zh-CN" sz="1200" dirty="0" smtClean="0"/>
              <a:t>(1000)</a:t>
            </a:r>
          </a:p>
          <a:p>
            <a:endParaRPr lang="en-US" altLang="zh-CN" sz="1200" dirty="0" smtClean="0"/>
          </a:p>
          <a:p>
            <a:r>
              <a:rPr lang="en-US" altLang="zh-CN" sz="1200" dirty="0" smtClean="0"/>
              <a:t>// advanced options:</a:t>
            </a:r>
          </a:p>
          <a:p>
            <a:endParaRPr lang="en-US" altLang="zh-CN" sz="1200" dirty="0" smtClean="0"/>
          </a:p>
          <a:p>
            <a:r>
              <a:rPr lang="en-US" altLang="zh-CN" sz="1200" dirty="0" smtClean="0"/>
              <a:t>// set mode to exactly-once (this is the default)</a:t>
            </a:r>
          </a:p>
          <a:p>
            <a:r>
              <a:rPr lang="en-US" altLang="zh-CN" sz="1200" dirty="0" err="1" smtClean="0"/>
              <a:t>env.getCheckpointConfig.setCheckpointingMode</a:t>
            </a:r>
            <a:r>
              <a:rPr lang="en-US" altLang="zh-CN" sz="1200" dirty="0" smtClean="0"/>
              <a:t>(</a:t>
            </a:r>
            <a:r>
              <a:rPr lang="en-US" altLang="zh-CN" sz="1200" dirty="0" err="1" smtClean="0"/>
              <a:t>CheckpointingMode.EXACTLY_ONCE</a:t>
            </a:r>
            <a:r>
              <a:rPr lang="en-US" altLang="zh-CN" sz="1200" dirty="0" smtClean="0"/>
              <a:t>)</a:t>
            </a:r>
          </a:p>
          <a:p>
            <a:endParaRPr lang="en-US" altLang="zh-CN" sz="1200" dirty="0" smtClean="0"/>
          </a:p>
          <a:p>
            <a:r>
              <a:rPr lang="en-US" altLang="zh-CN" sz="1200" dirty="0" smtClean="0"/>
              <a:t>// checkpoints have to complete within one minute, or are discarded</a:t>
            </a:r>
          </a:p>
          <a:p>
            <a:r>
              <a:rPr lang="en-US" altLang="zh-CN" sz="1200" dirty="0" err="1" smtClean="0"/>
              <a:t>env.getCheckpointConfig.setCheckpointTimeout</a:t>
            </a:r>
            <a:r>
              <a:rPr lang="en-US" altLang="zh-CN" sz="1200" dirty="0" smtClean="0"/>
              <a:t>(60000)</a:t>
            </a:r>
          </a:p>
          <a:p>
            <a:endParaRPr lang="en-US" altLang="zh-CN" sz="1200" dirty="0" smtClean="0"/>
          </a:p>
          <a:p>
            <a:r>
              <a:rPr lang="en-US" altLang="zh-CN" sz="1200" dirty="0" smtClean="0"/>
              <a:t>// allow only one checkpoint to be in progress at the same time</a:t>
            </a:r>
          </a:p>
          <a:p>
            <a:r>
              <a:rPr lang="en-US" altLang="zh-CN" sz="1200" dirty="0" err="1" smtClean="0"/>
              <a:t>env.getCheckpointConfig.setMaxConcurrentCheckpoints</a:t>
            </a:r>
            <a:r>
              <a:rPr lang="en-US" altLang="zh-CN" sz="1200" dirty="0" smtClean="0"/>
              <a:t>(1)</a:t>
            </a:r>
            <a:endParaRPr lang="zh-CN" altLang="en-US"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881973" cy="369332"/>
          </a:xfrm>
          <a:prstGeom prst="rect">
            <a:avLst/>
          </a:prstGeom>
        </p:spPr>
        <p:txBody>
          <a:bodyPr wrap="none">
            <a:spAutoFit/>
          </a:bodyPr>
          <a:lstStyle/>
          <a:p>
            <a:r>
              <a:rPr lang="zh-CN" altLang="en-US" b="1" dirty="0" smtClean="0"/>
              <a:t>保存点</a:t>
            </a:r>
            <a:endParaRPr lang="zh-CN" altLang="en-US" dirty="0"/>
          </a:p>
        </p:txBody>
      </p:sp>
      <p:sp>
        <p:nvSpPr>
          <p:cNvPr id="5" name="矩形 4"/>
          <p:cNvSpPr/>
          <p:nvPr/>
        </p:nvSpPr>
        <p:spPr>
          <a:xfrm>
            <a:off x="142844" y="285728"/>
            <a:ext cx="4572000" cy="646331"/>
          </a:xfrm>
          <a:prstGeom prst="rect">
            <a:avLst/>
          </a:prstGeom>
        </p:spPr>
        <p:txBody>
          <a:bodyPr>
            <a:spAutoFit/>
          </a:bodyPr>
          <a:lstStyle/>
          <a:p>
            <a:r>
              <a:rPr lang="zh-CN" altLang="en-US" sz="1200" dirty="0" smtClean="0"/>
              <a:t>保存点本质上就是一次检查点，但它与检查点的不同在于： </a:t>
            </a:r>
          </a:p>
          <a:p>
            <a:r>
              <a:rPr lang="zh-CN" altLang="en-US" sz="1200" dirty="0" smtClean="0"/>
              <a:t>（</a:t>
            </a:r>
            <a:r>
              <a:rPr lang="en-US" altLang="zh-CN" sz="1200" dirty="0" smtClean="0"/>
              <a:t>1</a:t>
            </a:r>
            <a:r>
              <a:rPr lang="zh-CN" altLang="en-US" sz="1200" dirty="0" smtClean="0"/>
              <a:t>）手动触发 </a:t>
            </a:r>
          </a:p>
          <a:p>
            <a:r>
              <a:rPr lang="zh-CN" altLang="en-US" sz="1200" dirty="0" smtClean="0"/>
              <a:t>（</a:t>
            </a:r>
            <a:r>
              <a:rPr lang="en-US" altLang="zh-CN" sz="1200" dirty="0" smtClean="0"/>
              <a:t>2</a:t>
            </a:r>
            <a:r>
              <a:rPr lang="zh-CN" altLang="en-US" sz="1200" dirty="0" smtClean="0"/>
              <a:t>）不会过期，除非用户明确的处理</a:t>
            </a:r>
            <a:endParaRPr lang="zh-CN" altLang="en-US" sz="1200" dirty="0"/>
          </a:p>
        </p:txBody>
      </p:sp>
      <p:pic>
        <p:nvPicPr>
          <p:cNvPr id="45058" name="Picture 2"/>
          <p:cNvPicPr>
            <a:picLocks noChangeAspect="1" noChangeArrowheads="1"/>
          </p:cNvPicPr>
          <p:nvPr/>
        </p:nvPicPr>
        <p:blipFill>
          <a:blip r:embed="rId2"/>
          <a:srcRect/>
          <a:stretch>
            <a:fillRect/>
          </a:stretch>
        </p:blipFill>
        <p:spPr bwMode="auto">
          <a:xfrm>
            <a:off x="285720" y="928670"/>
            <a:ext cx="4643470" cy="2786082"/>
          </a:xfrm>
          <a:prstGeom prst="rect">
            <a:avLst/>
          </a:prstGeom>
          <a:noFill/>
          <a:ln w="9525">
            <a:noFill/>
            <a:miter lim="800000"/>
            <a:headEnd/>
            <a:tailEnd/>
          </a:ln>
          <a:effectLst/>
        </p:spPr>
      </p:pic>
      <p:sp>
        <p:nvSpPr>
          <p:cNvPr id="7" name="矩形 6"/>
          <p:cNvSpPr/>
          <p:nvPr/>
        </p:nvSpPr>
        <p:spPr>
          <a:xfrm>
            <a:off x="357158" y="3643314"/>
            <a:ext cx="8429684" cy="461665"/>
          </a:xfrm>
          <a:prstGeom prst="rect">
            <a:avLst/>
          </a:prstGeom>
        </p:spPr>
        <p:txBody>
          <a:bodyPr wrap="square">
            <a:spAutoFit/>
          </a:bodyPr>
          <a:lstStyle/>
          <a:p>
            <a:r>
              <a:rPr lang="zh-CN" altLang="en-US" sz="1200" dirty="0" smtClean="0"/>
              <a:t>保存点仅仅是一个指向检查点的指针；同时，其默认保存在</a:t>
            </a:r>
            <a:r>
              <a:rPr lang="en-US" altLang="zh-CN" sz="1200" dirty="0" err="1" smtClean="0"/>
              <a:t>JobManager</a:t>
            </a:r>
            <a:r>
              <a:rPr lang="zh-CN" altLang="en-US" sz="1200" dirty="0" smtClean="0"/>
              <a:t>的</a:t>
            </a:r>
            <a:r>
              <a:rPr lang="en-US" altLang="zh-CN" sz="1200" dirty="0" smtClean="0"/>
              <a:t>memory</a:t>
            </a:r>
            <a:r>
              <a:rPr lang="zh-CN" altLang="en-US" sz="1200" dirty="0" smtClean="0"/>
              <a:t>中，但为了高可用，建议保存到</a:t>
            </a:r>
            <a:r>
              <a:rPr lang="en-US" altLang="zh-CN" sz="1200" dirty="0" err="1" smtClean="0"/>
              <a:t>hdfs</a:t>
            </a:r>
            <a:r>
              <a:rPr lang="zh-CN" altLang="en-US" sz="1200" dirty="0" smtClean="0"/>
              <a:t>上。通入如下参数调整：</a:t>
            </a:r>
            <a:endParaRPr lang="zh-CN" altLang="en-US" sz="1200" dirty="0"/>
          </a:p>
        </p:txBody>
      </p:sp>
      <p:sp>
        <p:nvSpPr>
          <p:cNvPr id="8" name="矩形 7"/>
          <p:cNvSpPr/>
          <p:nvPr/>
        </p:nvSpPr>
        <p:spPr>
          <a:xfrm>
            <a:off x="500034" y="4071942"/>
            <a:ext cx="4572000" cy="461665"/>
          </a:xfrm>
          <a:prstGeom prst="rect">
            <a:avLst/>
          </a:prstGeom>
        </p:spPr>
        <p:txBody>
          <a:bodyPr>
            <a:spAutoFit/>
          </a:bodyPr>
          <a:lstStyle/>
          <a:p>
            <a:r>
              <a:rPr lang="en-US" sz="1200" dirty="0" err="1" smtClean="0"/>
              <a:t>savepoints.state.backend</a:t>
            </a:r>
            <a:r>
              <a:rPr lang="en-US" sz="1200" dirty="0" smtClean="0"/>
              <a:t>: </a:t>
            </a:r>
            <a:r>
              <a:rPr lang="en-US" sz="1200" dirty="0" err="1" smtClean="0"/>
              <a:t>filesystem</a:t>
            </a:r>
            <a:r>
              <a:rPr lang="en-US" sz="1200" dirty="0" smtClean="0"/>
              <a:t> </a:t>
            </a:r>
            <a:r>
              <a:rPr lang="en-US" sz="1200" dirty="0" err="1" smtClean="0"/>
              <a:t>savepoints.state.backend.fs.dir</a:t>
            </a:r>
            <a:r>
              <a:rPr lang="en-US" sz="1200" dirty="0" smtClean="0"/>
              <a:t>: hdfs:///flink/savepoints</a:t>
            </a:r>
            <a:endParaRPr lang="zh-CN" altLang="en-US" sz="1200" dirty="0"/>
          </a:p>
        </p:txBody>
      </p:sp>
      <p:sp>
        <p:nvSpPr>
          <p:cNvPr id="9" name="矩形 8"/>
          <p:cNvSpPr/>
          <p:nvPr/>
        </p:nvSpPr>
        <p:spPr>
          <a:xfrm>
            <a:off x="428596" y="4500570"/>
            <a:ext cx="8001056" cy="2308324"/>
          </a:xfrm>
          <a:prstGeom prst="rect">
            <a:avLst/>
          </a:prstGeom>
        </p:spPr>
        <p:txBody>
          <a:bodyPr wrap="square">
            <a:spAutoFit/>
          </a:bodyPr>
          <a:lstStyle/>
          <a:p>
            <a:r>
              <a:rPr lang="zh-CN" altLang="en-US" sz="1200" b="1" dirty="0" smtClean="0"/>
              <a:t>保存点在什么时候使用？</a:t>
            </a:r>
          </a:p>
          <a:p>
            <a:r>
              <a:rPr lang="zh-CN" altLang="en-US" sz="1200" dirty="0" smtClean="0"/>
              <a:t>（</a:t>
            </a:r>
            <a:r>
              <a:rPr lang="en-US" altLang="zh-CN" sz="1200" dirty="0" smtClean="0"/>
              <a:t>1</a:t>
            </a:r>
            <a:r>
              <a:rPr lang="zh-CN" altLang="en-US" sz="1200" dirty="0" smtClean="0"/>
              <a:t>）应用程序升级 </a:t>
            </a:r>
          </a:p>
          <a:p>
            <a:r>
              <a:rPr lang="zh-CN" altLang="en-US" sz="1200" dirty="0" smtClean="0"/>
              <a:t>（</a:t>
            </a:r>
            <a:r>
              <a:rPr lang="en-US" altLang="zh-CN" sz="1200" dirty="0" smtClean="0"/>
              <a:t>2</a:t>
            </a:r>
            <a:r>
              <a:rPr lang="zh-CN" altLang="en-US" sz="1200" dirty="0" smtClean="0"/>
              <a:t>）</a:t>
            </a:r>
            <a:r>
              <a:rPr lang="en-US" altLang="zh-CN" sz="1200" dirty="0" err="1" smtClean="0"/>
              <a:t>Flink</a:t>
            </a:r>
            <a:r>
              <a:rPr lang="zh-CN" altLang="en-US" sz="1200" dirty="0" smtClean="0"/>
              <a:t>版本升级 </a:t>
            </a:r>
          </a:p>
          <a:p>
            <a:r>
              <a:rPr lang="zh-CN" altLang="en-US" sz="1200" dirty="0" smtClean="0"/>
              <a:t>（</a:t>
            </a:r>
            <a:r>
              <a:rPr lang="en-US" altLang="zh-CN" sz="1200" dirty="0" smtClean="0"/>
              <a:t>3</a:t>
            </a:r>
            <a:r>
              <a:rPr lang="zh-CN" altLang="en-US" sz="1200" dirty="0" smtClean="0"/>
              <a:t>）系统升级或系统迁移 </a:t>
            </a:r>
          </a:p>
          <a:p>
            <a:r>
              <a:rPr lang="zh-CN" altLang="en-US" sz="1200" dirty="0" smtClean="0"/>
              <a:t>（</a:t>
            </a:r>
            <a:r>
              <a:rPr lang="en-US" altLang="zh-CN" sz="1200" dirty="0" smtClean="0"/>
              <a:t>4</a:t>
            </a:r>
            <a:r>
              <a:rPr lang="zh-CN" altLang="en-US" sz="1200" dirty="0" smtClean="0"/>
              <a:t>）程序的模拟仿真情况 </a:t>
            </a:r>
          </a:p>
          <a:p>
            <a:r>
              <a:rPr lang="zh-CN" altLang="en-US" sz="1200" dirty="0" smtClean="0"/>
              <a:t>（</a:t>
            </a:r>
            <a:r>
              <a:rPr lang="en-US" altLang="zh-CN" sz="1200" dirty="0" smtClean="0"/>
              <a:t>5</a:t>
            </a:r>
            <a:r>
              <a:rPr lang="zh-CN" altLang="en-US" sz="1200" dirty="0" smtClean="0"/>
              <a:t>）</a:t>
            </a:r>
            <a:r>
              <a:rPr lang="en-US" altLang="zh-CN" sz="1200" dirty="0" smtClean="0"/>
              <a:t>A/B</a:t>
            </a:r>
            <a:r>
              <a:rPr lang="zh-CN" altLang="en-US" sz="1200" dirty="0" smtClean="0"/>
              <a:t>测试</a:t>
            </a:r>
          </a:p>
          <a:p>
            <a:r>
              <a:rPr lang="zh-CN" altLang="en-US" sz="1200" b="1" dirty="0" smtClean="0"/>
              <a:t>如何手动触发及恢复保存点？</a:t>
            </a:r>
          </a:p>
          <a:p>
            <a:r>
              <a:rPr lang="en-US" altLang="zh-CN" sz="1200" dirty="0" smtClean="0"/>
              <a:t>CLI</a:t>
            </a:r>
            <a:r>
              <a:rPr lang="zh-CN" altLang="en-US" sz="1200" dirty="0" smtClean="0"/>
              <a:t>方式：</a:t>
            </a:r>
          </a:p>
          <a:p>
            <a:r>
              <a:rPr lang="zh-CN" altLang="en-US" sz="1200" dirty="0" smtClean="0"/>
              <a:t>触发：</a:t>
            </a:r>
          </a:p>
          <a:p>
            <a:r>
              <a:rPr lang="zh-CN" altLang="en-US" sz="1200" dirty="0" smtClean="0"/>
              <a:t>  </a:t>
            </a:r>
            <a:r>
              <a:rPr lang="en-US" altLang="zh-CN" sz="1200" dirty="0" err="1" smtClean="0"/>
              <a:t>flink</a:t>
            </a:r>
            <a:r>
              <a:rPr lang="en-US" altLang="zh-CN" sz="1200" dirty="0" smtClean="0"/>
              <a:t> </a:t>
            </a:r>
            <a:r>
              <a:rPr lang="en-US" altLang="zh-CN" sz="1200" dirty="0" err="1" smtClean="0"/>
              <a:t>savepoint</a:t>
            </a:r>
            <a:r>
              <a:rPr lang="en-US" altLang="zh-CN" sz="1200" dirty="0" smtClean="0"/>
              <a:t> &lt;</a:t>
            </a:r>
            <a:r>
              <a:rPr lang="en-US" altLang="zh-CN" sz="1200" dirty="0" err="1" smtClean="0"/>
              <a:t>JobID</a:t>
            </a:r>
            <a:r>
              <a:rPr lang="en-US" altLang="zh-CN" sz="1200" dirty="0" smtClean="0"/>
              <a:t>&gt;</a:t>
            </a:r>
          </a:p>
          <a:p>
            <a:r>
              <a:rPr lang="zh-CN" altLang="en-US" sz="1200" dirty="0" smtClean="0"/>
              <a:t>恢复：</a:t>
            </a:r>
          </a:p>
          <a:p>
            <a:r>
              <a:rPr lang="zh-CN" altLang="en-US" sz="1200" dirty="0" smtClean="0"/>
              <a:t>  </a:t>
            </a:r>
            <a:r>
              <a:rPr lang="en-US" altLang="zh-CN" sz="1200" dirty="0" err="1" smtClean="0"/>
              <a:t>flink</a:t>
            </a:r>
            <a:r>
              <a:rPr lang="en-US" altLang="zh-CN" sz="1200" dirty="0" smtClean="0"/>
              <a:t> run -s &lt;</a:t>
            </a:r>
            <a:r>
              <a:rPr lang="en-US" altLang="zh-CN" sz="1200" dirty="0" err="1" smtClean="0"/>
              <a:t>pathToSavepoint</a:t>
            </a:r>
            <a:r>
              <a:rPr lang="en-US" altLang="zh-CN" sz="1200" dirty="0" smtClean="0"/>
              <a:t>&gt; &lt;</a:t>
            </a:r>
            <a:r>
              <a:rPr lang="en-US" altLang="zh-CN" sz="1200" dirty="0" err="1" smtClean="0"/>
              <a:t>jobJar</a:t>
            </a:r>
            <a:r>
              <a:rPr lang="en-US" altLang="zh-CN" sz="1200" dirty="0" smtClean="0"/>
              <a:t>&gt; ...</a:t>
            </a:r>
            <a:endParaRPr lang="zh-CN" alt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4506042" cy="369332"/>
          </a:xfrm>
          <a:prstGeom prst="rect">
            <a:avLst/>
          </a:prstGeom>
        </p:spPr>
        <p:txBody>
          <a:bodyPr wrap="none">
            <a:spAutoFit/>
          </a:bodyPr>
          <a:lstStyle/>
          <a:p>
            <a:r>
              <a:rPr lang="en-US" dirty="0" smtClean="0"/>
              <a:t>Event Time / Processing Time / Ingestion Time</a:t>
            </a:r>
            <a:endParaRPr lang="en-US" dirty="0"/>
          </a:p>
        </p:txBody>
      </p:sp>
      <p:pic>
        <p:nvPicPr>
          <p:cNvPr id="1026" name="Picture 2"/>
          <p:cNvPicPr>
            <a:picLocks noChangeAspect="1" noChangeArrowheads="1"/>
          </p:cNvPicPr>
          <p:nvPr/>
        </p:nvPicPr>
        <p:blipFill>
          <a:blip r:embed="rId2"/>
          <a:srcRect/>
          <a:stretch>
            <a:fillRect/>
          </a:stretch>
        </p:blipFill>
        <p:spPr bwMode="auto">
          <a:xfrm>
            <a:off x="214282" y="428604"/>
            <a:ext cx="6715171" cy="2928958"/>
          </a:xfrm>
          <a:prstGeom prst="rect">
            <a:avLst/>
          </a:prstGeom>
          <a:noFill/>
          <a:ln w="9525">
            <a:noFill/>
            <a:miter lim="800000"/>
            <a:headEnd/>
            <a:tailEnd/>
          </a:ln>
          <a:effectLst/>
        </p:spPr>
      </p:pic>
      <p:graphicFrame>
        <p:nvGraphicFramePr>
          <p:cNvPr id="7" name="表格 6"/>
          <p:cNvGraphicFramePr>
            <a:graphicFrameLocks noGrp="1"/>
          </p:cNvGraphicFramePr>
          <p:nvPr/>
        </p:nvGraphicFramePr>
        <p:xfrm>
          <a:off x="357158" y="3571876"/>
          <a:ext cx="8001056" cy="1742440"/>
        </p:xfrm>
        <a:graphic>
          <a:graphicData uri="http://schemas.openxmlformats.org/drawingml/2006/table">
            <a:tbl>
              <a:tblPr firstRow="1" bandRow="1">
                <a:tableStyleId>{5C22544A-7EE6-4342-B048-85BDC9FD1C3A}</a:tableStyleId>
              </a:tblPr>
              <a:tblGrid>
                <a:gridCol w="1000132"/>
                <a:gridCol w="928694"/>
                <a:gridCol w="1285884"/>
                <a:gridCol w="1214446"/>
                <a:gridCol w="1071570"/>
                <a:gridCol w="2500330"/>
              </a:tblGrid>
              <a:tr h="370840">
                <a:tc>
                  <a:txBody>
                    <a:bodyPr/>
                    <a:lstStyle/>
                    <a:p>
                      <a:r>
                        <a:rPr lang="zh-CN" altLang="en-US" sz="1200" dirty="0" smtClean="0"/>
                        <a:t>时间概念</a:t>
                      </a:r>
                      <a:endParaRPr lang="zh-CN" altLang="en-US" sz="1200" dirty="0"/>
                    </a:p>
                  </a:txBody>
                  <a:tcPr/>
                </a:tc>
                <a:tc>
                  <a:txBody>
                    <a:bodyPr/>
                    <a:lstStyle/>
                    <a:p>
                      <a:r>
                        <a:rPr lang="en-US" altLang="zh-CN" sz="1200" dirty="0" smtClean="0"/>
                        <a:t>watermark </a:t>
                      </a:r>
                      <a:endParaRPr lang="zh-CN" altLang="en-US" sz="1200" dirty="0"/>
                    </a:p>
                  </a:txBody>
                  <a:tcPr/>
                </a:tc>
                <a:tc>
                  <a:txBody>
                    <a:bodyPr/>
                    <a:lstStyle/>
                    <a:p>
                      <a:r>
                        <a:rPr lang="zh-CN" altLang="en-US" sz="1200" dirty="0" smtClean="0"/>
                        <a:t>指定如何生成</a:t>
                      </a:r>
                      <a:r>
                        <a:rPr lang="en-US" altLang="zh-CN" sz="1200" dirty="0" smtClean="0"/>
                        <a:t>water</a:t>
                      </a:r>
                      <a:r>
                        <a:rPr lang="en-US" altLang="zh-CN" sz="1200" baseline="0" dirty="0" smtClean="0"/>
                        <a:t> mark</a:t>
                      </a:r>
                      <a:endParaRPr lang="zh-CN" altLang="en-US" sz="1200" dirty="0"/>
                    </a:p>
                  </a:txBody>
                  <a:tcPr/>
                </a:tc>
                <a:tc>
                  <a:txBody>
                    <a:bodyPr/>
                    <a:lstStyle/>
                    <a:p>
                      <a:r>
                        <a:rPr lang="zh-CN" altLang="en-US" sz="1200" dirty="0" smtClean="0"/>
                        <a:t>无序事件</a:t>
                      </a:r>
                      <a:endParaRPr lang="zh-CN" altLang="en-US" sz="1200" dirty="0"/>
                    </a:p>
                  </a:txBody>
                  <a:tcPr/>
                </a:tc>
                <a:tc>
                  <a:txBody>
                    <a:bodyPr/>
                    <a:lstStyle/>
                    <a:p>
                      <a:r>
                        <a:rPr lang="zh-CN" altLang="en-US" sz="1200" dirty="0" smtClean="0"/>
                        <a:t>延迟数据</a:t>
                      </a:r>
                      <a:endParaRPr lang="zh-CN" altLang="en-US" sz="1200" dirty="0"/>
                    </a:p>
                  </a:txBody>
                  <a:tcPr/>
                </a:tc>
                <a:tc>
                  <a:txBody>
                    <a:bodyPr/>
                    <a:lstStyle/>
                    <a:p>
                      <a:r>
                        <a:rPr lang="zh-CN" altLang="en-US" sz="1200" dirty="0" smtClean="0"/>
                        <a:t>完全一致和确定性的结果</a:t>
                      </a:r>
                      <a:endParaRPr lang="zh-CN" altLang="en-US" sz="1200" dirty="0"/>
                    </a:p>
                  </a:txBody>
                  <a:tcPr/>
                </a:tc>
              </a:tr>
              <a:tr h="370840">
                <a:tc>
                  <a:txBody>
                    <a:bodyPr/>
                    <a:lstStyle/>
                    <a:p>
                      <a:r>
                        <a:rPr lang="en-US" altLang="zh-CN" sz="1200" dirty="0" smtClean="0"/>
                        <a:t>Event time</a:t>
                      </a:r>
                      <a:endParaRPr lang="zh-CN" altLang="en-US" sz="1200" dirty="0"/>
                    </a:p>
                  </a:txBody>
                  <a:tcPr/>
                </a:tc>
                <a:tc>
                  <a:txBody>
                    <a:bodyPr/>
                    <a:lstStyle/>
                    <a:p>
                      <a:r>
                        <a:rPr lang="zh-CN" altLang="en-US" sz="1200" dirty="0" smtClean="0"/>
                        <a:t>有</a:t>
                      </a:r>
                      <a:endParaRPr lang="zh-CN" altLang="en-US" sz="1200" dirty="0"/>
                    </a:p>
                  </a:txBody>
                  <a:tcPr/>
                </a:tc>
                <a:tc>
                  <a:txBody>
                    <a:bodyPr/>
                    <a:lstStyle/>
                    <a:p>
                      <a:r>
                        <a:rPr lang="zh-CN" altLang="en-US" sz="1200" dirty="0" smtClean="0"/>
                        <a:t>需要</a:t>
                      </a:r>
                      <a:endParaRPr lang="zh-CN" altLang="en-US" sz="1200" dirty="0"/>
                    </a:p>
                  </a:txBody>
                  <a:tcPr/>
                </a:tc>
                <a:tc>
                  <a:txBody>
                    <a:bodyPr/>
                    <a:lstStyle/>
                    <a:p>
                      <a:r>
                        <a:rPr lang="zh-CN" altLang="en-US" sz="1200" dirty="0" smtClean="0"/>
                        <a:t>能</a:t>
                      </a:r>
                      <a:endParaRPr lang="zh-CN" altLang="en-US" sz="1200" dirty="0"/>
                    </a:p>
                  </a:txBody>
                  <a:tcPr/>
                </a:tc>
                <a:tc>
                  <a:txBody>
                    <a:bodyPr/>
                    <a:lstStyle/>
                    <a:p>
                      <a:r>
                        <a:rPr lang="zh-CN" altLang="en-US" sz="1200" dirty="0" smtClean="0"/>
                        <a:t>能</a:t>
                      </a:r>
                      <a:endParaRPr lang="zh-CN" altLang="en-US" sz="1200" dirty="0"/>
                    </a:p>
                  </a:txBody>
                  <a:tcPr/>
                </a:tc>
                <a:tc>
                  <a:txBody>
                    <a:bodyPr/>
                    <a:lstStyle/>
                    <a:p>
                      <a:r>
                        <a:rPr lang="zh-CN" altLang="en-US" sz="1200" dirty="0" smtClean="0"/>
                        <a:t>理论上可以</a:t>
                      </a:r>
                      <a:endParaRPr lang="zh-CN" altLang="en-US" sz="1200" dirty="0"/>
                    </a:p>
                  </a:txBody>
                  <a:tcPr/>
                </a:tc>
              </a:tr>
              <a:tr h="370840">
                <a:tc>
                  <a:txBody>
                    <a:bodyPr/>
                    <a:lstStyle/>
                    <a:p>
                      <a:r>
                        <a:rPr lang="en-US" altLang="zh-CN" sz="1200" dirty="0" smtClean="0"/>
                        <a:t>Ingestion time</a:t>
                      </a:r>
                      <a:endParaRPr lang="zh-CN" altLang="en-US" sz="1200" dirty="0"/>
                    </a:p>
                  </a:txBody>
                  <a:tcPr/>
                </a:tc>
                <a:tc>
                  <a:txBody>
                    <a:bodyPr/>
                    <a:lstStyle/>
                    <a:p>
                      <a:r>
                        <a:rPr lang="zh-CN" altLang="en-US" sz="1200" dirty="0" smtClean="0"/>
                        <a:t>有</a:t>
                      </a:r>
                      <a:endParaRPr lang="zh-CN" altLang="en-US" sz="1200" dirty="0"/>
                    </a:p>
                  </a:txBody>
                  <a:tcPr/>
                </a:tc>
                <a:tc>
                  <a:txBody>
                    <a:bodyPr/>
                    <a:lstStyle/>
                    <a:p>
                      <a:r>
                        <a:rPr lang="zh-CN" altLang="en-US" sz="1200" dirty="0" smtClean="0"/>
                        <a:t>不需要</a:t>
                      </a:r>
                      <a:endParaRPr lang="zh-CN" altLang="en-US" sz="1200" dirty="0"/>
                    </a:p>
                  </a:txBody>
                  <a:tcPr/>
                </a:tc>
                <a:tc>
                  <a:txBody>
                    <a:bodyPr/>
                    <a:lstStyle/>
                    <a:p>
                      <a:r>
                        <a:rPr lang="zh-CN" altLang="en-US" sz="1200" dirty="0" smtClean="0"/>
                        <a:t>不能</a:t>
                      </a:r>
                      <a:endParaRPr lang="zh-CN" altLang="en-US" sz="1200" dirty="0"/>
                    </a:p>
                  </a:txBody>
                  <a:tcPr/>
                </a:tc>
                <a:tc>
                  <a:txBody>
                    <a:bodyPr/>
                    <a:lstStyle/>
                    <a:p>
                      <a:r>
                        <a:rPr lang="zh-CN" altLang="en-US" sz="1200" dirty="0" smtClean="0"/>
                        <a:t>不能</a:t>
                      </a:r>
                      <a:endParaRPr lang="zh-CN" altLang="en-US" sz="1200" dirty="0"/>
                    </a:p>
                  </a:txBody>
                  <a:tcPr/>
                </a:tc>
                <a:tc>
                  <a:txBody>
                    <a:bodyPr/>
                    <a:lstStyle/>
                    <a:p>
                      <a:r>
                        <a:rPr lang="zh-CN" altLang="en-US" sz="1200" dirty="0" smtClean="0"/>
                        <a:t>不能</a:t>
                      </a:r>
                      <a:endParaRPr lang="zh-CN" altLang="en-US" sz="1200" dirty="0"/>
                    </a:p>
                  </a:txBody>
                  <a:tcPr/>
                </a:tc>
              </a:tr>
              <a:tr h="370840">
                <a:tc>
                  <a:txBody>
                    <a:bodyPr/>
                    <a:lstStyle/>
                    <a:p>
                      <a:r>
                        <a:rPr lang="en-US" altLang="zh-CN" sz="1200" dirty="0" smtClean="0"/>
                        <a:t>Processing time</a:t>
                      </a:r>
                      <a:endParaRPr lang="zh-CN" altLang="en-US" sz="1200" dirty="0"/>
                    </a:p>
                  </a:txBody>
                  <a:tcPr/>
                </a:tc>
                <a:tc>
                  <a:txBody>
                    <a:bodyPr/>
                    <a:lstStyle/>
                    <a:p>
                      <a:r>
                        <a:rPr lang="zh-CN" altLang="en-US" sz="1200" dirty="0" smtClean="0"/>
                        <a:t>无</a:t>
                      </a:r>
                      <a:endParaRPr lang="zh-CN" altLang="en-US" sz="1200" dirty="0"/>
                    </a:p>
                  </a:txBody>
                  <a:tcPr/>
                </a:tc>
                <a:tc>
                  <a:txBody>
                    <a:bodyPr/>
                    <a:lstStyle/>
                    <a:p>
                      <a:r>
                        <a:rPr lang="zh-CN" altLang="en-US" sz="1200" dirty="0" smtClean="0"/>
                        <a:t>无</a:t>
                      </a:r>
                      <a:endParaRPr lang="zh-CN" altLang="en-US" sz="1200" dirty="0"/>
                    </a:p>
                  </a:txBody>
                  <a:tcPr/>
                </a:tc>
                <a:tc>
                  <a:txBody>
                    <a:bodyPr/>
                    <a:lstStyle/>
                    <a:p>
                      <a:r>
                        <a:rPr lang="zh-CN" altLang="en-US" sz="1200" dirty="0" smtClean="0"/>
                        <a:t>无</a:t>
                      </a:r>
                      <a:endParaRPr lang="zh-CN" altLang="en-US" sz="1200" dirty="0"/>
                    </a:p>
                  </a:txBody>
                  <a:tcPr/>
                </a:tc>
                <a:tc>
                  <a:txBody>
                    <a:bodyPr/>
                    <a:lstStyle/>
                    <a:p>
                      <a:r>
                        <a:rPr lang="zh-CN" altLang="en-US" sz="1200" dirty="0" smtClean="0"/>
                        <a:t>无</a:t>
                      </a:r>
                      <a:endParaRPr lang="zh-CN" altLang="en-US" sz="1200" dirty="0"/>
                    </a:p>
                  </a:txBody>
                  <a:tcPr/>
                </a:tc>
                <a:tc>
                  <a:txBody>
                    <a:bodyPr/>
                    <a:lstStyle/>
                    <a:p>
                      <a:r>
                        <a:rPr lang="zh-CN" altLang="en-US" sz="1200" dirty="0" smtClean="0"/>
                        <a:t>记录到达系统的速度，以及各个</a:t>
                      </a:r>
                      <a:r>
                        <a:rPr lang="en-US" altLang="zh-CN" sz="1200" dirty="0" err="1" smtClean="0"/>
                        <a:t>operater</a:t>
                      </a:r>
                      <a:r>
                        <a:rPr lang="zh-CN" altLang="en-US" sz="1200" dirty="0" smtClean="0"/>
                        <a:t>中</a:t>
                      </a:r>
                      <a:r>
                        <a:rPr lang="en-US" altLang="zh-CN" sz="1200" dirty="0" smtClean="0"/>
                        <a:t>record flow</a:t>
                      </a:r>
                      <a:r>
                        <a:rPr lang="zh-CN" altLang="en-US" sz="1200" dirty="0" smtClean="0"/>
                        <a:t>的速度</a:t>
                      </a:r>
                      <a:endParaRPr lang="zh-CN" altLang="en-US" sz="1200" dirty="0"/>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2844" y="357166"/>
            <a:ext cx="8089459" cy="3600986"/>
          </a:xfrm>
          <a:prstGeom prst="rect">
            <a:avLst/>
          </a:prstGeom>
        </p:spPr>
        <p:txBody>
          <a:bodyPr wrap="square">
            <a:spAutoFit/>
          </a:bodyPr>
          <a:lstStyle/>
          <a:p>
            <a:pPr latinLnBrk="1"/>
            <a:r>
              <a:rPr lang="en-US" altLang="zh-CN" sz="1200" dirty="0" err="1" smtClean="0"/>
              <a:t>Flink</a:t>
            </a:r>
            <a:r>
              <a:rPr lang="zh-CN" altLang="en-US" sz="1200" dirty="0" smtClean="0"/>
              <a:t>流处理中的算子操作，是可以有状态的，这也是区别于其他流计算引擎的显著标志之一。</a:t>
            </a:r>
          </a:p>
          <a:p>
            <a:pPr latinLnBrk="1"/>
            <a:r>
              <a:rPr lang="en-US" altLang="zh-CN" sz="1200" dirty="0" err="1" smtClean="0"/>
              <a:t>Flink</a:t>
            </a:r>
            <a:r>
              <a:rPr lang="zh-CN" altLang="en-US" sz="1200" dirty="0" smtClean="0"/>
              <a:t>提供了</a:t>
            </a:r>
            <a:r>
              <a:rPr lang="en-US" altLang="zh-CN" sz="1200" b="1" dirty="0" err="1" smtClean="0"/>
              <a:t>Exactly_once</a:t>
            </a:r>
            <a:r>
              <a:rPr lang="zh-CN" altLang="en-US" sz="1200" b="1" dirty="0" smtClean="0"/>
              <a:t>特性</a:t>
            </a:r>
            <a:r>
              <a:rPr lang="zh-CN" altLang="en-US" sz="1200" dirty="0" smtClean="0"/>
              <a:t>，是依赖于</a:t>
            </a:r>
            <a:r>
              <a:rPr lang="zh-CN" altLang="en-US" sz="1200" b="1" dirty="0" smtClean="0"/>
              <a:t>带有</a:t>
            </a:r>
            <a:r>
              <a:rPr lang="en-US" altLang="zh-CN" sz="1200" b="1" dirty="0" smtClean="0"/>
              <a:t>barrier</a:t>
            </a:r>
            <a:r>
              <a:rPr lang="zh-CN" altLang="en-US" sz="1200" b="1" dirty="0" smtClean="0"/>
              <a:t>的分布式快照</a:t>
            </a:r>
            <a:r>
              <a:rPr lang="en-US" altLang="zh-CN" sz="1200" b="1" dirty="0" smtClean="0"/>
              <a:t>+</a:t>
            </a:r>
            <a:r>
              <a:rPr lang="zh-CN" altLang="en-US" sz="1200" b="1" dirty="0" smtClean="0"/>
              <a:t>可部分重发的数据源功能实现的</a:t>
            </a:r>
            <a:r>
              <a:rPr lang="zh-CN" altLang="en-US" sz="1200" dirty="0" smtClean="0"/>
              <a:t>。</a:t>
            </a:r>
            <a:endParaRPr lang="en-US" altLang="zh-CN" sz="1200" dirty="0" smtClean="0"/>
          </a:p>
          <a:p>
            <a:pPr latinLnBrk="1"/>
            <a:r>
              <a:rPr lang="zh-CN" altLang="en-US" sz="1200" dirty="0" smtClean="0"/>
              <a:t>而分布式快照中，就保存了</a:t>
            </a:r>
            <a:r>
              <a:rPr lang="en-US" altLang="zh-CN" sz="1200" dirty="0" smtClean="0"/>
              <a:t>operator</a:t>
            </a:r>
            <a:r>
              <a:rPr lang="zh-CN" altLang="en-US" sz="1200" dirty="0" smtClean="0"/>
              <a:t>的状态信息。</a:t>
            </a:r>
          </a:p>
          <a:p>
            <a:pPr latinLnBrk="1"/>
            <a:r>
              <a:rPr lang="en-US" altLang="zh-CN" sz="1200" dirty="0" smtClean="0"/>
              <a:t>4.1</a:t>
            </a:r>
            <a:r>
              <a:rPr lang="zh-CN" altLang="en-US" sz="1200" dirty="0" smtClean="0"/>
              <a:t>、如何定义快照？ </a:t>
            </a:r>
          </a:p>
          <a:p>
            <a:pPr latinLnBrk="1"/>
            <a:r>
              <a:rPr lang="zh-CN" altLang="en-US" sz="1200" dirty="0" smtClean="0"/>
              <a:t>（</a:t>
            </a:r>
            <a:r>
              <a:rPr lang="en-US" altLang="zh-CN" sz="1200" dirty="0" smtClean="0"/>
              <a:t>1</a:t>
            </a:r>
            <a:r>
              <a:rPr lang="zh-CN" altLang="en-US" sz="1200" dirty="0" smtClean="0"/>
              <a:t>）使用</a:t>
            </a:r>
            <a:r>
              <a:rPr lang="en-US" altLang="zh-CN" sz="1200" dirty="0" smtClean="0"/>
              <a:t>window</a:t>
            </a:r>
            <a:r>
              <a:rPr lang="zh-CN" altLang="en-US" sz="1200" dirty="0" smtClean="0"/>
              <a:t>操作，基于</a:t>
            </a:r>
            <a:r>
              <a:rPr lang="en-US" altLang="zh-CN" sz="1200" dirty="0" err="1" smtClean="0"/>
              <a:t>EventTime</a:t>
            </a:r>
            <a:r>
              <a:rPr lang="zh-CN" altLang="en-US" sz="1200" dirty="0" smtClean="0"/>
              <a:t>、</a:t>
            </a:r>
            <a:r>
              <a:rPr lang="en-US" altLang="zh-CN" sz="1200" dirty="0" err="1" smtClean="0"/>
              <a:t>ProcessingTime</a:t>
            </a:r>
            <a:r>
              <a:rPr lang="zh-CN" altLang="en-US" sz="1200" dirty="0" smtClean="0"/>
              <a:t>、基于</a:t>
            </a:r>
            <a:r>
              <a:rPr lang="en-US" altLang="zh-CN" sz="1200" dirty="0" smtClean="0"/>
              <a:t>Count</a:t>
            </a:r>
            <a:r>
              <a:rPr lang="zh-CN" altLang="en-US" sz="1200" dirty="0" smtClean="0"/>
              <a:t>的窗口以及自定义的窗口。 </a:t>
            </a:r>
          </a:p>
          <a:p>
            <a:pPr latinLnBrk="1"/>
            <a:r>
              <a:rPr lang="zh-CN" altLang="en-US" sz="1200" dirty="0" smtClean="0"/>
              <a:t>（</a:t>
            </a:r>
            <a:r>
              <a:rPr lang="en-US" altLang="zh-CN" sz="1200" dirty="0" smtClean="0"/>
              <a:t>2</a:t>
            </a:r>
            <a:r>
              <a:rPr lang="zh-CN" altLang="en-US" sz="1200" dirty="0" smtClean="0"/>
              <a:t>）使用检查点接口，可以注册任何类型的</a:t>
            </a:r>
            <a:r>
              <a:rPr lang="en-US" altLang="zh-CN" sz="1200" dirty="0" smtClean="0"/>
              <a:t>java/</a:t>
            </a:r>
            <a:r>
              <a:rPr lang="en-US" altLang="zh-CN" sz="1200" dirty="0" err="1" smtClean="0"/>
              <a:t>scala</a:t>
            </a:r>
            <a:r>
              <a:rPr lang="zh-CN" altLang="en-US" sz="1200" dirty="0" smtClean="0"/>
              <a:t>对象。 </a:t>
            </a:r>
          </a:p>
          <a:p>
            <a:pPr latinLnBrk="1"/>
            <a:r>
              <a:rPr lang="zh-CN" altLang="en-US" sz="1200" dirty="0" smtClean="0"/>
              <a:t>（</a:t>
            </a:r>
            <a:r>
              <a:rPr lang="en-US" altLang="zh-CN" sz="1200" dirty="0" smtClean="0"/>
              <a:t>3</a:t>
            </a:r>
            <a:r>
              <a:rPr lang="zh-CN" altLang="en-US" sz="1200" dirty="0" smtClean="0"/>
              <a:t>）使用</a:t>
            </a:r>
            <a:r>
              <a:rPr lang="en-US" altLang="zh-CN" sz="1200" dirty="0" smtClean="0"/>
              <a:t>key/value</a:t>
            </a:r>
            <a:r>
              <a:rPr lang="zh-CN" altLang="en-US" sz="1200" dirty="0" smtClean="0"/>
              <a:t>状态接口，通过</a:t>
            </a:r>
            <a:r>
              <a:rPr lang="en-US" altLang="zh-CN" sz="1200" dirty="0" smtClean="0"/>
              <a:t>key</a:t>
            </a:r>
            <a:r>
              <a:rPr lang="zh-CN" altLang="en-US" sz="1200" dirty="0" smtClean="0"/>
              <a:t>来分区使用</a:t>
            </a:r>
            <a:r>
              <a:rPr lang="en-US" altLang="zh-CN" sz="1200" dirty="0" smtClean="0"/>
              <a:t>state</a:t>
            </a:r>
            <a:r>
              <a:rPr lang="zh-CN" altLang="en-US" sz="1200" dirty="0" smtClean="0"/>
              <a:t>。</a:t>
            </a:r>
          </a:p>
          <a:p>
            <a:pPr latinLnBrk="1"/>
            <a:r>
              <a:rPr lang="en-US" altLang="zh-CN" sz="1200" dirty="0" smtClean="0"/>
              <a:t>4.2</a:t>
            </a:r>
            <a:r>
              <a:rPr lang="zh-CN" altLang="en-US" sz="1200" dirty="0" smtClean="0"/>
              <a:t>、重点说说如何使用基于</a:t>
            </a:r>
            <a:r>
              <a:rPr lang="en-US" altLang="zh-CN" sz="1200" dirty="0" smtClean="0"/>
              <a:t>key/value</a:t>
            </a:r>
            <a:r>
              <a:rPr lang="zh-CN" altLang="en-US" sz="1200" dirty="0" smtClean="0"/>
              <a:t>状态接口来定义</a:t>
            </a:r>
            <a:r>
              <a:rPr lang="en-US" altLang="zh-CN" sz="1200" dirty="0" smtClean="0"/>
              <a:t>state</a:t>
            </a:r>
          </a:p>
          <a:p>
            <a:pPr latinLnBrk="1"/>
            <a:r>
              <a:rPr lang="zh-CN" altLang="en-US" sz="1200" dirty="0" smtClean="0"/>
              <a:t>既然是基于</a:t>
            </a:r>
            <a:r>
              <a:rPr lang="en-US" altLang="zh-CN" sz="1200" dirty="0" smtClean="0"/>
              <a:t>key/value</a:t>
            </a:r>
            <a:r>
              <a:rPr lang="zh-CN" altLang="en-US" sz="1200" dirty="0" smtClean="0"/>
              <a:t>的状态接口，那么这些状态只能用于</a:t>
            </a:r>
            <a:r>
              <a:rPr lang="en-US" altLang="zh-CN" sz="1200" dirty="0" err="1" smtClean="0"/>
              <a:t>keyedStream</a:t>
            </a:r>
            <a:r>
              <a:rPr lang="zh-CN" altLang="en-US" sz="1200" dirty="0" smtClean="0"/>
              <a:t>之上。</a:t>
            </a:r>
            <a:endParaRPr lang="en-US" altLang="zh-CN" sz="1200" dirty="0" smtClean="0"/>
          </a:p>
          <a:p>
            <a:pPr latinLnBrk="1"/>
            <a:r>
              <a:rPr lang="en-US" altLang="zh-CN" sz="1200" dirty="0" err="1" smtClean="0"/>
              <a:t>keyedStream</a:t>
            </a:r>
            <a:r>
              <a:rPr lang="zh-CN" altLang="en-US" sz="1200" dirty="0" smtClean="0"/>
              <a:t>上的</a:t>
            </a:r>
            <a:r>
              <a:rPr lang="en-US" altLang="zh-CN" sz="1200" dirty="0" smtClean="0"/>
              <a:t>operator</a:t>
            </a:r>
            <a:r>
              <a:rPr lang="zh-CN" altLang="en-US" sz="1200" dirty="0" smtClean="0"/>
              <a:t>操作可以包含</a:t>
            </a:r>
            <a:r>
              <a:rPr lang="en-US" altLang="zh-CN" sz="1200" dirty="0" smtClean="0"/>
              <a:t>window</a:t>
            </a:r>
            <a:r>
              <a:rPr lang="zh-CN" altLang="en-US" sz="1200" dirty="0" smtClean="0"/>
              <a:t>或者</a:t>
            </a:r>
            <a:r>
              <a:rPr lang="en-US" altLang="zh-CN" sz="1200" dirty="0" smtClean="0"/>
              <a:t>map</a:t>
            </a:r>
            <a:r>
              <a:rPr lang="zh-CN" altLang="en-US" sz="1200" dirty="0" smtClean="0"/>
              <a:t>等算子操作。</a:t>
            </a:r>
          </a:p>
          <a:p>
            <a:pPr latinLnBrk="1"/>
            <a:r>
              <a:rPr lang="en-US" altLang="zh-CN" sz="1200" dirty="0" smtClean="0"/>
              <a:t>key/value</a:t>
            </a:r>
            <a:r>
              <a:rPr lang="zh-CN" altLang="en-US" sz="1200" dirty="0" smtClean="0"/>
              <a:t>下可用的状态接口： </a:t>
            </a:r>
          </a:p>
          <a:p>
            <a:pPr latinLnBrk="1"/>
            <a:r>
              <a:rPr lang="zh-CN" altLang="en-US" sz="1200" dirty="0" smtClean="0"/>
              <a:t>（</a:t>
            </a:r>
            <a:r>
              <a:rPr lang="en-US" altLang="zh-CN" sz="1200" dirty="0" smtClean="0"/>
              <a:t>1</a:t>
            </a:r>
            <a:r>
              <a:rPr lang="zh-CN" altLang="en-US" sz="1200" dirty="0" smtClean="0"/>
              <a:t>）</a:t>
            </a:r>
            <a:r>
              <a:rPr lang="en-US" altLang="zh-CN" sz="1200" dirty="0" err="1" smtClean="0"/>
              <a:t>ValueState</a:t>
            </a:r>
            <a:r>
              <a:rPr lang="en-US" altLang="zh-CN" sz="1200" dirty="0" smtClean="0"/>
              <a:t> </a:t>
            </a:r>
            <a:r>
              <a:rPr lang="zh-CN" altLang="en-US" sz="1200" dirty="0" smtClean="0"/>
              <a:t>： 状态保存的是一个值，可以通过</a:t>
            </a:r>
            <a:r>
              <a:rPr lang="en-US" altLang="zh-CN" sz="1200" dirty="0" smtClean="0"/>
              <a:t>update(T)</a:t>
            </a:r>
            <a:r>
              <a:rPr lang="zh-CN" altLang="en-US" sz="1200" dirty="0" smtClean="0"/>
              <a:t>来更新，</a:t>
            </a:r>
            <a:r>
              <a:rPr lang="en-US" altLang="zh-CN" sz="1200" dirty="0" err="1" smtClean="0"/>
              <a:t>T.value</a:t>
            </a:r>
            <a:r>
              <a:rPr lang="zh-CN" altLang="en-US" sz="1200" dirty="0" smtClean="0"/>
              <a:t>（）获取。 </a:t>
            </a:r>
          </a:p>
          <a:p>
            <a:pPr latinLnBrk="1"/>
            <a:r>
              <a:rPr lang="zh-CN" altLang="en-US" sz="1200" dirty="0" smtClean="0"/>
              <a:t>（</a:t>
            </a:r>
            <a:r>
              <a:rPr lang="en-US" altLang="zh-CN" sz="1200" dirty="0" smtClean="0"/>
              <a:t>2</a:t>
            </a:r>
            <a:r>
              <a:rPr lang="zh-CN" altLang="en-US" sz="1200" dirty="0" smtClean="0"/>
              <a:t>）</a:t>
            </a:r>
            <a:r>
              <a:rPr lang="en-US" altLang="zh-CN" sz="1200" dirty="0" err="1" smtClean="0"/>
              <a:t>ListState</a:t>
            </a:r>
            <a:r>
              <a:rPr lang="en-US" altLang="zh-CN" sz="1200" dirty="0" smtClean="0"/>
              <a:t> </a:t>
            </a:r>
            <a:r>
              <a:rPr lang="zh-CN" altLang="en-US" sz="1200" dirty="0" smtClean="0"/>
              <a:t>： 状态保存的是一个列表，通过</a:t>
            </a:r>
            <a:r>
              <a:rPr lang="en-US" altLang="zh-CN" sz="1200" dirty="0" smtClean="0"/>
              <a:t>add(T)</a:t>
            </a:r>
            <a:r>
              <a:rPr lang="zh-CN" altLang="en-US" sz="1200" dirty="0" smtClean="0"/>
              <a:t>添加数据，</a:t>
            </a:r>
            <a:r>
              <a:rPr lang="en-US" altLang="zh-CN" sz="1200" dirty="0" err="1" smtClean="0"/>
              <a:t>Iterable.get</a:t>
            </a:r>
            <a:r>
              <a:rPr lang="zh-CN" altLang="en-US" sz="1200" dirty="0" smtClean="0"/>
              <a:t>获取。 </a:t>
            </a:r>
          </a:p>
          <a:p>
            <a:pPr latinLnBrk="1"/>
            <a:r>
              <a:rPr lang="zh-CN" altLang="en-US" sz="1200" dirty="0" smtClean="0"/>
              <a:t>（</a:t>
            </a:r>
            <a:r>
              <a:rPr lang="en-US" altLang="zh-CN" sz="1200" dirty="0" smtClean="0"/>
              <a:t>3</a:t>
            </a:r>
            <a:r>
              <a:rPr lang="zh-CN" altLang="en-US" sz="1200" dirty="0" smtClean="0"/>
              <a:t>）</a:t>
            </a:r>
            <a:r>
              <a:rPr lang="en-US" altLang="zh-CN" sz="1200" dirty="0" err="1" smtClean="0"/>
              <a:t>ReducingState</a:t>
            </a:r>
            <a:r>
              <a:rPr lang="en-US" altLang="zh-CN" sz="1200" dirty="0" smtClean="0"/>
              <a:t> </a:t>
            </a:r>
            <a:r>
              <a:rPr lang="zh-CN" altLang="en-US" sz="1200" dirty="0" smtClean="0"/>
              <a:t>： 状态保存的是一个经过聚合之后的值的列表，通过</a:t>
            </a:r>
            <a:r>
              <a:rPr lang="en-US" altLang="zh-CN" sz="1200" dirty="0" smtClean="0"/>
              <a:t>add(T)</a:t>
            </a:r>
            <a:r>
              <a:rPr lang="zh-CN" altLang="en-US" sz="1200" dirty="0" smtClean="0"/>
              <a:t>添加数据，通过指定的聚合方法获取。</a:t>
            </a:r>
          </a:p>
          <a:p>
            <a:pPr latinLnBrk="1"/>
            <a:r>
              <a:rPr lang="zh-CN" altLang="en-US" sz="1200" dirty="0" smtClean="0"/>
              <a:t>通过创建一个</a:t>
            </a:r>
            <a:r>
              <a:rPr lang="en-US" altLang="zh-CN" sz="1200" dirty="0" err="1" smtClean="0"/>
              <a:t>StateDescriptor</a:t>
            </a:r>
            <a:r>
              <a:rPr lang="zh-CN" altLang="en-US" sz="1200" dirty="0" smtClean="0"/>
              <a:t>，可以得到一个包含特定名称的状态句柄，</a:t>
            </a:r>
            <a:endParaRPr lang="en-US" altLang="zh-CN" sz="1200" dirty="0" smtClean="0"/>
          </a:p>
          <a:p>
            <a:pPr latinLnBrk="1"/>
            <a:r>
              <a:rPr lang="zh-CN" altLang="en-US" sz="1200" dirty="0" smtClean="0"/>
              <a:t>可以分别创建</a:t>
            </a:r>
            <a:r>
              <a:rPr lang="en-US" altLang="zh-CN" sz="1200" dirty="0" err="1" smtClean="0"/>
              <a:t>ValueStateDescriptor</a:t>
            </a:r>
            <a:r>
              <a:rPr lang="zh-CN" altLang="en-US" sz="1200" dirty="0" smtClean="0"/>
              <a:t>、 </a:t>
            </a:r>
            <a:r>
              <a:rPr lang="en-US" altLang="zh-CN" sz="1200" dirty="0" err="1" smtClean="0"/>
              <a:t>ListStateDescriptor</a:t>
            </a:r>
            <a:r>
              <a:rPr lang="zh-CN" altLang="en-US" sz="1200" dirty="0" smtClean="0"/>
              <a:t>或</a:t>
            </a:r>
            <a:r>
              <a:rPr lang="en-US" altLang="zh-CN" sz="1200" dirty="0" err="1" smtClean="0"/>
              <a:t>ReducingStateDescriptor</a:t>
            </a:r>
            <a:r>
              <a:rPr lang="zh-CN" altLang="en-US" sz="1200" dirty="0" smtClean="0"/>
              <a:t>状态句柄。</a:t>
            </a:r>
          </a:p>
          <a:p>
            <a:pPr latinLnBrk="1"/>
            <a:r>
              <a:rPr lang="zh-CN" altLang="en-US" sz="1200" dirty="0" smtClean="0"/>
              <a:t>注意：状态是通过</a:t>
            </a:r>
            <a:r>
              <a:rPr lang="en-US" altLang="zh-CN" sz="1200" dirty="0" err="1" smtClean="0"/>
              <a:t>RuntimeContext</a:t>
            </a:r>
            <a:r>
              <a:rPr lang="zh-CN" altLang="en-US" sz="1200" dirty="0" smtClean="0"/>
              <a:t>来访问的，因此只能在</a:t>
            </a:r>
            <a:r>
              <a:rPr lang="en-US" altLang="zh-CN" sz="1200" dirty="0" err="1" smtClean="0"/>
              <a:t>RichFunction</a:t>
            </a:r>
            <a:r>
              <a:rPr lang="zh-CN" altLang="en-US" sz="1200" dirty="0" smtClean="0"/>
              <a:t>中访问状态。这就要求</a:t>
            </a:r>
            <a:r>
              <a:rPr lang="en-US" altLang="zh-CN" sz="1200" dirty="0" smtClean="0"/>
              <a:t>UDF</a:t>
            </a:r>
            <a:r>
              <a:rPr lang="zh-CN" altLang="en-US" sz="1200" dirty="0" smtClean="0"/>
              <a:t>时要继承</a:t>
            </a:r>
            <a:r>
              <a:rPr lang="en-US" altLang="zh-CN" sz="1200" dirty="0" smtClean="0"/>
              <a:t>Rich</a:t>
            </a:r>
            <a:r>
              <a:rPr lang="zh-CN" altLang="en-US" sz="1200" dirty="0" smtClean="0"/>
              <a:t>函数，</a:t>
            </a:r>
            <a:endParaRPr lang="en-US" altLang="zh-CN" sz="1200" dirty="0" smtClean="0"/>
          </a:p>
          <a:p>
            <a:pPr latinLnBrk="1"/>
            <a:r>
              <a:rPr lang="zh-CN" altLang="en-US" sz="1200" dirty="0" smtClean="0"/>
              <a:t>例如</a:t>
            </a:r>
            <a:r>
              <a:rPr lang="en-US" altLang="zh-CN" sz="1200" dirty="0" err="1" smtClean="0"/>
              <a:t>RichMapFunction</a:t>
            </a:r>
            <a:r>
              <a:rPr lang="zh-CN" altLang="en-US" sz="1200" dirty="0" smtClean="0"/>
              <a:t>、</a:t>
            </a:r>
            <a:r>
              <a:rPr lang="en-US" altLang="zh-CN" sz="1200" dirty="0" err="1" smtClean="0"/>
              <a:t>RichFlatMapFunction</a:t>
            </a:r>
            <a:r>
              <a:rPr lang="zh-CN" altLang="en-US" sz="1200" dirty="0" smtClean="0"/>
              <a:t>等。</a:t>
            </a:r>
          </a:p>
          <a:p>
            <a:pPr latinLnBrk="1"/>
            <a:r>
              <a:rPr lang="zh-CN" altLang="en-US" sz="1200" dirty="0" smtClean="0"/>
              <a:t>无状态的流与有状态的流的对比： </a:t>
            </a:r>
            <a:endParaRPr lang="zh-CN" altLang="en-US" sz="1200" dirty="0"/>
          </a:p>
        </p:txBody>
      </p:sp>
      <p:sp>
        <p:nvSpPr>
          <p:cNvPr id="5" name="矩形 4"/>
          <p:cNvSpPr/>
          <p:nvPr/>
        </p:nvSpPr>
        <p:spPr>
          <a:xfrm>
            <a:off x="0" y="0"/>
            <a:ext cx="649537" cy="369332"/>
          </a:xfrm>
          <a:prstGeom prst="rect">
            <a:avLst/>
          </a:prstGeom>
        </p:spPr>
        <p:txBody>
          <a:bodyPr wrap="none">
            <a:spAutoFit/>
          </a:bodyPr>
          <a:lstStyle/>
          <a:p>
            <a:r>
              <a:rPr lang="zh-CN" altLang="en-US" b="1" dirty="0" smtClean="0"/>
              <a:t>状态</a:t>
            </a:r>
            <a:endParaRPr lang="zh-CN" altLang="en-US" dirty="0"/>
          </a:p>
        </p:txBody>
      </p:sp>
      <p:pic>
        <p:nvPicPr>
          <p:cNvPr id="46082" name="Picture 2"/>
          <p:cNvPicPr>
            <a:picLocks noChangeAspect="1" noChangeArrowheads="1"/>
          </p:cNvPicPr>
          <p:nvPr/>
        </p:nvPicPr>
        <p:blipFill>
          <a:blip r:embed="rId2"/>
          <a:srcRect/>
          <a:stretch>
            <a:fillRect/>
          </a:stretch>
        </p:blipFill>
        <p:spPr bwMode="auto">
          <a:xfrm>
            <a:off x="214282" y="4071942"/>
            <a:ext cx="7067550" cy="1785950"/>
          </a:xfrm>
          <a:prstGeom prst="rect">
            <a:avLst/>
          </a:prstGeom>
          <a:noFill/>
          <a:ln w="9525">
            <a:noFill/>
            <a:miter lim="800000"/>
            <a:headEnd/>
            <a:tailEnd/>
          </a:ln>
          <a:effectLst/>
        </p:spPr>
      </p:pic>
      <p:sp>
        <p:nvSpPr>
          <p:cNvPr id="7" name="矩形 6"/>
          <p:cNvSpPr/>
          <p:nvPr/>
        </p:nvSpPr>
        <p:spPr>
          <a:xfrm>
            <a:off x="142844" y="5857892"/>
            <a:ext cx="8215370" cy="461665"/>
          </a:xfrm>
          <a:prstGeom prst="rect">
            <a:avLst/>
          </a:prstGeom>
        </p:spPr>
        <p:txBody>
          <a:bodyPr wrap="square">
            <a:spAutoFit/>
          </a:bodyPr>
          <a:lstStyle/>
          <a:p>
            <a:r>
              <a:rPr lang="zh-CN" altLang="en-US" sz="1200" dirty="0" smtClean="0"/>
              <a:t>状态终端用来对状态进行持久化存储，</a:t>
            </a:r>
            <a:r>
              <a:rPr lang="en-US" altLang="zh-CN" sz="1200" dirty="0" err="1" smtClean="0"/>
              <a:t>Flink</a:t>
            </a:r>
            <a:r>
              <a:rPr lang="zh-CN" altLang="en-US" sz="1200" dirty="0" smtClean="0"/>
              <a:t>支持多个状态终端：</a:t>
            </a:r>
          </a:p>
          <a:p>
            <a:r>
              <a:rPr lang="zh-CN" altLang="en-US" sz="1200" dirty="0" smtClean="0"/>
              <a:t>（</a:t>
            </a:r>
            <a:r>
              <a:rPr lang="en-US" altLang="zh-CN" sz="1200" dirty="0" smtClean="0"/>
              <a:t>1</a:t>
            </a:r>
            <a:r>
              <a:rPr lang="zh-CN" altLang="en-US" sz="1200" dirty="0" smtClean="0"/>
              <a:t>）</a:t>
            </a:r>
            <a:r>
              <a:rPr lang="en-US" altLang="zh-CN" sz="1200" dirty="0" err="1" smtClean="0"/>
              <a:t>MemoryStateBackend</a:t>
            </a:r>
            <a:r>
              <a:rPr lang="en-US" altLang="zh-CN" sz="1200" dirty="0" smtClean="0"/>
              <a:t> </a:t>
            </a:r>
            <a:r>
              <a:rPr lang="zh-CN" altLang="en-US" sz="1200" dirty="0" smtClean="0"/>
              <a:t>（</a:t>
            </a:r>
            <a:r>
              <a:rPr lang="en-US" altLang="zh-CN" sz="1200" dirty="0" smtClean="0"/>
              <a:t>2</a:t>
            </a:r>
            <a:r>
              <a:rPr lang="zh-CN" altLang="en-US" sz="1200" dirty="0" smtClean="0"/>
              <a:t>）</a:t>
            </a:r>
            <a:r>
              <a:rPr lang="en-US" altLang="zh-CN" sz="1200" dirty="0" err="1" smtClean="0"/>
              <a:t>FsStateBackend</a:t>
            </a:r>
            <a:r>
              <a:rPr lang="en-US" altLang="zh-CN" sz="1200" dirty="0" smtClean="0"/>
              <a:t> </a:t>
            </a:r>
            <a:r>
              <a:rPr lang="zh-CN" altLang="en-US" sz="1200" dirty="0" smtClean="0"/>
              <a:t>（</a:t>
            </a:r>
            <a:r>
              <a:rPr lang="en-US" altLang="zh-CN" sz="1200" dirty="0" smtClean="0"/>
              <a:t>3</a:t>
            </a:r>
            <a:r>
              <a:rPr lang="zh-CN" altLang="en-US" sz="1200" dirty="0" smtClean="0"/>
              <a:t>）</a:t>
            </a:r>
            <a:r>
              <a:rPr lang="en-US" altLang="zh-CN" sz="1200" dirty="0" err="1" smtClean="0"/>
              <a:t>RocksDBStateBackend</a:t>
            </a:r>
            <a:endParaRPr lang="zh-CN" alt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2912272" cy="369332"/>
          </a:xfrm>
          <a:prstGeom prst="rect">
            <a:avLst/>
          </a:prstGeom>
        </p:spPr>
        <p:txBody>
          <a:bodyPr wrap="none">
            <a:spAutoFit/>
          </a:bodyPr>
          <a:lstStyle/>
          <a:p>
            <a:r>
              <a:rPr lang="en-US" dirty="0" smtClean="0"/>
              <a:t>Keyed </a:t>
            </a:r>
            <a:r>
              <a:rPr lang="en-US" dirty="0" err="1" smtClean="0"/>
              <a:t>state和</a:t>
            </a:r>
            <a:r>
              <a:rPr lang="en-US" dirty="0" smtClean="0"/>
              <a:t> Operator state</a:t>
            </a:r>
            <a:endParaRPr lang="zh-CN" altLang="en-US" dirty="0"/>
          </a:p>
        </p:txBody>
      </p:sp>
      <p:sp>
        <p:nvSpPr>
          <p:cNvPr id="5" name="矩形 4"/>
          <p:cNvSpPr/>
          <p:nvPr/>
        </p:nvSpPr>
        <p:spPr>
          <a:xfrm>
            <a:off x="0" y="428604"/>
            <a:ext cx="8858280" cy="1384995"/>
          </a:xfrm>
          <a:prstGeom prst="rect">
            <a:avLst/>
          </a:prstGeom>
        </p:spPr>
        <p:txBody>
          <a:bodyPr wrap="square">
            <a:spAutoFit/>
          </a:bodyPr>
          <a:lstStyle/>
          <a:p>
            <a:r>
              <a:rPr lang="en-US" altLang="zh-CN" sz="1200" dirty="0" smtClean="0"/>
              <a:t>Keyed State</a:t>
            </a:r>
            <a:r>
              <a:rPr lang="zh-CN" altLang="en-US" sz="1200" dirty="0" smtClean="0"/>
              <a:t>总是与</a:t>
            </a:r>
            <a:r>
              <a:rPr lang="en-US" altLang="zh-CN" sz="1200" dirty="0" smtClean="0"/>
              <a:t>key</a:t>
            </a:r>
            <a:r>
              <a:rPr lang="zh-CN" altLang="en-US" sz="1200" dirty="0" smtClean="0"/>
              <a:t>相关，并且只能应用于</a:t>
            </a:r>
            <a:r>
              <a:rPr lang="en-US" altLang="zh-CN" sz="1200" dirty="0" err="1" smtClean="0"/>
              <a:t>KeyedStream</a:t>
            </a:r>
            <a:r>
              <a:rPr lang="zh-CN" altLang="en-US" sz="1200" dirty="0" smtClean="0"/>
              <a:t>的函数和操作中。</a:t>
            </a:r>
          </a:p>
          <a:p>
            <a:endParaRPr lang="zh-CN" altLang="en-US" sz="1200" dirty="0" smtClean="0"/>
          </a:p>
          <a:p>
            <a:r>
              <a:rPr lang="zh-CN" altLang="en-US" sz="1200" dirty="0" smtClean="0"/>
              <a:t>你可以认为</a:t>
            </a:r>
            <a:r>
              <a:rPr lang="en-US" altLang="zh-CN" sz="1200" dirty="0" smtClean="0"/>
              <a:t>Keyed State</a:t>
            </a:r>
            <a:r>
              <a:rPr lang="zh-CN" altLang="en-US" sz="1200" dirty="0" smtClean="0"/>
              <a:t>是一个已经分区或者划分的，每个</a:t>
            </a:r>
            <a:r>
              <a:rPr lang="en-US" altLang="zh-CN" sz="1200" dirty="0" smtClean="0"/>
              <a:t>state</a:t>
            </a:r>
            <a:r>
              <a:rPr lang="zh-CN" altLang="en-US" sz="1200" dirty="0" smtClean="0"/>
              <a:t>分区对应一个</a:t>
            </a:r>
            <a:r>
              <a:rPr lang="en-US" altLang="zh-CN" sz="1200" dirty="0" smtClean="0"/>
              <a:t>key</a:t>
            </a:r>
            <a:r>
              <a:rPr lang="zh-CN" altLang="en-US" sz="1200" dirty="0" smtClean="0"/>
              <a:t>的</a:t>
            </a:r>
            <a:r>
              <a:rPr lang="en-US" altLang="zh-CN" sz="1200" dirty="0" smtClean="0"/>
              <a:t>Operator State</a:t>
            </a:r>
            <a:r>
              <a:rPr lang="zh-CN" altLang="en-US" sz="1200" dirty="0" smtClean="0"/>
              <a:t>， </a:t>
            </a:r>
          </a:p>
          <a:p>
            <a:r>
              <a:rPr lang="zh-CN" altLang="en-US" sz="1200" dirty="0" smtClean="0"/>
              <a:t>每个</a:t>
            </a:r>
            <a:r>
              <a:rPr lang="en-US" altLang="zh-CN" sz="1200" dirty="0" smtClean="0"/>
              <a:t>keyed-state</a:t>
            </a:r>
            <a:r>
              <a:rPr lang="zh-CN" altLang="en-US" sz="1200" dirty="0" smtClean="0"/>
              <a:t>逻辑上与一个</a:t>
            </a:r>
            <a:r>
              <a:rPr lang="en-US" altLang="zh-CN" sz="1200" dirty="0" smtClean="0"/>
              <a:t>&lt;</a:t>
            </a:r>
            <a:r>
              <a:rPr lang="zh-CN" altLang="en-US" sz="1200" dirty="0" smtClean="0"/>
              <a:t>并行操作实例</a:t>
            </a:r>
            <a:r>
              <a:rPr lang="en-US" altLang="zh-CN" sz="1200" dirty="0" smtClean="0"/>
              <a:t>, </a:t>
            </a:r>
            <a:r>
              <a:rPr lang="zh-CN" altLang="en-US" sz="1200" dirty="0" smtClean="0"/>
              <a:t>键</a:t>
            </a:r>
            <a:r>
              <a:rPr lang="en-US" altLang="zh-CN" sz="1200" dirty="0" smtClean="0"/>
              <a:t>&gt;(&lt;parallel-operator-instance, key&gt;)</a:t>
            </a:r>
            <a:r>
              <a:rPr lang="zh-CN" altLang="en-US" sz="1200" dirty="0" smtClean="0"/>
              <a:t>绑定在一起，</a:t>
            </a:r>
          </a:p>
          <a:p>
            <a:r>
              <a:rPr lang="zh-CN" altLang="en-US" sz="1200" dirty="0" smtClean="0"/>
              <a:t>由于每个</a:t>
            </a:r>
            <a:r>
              <a:rPr lang="en-US" altLang="zh-CN" sz="1200" dirty="0" smtClean="0"/>
              <a:t>key</a:t>
            </a:r>
            <a:r>
              <a:rPr lang="zh-CN" altLang="en-US" sz="1200" dirty="0" smtClean="0"/>
              <a:t>属于唯一一个键控算子</a:t>
            </a:r>
            <a:r>
              <a:rPr lang="en-US" altLang="zh-CN" sz="1200" dirty="0" smtClean="0"/>
              <a:t>(keyed operator)</a:t>
            </a:r>
            <a:r>
              <a:rPr lang="zh-CN" altLang="en-US" sz="1200" dirty="0" smtClean="0"/>
              <a:t>的并行实例，我们可以简单地看作是</a:t>
            </a:r>
            <a:r>
              <a:rPr lang="en-US" altLang="zh-CN" sz="1200" dirty="0" smtClean="0"/>
              <a:t>&lt;operator, key&gt;</a:t>
            </a:r>
            <a:r>
              <a:rPr lang="zh-CN" altLang="en-US" sz="1200" dirty="0" smtClean="0"/>
              <a:t>。</a:t>
            </a:r>
          </a:p>
          <a:p>
            <a:r>
              <a:rPr lang="en-US" altLang="zh-CN" sz="1200" dirty="0" smtClean="0"/>
              <a:t>Keyed State</a:t>
            </a:r>
            <a:r>
              <a:rPr lang="zh-CN" altLang="en-US" sz="1200" dirty="0" smtClean="0"/>
              <a:t>可以进一步的组成</a:t>
            </a:r>
            <a:r>
              <a:rPr lang="en-US" altLang="zh-CN" sz="1200" dirty="0" smtClean="0"/>
              <a:t>Key Group, Key Group</a:t>
            </a:r>
            <a:r>
              <a:rPr lang="zh-CN" altLang="en-US" sz="1200" dirty="0" smtClean="0"/>
              <a:t>是</a:t>
            </a:r>
            <a:r>
              <a:rPr lang="en-US" altLang="zh-CN" sz="1200" dirty="0" err="1" smtClean="0"/>
              <a:t>Flink</a:t>
            </a:r>
            <a:r>
              <a:rPr lang="zh-CN" altLang="en-US" sz="1200" dirty="0" smtClean="0"/>
              <a:t>重新分配</a:t>
            </a:r>
            <a:r>
              <a:rPr lang="en-US" altLang="zh-CN" sz="1200" dirty="0" smtClean="0"/>
              <a:t>Keyed State</a:t>
            </a:r>
            <a:r>
              <a:rPr lang="zh-CN" altLang="en-US" sz="1200" dirty="0" smtClean="0"/>
              <a:t>的最小单元，</a:t>
            </a:r>
          </a:p>
          <a:p>
            <a:r>
              <a:rPr lang="zh-CN" altLang="en-US" sz="1200" dirty="0" smtClean="0"/>
              <a:t>这里有跟定义的最大并行数一样多的</a:t>
            </a:r>
            <a:r>
              <a:rPr lang="en-US" altLang="zh-CN" sz="1200" dirty="0" smtClean="0"/>
              <a:t>Key Group</a:t>
            </a:r>
            <a:r>
              <a:rPr lang="zh-CN" altLang="en-US" sz="1200" dirty="0" smtClean="0"/>
              <a:t>，在运行时</a:t>
            </a:r>
            <a:r>
              <a:rPr lang="en-US" altLang="zh-CN" sz="1200" dirty="0" smtClean="0"/>
              <a:t>keyed operator</a:t>
            </a:r>
            <a:r>
              <a:rPr lang="zh-CN" altLang="en-US" sz="1200" dirty="0" smtClean="0"/>
              <a:t>的并行实例与</a:t>
            </a:r>
            <a:r>
              <a:rPr lang="en-US" altLang="zh-CN" sz="1200" dirty="0" smtClean="0"/>
              <a:t>key</a:t>
            </a:r>
            <a:r>
              <a:rPr lang="zh-CN" altLang="en-US" sz="1200" dirty="0" smtClean="0"/>
              <a:t>一起为一个或者多个</a:t>
            </a:r>
            <a:r>
              <a:rPr lang="en-US" altLang="zh-CN" sz="1200" dirty="0" smtClean="0"/>
              <a:t>Key Group</a:t>
            </a:r>
            <a:r>
              <a:rPr lang="zh-CN" altLang="en-US" sz="1200" dirty="0" smtClean="0"/>
              <a:t>工作。</a:t>
            </a:r>
            <a:endParaRPr lang="zh-CN" altLang="en-US" sz="1200" dirty="0"/>
          </a:p>
        </p:txBody>
      </p:sp>
      <p:sp>
        <p:nvSpPr>
          <p:cNvPr id="6" name="矩形 5"/>
          <p:cNvSpPr/>
          <p:nvPr/>
        </p:nvSpPr>
        <p:spPr>
          <a:xfrm>
            <a:off x="71406" y="1785926"/>
            <a:ext cx="1124219" cy="276999"/>
          </a:xfrm>
          <a:prstGeom prst="rect">
            <a:avLst/>
          </a:prstGeom>
        </p:spPr>
        <p:txBody>
          <a:bodyPr wrap="none">
            <a:spAutoFit/>
          </a:bodyPr>
          <a:lstStyle/>
          <a:p>
            <a:r>
              <a:rPr lang="en-US" sz="1200" b="1" dirty="0" smtClean="0"/>
              <a:t>Operator State</a:t>
            </a:r>
            <a:endParaRPr lang="en-US" sz="1200" b="1" dirty="0"/>
          </a:p>
        </p:txBody>
      </p:sp>
      <p:sp>
        <p:nvSpPr>
          <p:cNvPr id="7" name="矩形 6"/>
          <p:cNvSpPr/>
          <p:nvPr/>
        </p:nvSpPr>
        <p:spPr>
          <a:xfrm>
            <a:off x="142844" y="2071678"/>
            <a:ext cx="8501122" cy="830997"/>
          </a:xfrm>
          <a:prstGeom prst="rect">
            <a:avLst/>
          </a:prstGeom>
        </p:spPr>
        <p:txBody>
          <a:bodyPr wrap="square">
            <a:spAutoFit/>
          </a:bodyPr>
          <a:lstStyle/>
          <a:p>
            <a:r>
              <a:rPr lang="zh-CN" altLang="en-US" sz="1200" dirty="0" smtClean="0"/>
              <a:t>使用</a:t>
            </a:r>
            <a:r>
              <a:rPr lang="en-US" altLang="zh-CN" sz="1200" dirty="0" smtClean="0"/>
              <a:t>Operator State(</a:t>
            </a:r>
            <a:r>
              <a:rPr lang="zh-CN" altLang="en-US" sz="1200" dirty="0" smtClean="0"/>
              <a:t>或者非键控的</a:t>
            </a:r>
            <a:r>
              <a:rPr lang="en-US" altLang="zh-CN" sz="1200" dirty="0" smtClean="0"/>
              <a:t>state)</a:t>
            </a:r>
            <a:r>
              <a:rPr lang="zh-CN" altLang="en-US" sz="1200" dirty="0" smtClean="0"/>
              <a:t>的话，每个算子状态绑定到一个并行算子实例中。</a:t>
            </a:r>
            <a:r>
              <a:rPr lang="en-US" altLang="zh-CN" sz="1200" dirty="0" smtClean="0"/>
              <a:t>Kafka Connector</a:t>
            </a:r>
            <a:r>
              <a:rPr lang="zh-CN" altLang="en-US" sz="1200" dirty="0" smtClean="0"/>
              <a:t>就是在</a:t>
            </a:r>
            <a:r>
              <a:rPr lang="en-US" altLang="zh-CN" sz="1200" dirty="0" err="1" smtClean="0"/>
              <a:t>Flink</a:t>
            </a:r>
            <a:r>
              <a:rPr lang="zh-CN" altLang="en-US" sz="1200" dirty="0" smtClean="0"/>
              <a:t>中使用</a:t>
            </a:r>
            <a:r>
              <a:rPr lang="en-US" altLang="zh-CN" sz="1200" dirty="0" smtClean="0"/>
              <a:t>Operator State</a:t>
            </a:r>
            <a:r>
              <a:rPr lang="zh-CN" altLang="en-US" sz="1200" dirty="0" smtClean="0"/>
              <a:t>的一个很好的例子，</a:t>
            </a:r>
          </a:p>
          <a:p>
            <a:r>
              <a:rPr lang="zh-CN" altLang="en-US" sz="1200" dirty="0" smtClean="0"/>
              <a:t>每个</a:t>
            </a:r>
            <a:r>
              <a:rPr lang="en-US" altLang="zh-CN" sz="1200" dirty="0" smtClean="0"/>
              <a:t>Kafka consumer</a:t>
            </a:r>
            <a:r>
              <a:rPr lang="zh-CN" altLang="en-US" sz="1200" dirty="0" smtClean="0"/>
              <a:t>的并行实例保存着一个</a:t>
            </a:r>
            <a:r>
              <a:rPr lang="en-US" altLang="zh-CN" sz="1200" dirty="0" smtClean="0"/>
              <a:t>topic</a:t>
            </a:r>
            <a:r>
              <a:rPr lang="zh-CN" altLang="en-US" sz="1200" dirty="0" smtClean="0"/>
              <a:t>分区和偏移量的</a:t>
            </a:r>
            <a:r>
              <a:rPr lang="en-US" altLang="zh-CN" sz="1200" dirty="0" smtClean="0"/>
              <a:t>map</a:t>
            </a:r>
            <a:r>
              <a:rPr lang="zh-CN" altLang="en-US" sz="1200" dirty="0" smtClean="0"/>
              <a:t>作为它的</a:t>
            </a:r>
            <a:r>
              <a:rPr lang="en-US" altLang="zh-CN" sz="1200" dirty="0" smtClean="0"/>
              <a:t>Operator State</a:t>
            </a:r>
            <a:r>
              <a:rPr lang="zh-CN" altLang="en-US" sz="1200" dirty="0" smtClean="0"/>
              <a:t>。</a:t>
            </a:r>
          </a:p>
          <a:p>
            <a:r>
              <a:rPr lang="zh-CN" altLang="en-US" sz="1200" dirty="0" smtClean="0"/>
              <a:t>当并行数发生变化时，</a:t>
            </a:r>
            <a:r>
              <a:rPr lang="en-US" altLang="zh-CN" sz="1200" dirty="0" smtClean="0"/>
              <a:t>Operator State</a:t>
            </a:r>
            <a:r>
              <a:rPr lang="zh-CN" altLang="en-US" sz="1200" dirty="0" smtClean="0"/>
              <a:t>接口支持在并行操作实例中进行重新分配，这里有多种方法来进行重分配。</a:t>
            </a:r>
            <a:endParaRPr lang="zh-CN" altLang="en-US" sz="1200" dirty="0"/>
          </a:p>
        </p:txBody>
      </p:sp>
      <p:sp>
        <p:nvSpPr>
          <p:cNvPr id="8" name="矩形 7"/>
          <p:cNvSpPr/>
          <p:nvPr/>
        </p:nvSpPr>
        <p:spPr>
          <a:xfrm>
            <a:off x="142844" y="3071810"/>
            <a:ext cx="8572560" cy="2123658"/>
          </a:xfrm>
          <a:prstGeom prst="rect">
            <a:avLst/>
          </a:prstGeom>
        </p:spPr>
        <p:txBody>
          <a:bodyPr wrap="square">
            <a:spAutoFit/>
          </a:bodyPr>
          <a:lstStyle/>
          <a:p>
            <a:r>
              <a:rPr lang="zh-CN" altLang="en-US" sz="1200" b="1" dirty="0" smtClean="0"/>
              <a:t>原生的和托管的</a:t>
            </a:r>
            <a:r>
              <a:rPr lang="en-US" altLang="zh-CN" sz="1200" b="1" dirty="0" smtClean="0"/>
              <a:t>State(Raw and Managed State)</a:t>
            </a:r>
          </a:p>
          <a:p>
            <a:r>
              <a:rPr lang="en-US" altLang="zh-CN" sz="1200" dirty="0" smtClean="0"/>
              <a:t>      Keyed State</a:t>
            </a:r>
            <a:r>
              <a:rPr lang="zh-CN" altLang="en-US" sz="1200" dirty="0" smtClean="0"/>
              <a:t>和 </a:t>
            </a:r>
            <a:r>
              <a:rPr lang="en-US" altLang="zh-CN" sz="1200" dirty="0" smtClean="0"/>
              <a:t>Operator State</a:t>
            </a:r>
            <a:r>
              <a:rPr lang="zh-CN" altLang="en-US" sz="1200" dirty="0" smtClean="0"/>
              <a:t>存在两种形式</a:t>
            </a:r>
            <a:r>
              <a:rPr lang="en-US" altLang="zh-CN" sz="1200" dirty="0" smtClean="0"/>
              <a:t>:</a:t>
            </a:r>
            <a:r>
              <a:rPr lang="zh-CN" altLang="en-US" sz="1200" dirty="0" smtClean="0"/>
              <a:t>托管的和原生的。</a:t>
            </a:r>
          </a:p>
          <a:p>
            <a:endParaRPr lang="zh-CN" altLang="en-US" sz="1200" dirty="0" smtClean="0"/>
          </a:p>
          <a:p>
            <a:r>
              <a:rPr lang="zh-CN" altLang="en-US" sz="1200" dirty="0" smtClean="0"/>
              <a:t>     托管的</a:t>
            </a:r>
            <a:r>
              <a:rPr lang="en-US" altLang="zh-CN" sz="1200" dirty="0" smtClean="0"/>
              <a:t>State(Managed State)</a:t>
            </a:r>
            <a:r>
              <a:rPr lang="zh-CN" altLang="en-US" sz="1200" dirty="0" smtClean="0"/>
              <a:t>由</a:t>
            </a:r>
            <a:r>
              <a:rPr lang="en-US" altLang="zh-CN" sz="1200" dirty="0" err="1" smtClean="0"/>
              <a:t>Flink</a:t>
            </a:r>
            <a:r>
              <a:rPr lang="zh-CN" altLang="en-US" sz="1200" dirty="0" smtClean="0"/>
              <a:t>运行时控制的数据结构表示</a:t>
            </a:r>
            <a:r>
              <a:rPr lang="en-US" altLang="zh-CN" sz="1200" dirty="0" smtClean="0"/>
              <a:t>, </a:t>
            </a:r>
            <a:r>
              <a:rPr lang="zh-CN" altLang="en-US" sz="1200" dirty="0" smtClean="0"/>
              <a:t>例如内部哈希表或者</a:t>
            </a:r>
            <a:r>
              <a:rPr lang="en-US" altLang="zh-CN" sz="1200" dirty="0" err="1" smtClean="0"/>
              <a:t>RocksDB</a:t>
            </a:r>
            <a:r>
              <a:rPr lang="zh-CN" altLang="en-US" sz="1200" dirty="0" smtClean="0"/>
              <a:t>，例子是</a:t>
            </a:r>
            <a:r>
              <a:rPr lang="en-US" altLang="zh-CN" sz="1200" dirty="0" smtClean="0"/>
              <a:t>"</a:t>
            </a:r>
            <a:r>
              <a:rPr lang="en-US" altLang="zh-CN" sz="1200" dirty="0" err="1" smtClean="0"/>
              <a:t>ValueSate</a:t>
            </a:r>
            <a:r>
              <a:rPr lang="en-US" altLang="zh-CN" sz="1200" dirty="0" smtClean="0"/>
              <a:t>", "</a:t>
            </a:r>
            <a:r>
              <a:rPr lang="en-US" altLang="zh-CN" sz="1200" dirty="0" err="1" smtClean="0"/>
              <a:t>ListState</a:t>
            </a:r>
            <a:r>
              <a:rPr lang="en-US" altLang="zh-CN" sz="1200" dirty="0" smtClean="0"/>
              <a:t>"</a:t>
            </a:r>
            <a:r>
              <a:rPr lang="zh-CN" altLang="en-US" sz="1200" dirty="0" smtClean="0"/>
              <a:t>等。</a:t>
            </a:r>
            <a:r>
              <a:rPr lang="en-US" altLang="zh-CN" sz="1200" dirty="0" err="1" smtClean="0"/>
              <a:t>Flink</a:t>
            </a:r>
            <a:r>
              <a:rPr lang="zh-CN" altLang="en-US" sz="1200" dirty="0" smtClean="0"/>
              <a:t>运行时会对</a:t>
            </a:r>
            <a:r>
              <a:rPr lang="en-US" altLang="zh-CN" sz="1200" dirty="0" smtClean="0"/>
              <a:t>State</a:t>
            </a:r>
            <a:r>
              <a:rPr lang="zh-CN" altLang="en-US" sz="1200" dirty="0" smtClean="0"/>
              <a:t>编码并将它们写入</a:t>
            </a:r>
            <a:r>
              <a:rPr lang="en-US" altLang="zh-CN" sz="1200" dirty="0" smtClean="0"/>
              <a:t>checkpoint</a:t>
            </a:r>
            <a:r>
              <a:rPr lang="zh-CN" altLang="en-US" sz="1200" dirty="0" smtClean="0"/>
              <a:t>中。</a:t>
            </a:r>
          </a:p>
          <a:p>
            <a:endParaRPr lang="zh-CN" altLang="en-US" sz="1200" dirty="0" smtClean="0"/>
          </a:p>
          <a:p>
            <a:r>
              <a:rPr lang="zh-CN" altLang="en-US" sz="1200" dirty="0" smtClean="0"/>
              <a:t>     原生</a:t>
            </a:r>
            <a:r>
              <a:rPr lang="en-US" altLang="zh-CN" sz="1200" dirty="0" smtClean="0"/>
              <a:t>State(Raw State)</a:t>
            </a:r>
            <a:r>
              <a:rPr lang="zh-CN" altLang="en-US" sz="1200" dirty="0" smtClean="0"/>
              <a:t>是算子保存它们自己的数据结构的</a:t>
            </a:r>
            <a:r>
              <a:rPr lang="en-US" altLang="zh-CN" sz="1200" dirty="0" smtClean="0"/>
              <a:t>state</a:t>
            </a:r>
            <a:r>
              <a:rPr lang="zh-CN" altLang="en-US" sz="1200" dirty="0" smtClean="0"/>
              <a:t>，当</a:t>
            </a:r>
            <a:r>
              <a:rPr lang="en-US" altLang="zh-CN" sz="1200" dirty="0" smtClean="0"/>
              <a:t>checkpoint</a:t>
            </a:r>
            <a:r>
              <a:rPr lang="zh-CN" altLang="en-US" sz="1200" dirty="0" smtClean="0"/>
              <a:t>时，它们仅仅写一串</a:t>
            </a:r>
            <a:r>
              <a:rPr lang="en-US" altLang="zh-CN" sz="1200" dirty="0" smtClean="0"/>
              <a:t>byte</a:t>
            </a:r>
            <a:r>
              <a:rPr lang="zh-CN" altLang="en-US" sz="1200" dirty="0" smtClean="0"/>
              <a:t>数组到</a:t>
            </a:r>
            <a:r>
              <a:rPr lang="en-US" altLang="zh-CN" sz="1200" dirty="0" smtClean="0"/>
              <a:t>checkpoint</a:t>
            </a:r>
            <a:r>
              <a:rPr lang="zh-CN" altLang="en-US" sz="1200" dirty="0" smtClean="0"/>
              <a:t>中。</a:t>
            </a:r>
            <a:r>
              <a:rPr lang="en-US" altLang="zh-CN" sz="1200" dirty="0" err="1" smtClean="0"/>
              <a:t>Flink</a:t>
            </a:r>
            <a:r>
              <a:rPr lang="zh-CN" altLang="en-US" sz="1200" dirty="0" smtClean="0"/>
              <a:t>并不知道</a:t>
            </a:r>
            <a:r>
              <a:rPr lang="en-US" altLang="zh-CN" sz="1200" dirty="0" smtClean="0"/>
              <a:t>State</a:t>
            </a:r>
            <a:r>
              <a:rPr lang="zh-CN" altLang="en-US" sz="1200" dirty="0" smtClean="0"/>
              <a:t>的数据结构，仅能看到原生的</a:t>
            </a:r>
            <a:r>
              <a:rPr lang="en-US" altLang="zh-CN" sz="1200" dirty="0" smtClean="0"/>
              <a:t>byte</a:t>
            </a:r>
            <a:r>
              <a:rPr lang="zh-CN" altLang="en-US" sz="1200" dirty="0" smtClean="0"/>
              <a:t>数组。</a:t>
            </a:r>
          </a:p>
          <a:p>
            <a:endParaRPr lang="zh-CN" altLang="en-US" sz="1200" dirty="0" smtClean="0"/>
          </a:p>
          <a:p>
            <a:r>
              <a:rPr lang="zh-CN" altLang="en-US" sz="1200" dirty="0" smtClean="0"/>
              <a:t>      所有的数据流函数都可以使用托管</a:t>
            </a:r>
            <a:r>
              <a:rPr lang="en-US" altLang="zh-CN" sz="1200" dirty="0" smtClean="0"/>
              <a:t>state</a:t>
            </a:r>
            <a:r>
              <a:rPr lang="zh-CN" altLang="en-US" sz="1200" dirty="0" smtClean="0"/>
              <a:t>，但是原生</a:t>
            </a:r>
            <a:r>
              <a:rPr lang="en-US" altLang="zh-CN" sz="1200" dirty="0" smtClean="0"/>
              <a:t>state</a:t>
            </a:r>
            <a:r>
              <a:rPr lang="zh-CN" altLang="en-US" sz="1200" dirty="0" smtClean="0"/>
              <a:t>接口只能在实现</a:t>
            </a:r>
            <a:r>
              <a:rPr lang="en-US" altLang="zh-CN" sz="1200" dirty="0" smtClean="0"/>
              <a:t>operator</a:t>
            </a:r>
            <a:r>
              <a:rPr lang="zh-CN" altLang="en-US" sz="1200" dirty="0" smtClean="0"/>
              <a:t>时才能使用。使用托管</a:t>
            </a:r>
            <a:r>
              <a:rPr lang="en-US" altLang="zh-CN" sz="1200" dirty="0" smtClean="0"/>
              <a:t>State(</a:t>
            </a:r>
            <a:r>
              <a:rPr lang="zh-CN" altLang="en-US" sz="1200" dirty="0" smtClean="0"/>
              <a:t>而不是原生</a:t>
            </a:r>
            <a:r>
              <a:rPr lang="en-US" altLang="zh-CN" sz="1200" dirty="0" smtClean="0"/>
              <a:t>state)</a:t>
            </a:r>
            <a:r>
              <a:rPr lang="zh-CN" altLang="en-US" sz="1200" dirty="0" smtClean="0"/>
              <a:t>被推荐使用是因为使用托管</a:t>
            </a:r>
            <a:r>
              <a:rPr lang="en-US" altLang="zh-CN" sz="1200" dirty="0" smtClean="0"/>
              <a:t>state</a:t>
            </a:r>
            <a:r>
              <a:rPr lang="zh-CN" altLang="en-US" sz="1200" dirty="0" smtClean="0"/>
              <a:t>，当并行度发生变化时，</a:t>
            </a:r>
            <a:r>
              <a:rPr lang="en-US" altLang="zh-CN" sz="1200" dirty="0" err="1" smtClean="0"/>
              <a:t>Flink</a:t>
            </a:r>
            <a:r>
              <a:rPr lang="zh-CN" altLang="en-US" sz="1200" dirty="0" smtClean="0"/>
              <a:t>可以自动地重新分配</a:t>
            </a:r>
            <a:r>
              <a:rPr lang="en-US" altLang="zh-CN" sz="1200" dirty="0" smtClean="0"/>
              <a:t>state</a:t>
            </a:r>
            <a:r>
              <a:rPr lang="zh-CN" altLang="en-US" sz="1200" dirty="0" smtClean="0"/>
              <a:t>，同时还能更好地管理内存。</a:t>
            </a:r>
            <a:endParaRPr lang="zh-CN" altLang="en-US" sz="1200" dirty="0"/>
          </a:p>
        </p:txBody>
      </p:sp>
      <p:sp>
        <p:nvSpPr>
          <p:cNvPr id="9" name="矩形 8"/>
          <p:cNvSpPr/>
          <p:nvPr/>
        </p:nvSpPr>
        <p:spPr>
          <a:xfrm>
            <a:off x="142844" y="5357826"/>
            <a:ext cx="3766480" cy="369332"/>
          </a:xfrm>
          <a:prstGeom prst="rect">
            <a:avLst/>
          </a:prstGeom>
        </p:spPr>
        <p:txBody>
          <a:bodyPr wrap="none">
            <a:spAutoFit/>
          </a:bodyPr>
          <a:lstStyle/>
          <a:p>
            <a:r>
              <a:rPr lang="en-US" altLang="zh-CN" dirty="0" smtClean="0"/>
              <a:t>https://yq.aliyun.com/articles/225623</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4315605" cy="369332"/>
          </a:xfrm>
          <a:prstGeom prst="rect">
            <a:avLst/>
          </a:prstGeom>
        </p:spPr>
        <p:txBody>
          <a:bodyPr wrap="none">
            <a:spAutoFit/>
          </a:bodyPr>
          <a:lstStyle/>
          <a:p>
            <a:r>
              <a:rPr lang="en-US" altLang="zh-CN" b="1" dirty="0" err="1" smtClean="0"/>
              <a:t>Flink</a:t>
            </a:r>
            <a:r>
              <a:rPr lang="zh-CN" altLang="en-US" b="1" dirty="0" smtClean="0"/>
              <a:t>中有状态的算子在恢复时是如何进行</a:t>
            </a:r>
            <a:endParaRPr lang="zh-CN" altLang="en-US" b="1" dirty="0"/>
          </a:p>
        </p:txBody>
      </p:sp>
      <p:sp>
        <p:nvSpPr>
          <p:cNvPr id="5" name="矩形 4"/>
          <p:cNvSpPr/>
          <p:nvPr/>
        </p:nvSpPr>
        <p:spPr>
          <a:xfrm>
            <a:off x="285720" y="428604"/>
            <a:ext cx="8715436" cy="1754326"/>
          </a:xfrm>
          <a:prstGeom prst="rect">
            <a:avLst/>
          </a:prstGeom>
        </p:spPr>
        <p:txBody>
          <a:bodyPr wrap="square">
            <a:spAutoFit/>
          </a:bodyPr>
          <a:lstStyle/>
          <a:p>
            <a:r>
              <a:rPr lang="zh-CN" altLang="en-US" sz="1200" dirty="0" smtClean="0"/>
              <a:t>假设场景</a:t>
            </a:r>
            <a:r>
              <a:rPr lang="en-US" altLang="zh-CN" sz="1200" dirty="0" smtClean="0"/>
              <a:t>Job</a:t>
            </a:r>
            <a:r>
              <a:rPr lang="zh-CN" altLang="en-US" sz="1200" dirty="0" smtClean="0"/>
              <a:t>：</a:t>
            </a:r>
            <a:r>
              <a:rPr lang="en-US" altLang="zh-CN" sz="1200" dirty="0" smtClean="0"/>
              <a:t>1</a:t>
            </a:r>
            <a:r>
              <a:rPr lang="zh-CN" altLang="en-US" sz="1200" dirty="0" smtClean="0"/>
              <a:t>个</a:t>
            </a:r>
            <a:r>
              <a:rPr lang="en-US" altLang="zh-CN" sz="1200" dirty="0" smtClean="0"/>
              <a:t>Source</a:t>
            </a:r>
            <a:r>
              <a:rPr lang="zh-CN" altLang="en-US" sz="1200" dirty="0" smtClean="0"/>
              <a:t>（</a:t>
            </a:r>
            <a:r>
              <a:rPr lang="en-US" altLang="zh-CN" sz="1200" dirty="0" smtClean="0"/>
              <a:t>Kafka</a:t>
            </a:r>
            <a:r>
              <a:rPr lang="zh-CN" altLang="en-US" sz="1200" dirty="0" smtClean="0"/>
              <a:t>）</a:t>
            </a:r>
            <a:r>
              <a:rPr lang="en-US" altLang="zh-CN" sz="1200" dirty="0" smtClean="0"/>
              <a:t>+1</a:t>
            </a:r>
            <a:r>
              <a:rPr lang="zh-CN" altLang="en-US" sz="1200" dirty="0" smtClean="0"/>
              <a:t>个不带</a:t>
            </a:r>
            <a:r>
              <a:rPr lang="en-US" altLang="zh-CN" sz="1200" dirty="0" smtClean="0"/>
              <a:t>state</a:t>
            </a:r>
            <a:r>
              <a:rPr lang="zh-CN" altLang="en-US" sz="1200" dirty="0" smtClean="0"/>
              <a:t>的</a:t>
            </a:r>
            <a:r>
              <a:rPr lang="en-US" altLang="zh-CN" sz="1200" dirty="0" smtClean="0"/>
              <a:t>operator+1</a:t>
            </a:r>
            <a:r>
              <a:rPr lang="zh-CN" altLang="en-US" sz="1200" dirty="0" smtClean="0"/>
              <a:t>个带</a:t>
            </a:r>
            <a:r>
              <a:rPr lang="en-US" altLang="zh-CN" sz="1200" dirty="0" smtClean="0"/>
              <a:t>state</a:t>
            </a:r>
            <a:r>
              <a:rPr lang="zh-CN" altLang="en-US" sz="1200" dirty="0" smtClean="0"/>
              <a:t>的</a:t>
            </a:r>
            <a:r>
              <a:rPr lang="en-US" altLang="zh-CN" sz="1200" dirty="0" smtClean="0"/>
              <a:t>operator+1</a:t>
            </a:r>
            <a:r>
              <a:rPr lang="zh-CN" altLang="en-US" sz="1200" dirty="0" smtClean="0"/>
              <a:t>个</a:t>
            </a:r>
            <a:r>
              <a:rPr lang="en-US" altLang="zh-CN" sz="1200" dirty="0" smtClean="0"/>
              <a:t>sink</a:t>
            </a:r>
            <a:r>
              <a:rPr lang="zh-CN" altLang="en-US" sz="1200" dirty="0" smtClean="0"/>
              <a:t>。 </a:t>
            </a:r>
          </a:p>
          <a:p>
            <a:r>
              <a:rPr lang="zh-CN" altLang="en-US" sz="1200" dirty="0" smtClean="0"/>
              <a:t>如果失败，则</a:t>
            </a:r>
            <a:r>
              <a:rPr lang="en-US" altLang="zh-CN" sz="1200" dirty="0" err="1" smtClean="0"/>
              <a:t>Flink</a:t>
            </a:r>
            <a:r>
              <a:rPr lang="zh-CN" altLang="en-US" sz="1200" dirty="0" smtClean="0"/>
              <a:t>选择最近的一份检查点开始恢复，检查点中记录了这次检查点开始时数据源（</a:t>
            </a:r>
            <a:r>
              <a:rPr lang="en-US" altLang="zh-CN" sz="1200" dirty="0" err="1" smtClean="0"/>
              <a:t>kafka</a:t>
            </a:r>
            <a:r>
              <a:rPr lang="zh-CN" altLang="en-US" sz="1200" dirty="0" smtClean="0"/>
              <a:t>）中对应的</a:t>
            </a:r>
            <a:r>
              <a:rPr lang="en-US" altLang="zh-CN" sz="1200" dirty="0" smtClean="0"/>
              <a:t>topic</a:t>
            </a:r>
            <a:r>
              <a:rPr lang="zh-CN" altLang="en-US" sz="1200" dirty="0" smtClean="0"/>
              <a:t>的</a:t>
            </a:r>
            <a:r>
              <a:rPr lang="en-US" altLang="zh-CN" sz="1200" dirty="0" smtClean="0"/>
              <a:t>offset</a:t>
            </a:r>
            <a:r>
              <a:rPr lang="zh-CN" altLang="en-US" sz="1200" dirty="0" smtClean="0"/>
              <a:t>，</a:t>
            </a:r>
          </a:p>
          <a:p>
            <a:r>
              <a:rPr lang="zh-CN" altLang="en-US" sz="1200" dirty="0" smtClean="0"/>
              <a:t>从</a:t>
            </a:r>
            <a:r>
              <a:rPr lang="en-US" altLang="zh-CN" sz="1200" dirty="0" smtClean="0"/>
              <a:t>offset</a:t>
            </a:r>
            <a:r>
              <a:rPr lang="zh-CN" altLang="en-US" sz="1200" dirty="0" smtClean="0"/>
              <a:t>开始重新发送数据，当数据流到</a:t>
            </a:r>
            <a:r>
              <a:rPr lang="en-US" altLang="zh-CN" sz="1200" dirty="0" smtClean="0"/>
              <a:t>1</a:t>
            </a:r>
            <a:r>
              <a:rPr lang="zh-CN" altLang="en-US" sz="1200" dirty="0" smtClean="0"/>
              <a:t>个不带</a:t>
            </a:r>
            <a:r>
              <a:rPr lang="en-US" altLang="zh-CN" sz="1200" dirty="0" smtClean="0"/>
              <a:t>operator</a:t>
            </a:r>
            <a:r>
              <a:rPr lang="zh-CN" altLang="en-US" sz="1200" dirty="0" smtClean="0"/>
              <a:t>的算子时，数据全部应用在这个算子上；接着数据流向</a:t>
            </a:r>
            <a:r>
              <a:rPr lang="en-US" altLang="zh-CN" sz="1200" dirty="0" smtClean="0"/>
              <a:t>1</a:t>
            </a:r>
            <a:r>
              <a:rPr lang="zh-CN" altLang="en-US" sz="1200" dirty="0" smtClean="0"/>
              <a:t>个带有</a:t>
            </a:r>
            <a:r>
              <a:rPr lang="en-US" altLang="zh-CN" sz="1200" dirty="0" smtClean="0"/>
              <a:t>operator</a:t>
            </a:r>
            <a:r>
              <a:rPr lang="zh-CN" altLang="en-US" sz="1200" dirty="0" smtClean="0"/>
              <a:t>的算子，</a:t>
            </a:r>
          </a:p>
          <a:p>
            <a:r>
              <a:rPr lang="zh-CN" altLang="en-US" sz="1200" dirty="0" smtClean="0"/>
              <a:t>由于快照中记录着这个</a:t>
            </a:r>
            <a:r>
              <a:rPr lang="en-US" altLang="zh-CN" sz="1200" dirty="0" smtClean="0"/>
              <a:t>operator</a:t>
            </a:r>
            <a:r>
              <a:rPr lang="zh-CN" altLang="en-US" sz="1200" dirty="0" smtClean="0"/>
              <a:t>的状态的值，因此，数据重新计算时只从记录着状态的值的地方开始计算，而不会从头开始计算，</a:t>
            </a:r>
          </a:p>
          <a:p>
            <a:r>
              <a:rPr lang="zh-CN" altLang="en-US" sz="1200" dirty="0" smtClean="0"/>
              <a:t>例如</a:t>
            </a:r>
            <a:r>
              <a:rPr lang="en-US" altLang="zh-CN" sz="1200" dirty="0" smtClean="0"/>
              <a:t>key0=2</a:t>
            </a:r>
            <a:r>
              <a:rPr lang="zh-CN" altLang="en-US" sz="1200" dirty="0" smtClean="0"/>
              <a:t>，那么只从</a:t>
            </a:r>
            <a:r>
              <a:rPr lang="en-US" altLang="zh-CN" sz="1200" dirty="0" smtClean="0"/>
              <a:t>key0=2</a:t>
            </a:r>
            <a:r>
              <a:rPr lang="zh-CN" altLang="en-US" sz="1200" dirty="0" smtClean="0"/>
              <a:t>开始计算。随后进行</a:t>
            </a:r>
            <a:r>
              <a:rPr lang="en-US" altLang="zh-CN" sz="1200" dirty="0" smtClean="0"/>
              <a:t>sink</a:t>
            </a:r>
            <a:r>
              <a:rPr lang="zh-CN" altLang="en-US" sz="1200" dirty="0" smtClean="0"/>
              <a:t>。由于失败时可能有些数据已经</a:t>
            </a:r>
            <a:r>
              <a:rPr lang="en-US" altLang="zh-CN" sz="1200" dirty="0" smtClean="0"/>
              <a:t>sink</a:t>
            </a:r>
            <a:r>
              <a:rPr lang="zh-CN" altLang="en-US" sz="1200" dirty="0" smtClean="0"/>
              <a:t>了，那么根据幂等性原则，</a:t>
            </a:r>
          </a:p>
          <a:p>
            <a:r>
              <a:rPr lang="zh-CN" altLang="en-US" sz="1200" dirty="0" smtClean="0"/>
              <a:t>即使中间输出的结果存在异常，但是重发之后再次</a:t>
            </a:r>
            <a:r>
              <a:rPr lang="en-US" altLang="zh-CN" sz="1200" dirty="0" smtClean="0"/>
              <a:t>sink</a:t>
            </a:r>
            <a:r>
              <a:rPr lang="zh-CN" altLang="en-US" sz="1200" dirty="0" smtClean="0"/>
              <a:t>是正确的，最终的结果还是正确的。</a:t>
            </a:r>
          </a:p>
          <a:p>
            <a:endParaRPr lang="zh-CN" altLang="en-US" sz="1200" dirty="0" smtClean="0"/>
          </a:p>
          <a:p>
            <a:r>
              <a:rPr lang="zh-CN" altLang="en-US" sz="1200" dirty="0" smtClean="0"/>
              <a:t>由于</a:t>
            </a:r>
            <a:r>
              <a:rPr lang="en-US" altLang="zh-CN" sz="1200" dirty="0" smtClean="0"/>
              <a:t>sink</a:t>
            </a:r>
            <a:r>
              <a:rPr lang="zh-CN" altLang="en-US" sz="1200" dirty="0" smtClean="0"/>
              <a:t>一般都是外围系统，因此</a:t>
            </a:r>
            <a:r>
              <a:rPr lang="en-US" altLang="zh-CN" sz="1200" dirty="0" smtClean="0"/>
              <a:t>sink</a:t>
            </a:r>
            <a:r>
              <a:rPr lang="zh-CN" altLang="en-US" sz="1200" dirty="0" smtClean="0"/>
              <a:t>的设计一般都没有状态，但是如果保证幂等性，最终的结果也没问题。 </a:t>
            </a:r>
            <a:endParaRPr lang="zh-CN" altLang="en-US" sz="1200" dirty="0"/>
          </a:p>
        </p:txBody>
      </p:sp>
      <p:pic>
        <p:nvPicPr>
          <p:cNvPr id="47106" name="Picture 2"/>
          <p:cNvPicPr>
            <a:picLocks noChangeAspect="1" noChangeArrowheads="1"/>
          </p:cNvPicPr>
          <p:nvPr/>
        </p:nvPicPr>
        <p:blipFill>
          <a:blip r:embed="rId2"/>
          <a:srcRect/>
          <a:stretch>
            <a:fillRect/>
          </a:stretch>
        </p:blipFill>
        <p:spPr bwMode="auto">
          <a:xfrm>
            <a:off x="357158" y="2428868"/>
            <a:ext cx="6829425" cy="28765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844" y="142852"/>
            <a:ext cx="8786874" cy="2677656"/>
          </a:xfrm>
          <a:prstGeom prst="rect">
            <a:avLst/>
          </a:prstGeom>
        </p:spPr>
        <p:txBody>
          <a:bodyPr wrap="square">
            <a:spAutoFit/>
          </a:bodyPr>
          <a:lstStyle/>
          <a:p>
            <a:endParaRPr lang="zh-CN" altLang="en-US" sz="1200" dirty="0" smtClean="0"/>
          </a:p>
          <a:p>
            <a:r>
              <a:rPr lang="zh-CN" altLang="en-US" sz="1200" b="1" dirty="0" smtClean="0"/>
              <a:t>状态的最终存储</a:t>
            </a:r>
          </a:p>
          <a:p>
            <a:r>
              <a:rPr lang="zh-CN" altLang="en-US" sz="1200" dirty="0" smtClean="0"/>
              <a:t>      给</a:t>
            </a:r>
            <a:r>
              <a:rPr lang="en-US" altLang="zh-CN" sz="1200" dirty="0" smtClean="0"/>
              <a:t>key/value</a:t>
            </a:r>
            <a:r>
              <a:rPr lang="zh-CN" altLang="en-US" sz="1200" dirty="0" smtClean="0"/>
              <a:t>构建索引的数据结构最终被存储的地方取决于状态最终存储的选择。其中一个选择是</a:t>
            </a:r>
            <a:r>
              <a:rPr lang="zh-CN" altLang="en-US" sz="1200" b="1" dirty="0" smtClean="0"/>
              <a:t>在内存中基于</a:t>
            </a:r>
            <a:r>
              <a:rPr lang="en-US" altLang="zh-CN" sz="1200" b="1" dirty="0" smtClean="0"/>
              <a:t>hash map</a:t>
            </a:r>
            <a:r>
              <a:rPr lang="zh-CN" altLang="en-US" sz="1200" dirty="0" smtClean="0"/>
              <a:t>，另一个</a:t>
            </a:r>
            <a:r>
              <a:rPr lang="zh-CN" altLang="en-US" sz="1200" b="1" dirty="0" smtClean="0"/>
              <a:t>是</a:t>
            </a:r>
            <a:r>
              <a:rPr lang="en-US" altLang="zh-CN" sz="1200" b="1" dirty="0" err="1" smtClean="0"/>
              <a:t>RocksDB</a:t>
            </a:r>
            <a:r>
              <a:rPr lang="zh-CN" altLang="en-US" sz="1200" dirty="0" smtClean="0"/>
              <a:t>。另外用来定义</a:t>
            </a:r>
            <a:r>
              <a:rPr lang="en-US" altLang="zh-CN" sz="1200" dirty="0" smtClean="0"/>
              <a:t>Hold</a:t>
            </a:r>
            <a:r>
              <a:rPr lang="zh-CN" altLang="en-US" sz="1200" dirty="0" smtClean="0"/>
              <a:t>住这些状态的数据结构，状态的最终存储也实现了基于时间点的快照机制，给</a:t>
            </a:r>
            <a:r>
              <a:rPr lang="en-US" altLang="zh-CN" sz="1200" dirty="0" smtClean="0"/>
              <a:t>key/value</a:t>
            </a:r>
            <a:r>
              <a:rPr lang="zh-CN" altLang="en-US" sz="1200" dirty="0" smtClean="0"/>
              <a:t>做快照，并将快照作为检查点的一部分来存储。</a:t>
            </a:r>
          </a:p>
          <a:p>
            <a:endParaRPr lang="zh-CN" altLang="en-US" sz="1200" dirty="0" smtClean="0"/>
          </a:p>
          <a:p>
            <a:r>
              <a:rPr lang="zh-CN" altLang="en-US" sz="1200" b="1" dirty="0" smtClean="0"/>
              <a:t>基于流的批处理</a:t>
            </a:r>
          </a:p>
          <a:p>
            <a:r>
              <a:rPr lang="en-US" altLang="zh-CN" sz="1200" dirty="0" smtClean="0"/>
              <a:t>     </a:t>
            </a:r>
            <a:r>
              <a:rPr lang="en-US" altLang="zh-CN" sz="1200" dirty="0" err="1" smtClean="0"/>
              <a:t>Flink</a:t>
            </a:r>
            <a:r>
              <a:rPr lang="zh-CN" altLang="en-US" sz="1200" dirty="0" smtClean="0"/>
              <a:t>执行批处理程序是将其作为流处理程序的一个特例来看待。它将其看作有界的流（有限数量的元素）。</a:t>
            </a:r>
            <a:r>
              <a:rPr lang="en-US" altLang="zh-CN" sz="1200" dirty="0" err="1" smtClean="0"/>
              <a:t>DataSet</a:t>
            </a:r>
            <a:r>
              <a:rPr lang="zh-CN" altLang="en-US" sz="1200" dirty="0" smtClean="0"/>
              <a:t>在内部被当作一个流数据，因此上面的这些适用于流处理的这些概念在批处理中同样适用，只有很少的几个例外：</a:t>
            </a:r>
          </a:p>
          <a:p>
            <a:endParaRPr lang="zh-CN" altLang="en-US" sz="1200" dirty="0" smtClean="0"/>
          </a:p>
          <a:p>
            <a:r>
              <a:rPr lang="en-US" altLang="zh-CN" sz="1200" dirty="0" smtClean="0"/>
              <a:t>     </a:t>
            </a:r>
            <a:r>
              <a:rPr lang="en-US" altLang="zh-CN" sz="1200" dirty="0" err="1" smtClean="0"/>
              <a:t>DataSet</a:t>
            </a:r>
            <a:r>
              <a:rPr lang="zh-CN" altLang="en-US" sz="1200" dirty="0" smtClean="0"/>
              <a:t>的编程</a:t>
            </a:r>
            <a:r>
              <a:rPr lang="en-US" altLang="zh-CN" sz="1200" dirty="0" smtClean="0"/>
              <a:t>API</a:t>
            </a:r>
            <a:r>
              <a:rPr lang="zh-CN" altLang="en-US" sz="1200" dirty="0" smtClean="0"/>
              <a:t>不适用检查点。恢复机制是通过重放完整的流数据来进行。那是合理的，因为输入时有界的。它将开销更多地引入到恢复操作上，但另一方面也使得运行时的常规流程代价更低，因为它规避了检查点机制。</a:t>
            </a:r>
          </a:p>
          <a:p>
            <a:r>
              <a:rPr lang="en-US" altLang="zh-CN" sz="1200" dirty="0" smtClean="0"/>
              <a:t>    </a:t>
            </a:r>
            <a:r>
              <a:rPr lang="en-US" altLang="zh-CN" sz="1200" dirty="0" err="1" smtClean="0"/>
              <a:t>DataSet</a:t>
            </a:r>
            <a:r>
              <a:rPr lang="zh-CN" altLang="en-US" sz="1200" dirty="0" smtClean="0"/>
              <a:t>的有状态的</a:t>
            </a:r>
            <a:r>
              <a:rPr lang="en-US" altLang="zh-CN" sz="1200" dirty="0" smtClean="0"/>
              <a:t>operation API</a:t>
            </a:r>
            <a:r>
              <a:rPr lang="zh-CN" altLang="en-US" sz="1200" dirty="0" smtClean="0"/>
              <a:t>简单地使用</a:t>
            </a:r>
            <a:r>
              <a:rPr lang="en-US" altLang="zh-CN" sz="1200" dirty="0" smtClean="0"/>
              <a:t>in-memory/out-of-core</a:t>
            </a:r>
            <a:r>
              <a:rPr lang="zh-CN" altLang="en-US" sz="1200" dirty="0" smtClean="0"/>
              <a:t>的数据结构，而不是基于</a:t>
            </a:r>
            <a:r>
              <a:rPr lang="en-US" altLang="zh-CN" sz="1200" dirty="0" smtClean="0"/>
              <a:t>key/value</a:t>
            </a:r>
            <a:r>
              <a:rPr lang="zh-CN" altLang="en-US" sz="1200" dirty="0" smtClean="0"/>
              <a:t>的索引机制</a:t>
            </a:r>
          </a:p>
          <a:p>
            <a:r>
              <a:rPr lang="en-US" altLang="zh-CN" sz="1200" dirty="0" smtClean="0"/>
              <a:t>    </a:t>
            </a:r>
            <a:r>
              <a:rPr lang="en-US" altLang="zh-CN" sz="1200" dirty="0" err="1" smtClean="0"/>
              <a:t>DataSet</a:t>
            </a:r>
            <a:r>
              <a:rPr lang="zh-CN" altLang="en-US" sz="1200" dirty="0" smtClean="0"/>
              <a:t>的</a:t>
            </a:r>
            <a:r>
              <a:rPr lang="en-US" altLang="zh-CN" sz="1200" dirty="0" smtClean="0"/>
              <a:t>API</a:t>
            </a:r>
            <a:r>
              <a:rPr lang="zh-CN" altLang="en-US" sz="1200" dirty="0" smtClean="0"/>
              <a:t>引进了独特的同步迭代机制（基于</a:t>
            </a:r>
            <a:r>
              <a:rPr lang="en-US" altLang="zh-CN" sz="1200" dirty="0" err="1" smtClean="0"/>
              <a:t>superstep</a:t>
            </a:r>
            <a:r>
              <a:rPr lang="zh-CN" altLang="en-US" sz="1200" dirty="0" smtClean="0"/>
              <a:t>），它仅在有界的流中存在。</a:t>
            </a:r>
            <a:endParaRPr lang="zh-CN" alt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107996" cy="369332"/>
          </a:xfrm>
          <a:prstGeom prst="rect">
            <a:avLst/>
          </a:prstGeom>
        </p:spPr>
        <p:txBody>
          <a:bodyPr wrap="none">
            <a:spAutoFit/>
          </a:bodyPr>
          <a:lstStyle/>
          <a:p>
            <a:r>
              <a:rPr lang="zh-CN" altLang="en-US" b="1" dirty="0" smtClean="0"/>
              <a:t>窗口算子</a:t>
            </a:r>
            <a:endParaRPr lang="zh-CN" altLang="en-US" b="1" dirty="0"/>
          </a:p>
        </p:txBody>
      </p:sp>
      <p:sp>
        <p:nvSpPr>
          <p:cNvPr id="5" name="矩形 4"/>
          <p:cNvSpPr/>
          <p:nvPr/>
        </p:nvSpPr>
        <p:spPr>
          <a:xfrm>
            <a:off x="142844" y="428604"/>
            <a:ext cx="9001156" cy="1015663"/>
          </a:xfrm>
          <a:prstGeom prst="rect">
            <a:avLst/>
          </a:prstGeom>
        </p:spPr>
        <p:txBody>
          <a:bodyPr wrap="square">
            <a:spAutoFit/>
          </a:bodyPr>
          <a:lstStyle/>
          <a:p>
            <a:r>
              <a:rPr lang="zh-CN" altLang="en-US" sz="1200" dirty="0" smtClean="0"/>
              <a:t>窗口可以是时间驱动的（</a:t>
            </a:r>
            <a:r>
              <a:rPr lang="en-US" altLang="zh-CN" sz="1200" dirty="0" smtClean="0"/>
              <a:t>Time Window</a:t>
            </a:r>
            <a:r>
              <a:rPr lang="zh-CN" altLang="en-US" sz="1200" dirty="0" smtClean="0"/>
              <a:t>，例如：每</a:t>
            </a:r>
            <a:r>
              <a:rPr lang="en-US" altLang="zh-CN" sz="1200" dirty="0" smtClean="0"/>
              <a:t>30</a:t>
            </a:r>
            <a:r>
              <a:rPr lang="zh-CN" altLang="en-US" sz="1200" dirty="0" smtClean="0"/>
              <a:t>秒钟），也可以是数据驱动的（</a:t>
            </a:r>
            <a:r>
              <a:rPr lang="en-US" altLang="zh-CN" sz="1200" dirty="0" smtClean="0"/>
              <a:t>Count Window</a:t>
            </a:r>
            <a:r>
              <a:rPr lang="zh-CN" altLang="en-US" sz="1200" dirty="0" smtClean="0"/>
              <a:t>，例如：每一百个元素）。一种经典的窗口分类可以分成：翻滚窗口（</a:t>
            </a:r>
            <a:r>
              <a:rPr lang="en-US" altLang="zh-CN" sz="1200" dirty="0" smtClean="0"/>
              <a:t>Tumbling Window</a:t>
            </a:r>
            <a:r>
              <a:rPr lang="zh-CN" altLang="en-US" sz="1200" dirty="0" smtClean="0"/>
              <a:t>，无重叠），滚动窗口（</a:t>
            </a:r>
            <a:r>
              <a:rPr lang="en-US" altLang="zh-CN" sz="1200" dirty="0" smtClean="0"/>
              <a:t>Sliding Window</a:t>
            </a:r>
            <a:r>
              <a:rPr lang="zh-CN" altLang="en-US" sz="1200" dirty="0" smtClean="0"/>
              <a:t>，有重叠），和会话窗口（</a:t>
            </a:r>
            <a:r>
              <a:rPr lang="en-US" altLang="zh-CN" sz="1200" dirty="0" smtClean="0"/>
              <a:t>Session Window</a:t>
            </a:r>
            <a:r>
              <a:rPr lang="zh-CN" altLang="en-US" sz="1200" dirty="0" smtClean="0"/>
              <a:t>，活动间隙）。</a:t>
            </a:r>
          </a:p>
          <a:p>
            <a:r>
              <a:rPr lang="zh-CN" altLang="en-US" sz="1200" dirty="0" smtClean="0"/>
              <a:t>我们举个具体的场景来形象地理解不同窗口的概念。假设，淘宝网会记录每个用户每次购买的商品个数，我们要做的是统计不同窗口中用户购买商品的总数。下图给出了几种经典的窗口切分概述图：</a:t>
            </a:r>
            <a:endParaRPr lang="zh-CN" altLang="en-US" sz="1200" dirty="0"/>
          </a:p>
        </p:txBody>
      </p:sp>
      <p:pic>
        <p:nvPicPr>
          <p:cNvPr id="1026" name="Picture 2"/>
          <p:cNvPicPr>
            <a:picLocks noChangeAspect="1" noChangeArrowheads="1"/>
          </p:cNvPicPr>
          <p:nvPr/>
        </p:nvPicPr>
        <p:blipFill>
          <a:blip r:embed="rId2"/>
          <a:srcRect/>
          <a:stretch>
            <a:fillRect/>
          </a:stretch>
        </p:blipFill>
        <p:spPr bwMode="auto">
          <a:xfrm>
            <a:off x="357158" y="1428736"/>
            <a:ext cx="7115175" cy="4324350"/>
          </a:xfrm>
          <a:prstGeom prst="rect">
            <a:avLst/>
          </a:prstGeom>
          <a:noFill/>
          <a:ln w="9525">
            <a:noFill/>
            <a:miter lim="800000"/>
            <a:headEnd/>
            <a:tailEnd/>
          </a:ln>
          <a:effectLst/>
        </p:spPr>
      </p:pic>
      <p:sp>
        <p:nvSpPr>
          <p:cNvPr id="7" name="矩形 6"/>
          <p:cNvSpPr/>
          <p:nvPr/>
        </p:nvSpPr>
        <p:spPr>
          <a:xfrm>
            <a:off x="0" y="5657671"/>
            <a:ext cx="9072594" cy="461665"/>
          </a:xfrm>
          <a:prstGeom prst="rect">
            <a:avLst/>
          </a:prstGeom>
        </p:spPr>
        <p:txBody>
          <a:bodyPr wrap="square">
            <a:spAutoFit/>
          </a:bodyPr>
          <a:lstStyle/>
          <a:p>
            <a:r>
              <a:rPr lang="zh-CN" altLang="en-US" sz="1200" dirty="0" smtClean="0"/>
              <a:t>上图中，</a:t>
            </a:r>
            <a:r>
              <a:rPr lang="en-US" altLang="zh-CN" sz="1200" dirty="0" smtClean="0"/>
              <a:t>raw data stream </a:t>
            </a:r>
            <a:r>
              <a:rPr lang="zh-CN" altLang="en-US" sz="1200" dirty="0" smtClean="0"/>
              <a:t>代表用户的购买行为流，圈中的数字代表该用户本次购买的商品个数，事件是按时间分布的，所以可以看出事件之间是有</a:t>
            </a:r>
            <a:r>
              <a:rPr lang="en-US" altLang="zh-CN" sz="1200" dirty="0" smtClean="0"/>
              <a:t>time gap</a:t>
            </a:r>
            <a:r>
              <a:rPr lang="zh-CN" altLang="en-US" sz="1200" dirty="0" smtClean="0"/>
              <a:t>的。</a:t>
            </a:r>
            <a:endParaRPr lang="zh-CN" altLang="en-US" sz="1200" dirty="0"/>
          </a:p>
        </p:txBody>
      </p:sp>
      <p:sp>
        <p:nvSpPr>
          <p:cNvPr id="8" name="矩形 7"/>
          <p:cNvSpPr/>
          <p:nvPr/>
        </p:nvSpPr>
        <p:spPr>
          <a:xfrm>
            <a:off x="142844" y="6143644"/>
            <a:ext cx="3649461" cy="369332"/>
          </a:xfrm>
          <a:prstGeom prst="rect">
            <a:avLst/>
          </a:prstGeom>
        </p:spPr>
        <p:txBody>
          <a:bodyPr wrap="none">
            <a:spAutoFit/>
          </a:bodyPr>
          <a:lstStyle/>
          <a:p>
            <a:r>
              <a:rPr lang="en-US" altLang="zh-CN" dirty="0" smtClean="0"/>
              <a:t>https://yq.aliyun.com/articles/64820</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806457" cy="369332"/>
          </a:xfrm>
          <a:prstGeom prst="rect">
            <a:avLst/>
          </a:prstGeom>
        </p:spPr>
        <p:txBody>
          <a:bodyPr wrap="none">
            <a:spAutoFit/>
          </a:bodyPr>
          <a:lstStyle/>
          <a:p>
            <a:r>
              <a:rPr lang="en-US" altLang="zh-CN" b="1" dirty="0" smtClean="0"/>
              <a:t>window function</a:t>
            </a:r>
            <a:endParaRPr lang="zh-CN" altLang="en-US" b="1" dirty="0"/>
          </a:p>
        </p:txBody>
      </p:sp>
      <p:sp>
        <p:nvSpPr>
          <p:cNvPr id="5" name="矩形 4"/>
          <p:cNvSpPr/>
          <p:nvPr/>
        </p:nvSpPr>
        <p:spPr>
          <a:xfrm>
            <a:off x="285720" y="428604"/>
            <a:ext cx="8858280" cy="2862322"/>
          </a:xfrm>
          <a:prstGeom prst="rect">
            <a:avLst/>
          </a:prstGeom>
        </p:spPr>
        <p:txBody>
          <a:bodyPr wrap="square">
            <a:spAutoFit/>
          </a:bodyPr>
          <a:lstStyle/>
          <a:p>
            <a:r>
              <a:rPr lang="zh-CN" altLang="en-US" sz="1200" dirty="0" smtClean="0"/>
              <a:t>     定义完窗口分配器后，我们还需要为每一个窗口指定我们需要执行的计算，这是窗口的责任，当系统决定一个窗口已经准备好执行之后，这个窗口函数将被用来处理窗口中的每一个元素</a:t>
            </a:r>
            <a:r>
              <a:rPr lang="en-US" altLang="zh-CN" sz="1200" dirty="0" smtClean="0"/>
              <a:t>(</a:t>
            </a:r>
            <a:r>
              <a:rPr lang="zh-CN" altLang="en-US" sz="1200" dirty="0" smtClean="0"/>
              <a:t>可能是分组的</a:t>
            </a:r>
            <a:r>
              <a:rPr lang="en-US" altLang="zh-CN" sz="1200" dirty="0" smtClean="0"/>
              <a:t>)</a:t>
            </a:r>
            <a:r>
              <a:rPr lang="zh-CN" altLang="en-US" sz="1200" dirty="0" smtClean="0"/>
              <a:t>。</a:t>
            </a:r>
            <a:endParaRPr lang="en-US" altLang="zh-CN" sz="1200" dirty="0" smtClean="0"/>
          </a:p>
          <a:p>
            <a:r>
              <a:rPr lang="en-US" altLang="zh-CN" sz="1200" dirty="0" smtClean="0"/>
              <a:t>      window</a:t>
            </a:r>
            <a:r>
              <a:rPr lang="zh-CN" altLang="en-US" sz="1200" dirty="0" smtClean="0"/>
              <a:t>函数可以是</a:t>
            </a:r>
            <a:r>
              <a:rPr lang="en-US" altLang="zh-CN" sz="1200" dirty="0" err="1" smtClean="0"/>
              <a:t>ReduceFunction</a:t>
            </a:r>
            <a:r>
              <a:rPr lang="en-US" altLang="zh-CN" sz="1200" dirty="0" smtClean="0"/>
              <a:t>, </a:t>
            </a:r>
            <a:r>
              <a:rPr lang="en-US" altLang="zh-CN" sz="1200" dirty="0" err="1" smtClean="0"/>
              <a:t>FoldFunction</a:t>
            </a:r>
            <a:r>
              <a:rPr lang="en-US" altLang="zh-CN" sz="1200" dirty="0" smtClean="0"/>
              <a:t> </a:t>
            </a:r>
            <a:r>
              <a:rPr lang="zh-CN" altLang="en-US" sz="1200" dirty="0" smtClean="0"/>
              <a:t>或者 </a:t>
            </a:r>
            <a:r>
              <a:rPr lang="en-US" altLang="zh-CN" sz="1200" dirty="0" err="1" smtClean="0"/>
              <a:t>WindowFunction</a:t>
            </a:r>
            <a:r>
              <a:rPr lang="en-US" altLang="zh-CN" sz="1200" dirty="0" smtClean="0"/>
              <a:t> </a:t>
            </a:r>
            <a:r>
              <a:rPr lang="zh-CN" altLang="en-US" sz="1200" dirty="0" smtClean="0"/>
              <a:t>中的一个。前面两个更高效一些</a:t>
            </a:r>
            <a:r>
              <a:rPr lang="en-US" altLang="zh-CN" sz="1200" dirty="0" smtClean="0"/>
              <a:t>,</a:t>
            </a:r>
            <a:r>
              <a:rPr lang="zh-CN" altLang="en-US" sz="1200" dirty="0" smtClean="0"/>
              <a:t>因为在每个窗口中增量地对每一个到达的元素执行聚合操作。一个 </a:t>
            </a:r>
            <a:r>
              <a:rPr lang="en-US" altLang="zh-CN" sz="1200" dirty="0" err="1" smtClean="0"/>
              <a:t>WindowFunction</a:t>
            </a:r>
            <a:r>
              <a:rPr lang="en-US" altLang="zh-CN" sz="1200" dirty="0" smtClean="0"/>
              <a:t> </a:t>
            </a:r>
            <a:r>
              <a:rPr lang="zh-CN" altLang="en-US" sz="1200" dirty="0" smtClean="0"/>
              <a:t>可以获取一个窗口中的所有元素的一个迭代以及哪个元素属于哪个窗口的额外元信息。</a:t>
            </a:r>
            <a:endParaRPr lang="en-US" altLang="zh-CN" sz="1200" dirty="0" smtClean="0"/>
          </a:p>
          <a:p>
            <a:r>
              <a:rPr lang="zh-CN" altLang="en-US" sz="1200" dirty="0" smtClean="0"/>
              <a:t>      有</a:t>
            </a:r>
            <a:r>
              <a:rPr lang="en-US" sz="1200" dirty="0" err="1" smtClean="0"/>
              <a:t>WindowFunction</a:t>
            </a:r>
            <a:r>
              <a:rPr lang="zh-CN" altLang="en-US" sz="1200" dirty="0" smtClean="0"/>
              <a:t>的窗口化操作会比其他的操作效率要差一些，因为</a:t>
            </a:r>
            <a:r>
              <a:rPr lang="en-US" sz="1200" dirty="0" err="1" smtClean="0"/>
              <a:t>Flink</a:t>
            </a:r>
            <a:r>
              <a:rPr lang="zh-CN" altLang="en-US" sz="1200" dirty="0" smtClean="0"/>
              <a:t>内部在调用函数之前会将窗口中的所有元素都缓存起来。这个可以通过</a:t>
            </a:r>
            <a:r>
              <a:rPr lang="en-US" sz="1200" dirty="0" err="1" smtClean="0"/>
              <a:t>WindowFunction</a:t>
            </a:r>
            <a:r>
              <a:rPr lang="zh-CN" altLang="en-US" sz="1200" dirty="0" smtClean="0"/>
              <a:t>和</a:t>
            </a:r>
            <a:r>
              <a:rPr lang="en-US" sz="1200" dirty="0" err="1" smtClean="0"/>
              <a:t>ReduceFunction</a:t>
            </a:r>
            <a:r>
              <a:rPr lang="zh-CN" altLang="en-US" sz="1200" dirty="0" smtClean="0"/>
              <a:t>或者</a:t>
            </a:r>
            <a:r>
              <a:rPr lang="en-US" sz="1200" dirty="0" err="1" smtClean="0"/>
              <a:t>FoldFunction</a:t>
            </a:r>
            <a:r>
              <a:rPr lang="zh-CN" altLang="en-US" sz="1200" dirty="0" smtClean="0"/>
              <a:t>结合使用来获取窗口中所有元素的增量聚合和</a:t>
            </a:r>
            <a:r>
              <a:rPr lang="en-US" sz="1200" dirty="0" err="1" smtClean="0"/>
              <a:t>WindowFunction</a:t>
            </a:r>
            <a:r>
              <a:rPr lang="zh-CN" altLang="en-US" sz="1200" dirty="0" smtClean="0"/>
              <a:t>接收的额外的窗口元数据</a:t>
            </a:r>
            <a:endParaRPr lang="en-US" altLang="zh-CN" sz="1200" dirty="0" smtClean="0"/>
          </a:p>
          <a:p>
            <a:r>
              <a:rPr lang="en-US" altLang="zh-CN" sz="1200" dirty="0" smtClean="0"/>
              <a:t>    </a:t>
            </a:r>
            <a:r>
              <a:rPr lang="en-US" sz="1200" b="1" dirty="0" err="1" smtClean="0"/>
              <a:t>ReduceFunction</a:t>
            </a:r>
            <a:endParaRPr lang="en-US" sz="1200" b="1" dirty="0" smtClean="0"/>
          </a:p>
          <a:p>
            <a:r>
              <a:rPr lang="en-US" sz="1200" dirty="0" smtClean="0"/>
              <a:t>              </a:t>
            </a:r>
            <a:r>
              <a:rPr lang="en-US" sz="1200" dirty="0" err="1" smtClean="0"/>
              <a:t>ReduceFunction</a:t>
            </a:r>
            <a:r>
              <a:rPr lang="zh-CN" altLang="en-US" sz="1200" dirty="0" smtClean="0"/>
              <a:t>指定了如何通过两个输入的参数进行合并输出一个同类型的参数的过程，</a:t>
            </a:r>
            <a:r>
              <a:rPr lang="en-US" sz="1200" dirty="0" err="1" smtClean="0"/>
              <a:t>Flink</a:t>
            </a:r>
            <a:r>
              <a:rPr lang="zh-CN" altLang="en-US" sz="1200" dirty="0" smtClean="0"/>
              <a:t>使用</a:t>
            </a:r>
            <a:r>
              <a:rPr lang="en-US" sz="1200" dirty="0" err="1" smtClean="0"/>
              <a:t>ReduceFunction</a:t>
            </a:r>
            <a:r>
              <a:rPr lang="zh-CN" altLang="en-US" sz="1200" dirty="0" smtClean="0"/>
              <a:t>来对窗口中的元素进行增量聚合。</a:t>
            </a:r>
            <a:br>
              <a:rPr lang="zh-CN" altLang="en-US" sz="1200" dirty="0" smtClean="0"/>
            </a:br>
            <a:r>
              <a:rPr lang="zh-CN" altLang="en-US" sz="1200" dirty="0" smtClean="0"/>
              <a:t>　　一个</a:t>
            </a:r>
            <a:r>
              <a:rPr lang="en-US" sz="1200" dirty="0" err="1" smtClean="0"/>
              <a:t>ReduceFunction</a:t>
            </a:r>
            <a:r>
              <a:rPr lang="en-US" sz="1200" dirty="0" smtClean="0"/>
              <a:t> </a:t>
            </a:r>
            <a:r>
              <a:rPr lang="zh-CN" altLang="en-US" sz="1200" dirty="0" smtClean="0"/>
              <a:t>可以通过如下的方式来定义和使用</a:t>
            </a:r>
            <a:r>
              <a:rPr lang="en-US" altLang="zh-CN" sz="1200" dirty="0" smtClean="0"/>
              <a:t>:</a:t>
            </a:r>
          </a:p>
          <a:p>
            <a:r>
              <a:rPr lang="en-US" altLang="zh-CN" sz="1200" dirty="0" smtClean="0"/>
              <a:t>        </a:t>
            </a:r>
            <a:endParaRPr lang="zh-CN" altLang="en-US" sz="1200" dirty="0" smtClean="0"/>
          </a:p>
          <a:p>
            <a:endParaRPr lang="zh-CN" altLang="en-US" sz="1200" dirty="0" smtClean="0"/>
          </a:p>
          <a:p>
            <a:endParaRPr lang="zh-CN" altLang="en-US" sz="1200" dirty="0"/>
          </a:p>
        </p:txBody>
      </p:sp>
      <p:sp>
        <p:nvSpPr>
          <p:cNvPr id="7" name="TextBox 6"/>
          <p:cNvSpPr txBox="1"/>
          <p:nvPr/>
        </p:nvSpPr>
        <p:spPr>
          <a:xfrm>
            <a:off x="571472" y="2714620"/>
            <a:ext cx="7358114" cy="461665"/>
          </a:xfrm>
          <a:prstGeom prst="rect">
            <a:avLst/>
          </a:prstGeom>
          <a:noFill/>
        </p:spPr>
        <p:txBody>
          <a:bodyPr wrap="square" rtlCol="0">
            <a:spAutoFit/>
          </a:bodyPr>
          <a:lstStyle/>
          <a:p>
            <a:r>
              <a:rPr lang="en-US" sz="1200" dirty="0" err="1" smtClean="0"/>
              <a:t>val</a:t>
            </a:r>
            <a:r>
              <a:rPr lang="en-US" sz="1200" dirty="0" smtClean="0"/>
              <a:t> input: DataStream[(String, Long)] = ... input .</a:t>
            </a:r>
            <a:r>
              <a:rPr lang="en-US" sz="1200" dirty="0" err="1" smtClean="0"/>
              <a:t>keyBy</a:t>
            </a:r>
            <a:r>
              <a:rPr lang="en-US" sz="1200" dirty="0" smtClean="0"/>
              <a:t>(&lt;key selector&gt;) .window(&lt;window assigner&gt;) .reduce { (v1, v2) =&gt; (v1._1, v1._2 + v2._2) }</a:t>
            </a:r>
          </a:p>
        </p:txBody>
      </p:sp>
      <p:sp>
        <p:nvSpPr>
          <p:cNvPr id="8" name="矩形 7"/>
          <p:cNvSpPr/>
          <p:nvPr/>
        </p:nvSpPr>
        <p:spPr>
          <a:xfrm>
            <a:off x="357158" y="3214686"/>
            <a:ext cx="8786842" cy="830997"/>
          </a:xfrm>
          <a:prstGeom prst="rect">
            <a:avLst/>
          </a:prstGeom>
        </p:spPr>
        <p:txBody>
          <a:bodyPr wrap="square">
            <a:spAutoFit/>
          </a:bodyPr>
          <a:lstStyle/>
          <a:p>
            <a:r>
              <a:rPr lang="en-US" altLang="zh-CN" sz="1200" b="1" dirty="0" err="1" smtClean="0"/>
              <a:t>FoldFunction</a:t>
            </a:r>
            <a:endParaRPr lang="en-US" altLang="zh-CN" sz="1200" b="1" dirty="0" smtClean="0"/>
          </a:p>
          <a:p>
            <a:r>
              <a:rPr lang="en-US" altLang="zh-CN" sz="1200" dirty="0" smtClean="0"/>
              <a:t>       </a:t>
            </a:r>
            <a:r>
              <a:rPr lang="en-US" altLang="zh-CN" sz="1200" dirty="0" err="1" smtClean="0"/>
              <a:t>FoldFunction</a:t>
            </a:r>
            <a:r>
              <a:rPr lang="en-US" altLang="zh-CN" sz="1200" dirty="0" smtClean="0"/>
              <a:t> </a:t>
            </a:r>
            <a:r>
              <a:rPr lang="zh-CN" altLang="en-US" sz="1200" dirty="0" smtClean="0"/>
              <a:t>指定了一个输入元素如何与一个输出类型的元素合并的过程，这个</a:t>
            </a:r>
            <a:r>
              <a:rPr lang="en-US" altLang="zh-CN" sz="1200" dirty="0" err="1" smtClean="0"/>
              <a:t>FoldFunction</a:t>
            </a:r>
            <a:r>
              <a:rPr lang="en-US" altLang="zh-CN" sz="1200" dirty="0" smtClean="0"/>
              <a:t> </a:t>
            </a:r>
            <a:r>
              <a:rPr lang="zh-CN" altLang="en-US" sz="1200" dirty="0" smtClean="0"/>
              <a:t>会被每一个加入到窗口中的元素和当前的输出值增量地调用，第一个元素是与一个预定义的类型为输出类型的初始值合并。</a:t>
            </a:r>
          </a:p>
          <a:p>
            <a:r>
              <a:rPr lang="zh-CN" altLang="en-US" sz="1200" dirty="0" smtClean="0"/>
              <a:t>　  一个</a:t>
            </a:r>
            <a:r>
              <a:rPr lang="en-US" altLang="zh-CN" sz="1200" dirty="0" err="1" smtClean="0"/>
              <a:t>FoldFunction</a:t>
            </a:r>
            <a:r>
              <a:rPr lang="zh-CN" altLang="en-US" sz="1200" dirty="0" smtClean="0"/>
              <a:t>可以通过如下的方式定义和调用</a:t>
            </a:r>
            <a:r>
              <a:rPr lang="en-US" altLang="zh-CN" sz="1200" dirty="0" smtClean="0"/>
              <a:t>:</a:t>
            </a:r>
            <a:endParaRPr lang="zh-CN" altLang="en-US" sz="1200" dirty="0"/>
          </a:p>
        </p:txBody>
      </p:sp>
      <p:sp>
        <p:nvSpPr>
          <p:cNvPr id="9" name="TextBox 8"/>
          <p:cNvSpPr txBox="1"/>
          <p:nvPr/>
        </p:nvSpPr>
        <p:spPr>
          <a:xfrm>
            <a:off x="571472" y="4071942"/>
            <a:ext cx="8358246" cy="553998"/>
          </a:xfrm>
          <a:prstGeom prst="rect">
            <a:avLst/>
          </a:prstGeom>
          <a:noFill/>
        </p:spPr>
        <p:txBody>
          <a:bodyPr wrap="square" rtlCol="0">
            <a:spAutoFit/>
          </a:bodyPr>
          <a:lstStyle/>
          <a:p>
            <a:r>
              <a:rPr lang="en-US" sz="1200" dirty="0" err="1" smtClean="0"/>
              <a:t>val</a:t>
            </a:r>
            <a:r>
              <a:rPr lang="en-US" sz="1200" dirty="0" smtClean="0"/>
              <a:t> input: DataStream[(String, Long)] = ... input .</a:t>
            </a:r>
            <a:r>
              <a:rPr lang="en-US" sz="1200" dirty="0" err="1" smtClean="0"/>
              <a:t>keyBy</a:t>
            </a:r>
            <a:r>
              <a:rPr lang="en-US" sz="1200" dirty="0" smtClean="0"/>
              <a:t>(&lt;key selector&gt;) .window(&lt;window assigner&gt;) .fold("") { (acc, v) =&gt; acc + v._2 }</a:t>
            </a:r>
          </a:p>
          <a:p>
            <a:endParaRPr lang="zh-CN" altLang="en-US" dirty="0"/>
          </a:p>
        </p:txBody>
      </p:sp>
      <p:sp>
        <p:nvSpPr>
          <p:cNvPr id="10" name="矩形 9"/>
          <p:cNvSpPr/>
          <p:nvPr/>
        </p:nvSpPr>
        <p:spPr>
          <a:xfrm>
            <a:off x="357158" y="4357694"/>
            <a:ext cx="8643998" cy="646331"/>
          </a:xfrm>
          <a:prstGeom prst="rect">
            <a:avLst/>
          </a:prstGeom>
        </p:spPr>
        <p:txBody>
          <a:bodyPr wrap="square">
            <a:spAutoFit/>
          </a:bodyPr>
          <a:lstStyle/>
          <a:p>
            <a:r>
              <a:rPr lang="en-US" altLang="zh-CN" sz="1200" b="1" dirty="0" err="1" smtClean="0"/>
              <a:t>WindowFunction</a:t>
            </a:r>
            <a:endParaRPr lang="en-US" altLang="zh-CN" sz="1200" b="1" dirty="0" smtClean="0"/>
          </a:p>
          <a:p>
            <a:r>
              <a:rPr lang="en-US" altLang="zh-CN" sz="1200" dirty="0" smtClean="0"/>
              <a:t>   </a:t>
            </a:r>
            <a:r>
              <a:rPr lang="zh-CN" altLang="en-US" sz="1200" dirty="0" smtClean="0"/>
              <a:t>一个</a:t>
            </a:r>
            <a:r>
              <a:rPr lang="en-US" altLang="zh-CN" sz="1200" dirty="0" err="1" smtClean="0"/>
              <a:t>WindowFunction</a:t>
            </a:r>
            <a:r>
              <a:rPr lang="zh-CN" altLang="en-US" sz="1200" dirty="0" smtClean="0"/>
              <a:t>将获得一个包含了</a:t>
            </a:r>
            <a:r>
              <a:rPr lang="en-US" altLang="zh-CN" sz="1200" dirty="0" smtClean="0"/>
              <a:t>window</a:t>
            </a:r>
            <a:r>
              <a:rPr lang="zh-CN" altLang="en-US" sz="1200" dirty="0" smtClean="0"/>
              <a:t>中的所有元素迭代</a:t>
            </a:r>
            <a:r>
              <a:rPr lang="en-US" altLang="zh-CN" sz="1200" dirty="0" smtClean="0"/>
              <a:t>(</a:t>
            </a:r>
            <a:r>
              <a:rPr lang="en-US" altLang="zh-CN" sz="1200" dirty="0" err="1" smtClean="0"/>
              <a:t>Iterable</a:t>
            </a:r>
            <a:r>
              <a:rPr lang="en-US" altLang="zh-CN" sz="1200" dirty="0" smtClean="0"/>
              <a:t>)</a:t>
            </a:r>
            <a:r>
              <a:rPr lang="zh-CN" altLang="en-US" sz="1200" dirty="0" smtClean="0"/>
              <a:t>，并且提供所有窗口函数的最大灵活性。这些带来了性能的成本和资源的消耗，因为</a:t>
            </a:r>
            <a:r>
              <a:rPr lang="en-US" altLang="zh-CN" sz="1200" dirty="0" smtClean="0"/>
              <a:t>window</a:t>
            </a:r>
            <a:r>
              <a:rPr lang="zh-CN" altLang="en-US" sz="1200" dirty="0" smtClean="0"/>
              <a:t>中的元素无法进行增量迭代，而是缓存起来直到</a:t>
            </a:r>
            <a:r>
              <a:rPr lang="en-US" altLang="zh-CN" sz="1200" dirty="0" smtClean="0"/>
              <a:t>window</a:t>
            </a:r>
            <a:r>
              <a:rPr lang="zh-CN" altLang="en-US" sz="1200" dirty="0" smtClean="0"/>
              <a:t>被认为是可以处理时为止。</a:t>
            </a:r>
            <a:endParaRPr lang="zh-CN" altLang="en-US" sz="1200" dirty="0"/>
          </a:p>
        </p:txBody>
      </p:sp>
      <p:sp>
        <p:nvSpPr>
          <p:cNvPr id="11" name="TextBox 10"/>
          <p:cNvSpPr txBox="1"/>
          <p:nvPr/>
        </p:nvSpPr>
        <p:spPr>
          <a:xfrm>
            <a:off x="428596" y="4929198"/>
            <a:ext cx="8429684" cy="1785104"/>
          </a:xfrm>
          <a:prstGeom prst="rect">
            <a:avLst/>
          </a:prstGeom>
          <a:noFill/>
        </p:spPr>
        <p:txBody>
          <a:bodyPr wrap="square" rtlCol="0">
            <a:spAutoFit/>
          </a:bodyPr>
          <a:lstStyle/>
          <a:p>
            <a:r>
              <a:rPr lang="en-US" sz="1000" dirty="0" smtClean="0"/>
              <a:t>trait </a:t>
            </a:r>
            <a:r>
              <a:rPr lang="en-US" sz="1000" dirty="0" err="1" smtClean="0"/>
              <a:t>WindowFunction</a:t>
            </a:r>
            <a:r>
              <a:rPr lang="en-US" sz="1000" dirty="0" smtClean="0"/>
              <a:t>[IN, OUT, KEY, W &lt;: Window] extends Function with </a:t>
            </a:r>
            <a:r>
              <a:rPr lang="en-US" sz="1000" dirty="0" err="1" smtClean="0"/>
              <a:t>Serializable</a:t>
            </a:r>
            <a:r>
              <a:rPr lang="en-US" sz="1000" dirty="0" smtClean="0"/>
              <a:t> {</a:t>
            </a:r>
          </a:p>
          <a:p>
            <a:r>
              <a:rPr lang="en-US" sz="1000" dirty="0" smtClean="0"/>
              <a:t>  /**</a:t>
            </a:r>
          </a:p>
          <a:p>
            <a:r>
              <a:rPr lang="en-US" sz="1000" dirty="0" smtClean="0"/>
              <a:t>    // Evaluates the window and outputs none or several elements.</a:t>
            </a:r>
          </a:p>
          <a:p>
            <a:r>
              <a:rPr lang="en-US" sz="1000" dirty="0" smtClean="0"/>
              <a:t>    //</a:t>
            </a:r>
          </a:p>
          <a:p>
            <a:r>
              <a:rPr lang="en-US" sz="1000" dirty="0" smtClean="0"/>
              <a:t>    // @</a:t>
            </a:r>
            <a:r>
              <a:rPr lang="en-US" sz="1000" dirty="0" err="1" smtClean="0"/>
              <a:t>param</a:t>
            </a:r>
            <a:r>
              <a:rPr lang="en-US" sz="1000" dirty="0" smtClean="0"/>
              <a:t> key    The key for which this window is evaluated.</a:t>
            </a:r>
          </a:p>
          <a:p>
            <a:r>
              <a:rPr lang="en-US" sz="1000" dirty="0" smtClean="0"/>
              <a:t>    // @</a:t>
            </a:r>
            <a:r>
              <a:rPr lang="en-US" sz="1000" dirty="0" err="1" smtClean="0"/>
              <a:t>param</a:t>
            </a:r>
            <a:r>
              <a:rPr lang="en-US" sz="1000" dirty="0" smtClean="0"/>
              <a:t> window The window that is being evaluated.</a:t>
            </a:r>
          </a:p>
          <a:p>
            <a:r>
              <a:rPr lang="en-US" sz="1000" dirty="0" smtClean="0"/>
              <a:t>    // @</a:t>
            </a:r>
            <a:r>
              <a:rPr lang="en-US" sz="1000" dirty="0" err="1" smtClean="0"/>
              <a:t>param</a:t>
            </a:r>
            <a:r>
              <a:rPr lang="en-US" sz="1000" dirty="0" smtClean="0"/>
              <a:t> input  The elements in the window being evaluated.</a:t>
            </a:r>
          </a:p>
          <a:p>
            <a:r>
              <a:rPr lang="en-US" sz="1000" dirty="0" smtClean="0"/>
              <a:t>    // @</a:t>
            </a:r>
            <a:r>
              <a:rPr lang="en-US" sz="1000" dirty="0" err="1" smtClean="0"/>
              <a:t>param</a:t>
            </a:r>
            <a:r>
              <a:rPr lang="en-US" sz="1000" dirty="0" smtClean="0"/>
              <a:t> out    A collector for emitting elements.</a:t>
            </a:r>
          </a:p>
          <a:p>
            <a:r>
              <a:rPr lang="en-US" sz="1000" dirty="0" smtClean="0"/>
              <a:t>    // @throws Exception The function may throw exceptions to fail the program and trigger recovery.</a:t>
            </a:r>
          </a:p>
          <a:p>
            <a:r>
              <a:rPr lang="en-US" sz="1000" dirty="0" smtClean="0"/>
              <a:t>    */</a:t>
            </a:r>
          </a:p>
          <a:p>
            <a:r>
              <a:rPr lang="en-US" sz="1000" dirty="0" smtClean="0"/>
              <a:t>  def apply(key: KEY, window: W, input: </a:t>
            </a:r>
            <a:r>
              <a:rPr lang="en-US" sz="1000" dirty="0" err="1" smtClean="0"/>
              <a:t>Iterable</a:t>
            </a:r>
            <a:r>
              <a:rPr lang="en-US" sz="1000" dirty="0" smtClean="0"/>
              <a:t>[IN], out: Collector[OUT])</a:t>
            </a:r>
            <a:endParaRPr lang="zh-CN" altLang="en-US" sz="1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961067" cy="369332"/>
          </a:xfrm>
          <a:prstGeom prst="rect">
            <a:avLst/>
          </a:prstGeom>
        </p:spPr>
        <p:txBody>
          <a:bodyPr wrap="none">
            <a:spAutoFit/>
          </a:bodyPr>
          <a:lstStyle/>
          <a:p>
            <a:pPr latinLnBrk="1"/>
            <a:r>
              <a:rPr lang="en-US" b="1" dirty="0" err="1" smtClean="0"/>
              <a:t>Flink</a:t>
            </a:r>
            <a:r>
              <a:rPr lang="zh-CN" altLang="en-US" b="1" dirty="0" smtClean="0"/>
              <a:t>流处理之窗口算子分析</a:t>
            </a:r>
            <a:endParaRPr lang="zh-CN" altLang="en-US" b="1" dirty="0"/>
          </a:p>
        </p:txBody>
      </p:sp>
      <p:sp>
        <p:nvSpPr>
          <p:cNvPr id="3" name="矩形 2"/>
          <p:cNvSpPr/>
          <p:nvPr/>
        </p:nvSpPr>
        <p:spPr>
          <a:xfrm>
            <a:off x="142844" y="357166"/>
            <a:ext cx="8786874" cy="738664"/>
          </a:xfrm>
          <a:prstGeom prst="rect">
            <a:avLst/>
          </a:prstGeom>
        </p:spPr>
        <p:txBody>
          <a:bodyPr wrap="square">
            <a:spAutoFit/>
          </a:bodyPr>
          <a:lstStyle/>
          <a:p>
            <a:r>
              <a:rPr lang="zh-CN" altLang="en-US" sz="1200" dirty="0" smtClean="0"/>
              <a:t>窗口算子</a:t>
            </a:r>
            <a:r>
              <a:rPr lang="en-US" altLang="zh-CN" sz="1200" dirty="0" err="1" smtClean="0"/>
              <a:t>WindowOperator</a:t>
            </a:r>
            <a:r>
              <a:rPr lang="zh-CN" altLang="en-US" sz="1200" dirty="0" smtClean="0"/>
              <a:t>是窗口机制的底层实现，它几乎会牵扯到所有窗口相关的知识点，因此相对复杂。</a:t>
            </a:r>
          </a:p>
          <a:p>
            <a:r>
              <a:rPr lang="zh-CN" altLang="en-US" sz="1200" dirty="0" smtClean="0"/>
              <a:t>本文将以由面及点的方式来分析</a:t>
            </a:r>
            <a:r>
              <a:rPr lang="en-US" altLang="zh-CN" sz="1200" dirty="0" err="1" smtClean="0"/>
              <a:t>WindowOperator</a:t>
            </a:r>
            <a:r>
              <a:rPr lang="zh-CN" altLang="en-US" sz="1200" dirty="0" smtClean="0"/>
              <a:t>的实现。</a:t>
            </a:r>
          </a:p>
          <a:p>
            <a:r>
              <a:rPr lang="zh-CN" altLang="en-US" sz="1200" dirty="0" smtClean="0"/>
              <a:t>首先，我们来看一下对于最常见的时间窗口（包含处理时间和事件时间）其执行示意图</a:t>
            </a:r>
            <a:r>
              <a:rPr lang="zh-CN" altLang="en-US" dirty="0" smtClean="0"/>
              <a:t>：</a:t>
            </a:r>
            <a:endParaRPr lang="zh-CN" altLang="en-US" dirty="0"/>
          </a:p>
        </p:txBody>
      </p:sp>
      <p:pic>
        <p:nvPicPr>
          <p:cNvPr id="14337" name="Picture 1"/>
          <p:cNvPicPr>
            <a:picLocks noChangeAspect="1" noChangeArrowheads="1"/>
          </p:cNvPicPr>
          <p:nvPr/>
        </p:nvPicPr>
        <p:blipFill>
          <a:blip r:embed="rId2"/>
          <a:srcRect/>
          <a:stretch>
            <a:fillRect/>
          </a:stretch>
        </p:blipFill>
        <p:spPr bwMode="auto">
          <a:xfrm>
            <a:off x="214282" y="1214422"/>
            <a:ext cx="8153400" cy="4495800"/>
          </a:xfrm>
          <a:prstGeom prst="rect">
            <a:avLst/>
          </a:prstGeom>
          <a:noFill/>
          <a:ln w="9525">
            <a:noFill/>
            <a:miter lim="800000"/>
            <a:headEnd/>
            <a:tailEnd/>
          </a:ln>
          <a:effectLst/>
        </p:spPr>
      </p:pic>
      <p:sp>
        <p:nvSpPr>
          <p:cNvPr id="5" name="矩形 4"/>
          <p:cNvSpPr/>
          <p:nvPr/>
        </p:nvSpPr>
        <p:spPr>
          <a:xfrm>
            <a:off x="142844" y="5857892"/>
            <a:ext cx="7715304" cy="369332"/>
          </a:xfrm>
          <a:prstGeom prst="rect">
            <a:avLst/>
          </a:prstGeom>
        </p:spPr>
        <p:txBody>
          <a:bodyPr wrap="square">
            <a:spAutoFit/>
          </a:bodyPr>
          <a:lstStyle/>
          <a:p>
            <a:r>
              <a:rPr lang="en-US" altLang="zh-CN" dirty="0" smtClean="0"/>
              <a:t>https://blog.csdn.net/yanghua_kobe/article/details/52966156</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446230" cy="369332"/>
          </a:xfrm>
          <a:prstGeom prst="rect">
            <a:avLst/>
          </a:prstGeom>
        </p:spPr>
        <p:txBody>
          <a:bodyPr wrap="none">
            <a:spAutoFit/>
          </a:bodyPr>
          <a:lstStyle/>
          <a:p>
            <a:r>
              <a:rPr lang="en-US" altLang="zh-CN" dirty="0" err="1" smtClean="0"/>
              <a:t>Flink</a:t>
            </a:r>
            <a:r>
              <a:rPr lang="en-US" altLang="zh-CN" dirty="0" smtClean="0"/>
              <a:t> API</a:t>
            </a:r>
            <a:r>
              <a:rPr lang="zh-CN" altLang="en-US" dirty="0" smtClean="0"/>
              <a:t>设计</a:t>
            </a:r>
            <a:endParaRPr lang="zh-CN" altLang="en-US" dirty="0"/>
          </a:p>
        </p:txBody>
      </p:sp>
      <p:sp>
        <p:nvSpPr>
          <p:cNvPr id="3" name="矩形 2"/>
          <p:cNvSpPr/>
          <p:nvPr/>
        </p:nvSpPr>
        <p:spPr>
          <a:xfrm>
            <a:off x="214282" y="357166"/>
            <a:ext cx="7072362" cy="276999"/>
          </a:xfrm>
          <a:prstGeom prst="rect">
            <a:avLst/>
          </a:prstGeom>
        </p:spPr>
        <p:txBody>
          <a:bodyPr wrap="square">
            <a:spAutoFit/>
          </a:bodyPr>
          <a:lstStyle/>
          <a:p>
            <a:r>
              <a:rPr lang="en-US" altLang="zh-CN" sz="1200" dirty="0" err="1" smtClean="0"/>
              <a:t>Flink</a:t>
            </a:r>
            <a:r>
              <a:rPr lang="zh-CN" altLang="en-US" sz="1200" dirty="0" smtClean="0"/>
              <a:t>提供三层</a:t>
            </a:r>
            <a:r>
              <a:rPr lang="en-US" altLang="zh-CN" sz="1200" dirty="0" smtClean="0"/>
              <a:t>API</a:t>
            </a:r>
            <a:r>
              <a:rPr lang="zh-CN" altLang="en-US" sz="1200" dirty="0" smtClean="0"/>
              <a:t>。每个</a:t>
            </a:r>
            <a:r>
              <a:rPr lang="en-US" altLang="zh-CN" sz="1200" dirty="0" smtClean="0"/>
              <a:t>API</a:t>
            </a:r>
            <a:r>
              <a:rPr lang="zh-CN" altLang="en-US" sz="1200" dirty="0" smtClean="0"/>
              <a:t>在简洁性和表达性之间提供不同的权衡，并针对不同的用例。</a:t>
            </a:r>
            <a:endParaRPr lang="zh-CN" altLang="en-US" sz="1200" dirty="0"/>
          </a:p>
        </p:txBody>
      </p:sp>
      <p:pic>
        <p:nvPicPr>
          <p:cNvPr id="13313" name="Picture 1"/>
          <p:cNvPicPr>
            <a:picLocks noChangeAspect="1" noChangeArrowheads="1"/>
          </p:cNvPicPr>
          <p:nvPr/>
        </p:nvPicPr>
        <p:blipFill>
          <a:blip r:embed="rId2"/>
          <a:srcRect/>
          <a:stretch>
            <a:fillRect/>
          </a:stretch>
        </p:blipFill>
        <p:spPr bwMode="auto">
          <a:xfrm>
            <a:off x="500034" y="785794"/>
            <a:ext cx="5419725" cy="1866900"/>
          </a:xfrm>
          <a:prstGeom prst="rect">
            <a:avLst/>
          </a:prstGeom>
          <a:noFill/>
          <a:ln w="9525">
            <a:noFill/>
            <a:miter lim="800000"/>
            <a:headEnd/>
            <a:tailEnd/>
          </a:ln>
          <a:effectLst/>
        </p:spPr>
      </p:pic>
      <p:sp>
        <p:nvSpPr>
          <p:cNvPr id="5" name="矩形 4"/>
          <p:cNvSpPr/>
          <p:nvPr/>
        </p:nvSpPr>
        <p:spPr>
          <a:xfrm>
            <a:off x="71406" y="2643182"/>
            <a:ext cx="1804789" cy="369332"/>
          </a:xfrm>
          <a:prstGeom prst="rect">
            <a:avLst/>
          </a:prstGeom>
        </p:spPr>
        <p:txBody>
          <a:bodyPr wrap="none">
            <a:spAutoFit/>
          </a:bodyPr>
          <a:lstStyle/>
          <a:p>
            <a:r>
              <a:rPr lang="en-US" dirty="0" err="1" smtClean="0"/>
              <a:t>ProcessFunctions</a:t>
            </a:r>
            <a:endParaRPr lang="en-US" dirty="0"/>
          </a:p>
        </p:txBody>
      </p:sp>
      <p:sp>
        <p:nvSpPr>
          <p:cNvPr id="6" name="矩形 5"/>
          <p:cNvSpPr/>
          <p:nvPr/>
        </p:nvSpPr>
        <p:spPr>
          <a:xfrm>
            <a:off x="285720" y="2928934"/>
            <a:ext cx="8715436" cy="830997"/>
          </a:xfrm>
          <a:prstGeom prst="rect">
            <a:avLst/>
          </a:prstGeom>
        </p:spPr>
        <p:txBody>
          <a:bodyPr wrap="square">
            <a:spAutoFit/>
          </a:bodyPr>
          <a:lstStyle/>
          <a:p>
            <a:r>
              <a:rPr lang="en-US" altLang="zh-CN" sz="1200" dirty="0" err="1" smtClean="0"/>
              <a:t>ProcessFunctions</a:t>
            </a:r>
            <a:r>
              <a:rPr lang="zh-CN" altLang="en-US" sz="1200" dirty="0" smtClean="0"/>
              <a:t>是</a:t>
            </a:r>
            <a:r>
              <a:rPr lang="en-US" altLang="zh-CN" sz="1200" dirty="0" err="1" smtClean="0"/>
              <a:t>Flink</a:t>
            </a:r>
            <a:r>
              <a:rPr lang="zh-CN" altLang="en-US" sz="1200" dirty="0" smtClean="0"/>
              <a:t>提供的最具表现力的功能接口。</a:t>
            </a:r>
            <a:r>
              <a:rPr lang="en-US" altLang="zh-CN" sz="1200" dirty="0" err="1" smtClean="0"/>
              <a:t>Flink</a:t>
            </a:r>
            <a:r>
              <a:rPr lang="zh-CN" altLang="en-US" sz="1200" dirty="0" smtClean="0"/>
              <a:t>提供</a:t>
            </a:r>
            <a:r>
              <a:rPr lang="en-US" altLang="zh-CN" sz="1200" dirty="0" err="1" smtClean="0"/>
              <a:t>ProcessFunctions</a:t>
            </a:r>
            <a:r>
              <a:rPr lang="zh-CN" altLang="en-US" sz="1200" dirty="0" smtClean="0"/>
              <a:t>来处理来自窗口中分组的一个或两个输入流或事件的单个事件。</a:t>
            </a:r>
          </a:p>
          <a:p>
            <a:r>
              <a:rPr lang="en-US" altLang="zh-CN" sz="1200" dirty="0" err="1" smtClean="0"/>
              <a:t>ProcessFunctions</a:t>
            </a:r>
            <a:r>
              <a:rPr lang="zh-CN" altLang="en-US" sz="1200" dirty="0" smtClean="0"/>
              <a:t>提供对时间和状态的细粒度控制。</a:t>
            </a:r>
            <a:r>
              <a:rPr lang="en-US" altLang="zh-CN" sz="1200" dirty="0" err="1" smtClean="0"/>
              <a:t>ProcessFunction</a:t>
            </a:r>
            <a:r>
              <a:rPr lang="zh-CN" altLang="en-US" sz="1200" dirty="0" smtClean="0"/>
              <a:t>可以任意修改其状态并注册将在未来触发回调函数的定时器。</a:t>
            </a:r>
          </a:p>
          <a:p>
            <a:r>
              <a:rPr lang="zh-CN" altLang="en-US" sz="1200" dirty="0" smtClean="0"/>
              <a:t>因此，</a:t>
            </a:r>
            <a:r>
              <a:rPr lang="en-US" altLang="zh-CN" sz="1200" dirty="0" err="1" smtClean="0"/>
              <a:t>ProcessFunctions</a:t>
            </a:r>
            <a:r>
              <a:rPr lang="zh-CN" altLang="en-US" sz="1200" dirty="0" smtClean="0"/>
              <a:t>可以实现许多有状态事件驱动应用程序所需的复杂的每事件业务逻辑。</a:t>
            </a:r>
            <a:endParaRPr lang="zh-CN" altLang="en-US" sz="1200" dirty="0"/>
          </a:p>
        </p:txBody>
      </p:sp>
      <p:sp>
        <p:nvSpPr>
          <p:cNvPr id="7" name="矩形 6"/>
          <p:cNvSpPr/>
          <p:nvPr/>
        </p:nvSpPr>
        <p:spPr>
          <a:xfrm>
            <a:off x="214282" y="3786190"/>
            <a:ext cx="8001056" cy="2554545"/>
          </a:xfrm>
          <a:prstGeom prst="rect">
            <a:avLst/>
          </a:prstGeom>
        </p:spPr>
        <p:txBody>
          <a:bodyPr wrap="square">
            <a:spAutoFit/>
          </a:bodyPr>
          <a:lstStyle/>
          <a:p>
            <a:r>
              <a:rPr lang="en-US" altLang="zh-CN" sz="1000" dirty="0" err="1" smtClean="0"/>
              <a:t>ProcessFunction</a:t>
            </a:r>
            <a:r>
              <a:rPr lang="zh-CN" altLang="en-US" sz="1000" dirty="0" smtClean="0"/>
              <a:t>是一个低级流处理操作，可以访问所有（非循环）流应用程序的基本构建块：</a:t>
            </a:r>
          </a:p>
          <a:p>
            <a:r>
              <a:rPr lang="zh-CN" altLang="en-US" sz="1000" dirty="0" smtClean="0"/>
              <a:t>     事件（流元素）</a:t>
            </a:r>
          </a:p>
          <a:p>
            <a:r>
              <a:rPr lang="zh-CN" altLang="en-US" sz="1000" dirty="0" smtClean="0"/>
              <a:t>     </a:t>
            </a:r>
            <a:r>
              <a:rPr lang="en-US" altLang="zh-CN" sz="1000" dirty="0" smtClean="0"/>
              <a:t>state</a:t>
            </a:r>
            <a:r>
              <a:rPr lang="zh-CN" altLang="en-US" sz="1000" dirty="0" smtClean="0"/>
              <a:t>（容错，一致，仅在</a:t>
            </a:r>
            <a:r>
              <a:rPr lang="en-US" sz="1000" dirty="0" smtClean="0"/>
              <a:t> keyed stream </a:t>
            </a:r>
            <a:r>
              <a:rPr lang="zh-CN" altLang="en-US" sz="1000" dirty="0" smtClean="0"/>
              <a:t>）</a:t>
            </a:r>
          </a:p>
          <a:p>
            <a:r>
              <a:rPr lang="zh-CN" altLang="en-US" sz="1000" dirty="0" smtClean="0"/>
              <a:t>     定时器（事件时间和处理时间，仅限</a:t>
            </a:r>
            <a:r>
              <a:rPr lang="en-US" sz="1000" dirty="0" smtClean="0"/>
              <a:t> keyed stream </a:t>
            </a:r>
            <a:r>
              <a:rPr lang="zh-CN" altLang="en-US" sz="1000" dirty="0" smtClean="0"/>
              <a:t>）</a:t>
            </a:r>
          </a:p>
          <a:p>
            <a:r>
              <a:rPr lang="zh-CN" altLang="en-US" sz="1000" dirty="0" smtClean="0"/>
              <a:t>该</a:t>
            </a:r>
            <a:r>
              <a:rPr lang="en-US" altLang="zh-CN" sz="1000" dirty="0" err="1" smtClean="0"/>
              <a:t>ProcessFunction</a:t>
            </a:r>
            <a:r>
              <a:rPr lang="zh-CN" altLang="en-US" sz="1000" dirty="0" smtClean="0"/>
              <a:t>可被认为是一个</a:t>
            </a:r>
            <a:r>
              <a:rPr lang="en-US" altLang="zh-CN" sz="1000" dirty="0" err="1" smtClean="0"/>
              <a:t>FlatMapFunction</a:t>
            </a:r>
            <a:r>
              <a:rPr lang="zh-CN" altLang="en-US" sz="1000" dirty="0" smtClean="0"/>
              <a:t>可以访问</a:t>
            </a:r>
            <a:r>
              <a:rPr lang="en-US" sz="1000" dirty="0" smtClean="0"/>
              <a:t> keyed state and timers </a:t>
            </a:r>
            <a:r>
              <a:rPr lang="zh-CN" altLang="en-US" sz="1000" dirty="0" smtClean="0"/>
              <a:t>。它通过为输入流中接收的每个事件调用来处理事件。</a:t>
            </a:r>
          </a:p>
          <a:p>
            <a:endParaRPr lang="zh-CN" altLang="en-US" sz="1000" dirty="0" smtClean="0"/>
          </a:p>
          <a:p>
            <a:r>
              <a:rPr lang="zh-CN" altLang="en-US" sz="1000" dirty="0" smtClean="0"/>
              <a:t>对于容错状态，</a:t>
            </a:r>
            <a:r>
              <a:rPr lang="en-US" altLang="zh-CN" sz="1000" dirty="0" err="1" smtClean="0"/>
              <a:t>ProcessFunction</a:t>
            </a:r>
            <a:r>
              <a:rPr lang="zh-CN" altLang="en-US" sz="1000" dirty="0" smtClean="0"/>
              <a:t>可以访问</a:t>
            </a:r>
            <a:r>
              <a:rPr lang="en-US" altLang="zh-CN" sz="1000" dirty="0" err="1" smtClean="0"/>
              <a:t>Flink</a:t>
            </a:r>
            <a:r>
              <a:rPr lang="zh-CN" altLang="en-US" sz="1000" dirty="0" smtClean="0"/>
              <a:t>的</a:t>
            </a:r>
            <a:r>
              <a:rPr lang="en-US" sz="1000" dirty="0" smtClean="0"/>
              <a:t> keyed sta</a:t>
            </a:r>
            <a:r>
              <a:rPr lang="en-US" altLang="zh-CN" sz="1000" dirty="0" smtClean="0"/>
              <a:t>te</a:t>
            </a:r>
            <a:r>
              <a:rPr lang="zh-CN" altLang="en-US" sz="1000" dirty="0" smtClean="0"/>
              <a:t>，可以通过其访问 </a:t>
            </a:r>
            <a:r>
              <a:rPr lang="en-US" altLang="zh-CN" sz="1000" dirty="0" err="1" smtClean="0"/>
              <a:t>RuntimeContext</a:t>
            </a:r>
            <a:r>
              <a:rPr lang="zh-CN" altLang="en-US" sz="1000" dirty="0" smtClean="0"/>
              <a:t>，类似于其他有状态函数可以访问键控状态的方式。</a:t>
            </a:r>
          </a:p>
          <a:p>
            <a:endParaRPr lang="zh-CN" altLang="en-US" sz="1000" dirty="0" smtClean="0"/>
          </a:p>
          <a:p>
            <a:r>
              <a:rPr lang="zh-CN" altLang="en-US" sz="1000" dirty="0" smtClean="0"/>
              <a:t>定时器允许应用程序对处理时间和事件时间的变化作出反应。每次调用该函数</a:t>
            </a:r>
            <a:r>
              <a:rPr lang="en-US" altLang="zh-CN" sz="1000" dirty="0" err="1" smtClean="0"/>
              <a:t>processElement</a:t>
            </a:r>
            <a:r>
              <a:rPr lang="en-US" altLang="zh-CN" sz="1000" dirty="0" smtClean="0"/>
              <a:t>(...)</a:t>
            </a:r>
            <a:r>
              <a:rPr lang="zh-CN" altLang="en-US" sz="1000" dirty="0" smtClean="0"/>
              <a:t>都会获得一个</a:t>
            </a:r>
            <a:r>
              <a:rPr lang="en-US" altLang="zh-CN" sz="1000" dirty="0" smtClean="0"/>
              <a:t>Context</a:t>
            </a:r>
            <a:r>
              <a:rPr lang="zh-CN" altLang="en-US" sz="1000" dirty="0" smtClean="0"/>
              <a:t>对象，该对象可以访问元素的事件时间戳和</a:t>
            </a:r>
            <a:r>
              <a:rPr lang="en-US" altLang="zh-CN" sz="1000" dirty="0" err="1" smtClean="0"/>
              <a:t>TimerService</a:t>
            </a:r>
            <a:r>
              <a:rPr lang="zh-CN" altLang="en-US" sz="1000" dirty="0" smtClean="0"/>
              <a:t>。的</a:t>
            </a:r>
            <a:r>
              <a:rPr lang="en-US" altLang="zh-CN" sz="1000" dirty="0" err="1" smtClean="0"/>
              <a:t>TimerService</a:t>
            </a:r>
            <a:r>
              <a:rPr lang="zh-CN" altLang="en-US" sz="1000" dirty="0" smtClean="0"/>
              <a:t>可用于注册为将来事件</a:t>
            </a:r>
            <a:r>
              <a:rPr lang="en-US" altLang="zh-CN" sz="1000" dirty="0" smtClean="0"/>
              <a:t>- /</a:t>
            </a:r>
            <a:r>
              <a:rPr lang="zh-CN" altLang="en-US" sz="1000" dirty="0" smtClean="0"/>
              <a:t>处理</a:t>
            </a:r>
            <a:r>
              <a:rPr lang="en-US" altLang="zh-CN" sz="1000" dirty="0" smtClean="0"/>
              <a:t>-</a:t>
            </a:r>
            <a:r>
              <a:rPr lang="zh-CN" altLang="en-US" sz="1000" dirty="0" smtClean="0"/>
              <a:t>时刻回调。达到计时器的特定时间时，将</a:t>
            </a:r>
            <a:r>
              <a:rPr lang="en-US" altLang="zh-CN" sz="1000" dirty="0" err="1" smtClean="0"/>
              <a:t>onTimer</a:t>
            </a:r>
            <a:r>
              <a:rPr lang="en-US" altLang="zh-CN" sz="1000" dirty="0" smtClean="0"/>
              <a:t>(...)</a:t>
            </a:r>
            <a:r>
              <a:rPr lang="zh-CN" altLang="en-US" sz="1000" dirty="0" smtClean="0"/>
              <a:t>调用该方法。在该调用期间，所有状态再次限定为创建计时器的键，允许计时器操纵键控状态。</a:t>
            </a:r>
          </a:p>
          <a:p>
            <a:endParaRPr lang="zh-CN" altLang="en-US" sz="1000" dirty="0" smtClean="0"/>
          </a:p>
          <a:p>
            <a:r>
              <a:rPr lang="zh-CN" altLang="en-US" sz="1000" dirty="0" smtClean="0"/>
              <a:t>注意如果要访问键控状态和计时器，则必须应用</a:t>
            </a:r>
            <a:r>
              <a:rPr lang="en-US" altLang="zh-CN" sz="1000" dirty="0" err="1" smtClean="0"/>
              <a:t>ProcessFunction</a:t>
            </a:r>
            <a:r>
              <a:rPr lang="zh-CN" altLang="en-US" sz="1000" dirty="0" smtClean="0"/>
              <a:t>键控流：</a:t>
            </a:r>
          </a:p>
          <a:p>
            <a:endParaRPr lang="zh-CN" altLang="en-US" sz="1000" dirty="0" smtClean="0"/>
          </a:p>
          <a:p>
            <a:r>
              <a:rPr lang="en-US" altLang="zh-CN" sz="1000" dirty="0" err="1" smtClean="0"/>
              <a:t>stream.keyBy</a:t>
            </a:r>
            <a:r>
              <a:rPr lang="en-US" altLang="zh-CN" sz="1000" dirty="0" smtClean="0"/>
              <a:t>(...).process(new </a:t>
            </a:r>
            <a:r>
              <a:rPr lang="en-US" altLang="zh-CN" sz="1000" dirty="0" err="1" smtClean="0"/>
              <a:t>MyProcessFunction</a:t>
            </a:r>
            <a:r>
              <a:rPr lang="en-US" altLang="zh-CN" sz="1000" dirty="0" smtClean="0"/>
              <a:t>())</a:t>
            </a:r>
            <a:endParaRPr lang="zh-CN" alt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850589" cy="369332"/>
          </a:xfrm>
          <a:prstGeom prst="rect">
            <a:avLst/>
          </a:prstGeom>
        </p:spPr>
        <p:txBody>
          <a:bodyPr wrap="none">
            <a:spAutoFit/>
          </a:bodyPr>
          <a:lstStyle/>
          <a:p>
            <a:r>
              <a:rPr lang="en-US" dirty="0" smtClean="0"/>
              <a:t>Setting a Time Characteristic</a:t>
            </a:r>
            <a:endParaRPr lang="en-US" dirty="0"/>
          </a:p>
        </p:txBody>
      </p:sp>
      <p:sp>
        <p:nvSpPr>
          <p:cNvPr id="3" name="矩形 2"/>
          <p:cNvSpPr/>
          <p:nvPr/>
        </p:nvSpPr>
        <p:spPr>
          <a:xfrm>
            <a:off x="214282" y="428604"/>
            <a:ext cx="8501122" cy="1477328"/>
          </a:xfrm>
          <a:prstGeom prst="rect">
            <a:avLst/>
          </a:prstGeom>
        </p:spPr>
        <p:txBody>
          <a:bodyPr wrap="square">
            <a:spAutoFit/>
          </a:bodyPr>
          <a:lstStyle/>
          <a:p>
            <a:r>
              <a:rPr lang="en-US" sz="1200" b="1" dirty="0" smtClean="0"/>
              <a:t>The first part of a </a:t>
            </a:r>
            <a:r>
              <a:rPr lang="en-US" sz="1200" b="1" dirty="0" err="1" smtClean="0"/>
              <a:t>Flink</a:t>
            </a:r>
            <a:r>
              <a:rPr lang="en-US" sz="1200" b="1" dirty="0" smtClean="0"/>
              <a:t> DataStream program usually sets the base </a:t>
            </a:r>
            <a:r>
              <a:rPr lang="en-US" sz="1200" b="1" i="1" dirty="0" smtClean="0"/>
              <a:t>time characteristic</a:t>
            </a:r>
            <a:r>
              <a:rPr lang="en-US" sz="1200" b="1" dirty="0" smtClean="0"/>
              <a:t>.</a:t>
            </a:r>
          </a:p>
          <a:p>
            <a:r>
              <a:rPr lang="en-US" sz="1200" b="1" dirty="0" smtClean="0"/>
              <a:t>   </a:t>
            </a:r>
            <a:r>
              <a:rPr lang="zh-CN" altLang="en-US" sz="1200" b="1" dirty="0" smtClean="0"/>
              <a:t>这些设置主要包含</a:t>
            </a:r>
            <a:r>
              <a:rPr lang="en-US" altLang="zh-CN" sz="1200" b="1" dirty="0" smtClean="0"/>
              <a:t>data stream sources</a:t>
            </a:r>
            <a:r>
              <a:rPr lang="zh-CN" altLang="en-US" sz="1200" b="1" dirty="0" smtClean="0"/>
              <a:t>的行为，例如是否将分配时间戳。以及什么样的时间概念将会被</a:t>
            </a:r>
            <a:r>
              <a:rPr lang="en-US" altLang="zh-CN" sz="1200" b="1" dirty="0" smtClean="0"/>
              <a:t>window operations</a:t>
            </a:r>
            <a:r>
              <a:rPr lang="zh-CN" altLang="en-US" sz="1200" b="1" dirty="0" smtClean="0"/>
              <a:t>将会被使用。</a:t>
            </a:r>
            <a:endParaRPr lang="en-US" altLang="zh-CN" sz="1200" b="1" dirty="0" smtClean="0"/>
          </a:p>
          <a:p>
            <a:endParaRPr lang="en-US" sz="1200" b="1" dirty="0" smtClean="0"/>
          </a:p>
          <a:p>
            <a:endParaRPr lang="en-US" sz="1200" b="1" dirty="0" smtClean="0"/>
          </a:p>
          <a:p>
            <a:endParaRPr lang="en-US" sz="1200" b="1" dirty="0" smtClean="0"/>
          </a:p>
          <a:p>
            <a:r>
              <a:rPr lang="en-US" b="1" dirty="0" smtClean="0"/>
              <a:t> </a:t>
            </a:r>
            <a:endParaRPr lang="zh-CN" altLang="en-US" b="1" dirty="0"/>
          </a:p>
        </p:txBody>
      </p:sp>
      <p:sp>
        <p:nvSpPr>
          <p:cNvPr id="26625" name="Rectangle 1"/>
          <p:cNvSpPr>
            <a:spLocks noChangeArrowheads="1"/>
          </p:cNvSpPr>
          <p:nvPr/>
        </p:nvSpPr>
        <p:spPr bwMode="auto">
          <a:xfrm>
            <a:off x="285720" y="1142984"/>
            <a:ext cx="8103074" cy="1479872"/>
          </a:xfrm>
          <a:prstGeom prst="rect">
            <a:avLst/>
          </a:prstGeom>
          <a:solidFill>
            <a:srgbClr val="F7F7F7"/>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333333"/>
                </a:solidFill>
                <a:effectLst/>
                <a:latin typeface="Arial Unicode MS" pitchFamily="34" charset="-122"/>
                <a:ea typeface="Menlo"/>
                <a:cs typeface="宋体" pitchFamily="2" charset="-122"/>
              </a:rPr>
              <a:t>final</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chemeClr val="tx1"/>
                </a:solidFill>
                <a:effectLst/>
                <a:latin typeface="Arial" pitchFamily="34" charset="0"/>
              </a:rPr>
              <a:t>StreamExecutionEnvironment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chemeClr val="tx1"/>
                </a:solidFill>
                <a:effectLst/>
                <a:latin typeface="Arial" pitchFamily="34" charset="0"/>
              </a:rPr>
              <a:t>env</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chemeClr val="tx1"/>
                </a:solidFill>
                <a:effectLst/>
                <a:latin typeface="Arial" pitchFamily="34" charset="0"/>
              </a:rPr>
              <a:t>StreamExecutionEnvironment</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008080"/>
                </a:solidFill>
                <a:effectLst/>
                <a:latin typeface="Arial Unicode MS" pitchFamily="34" charset="-122"/>
                <a:ea typeface="Menlo"/>
                <a:cs typeface="宋体" pitchFamily="2" charset="-122"/>
              </a:rPr>
              <a:t>getExecutionEnvironment</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endParaRPr kumimoji="0" lang="en-US"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chemeClr val="tx1"/>
                </a:solidFill>
                <a:effectLst/>
                <a:latin typeface="Arial" pitchFamily="34" charset="0"/>
              </a:rPr>
              <a:t>env</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008080"/>
                </a:solidFill>
                <a:effectLst/>
                <a:latin typeface="Arial Unicode MS" pitchFamily="34" charset="-122"/>
                <a:ea typeface="Menlo"/>
                <a:cs typeface="宋体" pitchFamily="2" charset="-122"/>
              </a:rPr>
              <a:t>setStreamTimeCharacteristic</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200" b="0" i="0" u="none" strike="noStrike" cap="none" normalizeH="0" baseline="0" dirty="0" smtClean="0">
                <a:ln>
                  <a:noFill/>
                </a:ln>
                <a:solidFill>
                  <a:schemeClr val="tx1"/>
                </a:solidFill>
                <a:effectLst/>
                <a:latin typeface="Arial" pitchFamily="34" charset="0"/>
              </a:rPr>
              <a:t>TimeCharacteristic</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008080"/>
                </a:solidFill>
                <a:effectLst/>
                <a:latin typeface="Arial Unicode MS" pitchFamily="34" charset="-122"/>
                <a:ea typeface="Menlo"/>
                <a:cs typeface="宋体" pitchFamily="2" charset="-122"/>
              </a:rPr>
              <a:t>ProcessingTime</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000" b="0" i="1" u="none" strike="noStrike" cap="none" normalizeH="0" baseline="0" dirty="0" smtClean="0">
                <a:ln>
                  <a:noFill/>
                </a:ln>
                <a:solidFill>
                  <a:srgbClr val="999988"/>
                </a:solidFill>
                <a:effectLst/>
                <a:latin typeface="Arial Unicode MS" pitchFamily="34" charset="-122"/>
                <a:ea typeface="Menlo"/>
                <a:cs typeface="宋体" pitchFamily="2" charset="-122"/>
              </a:rPr>
              <a:t>/</a:t>
            </a:r>
            <a:endParaRPr kumimoji="0" lang="en-US" altLang="zh-CN" sz="1000" b="0" i="1" u="none" strike="noStrike" cap="none" normalizeH="0" baseline="0" dirty="0" smtClean="0">
              <a:ln>
                <a:noFill/>
              </a:ln>
              <a:solidFill>
                <a:srgbClr val="999988"/>
              </a:solidFill>
              <a:effectLst/>
              <a:latin typeface="Arial Unicode MS" pitchFamily="34" charset="-122"/>
              <a:ea typeface="Menlo"/>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1" u="none" strike="noStrike" cap="none" normalizeH="0" baseline="0" dirty="0" smtClean="0">
                <a:ln>
                  <a:noFill/>
                </a:ln>
                <a:solidFill>
                  <a:srgbClr val="999988"/>
                </a:solidFill>
                <a:effectLst/>
                <a:latin typeface="Arial Unicode MS" pitchFamily="34" charset="-122"/>
                <a:ea typeface="Menlo"/>
                <a:cs typeface="宋体" pitchFamily="2" charset="-122"/>
              </a:rPr>
              <a:t>/ alternatively:</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000" b="0" i="1" u="none" strike="noStrike" cap="none" normalizeH="0" baseline="0" dirty="0" smtClean="0">
                <a:ln>
                  <a:noFill/>
                </a:ln>
                <a:solidFill>
                  <a:srgbClr val="999988"/>
                </a:solidFill>
                <a:effectLst/>
                <a:latin typeface="Arial Unicode MS" pitchFamily="34" charset="-122"/>
                <a:ea typeface="Menlo"/>
                <a:cs typeface="宋体" pitchFamily="2" charset="-122"/>
              </a:rPr>
              <a:t>// env.setStreamTimeCharacteristic(TimeCharacteristic.IngestionTime);</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000" b="0" i="1" u="none" strike="noStrike" cap="none" normalizeH="0" baseline="0" dirty="0" smtClean="0">
                <a:ln>
                  <a:noFill/>
                </a:ln>
                <a:solidFill>
                  <a:srgbClr val="999988"/>
                </a:solidFill>
                <a:effectLst/>
                <a:latin typeface="Arial Unicode MS" pitchFamily="34" charset="-122"/>
                <a:ea typeface="Menlo"/>
                <a:cs typeface="宋体" pitchFamily="2" charset="-122"/>
              </a:rPr>
              <a:t>// env.setStreamTimeCharacteristic(TimeCharacteristic.EventTime);</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endParaRPr kumimoji="0" lang="en-US"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chemeClr val="tx1"/>
                </a:solidFill>
                <a:effectLst/>
                <a:latin typeface="Arial" pitchFamily="34" charset="0"/>
              </a:rPr>
              <a:t>DataStream</a:t>
            </a:r>
            <a:r>
              <a:rPr kumimoji="0" lang="zh-CN" altLang="zh-CN" sz="1800" b="1" i="0" u="none" strike="noStrike" cap="none" normalizeH="0" baseline="0" dirty="0" smtClean="0">
                <a:ln>
                  <a:noFill/>
                </a:ln>
                <a:solidFill>
                  <a:schemeClr val="tx1"/>
                </a:solidFill>
                <a:effectLst/>
                <a:latin typeface="Arial" pitchFamily="34" charset="0"/>
              </a:rPr>
              <a:t>&lt;</a:t>
            </a:r>
            <a:r>
              <a:rPr kumimoji="0" lang="zh-CN" altLang="zh-CN" sz="1200" b="0" i="0" u="none" strike="noStrike" cap="none" normalizeH="0" baseline="0" dirty="0" smtClean="0">
                <a:ln>
                  <a:noFill/>
                </a:ln>
                <a:solidFill>
                  <a:schemeClr val="tx1"/>
                </a:solidFill>
                <a:effectLst/>
                <a:latin typeface="Arial" pitchFamily="34" charset="0"/>
              </a:rPr>
              <a:t>MyEvent</a:t>
            </a:r>
            <a:r>
              <a:rPr kumimoji="0" lang="zh-CN" altLang="zh-CN" sz="1800" b="1" i="0" u="none" strike="noStrike" cap="none" normalizeH="0" baseline="0" dirty="0" smtClean="0">
                <a:ln>
                  <a:noFill/>
                </a:ln>
                <a:solidFill>
                  <a:schemeClr val="tx1"/>
                </a:solidFill>
                <a:effectLst/>
                <a:latin typeface="Arial" pitchFamily="34" charset="0"/>
              </a:rPr>
              <a:t>&gt;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chemeClr val="tx1"/>
                </a:solidFill>
                <a:effectLst/>
                <a:latin typeface="Arial" pitchFamily="34" charset="0"/>
              </a:rPr>
              <a:t>stream</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chemeClr val="tx1"/>
                </a:solidFill>
                <a:effectLst/>
                <a:latin typeface="Arial" pitchFamily="34" charset="0"/>
              </a:rPr>
              <a:t>env</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008080"/>
                </a:solidFill>
                <a:effectLst/>
                <a:latin typeface="Arial Unicode MS" pitchFamily="34" charset="-122"/>
                <a:ea typeface="Menlo"/>
                <a:cs typeface="宋体" pitchFamily="2" charset="-122"/>
              </a:rPr>
              <a:t>addSource</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1" i="0" u="none" strike="noStrike" cap="none" normalizeH="0" baseline="0" dirty="0" smtClean="0">
                <a:ln>
                  <a:noFill/>
                </a:ln>
                <a:solidFill>
                  <a:srgbClr val="333333"/>
                </a:solidFill>
                <a:effectLst/>
                <a:latin typeface="Arial Unicode MS" pitchFamily="34" charset="-122"/>
                <a:ea typeface="Menlo"/>
                <a:cs typeface="宋体" pitchFamily="2" charset="-122"/>
              </a:rPr>
              <a:t>new</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chemeClr val="tx1"/>
                </a:solidFill>
                <a:effectLst/>
                <a:latin typeface="Arial" pitchFamily="34" charset="0"/>
              </a:rPr>
              <a:t>FlinkKafkaConsumer09</a:t>
            </a:r>
            <a:r>
              <a:rPr kumimoji="0" lang="zh-CN" altLang="zh-CN" sz="1800" b="1" i="0" u="none" strike="noStrike" cap="none" normalizeH="0" baseline="0" dirty="0" smtClean="0">
                <a:ln>
                  <a:noFill/>
                </a:ln>
                <a:solidFill>
                  <a:schemeClr val="tx1"/>
                </a:solidFill>
                <a:effectLst/>
                <a:latin typeface="Arial" pitchFamily="34" charset="0"/>
              </a:rPr>
              <a:t>&lt;</a:t>
            </a:r>
            <a:r>
              <a:rPr kumimoji="0" lang="zh-CN" altLang="zh-CN" sz="1200" b="0" i="0" u="none" strike="noStrike" cap="none" normalizeH="0" baseline="0" dirty="0" smtClean="0">
                <a:ln>
                  <a:noFill/>
                </a:ln>
                <a:solidFill>
                  <a:schemeClr val="tx1"/>
                </a:solidFill>
                <a:effectLst/>
                <a:latin typeface="Arial" pitchFamily="34" charset="0"/>
              </a:rPr>
              <a:t>MyEvent</a:t>
            </a:r>
            <a:r>
              <a:rPr kumimoji="0" lang="zh-CN" altLang="zh-CN" sz="1800" b="1" i="0" u="none" strike="noStrike" cap="none" normalizeH="0" baseline="0" dirty="0" smtClean="0">
                <a:ln>
                  <a:noFill/>
                </a:ln>
                <a:solidFill>
                  <a:schemeClr val="tx1"/>
                </a:solidFill>
                <a:effectLst/>
                <a:latin typeface="Arial" pitchFamily="34" charset="0"/>
              </a:rPr>
              <a:t>&gt;(</a:t>
            </a:r>
            <a:r>
              <a:rPr kumimoji="0" lang="zh-CN" altLang="zh-CN" sz="1200" b="0" i="0" u="none" strike="noStrike" cap="none" normalizeH="0" baseline="0" dirty="0" smtClean="0">
                <a:ln>
                  <a:noFill/>
                </a:ln>
                <a:solidFill>
                  <a:schemeClr val="tx1"/>
                </a:solidFill>
                <a:effectLst/>
                <a:latin typeface="Arial" pitchFamily="34" charset="0"/>
              </a:rPr>
              <a:t>topic</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chemeClr val="tx1"/>
                </a:solidFill>
                <a:effectLst/>
                <a:latin typeface="Arial" pitchFamily="34" charset="0"/>
              </a:rPr>
              <a:t>schema</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chemeClr val="tx1"/>
                </a:solidFill>
                <a:effectLst/>
                <a:latin typeface="Arial" pitchFamily="34" charset="0"/>
              </a:rPr>
              <a:t>props</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endParaRPr kumimoji="0" lang="en-US"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chemeClr val="tx1"/>
                </a:solidFill>
                <a:effectLst/>
                <a:latin typeface="Arial" pitchFamily="34" charset="0"/>
              </a:rPr>
              <a:t>stream</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008080"/>
                </a:solidFill>
                <a:effectLst/>
                <a:latin typeface="Arial Unicode MS" pitchFamily="34" charset="-122"/>
                <a:ea typeface="Menlo"/>
                <a:cs typeface="宋体" pitchFamily="2" charset="-122"/>
              </a:rPr>
              <a:t>keyBy</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200" b="0" i="0" u="none" strike="noStrike" cap="none" normalizeH="0" baseline="0" dirty="0" smtClean="0">
                <a:ln>
                  <a:noFill/>
                </a:ln>
                <a:solidFill>
                  <a:schemeClr val="tx1"/>
                </a:solidFill>
                <a:effectLst/>
                <a:latin typeface="Arial" pitchFamily="34" charset="0"/>
              </a:rPr>
              <a:t>event</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800" b="1" i="0" u="none" strike="noStrike" cap="none" normalizeH="0" baseline="0" dirty="0" smtClean="0">
                <a:ln>
                  <a:noFill/>
                </a:ln>
                <a:solidFill>
                  <a:schemeClr val="tx1"/>
                </a:solidFill>
                <a:effectLst/>
                <a:latin typeface="Arial" pitchFamily="34" charset="0"/>
              </a:rPr>
              <a:t>-&gt;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chemeClr val="tx1"/>
                </a:solidFill>
                <a:effectLst/>
                <a:latin typeface="Arial" pitchFamily="34" charset="0"/>
              </a:rPr>
              <a:t>event</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008080"/>
                </a:solidFill>
                <a:effectLst/>
                <a:latin typeface="Arial Unicode MS" pitchFamily="34" charset="-122"/>
                <a:ea typeface="Menlo"/>
                <a:cs typeface="宋体" pitchFamily="2" charset="-122"/>
              </a:rPr>
              <a:t>getUser</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008080"/>
                </a:solidFill>
                <a:effectLst/>
                <a:latin typeface="Arial Unicode MS" pitchFamily="34" charset="-122"/>
                <a:ea typeface="Menlo"/>
                <a:cs typeface="宋体" pitchFamily="2" charset="-122"/>
              </a:rPr>
              <a:t>timeWindow</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200" b="0" i="0" u="none" strike="noStrike" cap="none" normalizeH="0" baseline="0" dirty="0" smtClean="0">
                <a:ln>
                  <a:noFill/>
                </a:ln>
                <a:solidFill>
                  <a:schemeClr val="tx1"/>
                </a:solidFill>
                <a:effectLst/>
                <a:latin typeface="Arial" pitchFamily="34" charset="0"/>
              </a:rPr>
              <a:t>Time</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008080"/>
                </a:solidFill>
                <a:effectLst/>
                <a:latin typeface="Arial Unicode MS" pitchFamily="34" charset="-122"/>
                <a:ea typeface="Menlo"/>
                <a:cs typeface="宋体" pitchFamily="2" charset="-122"/>
              </a:rPr>
              <a:t>hours</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009999"/>
                </a:solidFill>
                <a:effectLst/>
                <a:latin typeface="Arial Unicode MS" pitchFamily="34" charset="-122"/>
                <a:ea typeface="Menlo"/>
                <a:cs typeface="宋体" pitchFamily="2" charset="-122"/>
              </a:rPr>
              <a:t>1</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008080"/>
                </a:solidFill>
                <a:effectLst/>
                <a:latin typeface="Arial Unicode MS" pitchFamily="34" charset="-122"/>
                <a:ea typeface="Menlo"/>
                <a:cs typeface="宋体" pitchFamily="2" charset="-122"/>
              </a:rPr>
              <a:t>reduce</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200" b="0" i="0" u="none" strike="noStrike" cap="none" normalizeH="0" baseline="0" dirty="0" smtClean="0">
                <a:ln>
                  <a:noFill/>
                </a:ln>
                <a:solidFill>
                  <a:schemeClr val="tx1"/>
                </a:solidFill>
                <a:effectLst/>
                <a:latin typeface="Arial" pitchFamily="34" charset="0"/>
              </a:rPr>
              <a:t>a</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chemeClr val="tx1"/>
                </a:solidFill>
                <a:effectLst/>
                <a:latin typeface="Arial" pitchFamily="34" charset="0"/>
              </a:rPr>
              <a:t>b</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800" b="1" i="0" u="none" strike="noStrike" cap="none" normalizeH="0" baseline="0" dirty="0" smtClean="0">
                <a:ln>
                  <a:noFill/>
                </a:ln>
                <a:solidFill>
                  <a:schemeClr val="tx1"/>
                </a:solidFill>
                <a:effectLst/>
                <a:latin typeface="Arial" pitchFamily="34" charset="0"/>
              </a:rPr>
              <a:t>-&gt;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chemeClr val="tx1"/>
                </a:solidFill>
                <a:effectLst/>
                <a:latin typeface="Arial" pitchFamily="34" charset="0"/>
              </a:rPr>
              <a:t>a</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008080"/>
                </a:solidFill>
                <a:effectLst/>
                <a:latin typeface="Arial Unicode MS" pitchFamily="34" charset="-122"/>
                <a:ea typeface="Menlo"/>
                <a:cs typeface="宋体" pitchFamily="2" charset="-122"/>
              </a:rPr>
              <a:t>add</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200" b="0" i="0" u="none" strike="noStrike" cap="none" normalizeH="0" baseline="0" dirty="0" smtClean="0">
                <a:ln>
                  <a:noFill/>
                </a:ln>
                <a:solidFill>
                  <a:schemeClr val="tx1"/>
                </a:solidFill>
                <a:effectLst/>
                <a:latin typeface="Arial" pitchFamily="34" charset="0"/>
              </a:rPr>
              <a:t>b</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1000" b="0" i="0" u="none" strike="noStrike" cap="none" normalizeH="0" baseline="0" dirty="0" smtClean="0">
                <a:ln>
                  <a:noFill/>
                </a:ln>
                <a:solidFill>
                  <a:srgbClr val="008080"/>
                </a:solidFill>
                <a:effectLst/>
                <a:latin typeface="Arial Unicode MS" pitchFamily="34" charset="-122"/>
                <a:ea typeface="Menlo"/>
                <a:cs typeface="宋体" pitchFamily="2" charset="-122"/>
              </a:rPr>
              <a:t>addSink</a:t>
            </a:r>
            <a:r>
              <a:rPr kumimoji="0" lang="zh-CN" altLang="zh-CN" sz="1800" b="1" i="0" u="none" strike="noStrike" cap="none" normalizeH="0" baseline="0" dirty="0" smtClean="0">
                <a:ln>
                  <a:noFill/>
                </a:ln>
                <a:solidFill>
                  <a:schemeClr val="tx1"/>
                </a:solidFill>
                <a:effectLst/>
                <a:latin typeface="Arial" pitchFamily="34" charset="0"/>
              </a:rPr>
              <a:t>(...);</a:t>
            </a:r>
            <a:r>
              <a:rPr kumimoji="0" lang="zh-CN"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142844" y="2786058"/>
            <a:ext cx="8429684" cy="738664"/>
          </a:xfrm>
          <a:prstGeom prst="rect">
            <a:avLst/>
          </a:prstGeom>
        </p:spPr>
        <p:txBody>
          <a:bodyPr wrap="square">
            <a:spAutoFit/>
          </a:bodyPr>
          <a:lstStyle/>
          <a:p>
            <a:r>
              <a:rPr lang="zh-CN" altLang="en-US" sz="1400" dirty="0" smtClean="0"/>
              <a:t>注意，为了</a:t>
            </a:r>
            <a:r>
              <a:rPr lang="en-US" altLang="zh-CN" sz="1400" dirty="0" err="1" smtClean="0"/>
              <a:t>eventTime</a:t>
            </a:r>
            <a:r>
              <a:rPr lang="zh-CN" altLang="en-US" sz="1400" dirty="0" smtClean="0"/>
              <a:t>运行此示例，程序需要使用直接定义数据的事件时间并发射</a:t>
            </a:r>
            <a:r>
              <a:rPr lang="en-US" altLang="zh-CN" sz="1400" dirty="0" err="1" smtClean="0"/>
              <a:t>wartmark</a:t>
            </a:r>
            <a:r>
              <a:rPr lang="zh-CN" altLang="en-US" sz="1400" dirty="0" smtClean="0"/>
              <a:t>本身的源，或者程序必须在源之后注入时间戳分配器和水印生成器。这些函数描述了如何访问事件时间戳，以及事件流显示出的无序程度。</a:t>
            </a:r>
            <a:endParaRPr lang="zh-CN" alt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2825966" cy="369332"/>
          </a:xfrm>
          <a:prstGeom prst="rect">
            <a:avLst/>
          </a:prstGeom>
        </p:spPr>
        <p:txBody>
          <a:bodyPr wrap="none">
            <a:spAutoFit/>
          </a:bodyPr>
          <a:lstStyle/>
          <a:p>
            <a:r>
              <a:rPr lang="en-US" dirty="0" smtClean="0"/>
              <a:t>Event Time and Watermarks</a:t>
            </a:r>
            <a:endParaRPr lang="en-US" dirty="0"/>
          </a:p>
        </p:txBody>
      </p:sp>
      <p:sp>
        <p:nvSpPr>
          <p:cNvPr id="5" name="矩形 4"/>
          <p:cNvSpPr/>
          <p:nvPr/>
        </p:nvSpPr>
        <p:spPr>
          <a:xfrm>
            <a:off x="357158" y="357166"/>
            <a:ext cx="8643998" cy="1661993"/>
          </a:xfrm>
          <a:prstGeom prst="rect">
            <a:avLst/>
          </a:prstGeom>
        </p:spPr>
        <p:txBody>
          <a:bodyPr wrap="square">
            <a:spAutoFit/>
          </a:bodyPr>
          <a:lstStyle/>
          <a:p>
            <a:r>
              <a:rPr lang="zh-CN" altLang="en-US" sz="1200" dirty="0" smtClean="0">
                <a:latin typeface="+mn-ea"/>
              </a:rPr>
              <a:t>支持事件时间的流处理器需要一种测量事件时间进度的方法。例如，当事件时间超过一小时结束时，需要通知构建逐小时窗口的窗口操作符，以便操作员可以关闭正在进行的窗口。</a:t>
            </a:r>
            <a:endParaRPr lang="en-US" altLang="zh-CN" sz="1200" dirty="0" smtClean="0">
              <a:latin typeface="+mn-ea"/>
            </a:endParaRPr>
          </a:p>
          <a:p>
            <a:r>
              <a:rPr lang="en-US" altLang="zh-CN" sz="1200" dirty="0" smtClean="0">
                <a:latin typeface="+mn-ea"/>
              </a:rPr>
              <a:t>     </a:t>
            </a:r>
            <a:r>
              <a:rPr lang="zh-CN" altLang="en-US" sz="1200" dirty="0" smtClean="0">
                <a:latin typeface="+mn-ea"/>
              </a:rPr>
              <a:t>事件时间可以独立于处理时间进行（</a:t>
            </a:r>
            <a:r>
              <a:rPr lang="en-US" altLang="zh-CN" sz="1200" dirty="0" smtClean="0">
                <a:latin typeface="+mn-ea"/>
              </a:rPr>
              <a:t> measured by wall clocks </a:t>
            </a:r>
            <a:r>
              <a:rPr lang="zh-CN" altLang="en-US" sz="1200" dirty="0" smtClean="0">
                <a:latin typeface="+mn-ea"/>
              </a:rPr>
              <a:t>）。例如，在一个程序中，一个</a:t>
            </a:r>
            <a:r>
              <a:rPr lang="en-US" altLang="zh-CN" sz="1200" dirty="0" smtClean="0">
                <a:latin typeface="+mn-ea"/>
              </a:rPr>
              <a:t>operator</a:t>
            </a:r>
            <a:r>
              <a:rPr lang="zh-CN" altLang="en-US" sz="1200" dirty="0" smtClean="0">
                <a:latin typeface="+mn-ea"/>
              </a:rPr>
              <a:t>的当前事件时间可能略微落后于处理时间（考虑到接收事件的延迟），而两个进程以相同的速度进行。另一方面，在</a:t>
            </a:r>
            <a:r>
              <a:rPr lang="en-US" altLang="zh-CN" sz="1200" dirty="0" err="1" smtClean="0">
                <a:latin typeface="+mn-ea"/>
              </a:rPr>
              <a:t>kafka</a:t>
            </a:r>
            <a:r>
              <a:rPr lang="zh-CN" altLang="en-US" sz="1200" dirty="0" smtClean="0">
                <a:latin typeface="+mn-ea"/>
              </a:rPr>
              <a:t>（或另一个消息队列）中缓冲的一些历史数据的快速转发，另一个流程序可能会在几周的事件时间中运行，只需几秒钟的处理。</a:t>
            </a:r>
            <a:endParaRPr lang="en-US" altLang="zh-CN" sz="1200" dirty="0" smtClean="0">
              <a:latin typeface="+mn-ea"/>
            </a:endParaRPr>
          </a:p>
          <a:p>
            <a:r>
              <a:rPr lang="en-US" altLang="zh-CN" sz="1200" dirty="0" smtClean="0">
                <a:latin typeface="+mn-ea"/>
              </a:rPr>
              <a:t>     </a:t>
            </a:r>
            <a:r>
              <a:rPr lang="en-US" altLang="zh-CN" sz="1200" dirty="0" err="1" smtClean="0">
                <a:latin typeface="+mn-ea"/>
              </a:rPr>
              <a:t>flink</a:t>
            </a:r>
            <a:r>
              <a:rPr lang="en-US" altLang="zh-CN" sz="1200" dirty="0" smtClean="0">
                <a:latin typeface="+mn-ea"/>
              </a:rPr>
              <a:t> </a:t>
            </a:r>
            <a:r>
              <a:rPr lang="zh-CN" altLang="en-US" sz="1200" dirty="0" smtClean="0">
                <a:latin typeface="+mn-ea"/>
              </a:rPr>
              <a:t>测量</a:t>
            </a:r>
            <a:r>
              <a:rPr lang="en-US" altLang="zh-CN" sz="1200" dirty="0" smtClean="0">
                <a:latin typeface="+mn-ea"/>
              </a:rPr>
              <a:t>event time</a:t>
            </a:r>
            <a:r>
              <a:rPr lang="zh-CN" altLang="en-US" sz="1200" dirty="0" smtClean="0">
                <a:latin typeface="+mn-ea"/>
              </a:rPr>
              <a:t>的进展是通过</a:t>
            </a:r>
            <a:r>
              <a:rPr lang="en-US" altLang="zh-CN" sz="1200" dirty="0" err="1" smtClean="0">
                <a:latin typeface="+mn-ea"/>
              </a:rPr>
              <a:t>wartermark</a:t>
            </a:r>
            <a:r>
              <a:rPr lang="zh-CN" altLang="en-US" sz="1200" dirty="0" smtClean="0">
                <a:latin typeface="+mn-ea"/>
              </a:rPr>
              <a:t>来实现的。</a:t>
            </a:r>
            <a:r>
              <a:rPr lang="en-US" altLang="zh-CN" sz="1200" dirty="0" err="1" smtClean="0">
                <a:latin typeface="+mn-ea"/>
              </a:rPr>
              <a:t>Wartmark</a:t>
            </a:r>
            <a:r>
              <a:rPr lang="zh-CN" altLang="en-US" sz="1200" dirty="0" smtClean="0">
                <a:latin typeface="+mn-ea"/>
              </a:rPr>
              <a:t>作为数据流的一部分携带时间戳。</a:t>
            </a:r>
            <a:r>
              <a:rPr lang="en-US" altLang="zh-CN" sz="1200" dirty="0" err="1" smtClean="0">
                <a:latin typeface="+mn-ea"/>
              </a:rPr>
              <a:t>wartMark</a:t>
            </a:r>
            <a:r>
              <a:rPr lang="zh-CN" altLang="en-US" sz="1200" dirty="0" smtClean="0">
                <a:latin typeface="+mn-ea"/>
              </a:rPr>
              <a:t>（</a:t>
            </a:r>
            <a:r>
              <a:rPr lang="en-US" altLang="zh-CN" sz="1200" dirty="0" smtClean="0">
                <a:latin typeface="+mn-ea"/>
              </a:rPr>
              <a:t>T</a:t>
            </a:r>
            <a:r>
              <a:rPr lang="zh-CN" altLang="en-US" sz="1200" dirty="0" smtClean="0">
                <a:latin typeface="+mn-ea"/>
              </a:rPr>
              <a:t>）声明</a:t>
            </a:r>
            <a:r>
              <a:rPr lang="en-US" altLang="zh-CN" sz="1200" dirty="0" smtClean="0">
                <a:latin typeface="+mn-ea"/>
              </a:rPr>
              <a:t>event time</a:t>
            </a:r>
            <a:r>
              <a:rPr lang="zh-CN" altLang="en-US" sz="1200" dirty="0" smtClean="0">
                <a:latin typeface="+mn-ea"/>
              </a:rPr>
              <a:t>在该流中已达到时间</a:t>
            </a:r>
            <a:r>
              <a:rPr lang="en-US" altLang="zh-CN" sz="1200" dirty="0" smtClean="0">
                <a:latin typeface="+mn-ea"/>
              </a:rPr>
              <a:t>t</a:t>
            </a:r>
            <a:r>
              <a:rPr lang="zh-CN" altLang="en-US" sz="1200" dirty="0" smtClean="0">
                <a:latin typeface="+mn-ea"/>
              </a:rPr>
              <a:t>，这意味着从流中不再有时间戳</a:t>
            </a:r>
            <a:r>
              <a:rPr lang="en-US" altLang="zh-CN" sz="1200" dirty="0" smtClean="0">
                <a:latin typeface="+mn-ea"/>
              </a:rPr>
              <a:t>t′&lt;</a:t>
            </a:r>
            <a:r>
              <a:rPr lang="zh-CN" altLang="en-US" sz="1200" dirty="0" smtClean="0">
                <a:latin typeface="+mn-ea"/>
              </a:rPr>
              <a:t>＝</a:t>
            </a:r>
            <a:r>
              <a:rPr lang="en-US" altLang="zh-CN" sz="1200" dirty="0" smtClean="0">
                <a:latin typeface="+mn-ea"/>
              </a:rPr>
              <a:t>t</a:t>
            </a:r>
            <a:r>
              <a:rPr lang="zh-CN" altLang="en-US" sz="1200" dirty="0" smtClean="0">
                <a:latin typeface="+mn-ea"/>
              </a:rPr>
              <a:t>（时间戳小于或者等于</a:t>
            </a:r>
            <a:r>
              <a:rPr lang="en-US" altLang="zh-CN" sz="1200" dirty="0" err="1" smtClean="0">
                <a:latin typeface="+mn-ea"/>
              </a:rPr>
              <a:t>wartmark</a:t>
            </a:r>
            <a:r>
              <a:rPr lang="zh-CN" altLang="en-US" sz="1200" dirty="0" smtClean="0">
                <a:latin typeface="+mn-ea"/>
              </a:rPr>
              <a:t>的</a:t>
            </a:r>
            <a:r>
              <a:rPr lang="en-US" altLang="zh-CN" sz="1200" dirty="0" smtClean="0">
                <a:latin typeface="+mn-ea"/>
              </a:rPr>
              <a:t>event</a:t>
            </a:r>
            <a:r>
              <a:rPr lang="zh-CN" altLang="en-US" sz="1200" dirty="0" smtClean="0">
                <a:latin typeface="+mn-ea"/>
              </a:rPr>
              <a:t>）。</a:t>
            </a:r>
            <a:endParaRPr lang="en-US" altLang="zh-CN" sz="1200" dirty="0" smtClean="0">
              <a:latin typeface="+mn-ea"/>
            </a:endParaRPr>
          </a:p>
          <a:p>
            <a:r>
              <a:rPr lang="en-US" altLang="zh-CN" dirty="0" smtClean="0"/>
              <a:t> </a:t>
            </a:r>
            <a:endParaRPr lang="zh-CN" altLang="en-US" dirty="0"/>
          </a:p>
        </p:txBody>
      </p:sp>
      <p:pic>
        <p:nvPicPr>
          <p:cNvPr id="40962" name="Picture 2"/>
          <p:cNvPicPr>
            <a:picLocks noChangeAspect="1" noChangeArrowheads="1"/>
          </p:cNvPicPr>
          <p:nvPr/>
        </p:nvPicPr>
        <p:blipFill>
          <a:blip r:embed="rId2"/>
          <a:srcRect/>
          <a:stretch>
            <a:fillRect/>
          </a:stretch>
        </p:blipFill>
        <p:spPr bwMode="auto">
          <a:xfrm>
            <a:off x="638175" y="1928802"/>
            <a:ext cx="8505825" cy="2238375"/>
          </a:xfrm>
          <a:prstGeom prst="rect">
            <a:avLst/>
          </a:prstGeom>
          <a:noFill/>
          <a:ln w="9525">
            <a:noFill/>
            <a:miter lim="800000"/>
            <a:headEnd/>
            <a:tailEnd/>
          </a:ln>
          <a:effectLst/>
        </p:spPr>
      </p:pic>
      <p:sp>
        <p:nvSpPr>
          <p:cNvPr id="7" name="矩形 6"/>
          <p:cNvSpPr/>
          <p:nvPr/>
        </p:nvSpPr>
        <p:spPr>
          <a:xfrm>
            <a:off x="428596" y="4143380"/>
            <a:ext cx="8501122" cy="738664"/>
          </a:xfrm>
          <a:prstGeom prst="rect">
            <a:avLst/>
          </a:prstGeom>
        </p:spPr>
        <p:txBody>
          <a:bodyPr wrap="square">
            <a:spAutoFit/>
          </a:bodyPr>
          <a:lstStyle/>
          <a:p>
            <a:r>
              <a:rPr lang="en-US" altLang="zh-CN" sz="1200" dirty="0" err="1" smtClean="0"/>
              <a:t>wartmark</a:t>
            </a:r>
            <a:r>
              <a:rPr lang="zh-CN" altLang="en-US" sz="1200" dirty="0" smtClean="0"/>
              <a:t>对于无序流是至关重要的，如下面所示，其中事件不是按它们的时间戳排序的。一般来说，</a:t>
            </a:r>
            <a:r>
              <a:rPr lang="en-US" altLang="zh-CN" sz="1200" dirty="0" err="1" smtClean="0"/>
              <a:t>wartmark</a:t>
            </a:r>
            <a:r>
              <a:rPr lang="zh-CN" altLang="en-US" sz="1200" dirty="0" smtClean="0"/>
              <a:t>是一个声明，在流中的那个点上，直到某个时间戳的所有事件都应该已经到达。一旦</a:t>
            </a:r>
            <a:r>
              <a:rPr lang="en-US" altLang="zh-CN" sz="1200" dirty="0" err="1" smtClean="0"/>
              <a:t>wartmark</a:t>
            </a:r>
            <a:r>
              <a:rPr lang="zh-CN" altLang="en-US" sz="1200" dirty="0" smtClean="0"/>
              <a:t>到达操作符，</a:t>
            </a:r>
            <a:r>
              <a:rPr lang="en-US" altLang="zh-CN" sz="1200" dirty="0" smtClean="0"/>
              <a:t>operator</a:t>
            </a:r>
            <a:r>
              <a:rPr lang="zh-CN" altLang="en-US" sz="1200" dirty="0" smtClean="0"/>
              <a:t>可以将其内部</a:t>
            </a:r>
            <a:r>
              <a:rPr lang="en-US" altLang="zh-CN" sz="1200" dirty="0" smtClean="0"/>
              <a:t>event time clock</a:t>
            </a:r>
            <a:r>
              <a:rPr lang="zh-CN" altLang="en-US" sz="1200" dirty="0" smtClean="0"/>
              <a:t>提前到水印的值</a:t>
            </a:r>
            <a:r>
              <a:rPr lang="zh-CN" altLang="en-US" dirty="0" smtClean="0"/>
              <a:t>。</a:t>
            </a:r>
            <a:endParaRPr lang="zh-CN" altLang="en-US" dirty="0"/>
          </a:p>
        </p:txBody>
      </p:sp>
      <p:pic>
        <p:nvPicPr>
          <p:cNvPr id="40963" name="Picture 3"/>
          <p:cNvPicPr>
            <a:picLocks noChangeAspect="1" noChangeArrowheads="1"/>
          </p:cNvPicPr>
          <p:nvPr/>
        </p:nvPicPr>
        <p:blipFill>
          <a:blip r:embed="rId3"/>
          <a:srcRect/>
          <a:stretch>
            <a:fillRect/>
          </a:stretch>
        </p:blipFill>
        <p:spPr bwMode="auto">
          <a:xfrm>
            <a:off x="500034" y="4857760"/>
            <a:ext cx="8001000" cy="19716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105145" cy="369332"/>
          </a:xfrm>
          <a:prstGeom prst="rect">
            <a:avLst/>
          </a:prstGeom>
        </p:spPr>
        <p:txBody>
          <a:bodyPr wrap="none">
            <a:spAutoFit/>
          </a:bodyPr>
          <a:lstStyle/>
          <a:p>
            <a:r>
              <a:rPr lang="en-US" dirty="0" smtClean="0"/>
              <a:t>Watermarks in Parallel Streams</a:t>
            </a:r>
            <a:endParaRPr lang="en-US" dirty="0"/>
          </a:p>
        </p:txBody>
      </p:sp>
      <p:sp>
        <p:nvSpPr>
          <p:cNvPr id="5" name="矩形 4"/>
          <p:cNvSpPr/>
          <p:nvPr/>
        </p:nvSpPr>
        <p:spPr>
          <a:xfrm>
            <a:off x="428596" y="428604"/>
            <a:ext cx="8429684" cy="2893100"/>
          </a:xfrm>
          <a:prstGeom prst="rect">
            <a:avLst/>
          </a:prstGeom>
        </p:spPr>
        <p:txBody>
          <a:bodyPr wrap="square">
            <a:spAutoFit/>
          </a:bodyPr>
          <a:lstStyle/>
          <a:p>
            <a:pPr latinLnBrk="1"/>
            <a:r>
              <a:rPr lang="en-US" sz="1400" dirty="0" smtClean="0">
                <a:latin typeface="+mn-ea"/>
              </a:rPr>
              <a:t>watermarks</a:t>
            </a:r>
            <a:r>
              <a:rPr lang="zh-CN" altLang="en-US" sz="1400" dirty="0" smtClean="0">
                <a:latin typeface="+mn-ea"/>
              </a:rPr>
              <a:t>是直接通过源函数</a:t>
            </a:r>
            <a:r>
              <a:rPr lang="en-US" altLang="zh-CN" sz="1400" dirty="0" smtClean="0">
                <a:latin typeface="+mn-ea"/>
              </a:rPr>
              <a:t>(</a:t>
            </a:r>
            <a:r>
              <a:rPr lang="en-US" sz="1400" dirty="0" smtClean="0">
                <a:latin typeface="+mn-ea"/>
              </a:rPr>
              <a:t>source functions)</a:t>
            </a:r>
            <a:r>
              <a:rPr lang="zh-CN" altLang="en-US" sz="1400" dirty="0" smtClean="0">
                <a:latin typeface="+mn-ea"/>
              </a:rPr>
              <a:t>生成的或在源函数之后生成的。源函数的每个并行子任务通常独立生成</a:t>
            </a:r>
            <a:r>
              <a:rPr lang="en-US" sz="1400" dirty="0" smtClean="0">
                <a:latin typeface="+mn-ea"/>
              </a:rPr>
              <a:t>watermarks。</a:t>
            </a:r>
            <a:r>
              <a:rPr lang="zh-CN" altLang="en-US" sz="1400" dirty="0" smtClean="0">
                <a:latin typeface="+mn-ea"/>
              </a:rPr>
              <a:t>这些</a:t>
            </a:r>
            <a:r>
              <a:rPr lang="en-US" sz="1400" dirty="0" smtClean="0">
                <a:latin typeface="+mn-ea"/>
              </a:rPr>
              <a:t>watermarks</a:t>
            </a:r>
            <a:r>
              <a:rPr lang="zh-CN" altLang="en-US" sz="1400" dirty="0" smtClean="0">
                <a:latin typeface="+mn-ea"/>
              </a:rPr>
              <a:t>在该特定并行源中定义事件时间。</a:t>
            </a:r>
          </a:p>
          <a:p>
            <a:pPr latinLnBrk="1"/>
            <a:r>
              <a:rPr lang="en-US" sz="1400" dirty="0" smtClean="0">
                <a:latin typeface="+mn-ea"/>
              </a:rPr>
              <a:t>watermarks</a:t>
            </a:r>
            <a:r>
              <a:rPr lang="zh-CN" altLang="en-US" sz="1400" dirty="0" smtClean="0">
                <a:latin typeface="+mn-ea"/>
              </a:rPr>
              <a:t>贯穿整个流处理程序，他们会在到达的算子处将事件时间提前</a:t>
            </a:r>
            <a:r>
              <a:rPr lang="en-US" altLang="zh-CN" sz="1400" dirty="0" smtClean="0">
                <a:latin typeface="+mn-ea"/>
              </a:rPr>
              <a:t>(</a:t>
            </a:r>
            <a:r>
              <a:rPr lang="en-US" sz="1400" dirty="0" smtClean="0">
                <a:latin typeface="+mn-ea"/>
              </a:rPr>
              <a:t>they advance the event time at the operators where they arrive)。</a:t>
            </a:r>
            <a:r>
              <a:rPr lang="zh-CN" altLang="en-US" sz="1400" dirty="0" smtClean="0">
                <a:latin typeface="+mn-ea"/>
              </a:rPr>
              <a:t>无论算子提前事件时间到何时，它都会为下游的后续算子生成一个新的</a:t>
            </a:r>
            <a:r>
              <a:rPr lang="en-US" sz="1400" dirty="0" smtClean="0">
                <a:latin typeface="+mn-ea"/>
              </a:rPr>
              <a:t>watermarks(Whenever an operator advances its event time, it generates a new watermark downstream for its successor operators.)。</a:t>
            </a:r>
          </a:p>
          <a:p>
            <a:pPr latinLnBrk="1"/>
            <a:r>
              <a:rPr lang="zh-CN" altLang="en-US" sz="1400" dirty="0" smtClean="0">
                <a:latin typeface="+mn-ea"/>
              </a:rPr>
              <a:t>一些算子消耗多个输入流</a:t>
            </a:r>
            <a:r>
              <a:rPr lang="en-US" altLang="zh-CN" sz="1400" dirty="0" smtClean="0">
                <a:latin typeface="+mn-ea"/>
              </a:rPr>
              <a:t>;</a:t>
            </a:r>
            <a:r>
              <a:rPr lang="en-US" sz="1400" dirty="0" smtClean="0">
                <a:latin typeface="+mn-ea"/>
              </a:rPr>
              <a:t>union</a:t>
            </a:r>
            <a:r>
              <a:rPr lang="zh-CN" altLang="en-US" sz="1400" dirty="0" smtClean="0">
                <a:latin typeface="+mn-ea"/>
              </a:rPr>
              <a:t>操作，例如后面跟着</a:t>
            </a:r>
            <a:r>
              <a:rPr lang="en-US" sz="1400" dirty="0" err="1" smtClean="0">
                <a:latin typeface="+mn-ea"/>
              </a:rPr>
              <a:t>keyBy</a:t>
            </a:r>
            <a:r>
              <a:rPr lang="en-US" sz="1400" dirty="0" smtClean="0">
                <a:latin typeface="+mn-ea"/>
              </a:rPr>
              <a:t>(...)</a:t>
            </a:r>
            <a:r>
              <a:rPr lang="zh-CN" altLang="en-US" sz="1400" dirty="0" smtClean="0">
                <a:latin typeface="+mn-ea"/>
              </a:rPr>
              <a:t>函数或者</a:t>
            </a:r>
            <a:r>
              <a:rPr lang="en-US" sz="1400" dirty="0" smtClean="0">
                <a:latin typeface="+mn-ea"/>
              </a:rPr>
              <a:t>partition(...)</a:t>
            </a:r>
            <a:r>
              <a:rPr lang="zh-CN" altLang="en-US" sz="1400" dirty="0" smtClean="0">
                <a:latin typeface="+mn-ea"/>
              </a:rPr>
              <a:t>函数。这样的算子的当前事件时间是其输入流的事件时间的最小值。由于输入流更新了事件时间，因此算子也是如此。</a:t>
            </a:r>
            <a:endParaRPr lang="en-US" altLang="zh-CN" sz="1400" dirty="0" smtClean="0">
              <a:latin typeface="+mn-ea"/>
            </a:endParaRPr>
          </a:p>
          <a:p>
            <a:pPr latinLnBrk="1"/>
            <a:r>
              <a:rPr lang="zh-CN" altLang="en-US" sz="1400" b="1" dirty="0" smtClean="0">
                <a:solidFill>
                  <a:srgbClr val="FF0000"/>
                </a:solidFill>
                <a:latin typeface="+mn-ea"/>
              </a:rPr>
              <a:t>注意</a:t>
            </a:r>
            <a:r>
              <a:rPr lang="en-US" altLang="zh-CN" sz="1400" b="1" dirty="0" smtClean="0">
                <a:solidFill>
                  <a:srgbClr val="FF0000"/>
                </a:solidFill>
                <a:latin typeface="+mn-ea"/>
              </a:rPr>
              <a:t>:operator</a:t>
            </a:r>
            <a:r>
              <a:rPr lang="zh-CN" altLang="en-US" sz="1400" b="1" dirty="0" smtClean="0">
                <a:solidFill>
                  <a:srgbClr val="FF0000"/>
                </a:solidFill>
                <a:latin typeface="+mn-ea"/>
              </a:rPr>
              <a:t>执行时根据</a:t>
            </a:r>
            <a:r>
              <a:rPr lang="en-US" altLang="zh-CN" sz="1400" b="1" dirty="0" smtClean="0">
                <a:solidFill>
                  <a:srgbClr val="FF0000"/>
                </a:solidFill>
                <a:latin typeface="+mn-ea"/>
              </a:rPr>
              <a:t>operator</a:t>
            </a:r>
            <a:r>
              <a:rPr lang="zh-CN" altLang="en-US" sz="1400" b="1" dirty="0" smtClean="0">
                <a:solidFill>
                  <a:srgbClr val="FF0000"/>
                </a:solidFill>
                <a:latin typeface="+mn-ea"/>
              </a:rPr>
              <a:t>的</a:t>
            </a:r>
            <a:r>
              <a:rPr lang="en-US" altLang="zh-CN" sz="1400" b="1" dirty="0" err="1" smtClean="0">
                <a:solidFill>
                  <a:srgbClr val="FF0000"/>
                </a:solidFill>
                <a:latin typeface="+mn-ea"/>
              </a:rPr>
              <a:t>warterMark</a:t>
            </a:r>
            <a:r>
              <a:rPr lang="zh-CN" altLang="en-US" sz="1400" b="1" dirty="0" smtClean="0">
                <a:solidFill>
                  <a:srgbClr val="FF0000"/>
                </a:solidFill>
                <a:latin typeface="+mn-ea"/>
              </a:rPr>
              <a:t>时钟来启动的。因此取最小的</a:t>
            </a:r>
            <a:r>
              <a:rPr lang="en-US" altLang="zh-CN" sz="1400" b="1" dirty="0" err="1" smtClean="0">
                <a:solidFill>
                  <a:srgbClr val="FF0000"/>
                </a:solidFill>
                <a:latin typeface="+mn-ea"/>
              </a:rPr>
              <a:t>wartermark</a:t>
            </a:r>
            <a:r>
              <a:rPr lang="zh-CN" altLang="en-US" sz="1400" b="1" dirty="0" smtClean="0">
                <a:solidFill>
                  <a:srgbClr val="FF0000"/>
                </a:solidFill>
                <a:latin typeface="+mn-ea"/>
              </a:rPr>
              <a:t>作为</a:t>
            </a:r>
            <a:r>
              <a:rPr lang="en-US" altLang="zh-CN" sz="1400" b="1" dirty="0" smtClean="0">
                <a:solidFill>
                  <a:srgbClr val="FF0000"/>
                </a:solidFill>
                <a:latin typeface="+mn-ea"/>
              </a:rPr>
              <a:t>operator</a:t>
            </a:r>
            <a:r>
              <a:rPr lang="zh-CN" altLang="en-US" sz="1400" b="1" dirty="0" smtClean="0">
                <a:solidFill>
                  <a:srgbClr val="FF0000"/>
                </a:solidFill>
                <a:latin typeface="+mn-ea"/>
              </a:rPr>
              <a:t>的</a:t>
            </a:r>
            <a:r>
              <a:rPr lang="en-US" altLang="zh-CN" sz="1400" b="1" dirty="0" smtClean="0">
                <a:solidFill>
                  <a:srgbClr val="FF0000"/>
                </a:solidFill>
                <a:latin typeface="+mn-ea"/>
              </a:rPr>
              <a:t>watermark</a:t>
            </a:r>
            <a:r>
              <a:rPr lang="zh-CN" altLang="en-US" sz="1400" b="1" dirty="0" smtClean="0">
                <a:solidFill>
                  <a:srgbClr val="FF0000"/>
                </a:solidFill>
                <a:latin typeface="+mn-ea"/>
              </a:rPr>
              <a:t>比较合适。</a:t>
            </a:r>
            <a:endParaRPr lang="en-US" altLang="zh-CN" sz="1400" b="1" dirty="0" smtClean="0">
              <a:solidFill>
                <a:srgbClr val="FF0000"/>
              </a:solidFill>
              <a:latin typeface="+mn-ea"/>
            </a:endParaRPr>
          </a:p>
          <a:p>
            <a:pPr latinLnBrk="1"/>
            <a:endParaRPr lang="zh-CN" altLang="en-US" sz="1400" dirty="0" smtClean="0">
              <a:latin typeface="+mn-ea"/>
            </a:endParaRPr>
          </a:p>
          <a:p>
            <a:pPr latinLnBrk="1"/>
            <a:r>
              <a:rPr lang="zh-CN" altLang="en-US" sz="1400" dirty="0" smtClean="0"/>
              <a:t>下图显示了流过并行流的事件和</a:t>
            </a:r>
            <a:r>
              <a:rPr lang="en-US" sz="1400" dirty="0" smtClean="0"/>
              <a:t>watermarks</a:t>
            </a:r>
            <a:r>
              <a:rPr lang="zh-CN" altLang="en-US" sz="1400" dirty="0" smtClean="0"/>
              <a:t>的示例，以及跟踪事件时间的算子</a:t>
            </a:r>
            <a:r>
              <a:rPr lang="en-US" altLang="zh-CN" sz="1400" dirty="0" smtClean="0"/>
              <a:t>:</a:t>
            </a:r>
          </a:p>
          <a:p>
            <a:pPr latinLnBrk="1"/>
            <a:endParaRPr lang="en-US" altLang="zh-CN" sz="1400" dirty="0"/>
          </a:p>
        </p:txBody>
      </p:sp>
      <p:pic>
        <p:nvPicPr>
          <p:cNvPr id="41986" name="Picture 2"/>
          <p:cNvPicPr>
            <a:picLocks noChangeAspect="1" noChangeArrowheads="1"/>
          </p:cNvPicPr>
          <p:nvPr/>
        </p:nvPicPr>
        <p:blipFill>
          <a:blip r:embed="rId2"/>
          <a:srcRect/>
          <a:stretch>
            <a:fillRect/>
          </a:stretch>
        </p:blipFill>
        <p:spPr bwMode="auto">
          <a:xfrm>
            <a:off x="500034" y="3071810"/>
            <a:ext cx="7962900" cy="335758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750450" cy="369332"/>
          </a:xfrm>
          <a:prstGeom prst="rect">
            <a:avLst/>
          </a:prstGeom>
        </p:spPr>
        <p:txBody>
          <a:bodyPr wrap="none">
            <a:spAutoFit/>
          </a:bodyPr>
          <a:lstStyle/>
          <a:p>
            <a:r>
              <a:rPr lang="en-US" dirty="0" smtClean="0"/>
              <a:t>Generating Timestamps / Watermarks</a:t>
            </a:r>
            <a:endParaRPr lang="en-US" dirty="0"/>
          </a:p>
        </p:txBody>
      </p:sp>
      <p:sp>
        <p:nvSpPr>
          <p:cNvPr id="3" name="矩形 2"/>
          <p:cNvSpPr/>
          <p:nvPr/>
        </p:nvSpPr>
        <p:spPr>
          <a:xfrm>
            <a:off x="357158" y="357166"/>
            <a:ext cx="1795428" cy="523220"/>
          </a:xfrm>
          <a:prstGeom prst="rect">
            <a:avLst/>
          </a:prstGeom>
        </p:spPr>
        <p:txBody>
          <a:bodyPr wrap="square">
            <a:spAutoFit/>
          </a:bodyPr>
          <a:lstStyle/>
          <a:p>
            <a:r>
              <a:rPr lang="en-US" sz="1400" dirty="0" smtClean="0"/>
              <a:t>Assigning Timestamps</a:t>
            </a:r>
          </a:p>
          <a:p>
            <a:r>
              <a:rPr lang="en-US" sz="1400" dirty="0" smtClean="0"/>
              <a:t>     </a:t>
            </a:r>
            <a:endParaRPr lang="en-US" sz="1400" dirty="0"/>
          </a:p>
        </p:txBody>
      </p:sp>
      <p:sp>
        <p:nvSpPr>
          <p:cNvPr id="4" name="矩形 3"/>
          <p:cNvSpPr/>
          <p:nvPr/>
        </p:nvSpPr>
        <p:spPr>
          <a:xfrm>
            <a:off x="428596" y="714356"/>
            <a:ext cx="8358246" cy="2123658"/>
          </a:xfrm>
          <a:prstGeom prst="rect">
            <a:avLst/>
          </a:prstGeom>
        </p:spPr>
        <p:txBody>
          <a:bodyPr wrap="square">
            <a:spAutoFit/>
          </a:bodyPr>
          <a:lstStyle/>
          <a:p>
            <a:r>
              <a:rPr lang="zh-CN" altLang="en-US" sz="1200" dirty="0" smtClean="0"/>
              <a:t>为了处理事件时间，</a:t>
            </a:r>
            <a:r>
              <a:rPr lang="en-US" altLang="zh-CN" sz="1200" dirty="0" err="1" smtClean="0"/>
              <a:t>flink</a:t>
            </a:r>
            <a:r>
              <a:rPr lang="zh-CN" altLang="en-US" sz="1200" dirty="0" smtClean="0"/>
              <a:t>需要知道事件的时间戳，这意味着流中的每个元素都需要分配它的事件时间戳。这通常是通过访问</a:t>
            </a:r>
            <a:r>
              <a:rPr lang="en-US" altLang="zh-CN" sz="1200" dirty="0" smtClean="0"/>
              <a:t>/</a:t>
            </a:r>
            <a:r>
              <a:rPr lang="zh-CN" altLang="en-US" sz="1200" dirty="0" smtClean="0"/>
              <a:t>提取元素中某个字段的时间戳来完成的。时间戳指派与生成</a:t>
            </a:r>
            <a:r>
              <a:rPr lang="en-US" altLang="zh-CN" sz="1200" dirty="0" err="1" smtClean="0"/>
              <a:t>wartmark</a:t>
            </a:r>
            <a:r>
              <a:rPr lang="zh-CN" altLang="en-US" sz="1200" dirty="0" smtClean="0"/>
              <a:t>密切相关，它告诉系统在事件时间上的进展。</a:t>
            </a:r>
            <a:endParaRPr lang="en-US" altLang="zh-CN" sz="1200" dirty="0" smtClean="0"/>
          </a:p>
          <a:p>
            <a:endParaRPr lang="en-US" altLang="zh-CN" sz="1200" dirty="0" smtClean="0"/>
          </a:p>
          <a:p>
            <a:r>
              <a:rPr lang="zh-CN" altLang="en-US" sz="1200" dirty="0" smtClean="0"/>
              <a:t>分配时间戳和生成</a:t>
            </a:r>
            <a:r>
              <a:rPr lang="en-US" altLang="zh-CN" sz="1200" dirty="0" err="1" smtClean="0"/>
              <a:t>wartmark</a:t>
            </a:r>
            <a:r>
              <a:rPr lang="zh-CN" altLang="en-US" sz="1200" dirty="0" smtClean="0"/>
              <a:t>的方法有两种：</a:t>
            </a:r>
            <a:endParaRPr lang="en-US" altLang="zh-CN" sz="1200" dirty="0" smtClean="0"/>
          </a:p>
          <a:p>
            <a:r>
              <a:rPr lang="en-US" altLang="zh-CN" sz="1200" dirty="0" smtClean="0"/>
              <a:t>    1</a:t>
            </a:r>
            <a:r>
              <a:rPr lang="zh-CN" altLang="en-US" sz="1200" dirty="0" smtClean="0"/>
              <a:t>、直接在数据流源中</a:t>
            </a:r>
            <a:endParaRPr lang="en-US" altLang="zh-CN" sz="1200" dirty="0" smtClean="0"/>
          </a:p>
          <a:p>
            <a:r>
              <a:rPr lang="en-US" altLang="zh-CN" sz="1200" dirty="0" smtClean="0"/>
              <a:t>    2</a:t>
            </a:r>
            <a:r>
              <a:rPr lang="zh-CN" altLang="en-US" sz="1200" dirty="0" smtClean="0"/>
              <a:t>、通过</a:t>
            </a:r>
            <a:r>
              <a:rPr lang="en-US" sz="1200" dirty="0" smtClean="0"/>
              <a:t>timestamp assigner / watermark generato</a:t>
            </a:r>
            <a:r>
              <a:rPr lang="en-US" altLang="zh-CN" sz="1200" dirty="0" smtClean="0"/>
              <a:t>r</a:t>
            </a:r>
            <a:r>
              <a:rPr lang="zh-CN" altLang="en-US" sz="1200" dirty="0" smtClean="0"/>
              <a:t>：在</a:t>
            </a:r>
            <a:r>
              <a:rPr lang="en-US" altLang="zh-CN" sz="1200" dirty="0" err="1" smtClean="0"/>
              <a:t>Flink</a:t>
            </a:r>
            <a:r>
              <a:rPr lang="zh-CN" altLang="en-US" sz="1200" dirty="0" smtClean="0"/>
              <a:t>中，</a:t>
            </a:r>
            <a:r>
              <a:rPr lang="en-US" sz="1200" dirty="0" smtClean="0"/>
              <a:t> timestamp assigners</a:t>
            </a:r>
            <a:r>
              <a:rPr lang="zh-CN" altLang="en-US" sz="1200" dirty="0" smtClean="0"/>
              <a:t>还定义要发射的</a:t>
            </a:r>
            <a:r>
              <a:rPr lang="en-US" altLang="zh-CN" sz="1200" dirty="0" err="1" smtClean="0"/>
              <a:t>wartermark</a:t>
            </a:r>
            <a:r>
              <a:rPr lang="zh-CN" altLang="en-US" sz="1200" dirty="0" smtClean="0"/>
              <a:t>。</a:t>
            </a:r>
            <a:endParaRPr lang="en-US" altLang="zh-CN" sz="1200" dirty="0" smtClean="0"/>
          </a:p>
          <a:p>
            <a:endParaRPr lang="en-US" altLang="zh-CN" sz="1200" dirty="0" smtClean="0"/>
          </a:p>
          <a:p>
            <a:r>
              <a:rPr lang="zh-CN" altLang="en-US" sz="1200" dirty="0" smtClean="0"/>
              <a:t>注意：注意</a:t>
            </a:r>
            <a:r>
              <a:rPr lang="en-US" sz="1200" dirty="0" smtClean="0"/>
              <a:t>timestamps and watermarks</a:t>
            </a:r>
            <a:r>
              <a:rPr lang="zh-CN" altLang="en-US" sz="1200" dirty="0" smtClean="0"/>
              <a:t>都被指定为毫秒。</a:t>
            </a:r>
            <a:r>
              <a:rPr lang="en-US" sz="1200" dirty="0" smtClean="0"/>
              <a:t>since the Java epoch of 1970-01-01T00:00:00Z.</a:t>
            </a:r>
          </a:p>
          <a:p>
            <a:endParaRPr lang="en-US" altLang="zh-CN" sz="1200" dirty="0" smtClean="0"/>
          </a:p>
          <a:p>
            <a:endParaRPr lang="en-US" altLang="zh-CN" sz="1200" dirty="0" smtClean="0"/>
          </a:p>
          <a:p>
            <a:endParaRPr lang="zh-CN" altLang="en-US" sz="1200" dirty="0"/>
          </a:p>
        </p:txBody>
      </p:sp>
      <p:sp>
        <p:nvSpPr>
          <p:cNvPr id="5" name="矩形 4"/>
          <p:cNvSpPr/>
          <p:nvPr/>
        </p:nvSpPr>
        <p:spPr>
          <a:xfrm>
            <a:off x="357158" y="2214554"/>
            <a:ext cx="5429288" cy="307777"/>
          </a:xfrm>
          <a:prstGeom prst="rect">
            <a:avLst/>
          </a:prstGeom>
        </p:spPr>
        <p:txBody>
          <a:bodyPr wrap="square">
            <a:spAutoFit/>
          </a:bodyPr>
          <a:lstStyle/>
          <a:p>
            <a:r>
              <a:rPr lang="en-US" sz="1400" dirty="0" smtClean="0"/>
              <a:t>Source Functions with Timestamps and Watermarks</a:t>
            </a:r>
            <a:endParaRPr lang="en-US" sz="1400" dirty="0"/>
          </a:p>
        </p:txBody>
      </p:sp>
      <p:sp>
        <p:nvSpPr>
          <p:cNvPr id="6" name="矩形 5"/>
          <p:cNvSpPr/>
          <p:nvPr/>
        </p:nvSpPr>
        <p:spPr>
          <a:xfrm>
            <a:off x="428596" y="2500306"/>
            <a:ext cx="8215370" cy="1200329"/>
          </a:xfrm>
          <a:prstGeom prst="rect">
            <a:avLst/>
          </a:prstGeom>
        </p:spPr>
        <p:txBody>
          <a:bodyPr wrap="square">
            <a:spAutoFit/>
          </a:bodyPr>
          <a:lstStyle/>
          <a:p>
            <a:r>
              <a:rPr lang="en-US" altLang="zh-CN" sz="1200" dirty="0" smtClean="0"/>
              <a:t>Stream source</a:t>
            </a:r>
            <a:r>
              <a:rPr lang="zh-CN" altLang="en-US" sz="1200" dirty="0" smtClean="0"/>
              <a:t>可以直接将时间戳分配给它们产生的元素，并且它们也可以发射</a:t>
            </a:r>
            <a:r>
              <a:rPr lang="en-US" altLang="zh-CN" sz="1200" dirty="0" err="1" smtClean="0"/>
              <a:t>wartmark</a:t>
            </a:r>
            <a:r>
              <a:rPr lang="zh-CN" altLang="en-US" sz="1200" dirty="0" smtClean="0"/>
              <a:t>。完成此操作时，不需要时间戳分配器（</a:t>
            </a:r>
            <a:r>
              <a:rPr lang="en-US" altLang="zh-CN" sz="1200" dirty="0" smtClean="0"/>
              <a:t> timestamp assigner </a:t>
            </a:r>
            <a:r>
              <a:rPr lang="zh-CN" altLang="en-US" sz="1200" dirty="0" smtClean="0"/>
              <a:t>）。注意，如果使用时间戳分配器（</a:t>
            </a:r>
            <a:r>
              <a:rPr lang="en-US" altLang="zh-CN" sz="1200" dirty="0" smtClean="0"/>
              <a:t> timestamp assigner </a:t>
            </a:r>
            <a:r>
              <a:rPr lang="zh-CN" altLang="en-US" sz="1200" dirty="0" smtClean="0"/>
              <a:t>），则将覆盖由源提供的任何时间戳和</a:t>
            </a:r>
            <a:r>
              <a:rPr lang="en-US" altLang="zh-CN" sz="1200" dirty="0" err="1" smtClean="0"/>
              <a:t>wartmark</a:t>
            </a:r>
            <a:r>
              <a:rPr lang="zh-CN" altLang="en-US" sz="1200" dirty="0" smtClean="0"/>
              <a:t>。</a:t>
            </a:r>
            <a:endParaRPr lang="en-US" altLang="zh-CN" sz="1200" dirty="0" smtClean="0"/>
          </a:p>
          <a:p>
            <a:r>
              <a:rPr lang="en-US" altLang="zh-CN" sz="1200" dirty="0" smtClean="0"/>
              <a:t>   </a:t>
            </a:r>
            <a:r>
              <a:rPr lang="zh-CN" altLang="en-US" sz="1200" dirty="0" smtClean="0"/>
              <a:t>若要直接向</a:t>
            </a:r>
            <a:r>
              <a:rPr lang="en-US" altLang="zh-CN" sz="1200" dirty="0" smtClean="0"/>
              <a:t>s</a:t>
            </a:r>
            <a:r>
              <a:rPr lang="zh-CN" altLang="en-US" sz="1200" dirty="0" smtClean="0"/>
              <a:t>中的元素分配时间戳，则源必须在</a:t>
            </a:r>
            <a:r>
              <a:rPr lang="en-US" altLang="zh-CN" sz="1200" dirty="0" err="1" smtClean="0"/>
              <a:t>SourceContext</a:t>
            </a:r>
            <a:r>
              <a:rPr lang="zh-CN" altLang="en-US" sz="1200" dirty="0" smtClean="0"/>
              <a:t>上使用</a:t>
            </a:r>
            <a:r>
              <a:rPr lang="en-US" altLang="zh-CN" sz="1200" dirty="0" err="1" smtClean="0"/>
              <a:t>collectWithTimestamp</a:t>
            </a:r>
            <a:r>
              <a:rPr lang="en-US" altLang="zh-CN" sz="1200" dirty="0" smtClean="0"/>
              <a:t>(...)</a:t>
            </a:r>
            <a:r>
              <a:rPr lang="zh-CN" altLang="en-US" sz="1200" dirty="0" smtClean="0"/>
              <a:t>方法。为了生成</a:t>
            </a:r>
            <a:r>
              <a:rPr lang="en-US" altLang="zh-CN" sz="1200" dirty="0" err="1" smtClean="0"/>
              <a:t>wartmart</a:t>
            </a:r>
            <a:r>
              <a:rPr lang="zh-CN" altLang="en-US" sz="1200" dirty="0" smtClean="0"/>
              <a:t>，源必须调用</a:t>
            </a:r>
            <a:r>
              <a:rPr lang="en-US" altLang="zh-CN" sz="1200" dirty="0" err="1" smtClean="0"/>
              <a:t>emitWatermark</a:t>
            </a:r>
            <a:r>
              <a:rPr lang="en-US" altLang="zh-CN" sz="1200" dirty="0" smtClean="0"/>
              <a:t>(Watermark)</a:t>
            </a:r>
            <a:r>
              <a:rPr lang="zh-CN" altLang="en-US" sz="1200" dirty="0" smtClean="0"/>
              <a:t>函数。下面是一个简单的示例（非检查点）源，它</a:t>
            </a:r>
            <a:r>
              <a:rPr lang="en-US" altLang="zh-CN" sz="1200" dirty="0" smtClean="0"/>
              <a:t>assigns timestamps and generates watermarks:</a:t>
            </a:r>
            <a:endParaRPr lang="zh-CN" altLang="en-US" sz="1200" dirty="0" smtClean="0"/>
          </a:p>
        </p:txBody>
      </p:sp>
      <p:pic>
        <p:nvPicPr>
          <p:cNvPr id="25601" name="Picture 1"/>
          <p:cNvPicPr>
            <a:picLocks noChangeAspect="1" noChangeArrowheads="1"/>
          </p:cNvPicPr>
          <p:nvPr/>
        </p:nvPicPr>
        <p:blipFill>
          <a:blip r:embed="rId2"/>
          <a:srcRect/>
          <a:stretch>
            <a:fillRect/>
          </a:stretch>
        </p:blipFill>
        <p:spPr bwMode="auto">
          <a:xfrm>
            <a:off x="642910" y="3643314"/>
            <a:ext cx="8115300" cy="19716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506555" cy="369332"/>
          </a:xfrm>
          <a:prstGeom prst="rect">
            <a:avLst/>
          </a:prstGeom>
        </p:spPr>
        <p:txBody>
          <a:bodyPr wrap="none">
            <a:spAutoFit/>
          </a:bodyPr>
          <a:lstStyle/>
          <a:p>
            <a:r>
              <a:rPr lang="en-US" dirty="0" smtClean="0"/>
              <a:t>Timestamp Assigners / Watermark Generators</a:t>
            </a:r>
            <a:endParaRPr lang="en-US" dirty="0"/>
          </a:p>
        </p:txBody>
      </p:sp>
      <p:sp>
        <p:nvSpPr>
          <p:cNvPr id="3" name="矩形 2"/>
          <p:cNvSpPr/>
          <p:nvPr/>
        </p:nvSpPr>
        <p:spPr>
          <a:xfrm>
            <a:off x="142844" y="428604"/>
            <a:ext cx="8786874" cy="1477328"/>
          </a:xfrm>
          <a:prstGeom prst="rect">
            <a:avLst/>
          </a:prstGeom>
        </p:spPr>
        <p:txBody>
          <a:bodyPr wrap="square">
            <a:spAutoFit/>
          </a:bodyPr>
          <a:lstStyle/>
          <a:p>
            <a:r>
              <a:rPr lang="en-US" altLang="zh-CN" sz="1200" dirty="0" smtClean="0"/>
              <a:t>Timestamp assigners</a:t>
            </a:r>
            <a:r>
              <a:rPr lang="zh-CN" altLang="en-US" sz="1200" dirty="0" smtClean="0"/>
              <a:t>获取流并生成带有时间戳元素和水印的新流</a:t>
            </a:r>
            <a:r>
              <a:rPr lang="zh-CN" altLang="en-US" dirty="0" smtClean="0"/>
              <a:t>。</a:t>
            </a:r>
            <a:r>
              <a:rPr lang="zh-CN" altLang="en-US" sz="1200" dirty="0" smtClean="0">
                <a:latin typeface="+mn-ea"/>
              </a:rPr>
              <a:t>如果原始流已经具有时间戳和</a:t>
            </a:r>
            <a:r>
              <a:rPr lang="en-US" altLang="zh-CN" sz="1200" dirty="0" smtClean="0">
                <a:latin typeface="+mn-ea"/>
              </a:rPr>
              <a:t>/</a:t>
            </a:r>
            <a:r>
              <a:rPr lang="zh-CN" altLang="en-US" sz="1200" dirty="0" smtClean="0">
                <a:latin typeface="+mn-ea"/>
              </a:rPr>
              <a:t>或水印，则时间戳分配器覆盖它们。在数据源之后立即指定，但不严格要求这样做。例如，一个常见的模式是在</a:t>
            </a:r>
            <a:r>
              <a:rPr lang="en-US" altLang="zh-CN" sz="1200" dirty="0" smtClean="0"/>
              <a:t>Timestamp assigners</a:t>
            </a:r>
            <a:r>
              <a:rPr lang="zh-CN" altLang="en-US" sz="1200" dirty="0" smtClean="0">
                <a:latin typeface="+mn-ea"/>
              </a:rPr>
              <a:t>之前解析（</a:t>
            </a:r>
            <a:r>
              <a:rPr lang="en-US" altLang="zh-CN" sz="1200" dirty="0" smtClean="0">
                <a:latin typeface="+mn-ea"/>
              </a:rPr>
              <a:t> </a:t>
            </a:r>
            <a:r>
              <a:rPr lang="en-US" altLang="zh-CN" sz="1200" dirty="0" err="1" smtClean="0">
                <a:latin typeface="+mn-ea"/>
              </a:rPr>
              <a:t>MapFunction</a:t>
            </a:r>
            <a:r>
              <a:rPr lang="en-US" altLang="zh-CN" sz="1200" dirty="0" smtClean="0">
                <a:latin typeface="+mn-ea"/>
              </a:rPr>
              <a:t> </a:t>
            </a:r>
            <a:r>
              <a:rPr lang="zh-CN" altLang="en-US" sz="1200" dirty="0" smtClean="0">
                <a:latin typeface="+mn-ea"/>
              </a:rPr>
              <a:t>）和过滤（</a:t>
            </a:r>
            <a:r>
              <a:rPr lang="en-US" altLang="zh-CN" sz="1200" dirty="0" smtClean="0">
                <a:latin typeface="+mn-ea"/>
              </a:rPr>
              <a:t> </a:t>
            </a:r>
            <a:r>
              <a:rPr lang="en-US" altLang="zh-CN" sz="1200" dirty="0" err="1" smtClean="0">
                <a:latin typeface="+mn-ea"/>
              </a:rPr>
              <a:t>FilterFunction</a:t>
            </a:r>
            <a:r>
              <a:rPr lang="en-US" altLang="zh-CN" sz="1200" dirty="0" smtClean="0">
                <a:latin typeface="+mn-ea"/>
              </a:rPr>
              <a:t> </a:t>
            </a:r>
            <a:r>
              <a:rPr lang="zh-CN" altLang="en-US" sz="1200" dirty="0" smtClean="0">
                <a:latin typeface="+mn-ea"/>
              </a:rPr>
              <a:t>）。在任何情况下，需要在</a:t>
            </a:r>
            <a:r>
              <a:rPr lang="en-US" altLang="zh-CN" sz="1200" dirty="0" smtClean="0">
                <a:latin typeface="+mn-ea"/>
              </a:rPr>
              <a:t>event time</a:t>
            </a:r>
            <a:r>
              <a:rPr lang="zh-CN" altLang="en-US" sz="1200" dirty="0" smtClean="0">
                <a:latin typeface="+mn-ea"/>
              </a:rPr>
              <a:t>的第一次操作（例如 第一次</a:t>
            </a:r>
            <a:r>
              <a:rPr lang="en-US" altLang="zh-CN" sz="1200" dirty="0" smtClean="0">
                <a:latin typeface="+mn-ea"/>
              </a:rPr>
              <a:t>window operation</a:t>
            </a:r>
            <a:r>
              <a:rPr lang="zh-CN" altLang="en-US" sz="1200" dirty="0" smtClean="0">
                <a:latin typeface="+mn-ea"/>
              </a:rPr>
              <a:t>）之前指定</a:t>
            </a:r>
            <a:r>
              <a:rPr lang="en-US" altLang="zh-CN" sz="1200" dirty="0" smtClean="0"/>
              <a:t>Timestamp assigners </a:t>
            </a:r>
            <a:r>
              <a:rPr lang="zh-CN" altLang="en-US" sz="1200" dirty="0" smtClean="0">
                <a:latin typeface="+mn-ea"/>
              </a:rPr>
              <a:t>。作为一种特殊情况，当使用</a:t>
            </a:r>
            <a:r>
              <a:rPr lang="en-US" altLang="zh-CN" sz="1200" dirty="0" err="1" smtClean="0">
                <a:latin typeface="+mn-ea"/>
              </a:rPr>
              <a:t>kafka</a:t>
            </a:r>
            <a:r>
              <a:rPr lang="zh-CN" altLang="en-US" sz="1200" dirty="0" smtClean="0">
                <a:latin typeface="+mn-ea"/>
              </a:rPr>
              <a:t>作为流式作业的源时，</a:t>
            </a:r>
            <a:r>
              <a:rPr lang="en-US" altLang="zh-CN" sz="1200" dirty="0" err="1" smtClean="0">
                <a:latin typeface="+mn-ea"/>
              </a:rPr>
              <a:t>flink</a:t>
            </a:r>
            <a:r>
              <a:rPr lang="zh-CN" altLang="en-US" sz="1200" dirty="0" smtClean="0">
                <a:latin typeface="+mn-ea"/>
              </a:rPr>
              <a:t>允许在源（或消费者）本身内定义</a:t>
            </a:r>
            <a:r>
              <a:rPr lang="en-US" altLang="zh-CN" sz="1200" dirty="0" smtClean="0">
                <a:latin typeface="+mn-ea"/>
              </a:rPr>
              <a:t>timestamp assigner / watermark emitter </a:t>
            </a:r>
            <a:r>
              <a:rPr lang="zh-CN" altLang="en-US" sz="1200" dirty="0" smtClean="0">
                <a:latin typeface="+mn-ea"/>
              </a:rPr>
              <a:t>。</a:t>
            </a:r>
            <a:endParaRPr lang="en-US" altLang="zh-CN" sz="1200" dirty="0" smtClean="0">
              <a:latin typeface="+mn-ea"/>
            </a:endParaRPr>
          </a:p>
          <a:p>
            <a:endParaRPr lang="en-US" altLang="zh-CN" sz="1200" dirty="0" smtClean="0">
              <a:latin typeface="+mn-ea"/>
            </a:endParaRPr>
          </a:p>
          <a:p>
            <a:endParaRPr lang="zh-CN" altLang="en-US" sz="1200" dirty="0">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426498" cy="369332"/>
          </a:xfrm>
          <a:prstGeom prst="rect">
            <a:avLst/>
          </a:prstGeom>
        </p:spPr>
        <p:txBody>
          <a:bodyPr wrap="none">
            <a:spAutoFit/>
          </a:bodyPr>
          <a:lstStyle/>
          <a:p>
            <a:pPr latinLnBrk="1"/>
            <a:r>
              <a:rPr lang="en-US" b="1" dirty="0" smtClean="0"/>
              <a:t>tasks &amp; operator chains</a:t>
            </a:r>
            <a:endParaRPr lang="en-US" b="1" dirty="0"/>
          </a:p>
        </p:txBody>
      </p:sp>
      <p:sp>
        <p:nvSpPr>
          <p:cNvPr id="3" name="矩形 2"/>
          <p:cNvSpPr/>
          <p:nvPr/>
        </p:nvSpPr>
        <p:spPr>
          <a:xfrm>
            <a:off x="214282" y="357166"/>
            <a:ext cx="8715436" cy="1477328"/>
          </a:xfrm>
          <a:prstGeom prst="rect">
            <a:avLst/>
          </a:prstGeom>
        </p:spPr>
        <p:txBody>
          <a:bodyPr wrap="square">
            <a:spAutoFit/>
          </a:bodyPr>
          <a:lstStyle/>
          <a:p>
            <a:pPr latinLnBrk="1"/>
            <a:r>
              <a:rPr lang="zh-CN" altLang="en-US" dirty="0" smtClean="0"/>
              <a:t>出于分布式执行的目的，</a:t>
            </a:r>
            <a:r>
              <a:rPr lang="en-US" altLang="zh-CN" dirty="0" err="1" smtClean="0"/>
              <a:t>Flink</a:t>
            </a:r>
            <a:r>
              <a:rPr lang="zh-CN" altLang="en-US" dirty="0" smtClean="0"/>
              <a:t>将</a:t>
            </a:r>
            <a:r>
              <a:rPr lang="en-US" altLang="zh-CN" dirty="0" smtClean="0"/>
              <a:t>operator</a:t>
            </a:r>
            <a:r>
              <a:rPr lang="zh-CN" altLang="en-US" dirty="0" smtClean="0"/>
              <a:t>的</a:t>
            </a:r>
            <a:r>
              <a:rPr lang="en-US" altLang="zh-CN" dirty="0" smtClean="0"/>
              <a:t>subtask</a:t>
            </a:r>
            <a:r>
              <a:rPr lang="zh-CN" altLang="en-US" dirty="0" smtClean="0"/>
              <a:t>链接在一起形成</a:t>
            </a:r>
            <a:r>
              <a:rPr lang="en-US" altLang="zh-CN" dirty="0" smtClean="0"/>
              <a:t>task</a:t>
            </a:r>
            <a:r>
              <a:rPr lang="zh-CN" altLang="en-US" dirty="0" smtClean="0"/>
              <a:t>。每个</a:t>
            </a:r>
            <a:r>
              <a:rPr lang="en-US" altLang="zh-CN" dirty="0" smtClean="0"/>
              <a:t>task</a:t>
            </a:r>
            <a:r>
              <a:rPr lang="zh-CN" altLang="en-US" dirty="0" smtClean="0"/>
              <a:t>在一个线程中执行。将</a:t>
            </a:r>
            <a:r>
              <a:rPr lang="en-US" altLang="zh-CN" dirty="0" smtClean="0"/>
              <a:t>operators</a:t>
            </a:r>
            <a:r>
              <a:rPr lang="zh-CN" altLang="en-US" dirty="0" smtClean="0"/>
              <a:t>链接成</a:t>
            </a:r>
            <a:r>
              <a:rPr lang="en-US" altLang="zh-CN" dirty="0" smtClean="0"/>
              <a:t>task</a:t>
            </a:r>
            <a:r>
              <a:rPr lang="zh-CN" altLang="en-US" dirty="0" smtClean="0"/>
              <a:t>是非常有效的优化：它能减少线程之间的切换和基于缓存区的数据交换，在减少时延的同时提升吞吐量。链接的行为可以在编程</a:t>
            </a:r>
            <a:r>
              <a:rPr lang="en-US" altLang="zh-CN" dirty="0" smtClean="0"/>
              <a:t>API</a:t>
            </a:r>
            <a:r>
              <a:rPr lang="zh-CN" altLang="en-US" dirty="0" smtClean="0"/>
              <a:t>中进行指定。</a:t>
            </a:r>
          </a:p>
          <a:p>
            <a:pPr latinLnBrk="1"/>
            <a:r>
              <a:rPr lang="zh-CN" altLang="en-US" dirty="0" smtClean="0"/>
              <a:t>下面这幅图，展示了</a:t>
            </a:r>
            <a:r>
              <a:rPr lang="en-US" altLang="zh-CN" dirty="0" smtClean="0"/>
              <a:t>5</a:t>
            </a:r>
            <a:r>
              <a:rPr lang="zh-CN" altLang="en-US" dirty="0" smtClean="0"/>
              <a:t>个</a:t>
            </a:r>
            <a:r>
              <a:rPr lang="en-US" altLang="zh-CN" dirty="0" smtClean="0"/>
              <a:t>subtask</a:t>
            </a:r>
            <a:r>
              <a:rPr lang="zh-CN" altLang="en-US" dirty="0" smtClean="0"/>
              <a:t>以</a:t>
            </a:r>
            <a:r>
              <a:rPr lang="en-US" altLang="zh-CN" dirty="0" smtClean="0"/>
              <a:t>5</a:t>
            </a:r>
            <a:r>
              <a:rPr lang="zh-CN" altLang="en-US" dirty="0" smtClean="0"/>
              <a:t>个并行的线程来执行。</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214282" y="1785926"/>
            <a:ext cx="6848475" cy="47053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196242" cy="369332"/>
          </a:xfrm>
          <a:prstGeom prst="rect">
            <a:avLst/>
          </a:prstGeom>
        </p:spPr>
        <p:txBody>
          <a:bodyPr wrap="none">
            <a:spAutoFit/>
          </a:bodyPr>
          <a:lstStyle/>
          <a:p>
            <a:pPr latinLnBrk="1"/>
            <a:r>
              <a:rPr lang="en-US" b="1" dirty="0" err="1" smtClean="0"/>
              <a:t>Master,Worker,Client</a:t>
            </a:r>
            <a:endParaRPr lang="en-US" b="1" dirty="0"/>
          </a:p>
        </p:txBody>
      </p:sp>
      <p:sp>
        <p:nvSpPr>
          <p:cNvPr id="4" name="矩形 3"/>
          <p:cNvSpPr/>
          <p:nvPr/>
        </p:nvSpPr>
        <p:spPr>
          <a:xfrm>
            <a:off x="142844" y="357166"/>
            <a:ext cx="8858312" cy="2123658"/>
          </a:xfrm>
          <a:prstGeom prst="rect">
            <a:avLst/>
          </a:prstGeom>
        </p:spPr>
        <p:txBody>
          <a:bodyPr wrap="square">
            <a:spAutoFit/>
          </a:bodyPr>
          <a:lstStyle/>
          <a:p>
            <a:r>
              <a:rPr lang="en-US" altLang="zh-CN" sz="1200" dirty="0" err="1" smtClean="0"/>
              <a:t>Flink</a:t>
            </a:r>
            <a:r>
              <a:rPr lang="zh-CN" altLang="en-US" sz="1200" dirty="0" smtClean="0"/>
              <a:t>运行时包含了两种类型的处理器：</a:t>
            </a:r>
          </a:p>
          <a:p>
            <a:r>
              <a:rPr lang="en-US" altLang="zh-CN" sz="1200" dirty="0" smtClean="0"/>
              <a:t>master</a:t>
            </a:r>
            <a:r>
              <a:rPr lang="zh-CN" altLang="en-US" sz="1200" dirty="0" smtClean="0"/>
              <a:t>处理器：也称之为</a:t>
            </a:r>
            <a:r>
              <a:rPr lang="en-US" altLang="zh-CN" sz="1200" dirty="0" err="1" smtClean="0"/>
              <a:t>JobManagers</a:t>
            </a:r>
            <a:r>
              <a:rPr lang="zh-CN" altLang="en-US" sz="1200" dirty="0" smtClean="0"/>
              <a:t>用于协调分布式执行。它们用来</a:t>
            </a:r>
            <a:r>
              <a:rPr lang="zh-CN" altLang="en-US" sz="1200" b="1" dirty="0" smtClean="0"/>
              <a:t>调度</a:t>
            </a:r>
            <a:r>
              <a:rPr lang="en-US" altLang="zh-CN" sz="1200" b="1" dirty="0" smtClean="0"/>
              <a:t>task</a:t>
            </a:r>
            <a:r>
              <a:rPr lang="zh-CN" altLang="en-US" sz="1200" b="1" dirty="0" smtClean="0"/>
              <a:t>，协调检查点，协调失败时恢复</a:t>
            </a:r>
            <a:r>
              <a:rPr lang="zh-CN" altLang="en-US" sz="1200" dirty="0" smtClean="0"/>
              <a:t>等。</a:t>
            </a:r>
          </a:p>
          <a:p>
            <a:r>
              <a:rPr lang="en-US" altLang="zh-CN" sz="1200" dirty="0" err="1" smtClean="0"/>
              <a:t>Flink</a:t>
            </a:r>
            <a:r>
              <a:rPr lang="zh-CN" altLang="en-US" sz="1200" dirty="0" smtClean="0"/>
              <a:t>运行时至少存在一个</a:t>
            </a:r>
            <a:r>
              <a:rPr lang="en-US" altLang="zh-CN" sz="1200" dirty="0" smtClean="0"/>
              <a:t>master</a:t>
            </a:r>
            <a:r>
              <a:rPr lang="zh-CN" altLang="en-US" sz="1200" dirty="0" smtClean="0"/>
              <a:t>处理器。一个高可用的运行模式会存在多个</a:t>
            </a:r>
            <a:r>
              <a:rPr lang="en-US" altLang="zh-CN" sz="1200" dirty="0" smtClean="0"/>
              <a:t>master</a:t>
            </a:r>
            <a:r>
              <a:rPr lang="zh-CN" altLang="en-US" sz="1200" dirty="0" smtClean="0"/>
              <a:t>处理器，它们其中有一个是</a:t>
            </a:r>
            <a:r>
              <a:rPr lang="en-US" altLang="zh-CN" sz="1200" dirty="0" smtClean="0"/>
              <a:t>leader</a:t>
            </a:r>
            <a:r>
              <a:rPr lang="zh-CN" altLang="en-US" sz="1200" dirty="0" smtClean="0"/>
              <a:t>，而其他的都是</a:t>
            </a:r>
            <a:r>
              <a:rPr lang="en-US" altLang="zh-CN" sz="1200" dirty="0" smtClean="0"/>
              <a:t>standby</a:t>
            </a:r>
            <a:r>
              <a:rPr lang="zh-CN" altLang="en-US" sz="1200" dirty="0" smtClean="0"/>
              <a:t>。</a:t>
            </a:r>
          </a:p>
          <a:p>
            <a:r>
              <a:rPr lang="en-US" altLang="zh-CN" sz="1200" dirty="0" smtClean="0"/>
              <a:t>worker</a:t>
            </a:r>
            <a:r>
              <a:rPr lang="zh-CN" altLang="en-US" sz="1200" dirty="0" smtClean="0"/>
              <a:t>处理器：也称之为</a:t>
            </a:r>
            <a:r>
              <a:rPr lang="en-US" altLang="zh-CN" sz="1200" dirty="0" err="1" smtClean="0"/>
              <a:t>TaskManagers</a:t>
            </a:r>
            <a:r>
              <a:rPr lang="zh-CN" altLang="en-US" sz="1200" dirty="0" smtClean="0"/>
              <a:t>用于执行一个</a:t>
            </a:r>
            <a:r>
              <a:rPr lang="en-US" altLang="zh-CN" sz="1200" dirty="0" smtClean="0"/>
              <a:t>dataflow</a:t>
            </a:r>
            <a:r>
              <a:rPr lang="zh-CN" altLang="en-US" sz="1200" dirty="0" smtClean="0"/>
              <a:t>的</a:t>
            </a:r>
            <a:r>
              <a:rPr lang="en-US" altLang="zh-CN" sz="1200" b="1" dirty="0" smtClean="0"/>
              <a:t>task(</a:t>
            </a:r>
            <a:r>
              <a:rPr lang="zh-CN" altLang="en-US" sz="1200" b="1" dirty="0" smtClean="0"/>
              <a:t>或者特殊的</a:t>
            </a:r>
            <a:r>
              <a:rPr lang="en-US" altLang="zh-CN" sz="1200" b="1" dirty="0" smtClean="0"/>
              <a:t>subtask)</a:t>
            </a:r>
            <a:r>
              <a:rPr lang="zh-CN" altLang="en-US" sz="1200" b="1" dirty="0" smtClean="0"/>
              <a:t>、数据缓冲和</a:t>
            </a:r>
            <a:r>
              <a:rPr lang="en-US" altLang="zh-CN" sz="1200" b="1" dirty="0" smtClean="0"/>
              <a:t>data stream</a:t>
            </a:r>
            <a:r>
              <a:rPr lang="zh-CN" altLang="en-US" sz="1200" b="1" dirty="0" smtClean="0"/>
              <a:t>的交换</a:t>
            </a:r>
            <a:r>
              <a:rPr lang="zh-CN" altLang="en-US" sz="1200" dirty="0" smtClean="0"/>
              <a:t>。</a:t>
            </a:r>
          </a:p>
          <a:p>
            <a:r>
              <a:rPr lang="en-US" altLang="zh-CN" sz="1200" dirty="0" err="1" smtClean="0"/>
              <a:t>Flink</a:t>
            </a:r>
            <a:r>
              <a:rPr lang="zh-CN" altLang="en-US" sz="1200" dirty="0" smtClean="0"/>
              <a:t>运行时至少会存在一个</a:t>
            </a:r>
            <a:r>
              <a:rPr lang="en-US" altLang="zh-CN" sz="1200" dirty="0" smtClean="0"/>
              <a:t>worker</a:t>
            </a:r>
            <a:r>
              <a:rPr lang="zh-CN" altLang="en-US" sz="1200" dirty="0" smtClean="0"/>
              <a:t>处理器。</a:t>
            </a:r>
          </a:p>
          <a:p>
            <a:r>
              <a:rPr lang="en-US" altLang="zh-CN" sz="1200" dirty="0" smtClean="0"/>
              <a:t>master</a:t>
            </a:r>
            <a:r>
              <a:rPr lang="zh-CN" altLang="en-US" sz="1200" dirty="0" smtClean="0"/>
              <a:t>和</a:t>
            </a:r>
            <a:r>
              <a:rPr lang="en-US" altLang="zh-CN" sz="1200" dirty="0" smtClean="0"/>
              <a:t>worker</a:t>
            </a:r>
            <a:r>
              <a:rPr lang="zh-CN" altLang="en-US" sz="1200" dirty="0" smtClean="0"/>
              <a:t>处理器可以以如下方式中的任意一种启动：直接在物理机上启动，通过容器，或者通过像</a:t>
            </a:r>
            <a:r>
              <a:rPr lang="en-US" altLang="zh-CN" sz="1200" dirty="0" smtClean="0"/>
              <a:t>YARN</a:t>
            </a:r>
            <a:r>
              <a:rPr lang="zh-CN" altLang="en-US" sz="1200" dirty="0" smtClean="0"/>
              <a:t>这样的资源调度框架。</a:t>
            </a:r>
          </a:p>
          <a:p>
            <a:r>
              <a:rPr lang="en-US" altLang="zh-CN" sz="1200" dirty="0" smtClean="0"/>
              <a:t>worker</a:t>
            </a:r>
            <a:r>
              <a:rPr lang="zh-CN" altLang="en-US" sz="1200" dirty="0" smtClean="0"/>
              <a:t>连接到</a:t>
            </a:r>
            <a:r>
              <a:rPr lang="en-US" altLang="zh-CN" sz="1200" dirty="0" smtClean="0"/>
              <a:t>master</a:t>
            </a:r>
            <a:r>
              <a:rPr lang="zh-CN" altLang="en-US" sz="1200" dirty="0" smtClean="0"/>
              <a:t>，告知自身的可用性进而获得任务分配。</a:t>
            </a:r>
          </a:p>
          <a:p>
            <a:r>
              <a:rPr lang="zh-CN" altLang="en-US" sz="1200" dirty="0" smtClean="0"/>
              <a:t>客户端不是运行时和程序执行的一部分。但它用于准备并发送</a:t>
            </a:r>
            <a:r>
              <a:rPr lang="en-US" altLang="zh-CN" sz="1200" dirty="0" smtClean="0"/>
              <a:t>dataflow</a:t>
            </a:r>
            <a:r>
              <a:rPr lang="zh-CN" altLang="en-US" sz="1200" dirty="0" smtClean="0"/>
              <a:t>给</a:t>
            </a:r>
            <a:r>
              <a:rPr lang="en-US" altLang="zh-CN" sz="1200" dirty="0" smtClean="0"/>
              <a:t>master</a:t>
            </a:r>
            <a:r>
              <a:rPr lang="zh-CN" altLang="en-US" sz="1200" dirty="0" smtClean="0"/>
              <a:t>。然后，客户端断开连接或者维持连接以等待接收计算结果。</a:t>
            </a:r>
          </a:p>
          <a:p>
            <a:r>
              <a:rPr lang="zh-CN" altLang="en-US" sz="1200" dirty="0" smtClean="0"/>
              <a:t>客户端可以以两种方式运行：要么作为</a:t>
            </a:r>
            <a:r>
              <a:rPr lang="en-US" altLang="zh-CN" sz="1200" dirty="0" smtClean="0"/>
              <a:t>Java/</a:t>
            </a:r>
            <a:r>
              <a:rPr lang="en-US" altLang="zh-CN" sz="1200" dirty="0" err="1" smtClean="0"/>
              <a:t>Scala</a:t>
            </a:r>
            <a:r>
              <a:rPr lang="zh-CN" altLang="en-US" sz="1200" dirty="0" smtClean="0"/>
              <a:t>程序的一部分被程序触发执行，要么以命令行</a:t>
            </a:r>
            <a:r>
              <a:rPr lang="en-US" altLang="zh-CN" sz="1200" dirty="0" smtClean="0"/>
              <a:t>./bin/</a:t>
            </a:r>
            <a:r>
              <a:rPr lang="en-US" altLang="zh-CN" sz="1200" dirty="0" err="1" smtClean="0"/>
              <a:t>flink</a:t>
            </a:r>
            <a:r>
              <a:rPr lang="en-US" altLang="zh-CN" sz="1200" dirty="0" smtClean="0"/>
              <a:t> run</a:t>
            </a:r>
            <a:r>
              <a:rPr lang="zh-CN" altLang="en-US" sz="1200" dirty="0" smtClean="0"/>
              <a:t>的方式执行。</a:t>
            </a:r>
            <a:endParaRPr lang="zh-CN" altLang="en-US" sz="1200" dirty="0"/>
          </a:p>
        </p:txBody>
      </p:sp>
      <p:pic>
        <p:nvPicPr>
          <p:cNvPr id="21506" name="Picture 2"/>
          <p:cNvPicPr>
            <a:picLocks noChangeAspect="1" noChangeArrowheads="1"/>
          </p:cNvPicPr>
          <p:nvPr/>
        </p:nvPicPr>
        <p:blipFill>
          <a:blip r:embed="rId2"/>
          <a:srcRect/>
          <a:stretch>
            <a:fillRect/>
          </a:stretch>
        </p:blipFill>
        <p:spPr bwMode="auto">
          <a:xfrm>
            <a:off x="285720" y="2643182"/>
            <a:ext cx="6600825" cy="378621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2106</TotalTime>
  <Words>6018</Words>
  <PresentationFormat>全屏显示(4:3)</PresentationFormat>
  <Paragraphs>313</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Windows 用户</cp:lastModifiedBy>
  <cp:revision>155</cp:revision>
  <dcterms:created xsi:type="dcterms:W3CDTF">2018-07-11T03:27:03Z</dcterms:created>
  <dcterms:modified xsi:type="dcterms:W3CDTF">2018-10-27T03:48:48Z</dcterms:modified>
</cp:coreProperties>
</file>