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7"/>
  </p:notesMasterIdLst>
  <p:sldIdLst>
    <p:sldId id="259" r:id="rId2"/>
    <p:sldId id="280" r:id="rId3"/>
    <p:sldId id="282" r:id="rId4"/>
    <p:sldId id="260" r:id="rId5"/>
    <p:sldId id="289" r:id="rId6"/>
    <p:sldId id="261" r:id="rId7"/>
    <p:sldId id="304" r:id="rId8"/>
    <p:sldId id="305" r:id="rId9"/>
    <p:sldId id="264" r:id="rId10"/>
    <p:sldId id="290" r:id="rId11"/>
    <p:sldId id="306" r:id="rId12"/>
    <p:sldId id="263" r:id="rId13"/>
    <p:sldId id="308" r:id="rId14"/>
    <p:sldId id="303" r:id="rId15"/>
    <p:sldId id="291" r:id="rId16"/>
    <p:sldId id="309" r:id="rId17"/>
    <p:sldId id="310" r:id="rId18"/>
    <p:sldId id="265" r:id="rId19"/>
    <p:sldId id="299" r:id="rId20"/>
    <p:sldId id="300" r:id="rId21"/>
    <p:sldId id="302" r:id="rId22"/>
    <p:sldId id="311" r:id="rId23"/>
    <p:sldId id="269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85" r:id="rId32"/>
    <p:sldId id="286" r:id="rId33"/>
    <p:sldId id="288" r:id="rId34"/>
    <p:sldId id="287" r:id="rId35"/>
    <p:sldId id="30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B3D"/>
    <a:srgbClr val="35BD96"/>
    <a:srgbClr val="2DA07E"/>
    <a:srgbClr val="000000"/>
    <a:srgbClr val="FFFFFF"/>
    <a:srgbClr val="F8F8F8"/>
    <a:srgbClr val="FAFAFA"/>
    <a:srgbClr val="164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788" autoAdjust="0"/>
  </p:normalViewPr>
  <p:slideViewPr>
    <p:cSldViewPr snapToGrid="0" snapToObjects="1">
      <p:cViewPr>
        <p:scale>
          <a:sx n="134" d="100"/>
          <a:sy n="134" d="100"/>
        </p:scale>
        <p:origin x="-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A6C7-ACD9-F64B-AE5D-8E11F251D745}" type="datetimeFigureOut">
              <a:rPr lang="en-US" smtClean="0"/>
              <a:t>12.9.16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AD4EB-9344-194C-934E-9D690971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Yeah incremental </a:t>
            </a:r>
            <a:r>
              <a:rPr lang="en-US" dirty="0" err="1" smtClean="0"/>
              <a:t>api</a:t>
            </a:r>
            <a:r>
              <a:rPr lang="en-US" dirty="0" smtClean="0"/>
              <a:t> changes is good, respects users</a:t>
            </a:r>
          </a:p>
          <a:p>
            <a:endParaRPr lang="en-US" dirty="0" smtClean="0"/>
          </a:p>
          <a:p>
            <a:r>
              <a:rPr lang="en-US" dirty="0" smtClean="0"/>
              <a:t>Scale elasticity operations are driven by the need to operate in the largest production environments</a:t>
            </a:r>
          </a:p>
          <a:p>
            <a:endParaRPr lang="en-US" dirty="0" smtClean="0"/>
          </a:p>
          <a:p>
            <a:r>
              <a:rPr lang="en-US" dirty="0" smtClean="0"/>
              <a:t>And the fact that most changes are driven by actual use show healthy community where users and committers are working closely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828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0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51199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52957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4642"/>
            <a:ext cx="7474685" cy="898407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6" y="382262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vatar_white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6" y="382262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6" y="382262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6" y="382262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6" y="382262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89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9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487" y="4781367"/>
            <a:ext cx="6844111" cy="14926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Aljoscha </a:t>
            </a:r>
            <a:r>
              <a:rPr lang="en-US" dirty="0" err="1" smtClean="0"/>
              <a:t>Krettek</a:t>
            </a:r>
            <a:endParaRPr lang="en-US" dirty="0" smtClean="0"/>
          </a:p>
          <a:p>
            <a:r>
              <a:rPr lang="en-US" dirty="0" err="1" smtClean="0"/>
              <a:t>aljoscha@apache.org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aljoscha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7199" y="2115614"/>
            <a:ext cx="6840801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Future of Apache </a:t>
            </a:r>
            <a:r>
              <a:rPr lang="en-US" sz="4000" dirty="0" err="1" smtClean="0"/>
              <a:t>Flink</a:t>
            </a:r>
            <a:r>
              <a:rPr lang="en-US" sz="4000" dirty="0" smtClean="0"/>
              <a:t>®</a:t>
            </a:r>
            <a:endParaRPr lang="en-US" sz="3200" dirty="0"/>
          </a:p>
        </p:txBody>
      </p:sp>
      <p:pic>
        <p:nvPicPr>
          <p:cNvPr id="6" name="Picture 5" descr="ew8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899" y="5067632"/>
            <a:ext cx="4194082" cy="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Enhanced Window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WindowFunction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information about </a:t>
            </a:r>
            <a:r>
              <a:rPr lang="en-US" dirty="0" smtClean="0"/>
              <a:t>firing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WindowFunction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3203" y="1474379"/>
            <a:ext cx="2113597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6014" y="1656115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29845" y="2137418"/>
            <a:ext cx="1648439" cy="322450"/>
          </a:xfrm>
          <a:prstGeom prst="rect">
            <a:avLst/>
          </a:prstGeom>
          <a:ln>
            <a:solidFill>
              <a:srgbClr val="B13B3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B13B3D"/>
                </a:solidFill>
              </a:rPr>
              <a:t>trigger</a:t>
            </a:r>
            <a:endParaRPr lang="en-US" sz="1400" dirty="0">
              <a:solidFill>
                <a:srgbClr val="B13B3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29845" y="2650901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allowed lateness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826014" y="3144053"/>
            <a:ext cx="1648439" cy="322450"/>
          </a:xfrm>
          <a:prstGeom prst="rect">
            <a:avLst/>
          </a:prstGeom>
          <a:ln>
            <a:solidFill>
              <a:srgbClr val="B13B3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B13B3D"/>
                </a:solidFill>
              </a:rPr>
              <a:t>window function</a:t>
            </a:r>
            <a:endParaRPr lang="en-US" sz="1400" dirty="0">
              <a:solidFill>
                <a:srgbClr val="B13B3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9982" y="2782262"/>
            <a:ext cx="435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(key, window, input) → output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9982" y="4517384"/>
            <a:ext cx="581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(key, window, </a:t>
            </a:r>
            <a:r>
              <a:rPr lang="en-US" dirty="0" smtClean="0">
                <a:latin typeface="Courier New"/>
                <a:cs typeface="Courier New"/>
              </a:rPr>
              <a:t>context, input</a:t>
            </a:r>
            <a:r>
              <a:rPr lang="en-US" dirty="0">
                <a:latin typeface="Courier New"/>
                <a:cs typeface="Courier New"/>
              </a:rPr>
              <a:t>) → </a:t>
            </a:r>
            <a:r>
              <a:rPr lang="en-US" dirty="0" smtClean="0">
                <a:latin typeface="Courier New"/>
                <a:cs typeface="Courier New"/>
              </a:rPr>
              <a:t>output</a:t>
            </a:r>
          </a:p>
          <a:p>
            <a:pPr marL="0" lvl="1"/>
            <a:endParaRPr lang="en-US" dirty="0">
              <a:latin typeface="Courier New"/>
              <a:cs typeface="Courier New"/>
            </a:endParaRPr>
          </a:p>
          <a:p>
            <a:pPr marL="0" lvl="1"/>
            <a:r>
              <a:rPr lang="en-US" dirty="0" smtClean="0">
                <a:latin typeface="Courier New"/>
                <a:cs typeface="Courier New"/>
              </a:rPr>
              <a:t>context = (Firing Reason, Id, </a:t>
            </a:r>
            <a:r>
              <a:rPr lang="is-IS" dirty="0" smtClean="0">
                <a:latin typeface="Courier New"/>
                <a:cs typeface="Courier New"/>
              </a:rPr>
              <a:t>…)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3056" y="5671257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5474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Detour: Window Operator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operator keeps track of timers and state for window contents and triggers</a:t>
            </a:r>
          </a:p>
          <a:p>
            <a:r>
              <a:rPr lang="en-US" dirty="0" smtClean="0"/>
              <a:t>Window results are made available when the trigger fires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56333" y="4391308"/>
            <a:ext cx="3484096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144" y="4573044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212975" y="5054347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trigger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12975" y="5567830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allowed lateness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09144" y="6060982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function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200296" y="4573043"/>
            <a:ext cx="1003181" cy="80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200296" y="5579679"/>
            <a:ext cx="1003181" cy="80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timers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63974" y="4567661"/>
            <a:ext cx="1741722" cy="160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69824" y="4567661"/>
            <a:ext cx="694150" cy="0"/>
          </a:xfrm>
          <a:prstGeom prst="line">
            <a:avLst/>
          </a:prstGeom>
          <a:ln w="190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69824" y="5376798"/>
            <a:ext cx="694150" cy="794575"/>
          </a:xfrm>
          <a:prstGeom prst="line">
            <a:avLst/>
          </a:prstGeom>
          <a:ln w="190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78820" y="4799522"/>
            <a:ext cx="191943" cy="191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57228" y="4799522"/>
            <a:ext cx="191943" cy="19194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43511" y="4806618"/>
            <a:ext cx="191943" cy="19194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78820" y="5167795"/>
            <a:ext cx="191943" cy="191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57228" y="5167795"/>
            <a:ext cx="191943" cy="191943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43511" y="5167795"/>
            <a:ext cx="191943" cy="19194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23274" y="3937953"/>
            <a:ext cx="156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window state</a:t>
            </a:r>
            <a:endParaRPr lang="en-US" dirty="0">
              <a:latin typeface="Avenir Next Bold"/>
              <a:cs typeface="Avenir Next Bold"/>
            </a:endParaRPr>
          </a:p>
        </p:txBody>
      </p:sp>
      <p:cxnSp>
        <p:nvCxnSpPr>
          <p:cNvPr id="44" name="Straight Connector 43"/>
          <p:cNvCxnSpPr>
            <a:stCxn id="43" idx="2"/>
          </p:cNvCxnSpPr>
          <p:nvPr/>
        </p:nvCxnSpPr>
        <p:spPr>
          <a:xfrm flipH="1">
            <a:off x="7127534" y="4307285"/>
            <a:ext cx="679981" cy="499333"/>
          </a:xfrm>
          <a:prstGeom prst="line">
            <a:avLst/>
          </a:prstGeom>
          <a:ln w="19050" cmpd="sng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99704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-internal job state is made </a:t>
            </a:r>
            <a:r>
              <a:rPr lang="en-US" dirty="0" err="1" smtClean="0"/>
              <a:t>queryable</a:t>
            </a:r>
            <a:endParaRPr lang="en-US" dirty="0" smtClean="0"/>
          </a:p>
          <a:p>
            <a:r>
              <a:rPr lang="en-US" dirty="0" smtClean="0"/>
              <a:t>Aggregations, windows, machine learning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" name="Picture 36" descr="PHOTO-Notebook-9-13.3-Perspective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5" y="2241697"/>
            <a:ext cx="1026499" cy="68390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534244" y="446474"/>
            <a:ext cx="985723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DONE</a:t>
            </a:r>
            <a:endParaRPr lang="en-US" b="1" dirty="0">
              <a:latin typeface="Avenir Next Bold"/>
              <a:cs typeface="Avenir Next Bold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41935" y="4065126"/>
            <a:ext cx="3484096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94746" y="4246862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5198577" y="4728165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trigger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5198577" y="5241648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allowed lateness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194746" y="5734800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function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185898" y="4246861"/>
            <a:ext cx="1003181" cy="80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185898" y="5253497"/>
            <a:ext cx="1003181" cy="80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timers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289459" y="4377369"/>
            <a:ext cx="191943" cy="191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67867" y="4377369"/>
            <a:ext cx="191943" cy="19194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54150" y="4384465"/>
            <a:ext cx="191943" cy="19194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89459" y="4745642"/>
            <a:ext cx="191943" cy="191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67867" y="4745642"/>
            <a:ext cx="191943" cy="191943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54150" y="4745642"/>
            <a:ext cx="191943" cy="19194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92466" y="2925602"/>
            <a:ext cx="667344" cy="1451767"/>
          </a:xfrm>
          <a:prstGeom prst="line">
            <a:avLst/>
          </a:prstGeom>
          <a:ln w="19050" cmpd="sng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919015" y="2999546"/>
            <a:ext cx="648854" cy="1377824"/>
          </a:xfrm>
          <a:prstGeom prst="line">
            <a:avLst/>
          </a:prstGeom>
          <a:ln w="19050" cmpd="sng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95435" y="2999546"/>
            <a:ext cx="191943" cy="19194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Enriching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typically only have one input</a:t>
            </a:r>
          </a:p>
          <a:p>
            <a:r>
              <a:rPr lang="en-US" dirty="0" smtClean="0"/>
              <a:t>What if we need to make calculations not just based on the input events?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751667" y="4498713"/>
            <a:ext cx="2464306" cy="176019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venir Next Bold"/>
                <a:cs typeface="Avenir Next Bold"/>
              </a:rPr>
              <a:t>?</a:t>
            </a:r>
            <a:endParaRPr lang="en-US" sz="3600" b="1" dirty="0">
              <a:latin typeface="Avenir Next Bold"/>
              <a:cs typeface="Avenir Next Bold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 flipH="1">
            <a:off x="3949275" y="5378812"/>
            <a:ext cx="1810036" cy="1092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6" idx="0"/>
          </p:cNvCxnSpPr>
          <p:nvPr/>
        </p:nvCxnSpPr>
        <p:spPr>
          <a:xfrm>
            <a:off x="3628570" y="5692096"/>
            <a:ext cx="0" cy="20956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  <a:endCxn id="19" idx="0"/>
          </p:cNvCxnSpPr>
          <p:nvPr/>
        </p:nvCxnSpPr>
        <p:spPr>
          <a:xfrm>
            <a:off x="3628570" y="4517667"/>
            <a:ext cx="0" cy="56970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07865" y="5901664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07865" y="5087373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307865" y="3912944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99545" y="4626735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70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input for operators besides the main input</a:t>
            </a:r>
          </a:p>
          <a:p>
            <a:r>
              <a:rPr lang="en-US" dirty="0" smtClean="0"/>
              <a:t>From a stream, from a data base or from a computation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15" y="404847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  <p:cxnSp>
        <p:nvCxnSpPr>
          <p:cNvPr id="20" name="Straight Arrow Connector 19"/>
          <p:cNvCxnSpPr>
            <a:stCxn id="23" idx="2"/>
            <a:endCxn id="22" idx="0"/>
          </p:cNvCxnSpPr>
          <p:nvPr/>
        </p:nvCxnSpPr>
        <p:spPr>
          <a:xfrm>
            <a:off x="3628570" y="5692096"/>
            <a:ext cx="0" cy="20956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2"/>
            <a:endCxn id="23" idx="0"/>
          </p:cNvCxnSpPr>
          <p:nvPr/>
        </p:nvCxnSpPr>
        <p:spPr>
          <a:xfrm>
            <a:off x="3628570" y="4517667"/>
            <a:ext cx="0" cy="56970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307865" y="5901664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07865" y="5087373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07865" y="3912944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99545" y="4626735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30" idx="2"/>
            <a:endCxn id="29" idx="0"/>
          </p:cNvCxnSpPr>
          <p:nvPr/>
        </p:nvCxnSpPr>
        <p:spPr>
          <a:xfrm>
            <a:off x="6251654" y="3996416"/>
            <a:ext cx="0" cy="56970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30949" y="4566122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930949" y="3391693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22629" y="4105484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29" idx="2"/>
            <a:endCxn id="23" idx="3"/>
          </p:cNvCxnSpPr>
          <p:nvPr/>
        </p:nvCxnSpPr>
        <p:spPr>
          <a:xfrm rot="5400000">
            <a:off x="4991020" y="4129101"/>
            <a:ext cx="218890" cy="2302379"/>
          </a:xfrm>
          <a:prstGeom prst="bentConnector2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9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to Late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5817304" cy="4651788"/>
          </a:xfrm>
        </p:spPr>
        <p:txBody>
          <a:bodyPr/>
          <a:lstStyle/>
          <a:p>
            <a:r>
              <a:rPr lang="en-US" dirty="0" smtClean="0"/>
              <a:t>By default events arriving after the allowed lateness are dropped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73203" y="1474379"/>
            <a:ext cx="2113597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26014" y="1656115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829845" y="2137418"/>
            <a:ext cx="1648439" cy="322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trigger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9845" y="2650901"/>
            <a:ext cx="1648439" cy="322450"/>
          </a:xfrm>
          <a:prstGeom prst="rect">
            <a:avLst/>
          </a:prstGeom>
          <a:ln>
            <a:solidFill>
              <a:srgbClr val="B13B3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B13B3D"/>
                </a:solidFill>
              </a:rPr>
              <a:t>allowed lateness</a:t>
            </a:r>
            <a:endParaRPr lang="en-US" sz="1400" dirty="0">
              <a:solidFill>
                <a:srgbClr val="B13B3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6014" y="3144053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function</a:t>
            </a:r>
            <a:endParaRPr lang="en-US" sz="1400" dirty="0"/>
          </a:p>
        </p:txBody>
      </p:sp>
      <p:pic>
        <p:nvPicPr>
          <p:cNvPr id="34" name="Picture 33" descr="k138089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57" y="4184981"/>
            <a:ext cx="2733675" cy="1704975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50" idx="2"/>
            <a:endCxn id="49" idx="0"/>
          </p:cNvCxnSpPr>
          <p:nvPr/>
        </p:nvCxnSpPr>
        <p:spPr>
          <a:xfrm>
            <a:off x="2843429" y="5190719"/>
            <a:ext cx="0" cy="181137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2"/>
            <a:endCxn id="50" idx="0"/>
          </p:cNvCxnSpPr>
          <p:nvPr/>
        </p:nvCxnSpPr>
        <p:spPr>
          <a:xfrm>
            <a:off x="2843429" y="4035244"/>
            <a:ext cx="0" cy="55075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522724" y="537185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2522724" y="458599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522724" y="3430521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14404" y="4153789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50" idx="3"/>
          </p:cNvCxnSpPr>
          <p:nvPr/>
        </p:nvCxnSpPr>
        <p:spPr>
          <a:xfrm>
            <a:off x="3164134" y="4888358"/>
            <a:ext cx="2399513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9069" y="4445758"/>
            <a:ext cx="101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Selectively send output to different downstream operators</a:t>
            </a:r>
          </a:p>
          <a:p>
            <a:r>
              <a:rPr lang="en-US" dirty="0" smtClean="0"/>
              <a:t>Not just useful for </a:t>
            </a:r>
            <a:r>
              <a:rPr lang="en-US" smtClean="0"/>
              <a:t>window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6328" y="459887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  <p:cxnSp>
        <p:nvCxnSpPr>
          <p:cNvPr id="17" name="Straight Arrow Connector 16"/>
          <p:cNvCxnSpPr>
            <a:stCxn id="20" idx="2"/>
            <a:endCxn id="19" idx="0"/>
          </p:cNvCxnSpPr>
          <p:nvPr/>
        </p:nvCxnSpPr>
        <p:spPr>
          <a:xfrm>
            <a:off x="2843429" y="5190719"/>
            <a:ext cx="0" cy="181137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2"/>
            <a:endCxn id="20" idx="0"/>
          </p:cNvCxnSpPr>
          <p:nvPr/>
        </p:nvCxnSpPr>
        <p:spPr>
          <a:xfrm>
            <a:off x="2843429" y="4035244"/>
            <a:ext cx="0" cy="55075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22724" y="537185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22724" y="458599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22724" y="3430521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14404" y="4153789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3164134" y="4888358"/>
            <a:ext cx="2399513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9069" y="4445758"/>
            <a:ext cx="101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data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044918" y="514143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044918" y="5976205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/>
        </p:nvCxnSpPr>
        <p:spPr>
          <a:xfrm>
            <a:off x="5365623" y="5746159"/>
            <a:ext cx="0" cy="23004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26" idx="0"/>
          </p:cNvCxnSpPr>
          <p:nvPr/>
        </p:nvCxnSpPr>
        <p:spPr>
          <a:xfrm>
            <a:off x="3164134" y="4888358"/>
            <a:ext cx="2201489" cy="253078"/>
          </a:xfrm>
          <a:prstGeom prst="bentConnector2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0279" y="2572294"/>
            <a:ext cx="80925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SELECT STREAM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TUMBLE_START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tStamp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INTERVAL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‘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5</a:t>
            </a:r>
            <a:r>
              <a:rPr lang="en-US" b="1" dirty="0" smtClean="0">
                <a:latin typeface="Courier New"/>
                <a:cs typeface="Courier New"/>
              </a:rPr>
              <a:t>’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HOUR</a:t>
            </a:r>
            <a:r>
              <a:rPr lang="en-US" b="1" dirty="0"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hour,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COUNT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r>
              <a:rPr lang="en-US" b="1" dirty="0"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cnt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FROM</a:t>
            </a:r>
            <a:r>
              <a:rPr lang="en-US" b="1" dirty="0">
                <a:latin typeface="Courier New"/>
                <a:cs typeface="Courier New"/>
              </a:rPr>
              <a:t> events</a:t>
            </a:r>
          </a:p>
          <a:p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WHERE</a:t>
            </a:r>
          </a:p>
          <a:p>
            <a:r>
              <a:rPr lang="en-US" b="1" dirty="0">
                <a:latin typeface="Courier New"/>
                <a:cs typeface="Courier New"/>
              </a:rPr>
              <a:t>  status = ‘received’</a:t>
            </a:r>
          </a:p>
          <a:p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GROUP BY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TUMBLE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tStamp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INTERVAL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‘</a:t>
            </a:r>
            <a:r>
              <a:rPr lang="en-US" b="1" dirty="0" smtClean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r>
              <a:rPr lang="en-US" b="1" dirty="0" smtClean="0">
                <a:latin typeface="Courier New"/>
                <a:cs typeface="Courier New"/>
              </a:rPr>
              <a:t>’ </a:t>
            </a:r>
            <a:r>
              <a:rPr lang="en-US" b="1" dirty="0">
                <a:solidFill>
                  <a:srgbClr val="2DA07E"/>
                </a:solidFill>
                <a:latin typeface="Courier New"/>
                <a:cs typeface="Courier New"/>
              </a:rPr>
              <a:t>HOUR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6328" y="459887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42860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State/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21140" y="4790149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67186" y="4974676"/>
            <a:ext cx="317508" cy="27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: Status Quo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1296724"/>
          </a:xfrm>
        </p:spPr>
        <p:txBody>
          <a:bodyPr/>
          <a:lstStyle/>
          <a:p>
            <a:r>
              <a:rPr lang="en-US" dirty="0" smtClean="0"/>
              <a:t>Saving the state of operators in case of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2022" y="3290685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4389" y="4790149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6723" y="2923205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3507" y="6356352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11049" y="3050138"/>
            <a:ext cx="2819089" cy="299240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73576" y="6333708"/>
            <a:ext cx="241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for Checkpoints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57259" y="37236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9470" y="4961793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0129" y="49617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64992" y="3290685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70824" y="4273071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09659" y="38760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1870" y="5114193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92529" y="51141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32294" y="5114193"/>
            <a:ext cx="317508" cy="27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7347" y="4961793"/>
            <a:ext cx="288644" cy="27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8182" y="3292537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74014" y="4274923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09659" y="38760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92529" y="51141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32294" y="5114193"/>
            <a:ext cx="317508" cy="27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59747" y="5114193"/>
            <a:ext cx="288644" cy="27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71521" y="4671583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7353" y="5653969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79894" y="4961793"/>
            <a:ext cx="317508" cy="27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09659" y="38760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92529" y="51141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59747" y="5114193"/>
            <a:ext cx="288644" cy="27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32294" y="5114193"/>
            <a:ext cx="317508" cy="27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2810234" y="4059683"/>
            <a:ext cx="421813" cy="1039118"/>
          </a:xfrm>
          <a:prstGeom prst="bentConnector3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7" idx="0"/>
          </p:cNvCxnSpPr>
          <p:nvPr/>
        </p:nvCxnSpPr>
        <p:spPr>
          <a:xfrm rot="5400000">
            <a:off x="1731859" y="4020426"/>
            <a:ext cx="421813" cy="1117633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7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4641E-6 4.23415E-6 L 0.33258 -0.0728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0" y="-36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43 -0.25336 " pathEditMode="relative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055 -0.18047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274 -0.18047 " pathEditMode="relative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177 -0.07289 " pathEditMode="relative" ptsTypes="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164 -0.18047 " pathEditMode="relative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418 -0.25359 " pathEditMode="relative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47 -0.18047 " pathEditMode="relative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102 0.13003 " pathEditMode="relative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78 -0.05044 " pathEditMode="relative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038 0.02638 " pathEditMode="relative" ptsTypes="AA">
                                      <p:cBhvr>
                                        <p:cTn id="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291 0.02661 " pathEditMode="relative" ptsTypes="AA">
                                      <p:cBhvr>
                                        <p:cTn id="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20" grpId="0" animBg="1"/>
      <p:bldP spid="21" grpId="0" animBg="1"/>
      <p:bldP spid="21" grpId="1" animBg="1"/>
      <p:bldP spid="22" grpId="0" animBg="1"/>
      <p:bldP spid="24" grpId="0" animBg="1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me or anyone wearing a </a:t>
            </a:r>
            <a:r>
              <a:rPr lang="en-US" dirty="0" err="1" smtClean="0"/>
              <a:t>commiter’s</a:t>
            </a:r>
            <a:r>
              <a:rPr lang="en-US" dirty="0" smtClean="0"/>
              <a:t> badge if you are interested in learning more about a feature/topic</a:t>
            </a:r>
            <a:endParaRPr lang="en-US" dirty="0"/>
          </a:p>
          <a:p>
            <a:r>
              <a:rPr lang="en-US" dirty="0" err="1" smtClean="0"/>
              <a:t>Whoami</a:t>
            </a:r>
            <a:r>
              <a:rPr lang="en-US" dirty="0" smtClean="0"/>
              <a:t>: </a:t>
            </a:r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® </a:t>
            </a:r>
            <a:r>
              <a:rPr lang="en-US" dirty="0" smtClean="0"/>
              <a:t>PMC, Apache Beam (incubating) PMC, (self-proclaimed) streaming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4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21140" y="4790149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67186" y="4974676"/>
            <a:ext cx="317508" cy="27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1296724"/>
          </a:xfrm>
        </p:spPr>
        <p:txBody>
          <a:bodyPr/>
          <a:lstStyle/>
          <a:p>
            <a:r>
              <a:rPr lang="en-US" dirty="0" smtClean="0"/>
              <a:t>Only checkpoint changes to save on network traffic/time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2022" y="3290685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4389" y="4790149"/>
            <a:ext cx="1039118" cy="1077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6723" y="2923205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3507" y="6356352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11049" y="3050138"/>
            <a:ext cx="2819089" cy="299240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73576" y="6333708"/>
            <a:ext cx="241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for Checkpoints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57259" y="37236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9470" y="4961793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0129" y="49617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64992" y="3290685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70824" y="4273071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09659" y="3876070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1870" y="5114193"/>
            <a:ext cx="317508" cy="27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92529" y="5114193"/>
            <a:ext cx="317508" cy="27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32294" y="5114193"/>
            <a:ext cx="317508" cy="27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7347" y="4961793"/>
            <a:ext cx="288644" cy="27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8182" y="3292537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74014" y="4274923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159747" y="5114193"/>
            <a:ext cx="288644" cy="27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71521" y="4671583"/>
            <a:ext cx="904418" cy="100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7353" y="5653969"/>
            <a:ext cx="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79894" y="4961793"/>
            <a:ext cx="317508" cy="27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25940" y="5114713"/>
            <a:ext cx="317508" cy="27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9917" y="6128897"/>
            <a:ext cx="1099461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DESIGN</a:t>
            </a:r>
            <a:endParaRPr lang="en-US" b="1" dirty="0">
              <a:latin typeface="Avenir Next Bold"/>
              <a:cs typeface="Avenir Next Bold"/>
            </a:endParaRPr>
          </a:p>
        </p:txBody>
      </p:sp>
      <p:cxnSp>
        <p:nvCxnSpPr>
          <p:cNvPr id="37" name="Elbow Connector 36"/>
          <p:cNvCxnSpPr>
            <a:stCxn id="6" idx="2"/>
            <a:endCxn id="7" idx="0"/>
          </p:cNvCxnSpPr>
          <p:nvPr/>
        </p:nvCxnSpPr>
        <p:spPr>
          <a:xfrm rot="5400000">
            <a:off x="1731859" y="4020426"/>
            <a:ext cx="421813" cy="1117633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8" idx="0"/>
          </p:cNvCxnSpPr>
          <p:nvPr/>
        </p:nvCxnSpPr>
        <p:spPr>
          <a:xfrm rot="16200000" flipH="1">
            <a:off x="2810234" y="4059683"/>
            <a:ext cx="421813" cy="1039118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4641E-6 4.23415E-6 L 0.33258 -0.0728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0" y="-36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43 -0.25336 " pathEditMode="relative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055 -0.18047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274 -0.18047 " pathEditMode="relative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5182E-6 4.2834E-7 L 0.63259 -0.2535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21" y="-12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663E-6 -1.10674E-6 L 0.24193 -0.0504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25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20" grpId="0" animBg="1"/>
      <p:bldP spid="21" grpId="0" animBg="1"/>
      <p:bldP spid="21" grpId="1" animBg="1"/>
      <p:bldP spid="22" grpId="0" animBg="1"/>
      <p:bldP spid="24" grpId="0" animBg="1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/>
      <p:bldP spid="39" grpId="0" animBg="1"/>
      <p:bldP spid="39" grpId="1" animBg="1"/>
      <p:bldP spid="40" grpId="0" animBg="1"/>
      <p:bldP spid="41" grpId="0"/>
      <p:bldP spid="44" grpId="0" animBg="1"/>
      <p:bldP spid="48" grpId="0" animBg="1"/>
      <p:bldP spid="4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4642"/>
            <a:ext cx="7402878" cy="898407"/>
          </a:xfrm>
        </p:spPr>
        <p:txBody>
          <a:bodyPr>
            <a:normAutofit/>
          </a:bodyPr>
          <a:lstStyle/>
          <a:p>
            <a:r>
              <a:rPr lang="en-US" dirty="0" smtClean="0"/>
              <a:t>Hot Standby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require complete cluster restart upon failure</a:t>
            </a:r>
          </a:p>
          <a:p>
            <a:r>
              <a:rPr lang="en-US" dirty="0" smtClean="0"/>
              <a:t>Replicate state to other </a:t>
            </a:r>
            <a:r>
              <a:rPr lang="en-US" dirty="0" err="1" smtClean="0"/>
              <a:t>TaskManagers</a:t>
            </a:r>
            <a:r>
              <a:rPr lang="en-US" dirty="0" smtClean="0"/>
              <a:t> so that they can pick up work of failed </a:t>
            </a:r>
            <a:r>
              <a:rPr lang="en-US" dirty="0" err="1" smtClean="0"/>
              <a:t>TaskManagers</a:t>
            </a:r>
            <a:endParaRPr lang="en-US" dirty="0" smtClean="0"/>
          </a:p>
          <a:p>
            <a:r>
              <a:rPr lang="en-US" dirty="0" smtClean="0"/>
              <a:t>Keep data available for querying even when job fails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9-08 at 17.4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32" y="214517"/>
            <a:ext cx="1950449" cy="875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0886" y="5934310"/>
            <a:ext cx="1099461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DESIGN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0639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to Super Large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is already able to handle hundreds of GBs of state smoothly</a:t>
            </a:r>
          </a:p>
          <a:p>
            <a:endParaRPr lang="en-US" dirty="0" smtClean="0"/>
          </a:p>
          <a:p>
            <a:r>
              <a:rPr lang="en-US" dirty="0" smtClean="0"/>
              <a:t>Incremental </a:t>
            </a:r>
            <a:r>
              <a:rPr lang="en-US" dirty="0" err="1" smtClean="0"/>
              <a:t>checkpointing</a:t>
            </a:r>
            <a:r>
              <a:rPr lang="en-US" dirty="0" smtClean="0"/>
              <a:t> and hot standby enable scaling to TBs of state without performance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Elasticity – Status Quo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Flink</a:t>
            </a:r>
            <a:r>
              <a:rPr lang="en-US" dirty="0" smtClean="0"/>
              <a:t> job is started with a fixed amount of parallel operators</a:t>
            </a:r>
          </a:p>
          <a:p>
            <a:r>
              <a:rPr lang="en-US" dirty="0"/>
              <a:t>D</a:t>
            </a:r>
            <a:r>
              <a:rPr lang="en-US" dirty="0" smtClean="0"/>
              <a:t>ata comes in, the operators work on it in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6" y="1585330"/>
            <a:ext cx="887943" cy="854914"/>
          </a:xfrm>
          <a:prstGeom prst="rect">
            <a:avLst/>
          </a:prstGeom>
        </p:spPr>
      </p:pic>
      <p:pic>
        <p:nvPicPr>
          <p:cNvPr id="11" name="Picture 10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24" y="1585330"/>
            <a:ext cx="887943" cy="854914"/>
          </a:xfrm>
          <a:prstGeom prst="rect">
            <a:avLst/>
          </a:prstGeom>
        </p:spPr>
      </p:pic>
      <p:pic>
        <p:nvPicPr>
          <p:cNvPr id="14" name="Picture 13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6" y="1585330"/>
            <a:ext cx="887943" cy="85491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6693215" y="2838648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93215" y="4750683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6" y="5630501"/>
            <a:ext cx="887943" cy="854914"/>
          </a:xfrm>
          <a:prstGeom prst="rect">
            <a:avLst/>
          </a:prstGeom>
        </p:spPr>
      </p:pic>
      <p:pic>
        <p:nvPicPr>
          <p:cNvPr id="19" name="Picture 1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44" y="5630501"/>
            <a:ext cx="887943" cy="8549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630080" y="3613578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64677" y="3607597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Elasticity – Problem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happens when you get to much input data?</a:t>
            </a:r>
          </a:p>
          <a:p>
            <a:r>
              <a:rPr lang="en-US" dirty="0" smtClean="0"/>
              <a:t>Affects performance:</a:t>
            </a:r>
          </a:p>
          <a:p>
            <a:pPr lvl="1"/>
            <a:r>
              <a:rPr lang="en-US" dirty="0" smtClean="0"/>
              <a:t>Backpressure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6" y="1441391"/>
            <a:ext cx="887943" cy="854914"/>
          </a:xfrm>
          <a:prstGeom prst="rect">
            <a:avLst/>
          </a:prstGeom>
        </p:spPr>
      </p:pic>
      <p:pic>
        <p:nvPicPr>
          <p:cNvPr id="11" name="Picture 10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24" y="1441391"/>
            <a:ext cx="887943" cy="854914"/>
          </a:xfrm>
          <a:prstGeom prst="rect">
            <a:avLst/>
          </a:prstGeom>
        </p:spPr>
      </p:pic>
      <p:pic>
        <p:nvPicPr>
          <p:cNvPr id="14" name="Picture 13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6" y="1441391"/>
            <a:ext cx="887943" cy="85491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6693215" y="2840986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93215" y="4750683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6" y="5630501"/>
            <a:ext cx="887943" cy="854914"/>
          </a:xfrm>
          <a:prstGeom prst="rect">
            <a:avLst/>
          </a:prstGeom>
        </p:spPr>
      </p:pic>
      <p:pic>
        <p:nvPicPr>
          <p:cNvPr id="19" name="Picture 1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44" y="5630501"/>
            <a:ext cx="887943" cy="854914"/>
          </a:xfrm>
          <a:prstGeom prst="rect">
            <a:avLst/>
          </a:prstGeom>
        </p:spPr>
      </p:pic>
      <p:pic>
        <p:nvPicPr>
          <p:cNvPr id="15" name="Picture 14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6" y="1868848"/>
            <a:ext cx="887943" cy="854914"/>
          </a:xfrm>
          <a:prstGeom prst="rect">
            <a:avLst/>
          </a:prstGeom>
        </p:spPr>
      </p:pic>
      <p:pic>
        <p:nvPicPr>
          <p:cNvPr id="20" name="Picture 19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7" y="1868848"/>
            <a:ext cx="887943" cy="854914"/>
          </a:xfrm>
          <a:prstGeom prst="rect">
            <a:avLst/>
          </a:prstGeom>
        </p:spPr>
      </p:pic>
      <p:pic>
        <p:nvPicPr>
          <p:cNvPr id="21" name="Picture 20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6" y="1868848"/>
            <a:ext cx="887943" cy="854914"/>
          </a:xfrm>
          <a:prstGeom prst="rect">
            <a:avLst/>
          </a:prstGeom>
        </p:spPr>
      </p:pic>
      <p:pic>
        <p:nvPicPr>
          <p:cNvPr id="23" name="Picture 22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6" y="1441391"/>
            <a:ext cx="887943" cy="854914"/>
          </a:xfrm>
          <a:prstGeom prst="rect">
            <a:avLst/>
          </a:prstGeom>
        </p:spPr>
      </p:pic>
      <p:pic>
        <p:nvPicPr>
          <p:cNvPr id="24" name="Picture 23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6" y="1868848"/>
            <a:ext cx="887943" cy="854914"/>
          </a:xfrm>
          <a:prstGeom prst="rect">
            <a:avLst/>
          </a:prstGeom>
        </p:spPr>
      </p:pic>
      <p:pic>
        <p:nvPicPr>
          <p:cNvPr id="25" name="Picture 24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95" y="1452443"/>
            <a:ext cx="887943" cy="854914"/>
          </a:xfrm>
          <a:prstGeom prst="rect">
            <a:avLst/>
          </a:prstGeom>
        </p:spPr>
      </p:pic>
      <p:pic>
        <p:nvPicPr>
          <p:cNvPr id="26" name="Picture 25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95" y="1879900"/>
            <a:ext cx="887943" cy="85491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630080" y="3613578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164677" y="3607597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pic>
        <p:nvPicPr>
          <p:cNvPr id="2" name="Picture 1" descr="explosion-clipart-cliparti1_explosion-clip-art_05.j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47" y="1878325"/>
            <a:ext cx="4387454" cy="43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Elasticity – Solution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Dynamically scale up/down the amount or worker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070439" y="2740362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070439" y="4700881"/>
            <a:ext cx="426965" cy="672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66" y="5481101"/>
            <a:ext cx="887943" cy="854914"/>
          </a:xfrm>
          <a:prstGeom prst="rect">
            <a:avLst/>
          </a:prstGeom>
        </p:spPr>
      </p:pic>
      <p:pic>
        <p:nvPicPr>
          <p:cNvPr id="19" name="Picture 1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64" y="5481101"/>
            <a:ext cx="887943" cy="854914"/>
          </a:xfrm>
          <a:prstGeom prst="rect">
            <a:avLst/>
          </a:prstGeom>
        </p:spPr>
      </p:pic>
      <p:pic>
        <p:nvPicPr>
          <p:cNvPr id="15" name="Picture 14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35" y="1430339"/>
            <a:ext cx="887943" cy="854914"/>
          </a:xfrm>
          <a:prstGeom prst="rect">
            <a:avLst/>
          </a:prstGeom>
        </p:spPr>
      </p:pic>
      <p:pic>
        <p:nvPicPr>
          <p:cNvPr id="20" name="Picture 19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3" y="1430339"/>
            <a:ext cx="887943" cy="854914"/>
          </a:xfrm>
          <a:prstGeom prst="rect">
            <a:avLst/>
          </a:prstGeom>
        </p:spPr>
      </p:pic>
      <p:pic>
        <p:nvPicPr>
          <p:cNvPr id="21" name="Picture 20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45" y="1430339"/>
            <a:ext cx="887943" cy="854914"/>
          </a:xfrm>
          <a:prstGeom prst="rect">
            <a:avLst/>
          </a:prstGeom>
        </p:spPr>
      </p:pic>
      <p:pic>
        <p:nvPicPr>
          <p:cNvPr id="23" name="Picture 22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35" y="1857796"/>
            <a:ext cx="887943" cy="854914"/>
          </a:xfrm>
          <a:prstGeom prst="rect">
            <a:avLst/>
          </a:prstGeom>
        </p:spPr>
      </p:pic>
      <p:pic>
        <p:nvPicPr>
          <p:cNvPr id="24" name="Picture 23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6" y="1857796"/>
            <a:ext cx="887943" cy="854914"/>
          </a:xfrm>
          <a:prstGeom prst="rect">
            <a:avLst/>
          </a:prstGeom>
        </p:spPr>
      </p:pic>
      <p:pic>
        <p:nvPicPr>
          <p:cNvPr id="25" name="Picture 24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45" y="1857796"/>
            <a:ext cx="887943" cy="854914"/>
          </a:xfrm>
          <a:prstGeom prst="rect">
            <a:avLst/>
          </a:prstGeom>
        </p:spPr>
      </p:pic>
      <p:pic>
        <p:nvPicPr>
          <p:cNvPr id="26" name="Picture 25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5" y="1430339"/>
            <a:ext cx="887943" cy="854914"/>
          </a:xfrm>
          <a:prstGeom prst="rect">
            <a:avLst/>
          </a:prstGeom>
        </p:spPr>
      </p:pic>
      <p:pic>
        <p:nvPicPr>
          <p:cNvPr id="27" name="Picture 26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5" y="1857796"/>
            <a:ext cx="887943" cy="854914"/>
          </a:xfrm>
          <a:prstGeom prst="rect">
            <a:avLst/>
          </a:prstGeom>
        </p:spPr>
      </p:pic>
      <p:pic>
        <p:nvPicPr>
          <p:cNvPr id="28" name="Picture 27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04" y="1441391"/>
            <a:ext cx="887943" cy="854914"/>
          </a:xfrm>
          <a:prstGeom prst="rect">
            <a:avLst/>
          </a:prstGeom>
        </p:spPr>
      </p:pic>
      <p:pic>
        <p:nvPicPr>
          <p:cNvPr id="29" name="Picture 28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04" y="1868848"/>
            <a:ext cx="887943" cy="854914"/>
          </a:xfrm>
          <a:prstGeom prst="rect">
            <a:avLst/>
          </a:prstGeom>
        </p:spPr>
      </p:pic>
      <p:pic>
        <p:nvPicPr>
          <p:cNvPr id="31" name="Picture 30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57" y="5481101"/>
            <a:ext cx="887943" cy="854914"/>
          </a:xfrm>
          <a:prstGeom prst="rect">
            <a:avLst/>
          </a:prstGeom>
        </p:spPr>
      </p:pic>
      <p:pic>
        <p:nvPicPr>
          <p:cNvPr id="32" name="Picture 31" descr="matt-icons_pack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5" y="5481101"/>
            <a:ext cx="887943" cy="85491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50061" y="5734800"/>
            <a:ext cx="985723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DONE</a:t>
            </a:r>
            <a:endParaRPr lang="en-US" b="1" dirty="0">
              <a:latin typeface="Avenir Next Bold"/>
              <a:cs typeface="Avenir Next Bold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036922" y="3613578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571519" y="3607597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45351" y="3613578"/>
            <a:ext cx="931961" cy="878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18 -0.00139 " pathEditMode="relative" ptsTypes="AA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18 -0.00139 " pathEditMode="relative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18 -0.00139 " pathEditMode="relative" ptsTypes="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18 -0.00139 L -0.00017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18 -0.00139 L -0.00017 -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44148" y="6089789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Flink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474379"/>
            <a:ext cx="4907834" cy="2608965"/>
          </a:xfrm>
        </p:spPr>
        <p:txBody>
          <a:bodyPr>
            <a:normAutofit/>
          </a:bodyPr>
          <a:lstStyle/>
          <a:p>
            <a:r>
              <a:rPr lang="en-US" dirty="0" smtClean="0"/>
              <a:t>Native integration with cluster management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 descr="hadoop-logo-squ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8" y="4022847"/>
            <a:ext cx="1740370" cy="1740370"/>
          </a:xfrm>
          <a:prstGeom prst="rect">
            <a:avLst/>
          </a:prstGeom>
        </p:spPr>
      </p:pic>
      <p:pic>
        <p:nvPicPr>
          <p:cNvPr id="8" name="Picture 7" descr="meso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7" y="4178164"/>
            <a:ext cx="1345501" cy="1483077"/>
          </a:xfrm>
          <a:prstGeom prst="rect">
            <a:avLst/>
          </a:prstGeom>
        </p:spPr>
      </p:pic>
      <p:pic>
        <p:nvPicPr>
          <p:cNvPr id="9" name="Picture 8" descr="Kubernetes_(container_eng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91" y="4136231"/>
            <a:ext cx="1475646" cy="1440343"/>
          </a:xfrm>
          <a:prstGeom prst="rect">
            <a:avLst/>
          </a:prstGeom>
        </p:spPr>
      </p:pic>
      <p:pic>
        <p:nvPicPr>
          <p:cNvPr id="10" name="Picture 9" descr="fbbb494a7eef5f9278c6967b6072ca3e_400x4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55" y="4022847"/>
            <a:ext cx="1693334" cy="1693334"/>
          </a:xfrm>
          <a:prstGeom prst="rect">
            <a:avLst/>
          </a:prstGeom>
        </p:spPr>
      </p:pic>
      <p:pic>
        <p:nvPicPr>
          <p:cNvPr id="11" name="Picture 10" descr="serv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0" y="4209490"/>
            <a:ext cx="1553727" cy="1553727"/>
          </a:xfrm>
          <a:prstGeom prst="rect">
            <a:avLst/>
          </a:prstGeom>
        </p:spPr>
      </p:pic>
      <p:pic>
        <p:nvPicPr>
          <p:cNvPr id="12" name="Picture 11" descr="flink_squirrel_5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94" y="1728086"/>
            <a:ext cx="1966148" cy="19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4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Elasticity</a:t>
            </a:r>
            <a:endParaRPr lang="en-US" dirty="0"/>
          </a:p>
        </p:txBody>
      </p:sp>
      <p:pic>
        <p:nvPicPr>
          <p:cNvPr id="2" name="Content Placeholder 1" descr="Screen Shot 2016-09-07 at 17.27.38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r="745"/>
          <a:stretch/>
        </p:blipFill>
        <p:spPr>
          <a:xfrm>
            <a:off x="6064015" y="274642"/>
            <a:ext cx="775170" cy="86871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600202"/>
            <a:ext cx="4038600" cy="2756156"/>
          </a:xfrm>
        </p:spPr>
        <p:txBody>
          <a:bodyPr/>
          <a:lstStyle/>
          <a:p>
            <a:r>
              <a:rPr lang="en-US" dirty="0" smtClean="0"/>
              <a:t>Equivalent to </a:t>
            </a:r>
            <a:r>
              <a:rPr lang="en-US" b="1" dirty="0" smtClean="0"/>
              <a:t>Job Elasticity</a:t>
            </a:r>
            <a:r>
              <a:rPr lang="en-US" dirty="0" smtClean="0"/>
              <a:t> on cluster side</a:t>
            </a:r>
          </a:p>
          <a:p>
            <a:r>
              <a:rPr lang="en-US" dirty="0" smtClean="0"/>
              <a:t>Dynamic resource allocation from cluster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 descr="flink_squirrel_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03" y="2701595"/>
            <a:ext cx="1654763" cy="1654763"/>
          </a:xfrm>
          <a:prstGeom prst="rect">
            <a:avLst/>
          </a:prstGeom>
        </p:spPr>
      </p:pic>
      <p:pic>
        <p:nvPicPr>
          <p:cNvPr id="10" name="Picture 9" descr="server-icons-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86" y="5045079"/>
            <a:ext cx="1505942" cy="1505942"/>
          </a:xfrm>
          <a:prstGeom prst="rect">
            <a:avLst/>
          </a:prstGeom>
        </p:spPr>
      </p:pic>
      <p:pic>
        <p:nvPicPr>
          <p:cNvPr id="11" name="Picture 10" descr="server-icons-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8" y="5035672"/>
            <a:ext cx="1505942" cy="1505942"/>
          </a:xfrm>
          <a:prstGeom prst="rect">
            <a:avLst/>
          </a:prstGeom>
        </p:spPr>
      </p:pic>
      <p:pic>
        <p:nvPicPr>
          <p:cNvPr id="12" name="Picture 11" descr="meso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9" y="4868447"/>
            <a:ext cx="1345501" cy="148307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206545" y="4018369"/>
            <a:ext cx="2613010" cy="850078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8420" y="3891914"/>
            <a:ext cx="301037" cy="30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0290" y="388004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pic>
        <p:nvPicPr>
          <p:cNvPr id="17" name="Picture 16" descr="server-icons-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15" y="5035672"/>
            <a:ext cx="1505942" cy="150594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850444" y="5674191"/>
            <a:ext cx="799630" cy="9407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71158" y="5299777"/>
            <a:ext cx="301037" cy="30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84663" y="52930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53056" y="1600202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147418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30345"/>
          </a:xfrm>
        </p:spPr>
        <p:txBody>
          <a:bodyPr/>
          <a:lstStyle/>
          <a:p>
            <a:r>
              <a:rPr lang="en-US" dirty="0" smtClean="0"/>
              <a:t>Authentication to external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30345"/>
          </a:xfrm>
        </p:spPr>
        <p:txBody>
          <a:bodyPr/>
          <a:lstStyle/>
          <a:p>
            <a:r>
              <a:rPr lang="en-US" dirty="0" smtClean="0"/>
              <a:t>Over-the-wire encryption for </a:t>
            </a:r>
            <a:r>
              <a:rPr lang="en-US" dirty="0" err="1" smtClean="0"/>
              <a:t>Flink</a:t>
            </a:r>
            <a:r>
              <a:rPr lang="en-US" dirty="0" smtClean="0"/>
              <a:t> and authorization at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4" y="2751661"/>
            <a:ext cx="1371586" cy="1371586"/>
          </a:xfrm>
          <a:prstGeom prst="rect">
            <a:avLst/>
          </a:prstGeom>
        </p:spPr>
      </p:pic>
      <p:pic>
        <p:nvPicPr>
          <p:cNvPr id="8" name="Picture 7" descr="dog-r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42" y="3997957"/>
            <a:ext cx="1394535" cy="1460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3816" y="53344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pic>
        <p:nvPicPr>
          <p:cNvPr id="10" name="Picture 9" descr="RTEmagicC_blog-bigdata-hdfs-logo-100.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3" y="4926155"/>
            <a:ext cx="1423226" cy="142322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344277" y="4296422"/>
            <a:ext cx="1" cy="560763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52496" y="4172726"/>
            <a:ext cx="305143" cy="173175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52496" y="5458118"/>
            <a:ext cx="363746" cy="245626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697519" y="4201921"/>
            <a:ext cx="820241" cy="820241"/>
            <a:chOff x="6065696" y="4629629"/>
            <a:chExt cx="820241" cy="820241"/>
          </a:xfrm>
        </p:grpSpPr>
        <p:pic>
          <p:nvPicPr>
            <p:cNvPr id="20" name="Picture 19" descr="server-icons-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696" y="4629629"/>
              <a:ext cx="820241" cy="820241"/>
            </a:xfrm>
            <a:prstGeom prst="rect">
              <a:avLst/>
            </a:prstGeom>
          </p:spPr>
        </p:pic>
        <p:pic>
          <p:nvPicPr>
            <p:cNvPr id="21" name="Picture 20" descr="flink_squirrel_5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113" y="4788556"/>
              <a:ext cx="200581" cy="20058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571614" y="5414950"/>
            <a:ext cx="820241" cy="820241"/>
            <a:chOff x="6065696" y="4629629"/>
            <a:chExt cx="820241" cy="820241"/>
          </a:xfrm>
        </p:grpSpPr>
        <p:pic>
          <p:nvPicPr>
            <p:cNvPr id="24" name="Picture 23" descr="server-icons-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696" y="4629629"/>
              <a:ext cx="820241" cy="820241"/>
            </a:xfrm>
            <a:prstGeom prst="rect">
              <a:avLst/>
            </a:prstGeom>
          </p:spPr>
        </p:pic>
        <p:pic>
          <p:nvPicPr>
            <p:cNvPr id="25" name="Picture 24" descr="flink_squirrel_5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113" y="4788556"/>
              <a:ext cx="200581" cy="20058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697519" y="5414950"/>
            <a:ext cx="820241" cy="820241"/>
            <a:chOff x="6065696" y="4629629"/>
            <a:chExt cx="820241" cy="820241"/>
          </a:xfrm>
        </p:grpSpPr>
        <p:pic>
          <p:nvPicPr>
            <p:cNvPr id="27" name="Picture 26" descr="server-icons-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696" y="4629629"/>
              <a:ext cx="820241" cy="820241"/>
            </a:xfrm>
            <a:prstGeom prst="rect">
              <a:avLst/>
            </a:prstGeom>
          </p:spPr>
        </p:pic>
        <p:pic>
          <p:nvPicPr>
            <p:cNvPr id="28" name="Picture 27" descr="flink_squirrel_5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113" y="4788556"/>
              <a:ext cx="200581" cy="20058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872563" y="5414950"/>
            <a:ext cx="820241" cy="820241"/>
            <a:chOff x="6065696" y="4629629"/>
            <a:chExt cx="820241" cy="820241"/>
          </a:xfrm>
        </p:grpSpPr>
        <p:pic>
          <p:nvPicPr>
            <p:cNvPr id="30" name="Picture 29" descr="server-icons-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696" y="4629629"/>
              <a:ext cx="820241" cy="820241"/>
            </a:xfrm>
            <a:prstGeom prst="rect">
              <a:avLst/>
            </a:prstGeom>
          </p:spPr>
        </p:pic>
        <p:pic>
          <p:nvPicPr>
            <p:cNvPr id="31" name="Picture 30" descr="flink_squirrel_5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113" y="4788556"/>
              <a:ext cx="200581" cy="200581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/>
          <p:nvPr/>
        </p:nvCxnSpPr>
        <p:spPr>
          <a:xfrm>
            <a:off x="7579108" y="4873685"/>
            <a:ext cx="446026" cy="541265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 flipH="1">
            <a:off x="7107640" y="4873685"/>
            <a:ext cx="9629" cy="541265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 flipH="1">
            <a:off x="5981735" y="4873685"/>
            <a:ext cx="715784" cy="541265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1"/>
            <a:endCxn id="24" idx="3"/>
          </p:cNvCxnSpPr>
          <p:nvPr/>
        </p:nvCxnSpPr>
        <p:spPr>
          <a:xfrm flipH="1">
            <a:off x="6391855" y="5825071"/>
            <a:ext cx="305664" cy="0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1"/>
            <a:endCxn id="27" idx="3"/>
          </p:cNvCxnSpPr>
          <p:nvPr/>
        </p:nvCxnSpPr>
        <p:spPr>
          <a:xfrm flipH="1">
            <a:off x="7517760" y="5825071"/>
            <a:ext cx="354803" cy="0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PHOTO-Notebook-9-13.3-Perspective-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03" y="4069615"/>
            <a:ext cx="1022784" cy="6814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>
            <a:off x="5965242" y="4494347"/>
            <a:ext cx="640705" cy="1"/>
          </a:xfrm>
          <a:prstGeom prst="straightConnector1">
            <a:avLst/>
          </a:prstGeom>
          <a:ln w="28575" cmpd="sng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28928" y="6121926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09382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23098" y="1489104"/>
            <a:ext cx="3122044" cy="7561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300" y="2748176"/>
            <a:ext cx="7996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What I’m going to tell you are my views and opinions. I don’t control the roadmap of Apache </a:t>
            </a:r>
            <a:r>
              <a:rPr lang="en-US" sz="3200" dirty="0" err="1" smtClean="0">
                <a:latin typeface="Avenir Next Regular"/>
                <a:cs typeface="Avenir Next Regular"/>
              </a:rPr>
              <a:t>Flink</a:t>
            </a:r>
            <a:r>
              <a:rPr lang="en-US" sz="3200" dirty="0" smtClean="0">
                <a:latin typeface="Avenir Next Regular"/>
                <a:cs typeface="Avenir Next Regular"/>
              </a:rPr>
              <a:t>®, the community does. You can learn all of this by following the community and talking to people. </a:t>
            </a:r>
            <a:endParaRPr lang="en-US" sz="3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26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Policies/Inspection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Policies for handling pipeline errors</a:t>
            </a:r>
          </a:p>
          <a:p>
            <a:r>
              <a:rPr lang="en-US" dirty="0" smtClean="0"/>
              <a:t>Policies for handling </a:t>
            </a:r>
            <a:r>
              <a:rPr lang="en-US" dirty="0" err="1" smtClean="0"/>
              <a:t>checkpointing</a:t>
            </a:r>
            <a:r>
              <a:rPr lang="en-US" dirty="0" smtClean="0"/>
              <a:t> errors</a:t>
            </a:r>
          </a:p>
          <a:p>
            <a:r>
              <a:rPr lang="en-US" dirty="0" smtClean="0"/>
              <a:t>Live inspection of the output of running operators in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MEGWARE.CLIC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9959" y="2478767"/>
            <a:ext cx="4174796" cy="28336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60886" y="5934310"/>
            <a:ext cx="1099461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DESIGN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637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790692"/>
          </a:xfrm>
        </p:spPr>
        <p:txBody>
          <a:bodyPr/>
          <a:lstStyle/>
          <a:p>
            <a:r>
              <a:rPr lang="en-US" dirty="0" smtClean="0"/>
              <a:t>FLIP – </a:t>
            </a:r>
            <a:r>
              <a:rPr lang="en-US" dirty="0" err="1" smtClean="0"/>
              <a:t>Flink</a:t>
            </a:r>
            <a:r>
              <a:rPr lang="en-US" dirty="0" smtClean="0"/>
              <a:t> Improvement Proposals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9-09 at 10.3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29" y="2099880"/>
            <a:ext cx="6018595" cy="4325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87" y="6330665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/confluence/display/FLINK/</a:t>
            </a:r>
            <a:r>
              <a:rPr lang="en-US" dirty="0" err="1"/>
              <a:t>Flink+Improvement+Proposals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Flink</a:t>
            </a:r>
            <a:r>
              <a:rPr lang="en-US" dirty="0" smtClean="0"/>
              <a:t> API is already mature, some refinements are coming up</a:t>
            </a:r>
          </a:p>
          <a:p>
            <a:r>
              <a:rPr lang="en-US" dirty="0" smtClean="0"/>
              <a:t>A lot of work is going on in making day-to-day operations easy and making sure </a:t>
            </a:r>
            <a:r>
              <a:rPr lang="en-US" dirty="0" err="1" smtClean="0"/>
              <a:t>Flink</a:t>
            </a:r>
            <a:r>
              <a:rPr lang="en-US" dirty="0" smtClean="0"/>
              <a:t> scales to very large installations</a:t>
            </a:r>
          </a:p>
          <a:p>
            <a:r>
              <a:rPr lang="en-US" dirty="0" smtClean="0"/>
              <a:t>Most of the changes are driven by user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9189" y="1885980"/>
            <a:ext cx="6144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venir Next Bold"/>
                <a:cs typeface="Avenir Next Bold"/>
              </a:rPr>
              <a:t>Enjoy the conference!</a:t>
            </a:r>
            <a:endParaRPr lang="en-US" sz="4400" b="1" dirty="0">
              <a:latin typeface="Avenir Next Bold"/>
              <a:cs typeface="Avenir Next Bold"/>
            </a:endParaRPr>
          </a:p>
        </p:txBody>
      </p:sp>
      <p:pic>
        <p:nvPicPr>
          <p:cNvPr id="4" name="Picture 3" descr="flink_squirrel_1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62" y="3373030"/>
            <a:ext cx="2331902" cy="23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Finite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memory for DataStream API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DataSet</a:t>
            </a:r>
            <a:r>
              <a:rPr lang="en-US" dirty="0" smtClean="0"/>
              <a:t> and DataStream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4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Will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341" y="5162869"/>
            <a:ext cx="1855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Next Bold"/>
                <a:cs typeface="Avenir Next Bold"/>
              </a:rPr>
              <a:t>Operations</a:t>
            </a:r>
            <a:endParaRPr lang="en-US" sz="2400" b="1" dirty="0">
              <a:latin typeface="Avenir Next Bold"/>
              <a:cs typeface="Avenir Nex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8" y="4122561"/>
            <a:ext cx="182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Next Regular"/>
                <a:cs typeface="Avenir Next Regular"/>
              </a:rPr>
              <a:t>Stream API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9116" y="2158380"/>
            <a:ext cx="327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Next Regular"/>
                <a:cs typeface="Avenir Next Regular"/>
              </a:rPr>
              <a:t>State/</a:t>
            </a:r>
            <a:r>
              <a:rPr lang="en-US" sz="2400" b="1" dirty="0" err="1" smtClean="0">
                <a:latin typeface="Avenir Next Regular"/>
                <a:cs typeface="Avenir Next Regular"/>
              </a:rPr>
              <a:t>Checkpointing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397963" y="1677479"/>
            <a:ext cx="1952489" cy="2198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36505" y="2710503"/>
            <a:ext cx="3875791" cy="1232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99343" y="4027846"/>
            <a:ext cx="1251110" cy="25493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6505" y="454649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Job Elasticity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8281" y="1677479"/>
            <a:ext cx="304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Incremental </a:t>
            </a:r>
            <a:r>
              <a:rPr lang="en-US" dirty="0" err="1" smtClean="0">
                <a:latin typeface="Avenir Next Bold"/>
                <a:cs typeface="Avenir Next Bold"/>
              </a:rPr>
              <a:t>Checkpointing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000" y="2250713"/>
            <a:ext cx="188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 Bold"/>
                <a:cs typeface="Avenir Next Bold"/>
              </a:rPr>
              <a:t>Queryable</a:t>
            </a:r>
            <a:r>
              <a:rPr lang="en-US" dirty="0" smtClean="0">
                <a:latin typeface="Avenir Next Bold"/>
                <a:cs typeface="Avenir Next Bold"/>
              </a:rPr>
              <a:t> State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236" y="328450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Window Trigger DSL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9116" y="6189039"/>
            <a:ext cx="289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Running </a:t>
            </a:r>
            <a:r>
              <a:rPr lang="en-US" dirty="0" err="1" smtClean="0">
                <a:latin typeface="Avenir Next Bold"/>
                <a:cs typeface="Avenir Next Bold"/>
              </a:rPr>
              <a:t>Flink</a:t>
            </a:r>
            <a:r>
              <a:rPr lang="en-US" dirty="0" smtClean="0">
                <a:latin typeface="Avenir Next Bold"/>
                <a:cs typeface="Avenir Next Bold"/>
              </a:rPr>
              <a:t> Everywhere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248" y="4361824"/>
            <a:ext cx="26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Security Enhancements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4839" y="5414847"/>
            <a:ext cx="172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Failure Policies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6459" y="5914477"/>
            <a:ext cx="231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Operator Inspection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112" y="4826709"/>
            <a:ext cx="33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Enhanced Window Meta Data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1299" y="53937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Side Inputs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3064" y="3757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Side Outputs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1999" y="357321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Cluster Elasticity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9567" y="2824231"/>
            <a:ext cx="154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Hot Standby</a:t>
            </a:r>
            <a:endParaRPr lang="en-US" dirty="0">
              <a:latin typeface="Avenir Next Bold"/>
              <a:cs typeface="Avenir Next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112" y="5947700"/>
            <a:ext cx="141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Stream SQL</a:t>
            </a:r>
            <a:endParaRPr lang="en-US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33102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Varying Degrees of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Stuff that is in the master branch*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Things where the community already has thorough plans for implementation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US" dirty="0" smtClean="0"/>
              <a:t>deas and sketches, not concrete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11619"/>
            <a:ext cx="206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or really close to that 🤗  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43550" y="1544797"/>
            <a:ext cx="985723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DONE</a:t>
            </a:r>
            <a:endParaRPr lang="en-US" b="1" dirty="0">
              <a:latin typeface="Avenir Next Bold"/>
              <a:cs typeface="Avenir Next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3550" y="2739695"/>
            <a:ext cx="1733744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IN PROGRESS</a:t>
            </a:r>
            <a:endParaRPr lang="en-US" b="1" dirty="0">
              <a:latin typeface="Avenir Next Bold"/>
              <a:cs typeface="Avenir Next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3550" y="4436888"/>
            <a:ext cx="1099461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DESIGN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101945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Typical Streaming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149" y="1350481"/>
            <a:ext cx="7665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DataStream&lt;</a:t>
            </a:r>
            <a:r>
              <a:rPr lang="en-US" dirty="0" err="1" smtClean="0">
                <a:latin typeface="Courier"/>
                <a:cs typeface="Courier"/>
              </a:rPr>
              <a:t>MyType</a:t>
            </a:r>
            <a:r>
              <a:rPr lang="en-US" dirty="0" smtClean="0">
                <a:latin typeface="Courier"/>
                <a:cs typeface="Courier"/>
              </a:rPr>
              <a:t>&gt; input = </a:t>
            </a:r>
            <a:r>
              <a:rPr lang="is-IS" dirty="0" smtClean="0">
                <a:latin typeface="Courier"/>
                <a:cs typeface="Courier"/>
              </a:rPr>
              <a:t>&lt;my source&gt;;</a:t>
            </a:r>
          </a:p>
          <a:p>
            <a:r>
              <a:rPr lang="is-IS" dirty="0" smtClean="0">
                <a:latin typeface="Courier"/>
                <a:cs typeface="Courier"/>
              </a:rPr>
              <a:t>input.keyBy(new MyKeyselector())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.window(TumblingEventTimeWindows.of(Time.hours(5)))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.trigger(EventTimeTrigger.create())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.allowedLateness(Time.hours(1))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.apply(new MyWindowFunction())</a:t>
            </a:r>
          </a:p>
          <a:p>
            <a:r>
              <a:rPr lang="is-IS" dirty="0" smtClean="0">
                <a:latin typeface="Courier"/>
                <a:cs typeface="Courier"/>
              </a:rPr>
              <a:t>  .addSink(new MySink());</a:t>
            </a:r>
          </a:p>
        </p:txBody>
      </p:sp>
      <p:cxnSp>
        <p:nvCxnSpPr>
          <p:cNvPr id="8" name="Straight Arrow Connector 7"/>
          <p:cNvCxnSpPr>
            <a:stCxn id="17" idx="2"/>
            <a:endCxn id="15" idx="0"/>
          </p:cNvCxnSpPr>
          <p:nvPr/>
        </p:nvCxnSpPr>
        <p:spPr>
          <a:xfrm>
            <a:off x="3214625" y="5535643"/>
            <a:ext cx="0" cy="35172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17" idx="0"/>
          </p:cNvCxnSpPr>
          <p:nvPr/>
        </p:nvCxnSpPr>
        <p:spPr>
          <a:xfrm>
            <a:off x="3214625" y="4200105"/>
            <a:ext cx="0" cy="730815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893920" y="5887366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3920" y="4930920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3920" y="3595382"/>
            <a:ext cx="641410" cy="604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85600" y="4375512"/>
            <a:ext cx="473905" cy="25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5131501" y="4075231"/>
            <a:ext cx="2113597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84312" y="4256967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388143" y="4738270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trigger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388143" y="5251753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allowed lateness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563764" y="4200105"/>
            <a:ext cx="1596171" cy="730815"/>
          </a:xfrm>
          <a:prstGeom prst="line">
            <a:avLst/>
          </a:prstGeom>
          <a:ln w="190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63764" y="5535644"/>
            <a:ext cx="1567737" cy="605635"/>
          </a:xfrm>
          <a:prstGeom prst="line">
            <a:avLst/>
          </a:prstGeom>
          <a:ln w="190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84312" y="5744905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2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Decides when to process a </a:t>
            </a:r>
            <a:br>
              <a:rPr lang="en-US" dirty="0" smtClean="0"/>
            </a:br>
            <a:r>
              <a:rPr lang="en-US" dirty="0" smtClean="0"/>
              <a:t>window</a:t>
            </a:r>
          </a:p>
          <a:p>
            <a:r>
              <a:rPr lang="en-US" dirty="0" err="1" smtClean="0"/>
              <a:t>Flink</a:t>
            </a:r>
            <a:r>
              <a:rPr lang="en-US" dirty="0" smtClean="0"/>
              <a:t> has built-in triggers:</a:t>
            </a:r>
          </a:p>
          <a:p>
            <a:pPr lvl="1"/>
            <a:r>
              <a:rPr lang="en-US" dirty="0" err="1" smtClean="0"/>
              <a:t>EventTime</a:t>
            </a:r>
            <a:endParaRPr lang="en-US" dirty="0" smtClean="0"/>
          </a:p>
          <a:p>
            <a:pPr lvl="1"/>
            <a:r>
              <a:rPr lang="en-US" dirty="0" err="1" smtClean="0"/>
              <a:t>ProcessingTime</a:t>
            </a:r>
            <a:endParaRPr lang="en-US" dirty="0" smtClean="0"/>
          </a:p>
          <a:p>
            <a:pPr lvl="1"/>
            <a:r>
              <a:rPr lang="en-US" dirty="0" smtClean="0"/>
              <a:t>Count</a:t>
            </a:r>
          </a:p>
          <a:p>
            <a:r>
              <a:rPr lang="en-US" dirty="0" smtClean="0"/>
              <a:t>For more complex </a:t>
            </a:r>
            <a:r>
              <a:rPr lang="en-US" dirty="0" err="1" smtClean="0"/>
              <a:t>behaviour</a:t>
            </a:r>
            <a:r>
              <a:rPr lang="en-US" dirty="0" smtClean="0"/>
              <a:t> you need to roll your own, </a:t>
            </a:r>
            <a:r>
              <a:rPr lang="en-US" dirty="0" err="1" smtClean="0"/>
              <a:t>i.e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73203" y="1474379"/>
            <a:ext cx="2113597" cy="2168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6014" y="1656115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assigner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829845" y="2137418"/>
            <a:ext cx="1648439" cy="322450"/>
          </a:xfrm>
          <a:prstGeom prst="rect">
            <a:avLst/>
          </a:prstGeom>
          <a:ln>
            <a:solidFill>
              <a:srgbClr val="B13B3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B13B3D"/>
                </a:solidFill>
              </a:rPr>
              <a:t>trigger</a:t>
            </a:r>
            <a:endParaRPr lang="en-US" sz="1400" dirty="0">
              <a:solidFill>
                <a:srgbClr val="B13B3D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29845" y="2650901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allowed lateness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826014" y="3144053"/>
            <a:ext cx="1648439" cy="32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 function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0188" y="5877689"/>
            <a:ext cx="880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“fire at window end but also every 5 minutes from start”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418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Trigger DSL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339033" cy="3826932"/>
          </a:xfrm>
        </p:spPr>
        <p:txBody>
          <a:bodyPr>
            <a:normAutofit/>
          </a:bodyPr>
          <a:lstStyle/>
          <a:p>
            <a:r>
              <a:rPr lang="en-US" dirty="0" smtClean="0"/>
              <a:t>Library of combinable trigger building blocks:</a:t>
            </a:r>
            <a:endParaRPr lang="en-US" dirty="0"/>
          </a:p>
          <a:p>
            <a:pPr lvl="1"/>
            <a:r>
              <a:rPr lang="en-US" dirty="0" err="1" smtClean="0"/>
              <a:t>EventTime</a:t>
            </a:r>
            <a:endParaRPr lang="en-US" dirty="0" smtClean="0"/>
          </a:p>
          <a:p>
            <a:pPr lvl="1"/>
            <a:r>
              <a:rPr lang="en-US" dirty="0" err="1" smtClean="0"/>
              <a:t>ProcessingTime</a:t>
            </a:r>
            <a:endParaRPr lang="en-US" dirty="0" smtClean="0"/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err="1" smtClean="0"/>
              <a:t>AfterAll</a:t>
            </a:r>
            <a:r>
              <a:rPr lang="en-US" dirty="0" smtClean="0"/>
              <a:t>(</a:t>
            </a:r>
            <a:r>
              <a:rPr lang="en-US" dirty="0" err="1" smtClean="0"/>
              <a:t>subtriggers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AfterAny</a:t>
            </a:r>
            <a:r>
              <a:rPr lang="en-US" dirty="0" smtClean="0"/>
              <a:t>(</a:t>
            </a:r>
            <a:r>
              <a:rPr lang="en-US" dirty="0" err="1" smtClean="0"/>
              <a:t>subtriggers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Repeat(</a:t>
            </a:r>
            <a:r>
              <a:rPr lang="en-US" dirty="0" err="1" smtClean="0"/>
              <a:t>subtrigger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Screen Shot 2016-09-07 at 16.18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03" y="1590725"/>
            <a:ext cx="3788967" cy="35873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13367" y="5281521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3116" y="5691153"/>
            <a:ext cx="646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EventTime.afterEndOfWindow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withEarlyTrigger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ProcessingTime.after</a:t>
            </a:r>
            <a:r>
              <a:rPr lang="en-US" dirty="0" smtClean="0">
                <a:latin typeface="Courier"/>
                <a:cs typeface="Courier"/>
              </a:rPr>
              <a:t>(5))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6128897"/>
            <a:ext cx="985723" cy="45491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Next Bold"/>
                <a:cs typeface="Avenir Next Bold"/>
              </a:rPr>
              <a:t>DONE</a:t>
            </a:r>
            <a:endParaRPr lang="en-US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2635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1049</Words>
  <Application>Microsoft Macintosh PowerPoint</Application>
  <PresentationFormat>On-screen Show (4:3)</PresentationFormat>
  <Paragraphs>286</Paragraphs>
  <Slides>35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 Theme</vt:lpstr>
      <vt:lpstr>The Future of Apache Flink®</vt:lpstr>
      <vt:lpstr>Before We Start</vt:lpstr>
      <vt:lpstr>PowerPoint Presentation</vt:lpstr>
      <vt:lpstr>Things We Will Cover</vt:lpstr>
      <vt:lpstr>Varying Degrees of Readiness</vt:lpstr>
      <vt:lpstr>Stream API</vt:lpstr>
      <vt:lpstr>A Typical Streaming Use Case</vt:lpstr>
      <vt:lpstr>Window Trigger</vt:lpstr>
      <vt:lpstr>Window Trigger DSL</vt:lpstr>
      <vt:lpstr>Enhanced Window Meta Data</vt:lpstr>
      <vt:lpstr>Detour: Window Operator</vt:lpstr>
      <vt:lpstr>Queryable State</vt:lpstr>
      <vt:lpstr>Enriching Computations</vt:lpstr>
      <vt:lpstr>Side Inputs</vt:lpstr>
      <vt:lpstr>What Happens to Late Data?</vt:lpstr>
      <vt:lpstr>Side Outputs</vt:lpstr>
      <vt:lpstr>Stream SQL</vt:lpstr>
      <vt:lpstr>State/Checkpointing</vt:lpstr>
      <vt:lpstr>Checkpointing: Status Quo</vt:lpstr>
      <vt:lpstr>Incremental Checkpointing</vt:lpstr>
      <vt:lpstr>Hot Standby</vt:lpstr>
      <vt:lpstr>Scaling to Super Large State</vt:lpstr>
      <vt:lpstr>Operations</vt:lpstr>
      <vt:lpstr>Job Elasticity – Status Quo</vt:lpstr>
      <vt:lpstr>Job Elasticity – Problem</vt:lpstr>
      <vt:lpstr>Job Elasticity – Solution</vt:lpstr>
      <vt:lpstr>Running Flink Everywhere</vt:lpstr>
      <vt:lpstr>Cluster Elasticity</vt:lpstr>
      <vt:lpstr>Security Enhancements</vt:lpstr>
      <vt:lpstr>Failure Policies/Inspection</vt:lpstr>
      <vt:lpstr>Closing</vt:lpstr>
      <vt:lpstr>How to Learn More</vt:lpstr>
      <vt:lpstr>Recap</vt:lpstr>
      <vt:lpstr>PowerPoint Presentation</vt:lpstr>
      <vt:lpstr>Dealing With Finite Streams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637</cp:revision>
  <dcterms:created xsi:type="dcterms:W3CDTF">2015-06-17T22:36:05Z</dcterms:created>
  <dcterms:modified xsi:type="dcterms:W3CDTF">2016-09-12T09:52:53Z</dcterms:modified>
</cp:coreProperties>
</file>