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4" r:id="rId1"/>
  </p:sldMasterIdLst>
  <p:notesMasterIdLst>
    <p:notesMasterId r:id="rId29"/>
  </p:notesMasterIdLst>
  <p:handoutMasterIdLst>
    <p:handoutMasterId r:id="rId30"/>
  </p:handoutMasterIdLst>
  <p:sldIdLst>
    <p:sldId id="652" r:id="rId2"/>
    <p:sldId id="926" r:id="rId3"/>
    <p:sldId id="928" r:id="rId4"/>
    <p:sldId id="922" r:id="rId5"/>
    <p:sldId id="901" r:id="rId6"/>
    <p:sldId id="923" r:id="rId7"/>
    <p:sldId id="933" r:id="rId8"/>
    <p:sldId id="858" r:id="rId9"/>
    <p:sldId id="875" r:id="rId10"/>
    <p:sldId id="896" r:id="rId11"/>
    <p:sldId id="877" r:id="rId12"/>
    <p:sldId id="919" r:id="rId13"/>
    <p:sldId id="915" r:id="rId14"/>
    <p:sldId id="914" r:id="rId15"/>
    <p:sldId id="930" r:id="rId16"/>
    <p:sldId id="929" r:id="rId17"/>
    <p:sldId id="940" r:id="rId18"/>
    <p:sldId id="936" r:id="rId19"/>
    <p:sldId id="944" r:id="rId20"/>
    <p:sldId id="931" r:id="rId21"/>
    <p:sldId id="937" r:id="rId22"/>
    <p:sldId id="932" r:id="rId23"/>
    <p:sldId id="934" r:id="rId24"/>
    <p:sldId id="945" r:id="rId25"/>
    <p:sldId id="590" r:id="rId26"/>
    <p:sldId id="927" r:id="rId27"/>
    <p:sldId id="817" r:id="rId28"/>
  </p:sldIdLst>
  <p:sldSz cx="10691813" cy="7559675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2AD321F-4414-43B2-93DF-28FFCF4C7663}">
          <p14:sldIdLst>
            <p14:sldId id="652"/>
            <p14:sldId id="926"/>
            <p14:sldId id="928"/>
            <p14:sldId id="922"/>
            <p14:sldId id="901"/>
            <p14:sldId id="923"/>
            <p14:sldId id="933"/>
            <p14:sldId id="858"/>
            <p14:sldId id="875"/>
            <p14:sldId id="896"/>
            <p14:sldId id="877"/>
            <p14:sldId id="919"/>
            <p14:sldId id="915"/>
            <p14:sldId id="914"/>
            <p14:sldId id="930"/>
            <p14:sldId id="929"/>
            <p14:sldId id="940"/>
            <p14:sldId id="936"/>
            <p14:sldId id="944"/>
            <p14:sldId id="931"/>
            <p14:sldId id="937"/>
            <p14:sldId id="932"/>
            <p14:sldId id="934"/>
            <p14:sldId id="945"/>
          </p14:sldIdLst>
        </p14:section>
        <p14:section name="Conclusions" id="{26FFFF6D-36CF-48A9-91AA-5DD84454A259}">
          <p14:sldIdLst>
            <p14:sldId id="590"/>
            <p14:sldId id="927"/>
            <p14:sldId id="8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6600"/>
    <a:srgbClr val="BD5405"/>
    <a:srgbClr val="FF5050"/>
    <a:srgbClr val="0000FF"/>
    <a:srgbClr val="FF9600"/>
    <a:srgbClr val="FF9900"/>
    <a:srgbClr val="FFE700"/>
    <a:srgbClr val="660033"/>
    <a:srgbClr val="EAF1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9" autoAdjust="0"/>
    <p:restoredTop sz="79635" autoAdjust="0"/>
  </p:normalViewPr>
  <p:slideViewPr>
    <p:cSldViewPr>
      <p:cViewPr varScale="1">
        <p:scale>
          <a:sx n="65" d="100"/>
          <a:sy n="65" d="100"/>
        </p:scale>
        <p:origin x="2067" y="24"/>
      </p:cViewPr>
      <p:guideLst>
        <p:guide orient="horz" pos="2381"/>
        <p:guide pos="3367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226" y="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8EC78-FE11-4B2B-B6BC-0F2D2A346300}" type="datetimeFigureOut">
              <a:rPr lang="sv-SE" smtClean="0"/>
              <a:t>2016-09-13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7CAFB-FF40-4936-A65D-2647493996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1981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/>
              </a:defRPr>
            </a:lvl1pPr>
          </a:lstStyle>
          <a:p>
            <a:pPr>
              <a:defRPr/>
            </a:pPr>
            <a:fld id="{22A98949-55E9-4D5A-814D-4555B67ABEC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7499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A98949-55E9-4D5A-814D-4555B67ABEC0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2246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HopsKafkaUtil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KAFKA_BROKERADDR_ENV_VAR =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kafka.brokeraddress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KAFKA_RESTENDPOINT =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kafka.restendpoint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KAFKA_SESSIONID_ENV_VAR =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kafka.sessionid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KAFKA_PROJECTID_ENV_VAR =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kafka.projectid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KAFKA_K_CERTIFICATE_ENV_VAR =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kafka_k_certificate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KAFKA_T_CERTIFICATE_ENV_VAR = "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kafka_t_certificate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getHopsConsumer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topic) {…}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getHopsProducer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topic) {…}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getHopsFlinkKafkaConsumer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topic) {…}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getHopsFlinkKafkaProducer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topic) {…}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getSchema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topicName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versionId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{..}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Map&lt;String, String&gt;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getKafkaProps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propsStr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{…}</a:t>
            </a: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A98949-55E9-4D5A-814D-4555B67ABEC0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136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HopsKafkaProperties.defaultProps</a:t>
            </a:r>
            <a:r>
              <a:rPr lang="en-US" dirty="0" smtClean="0"/>
              <a:t>())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A98949-55E9-4D5A-814D-4555B67ABEC0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900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HopsKafkaProperties.defaultProps</a:t>
            </a:r>
            <a:r>
              <a:rPr lang="en-US" dirty="0" smtClean="0"/>
              <a:t>())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A98949-55E9-4D5A-814D-4555B67ABEC0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9348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https://gist.github.com/rawkintrevo/ad206879753733f5a536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A98949-55E9-4D5A-814D-4555B67ABEC0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5625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A98949-55E9-4D5A-814D-4555B67ABEC0}" type="slidenum">
              <a:rPr lang="sv-SE" smtClean="0"/>
              <a:pPr>
                <a:defRPr/>
              </a:pPr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0481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need some sound</a:t>
            </a:r>
            <a:r>
              <a:rPr lang="en-US" baseline="0" dirty="0" smtClean="0"/>
              <a:t>-effects to go with that.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A98949-55E9-4D5A-814D-4555B67ABEC0}" type="slidenum">
              <a:rPr lang="sv-SE" smtClean="0"/>
              <a:pPr>
                <a:defRPr/>
              </a:pPr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8573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Stream Processing</a:t>
            </a:r>
          </a:p>
          <a:p>
            <a:pPr lvl="1"/>
            <a:r>
              <a:rPr lang="en-US" dirty="0" smtClean="0"/>
              <a:t>Flink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ETL workflow (batch) processing</a:t>
            </a:r>
          </a:p>
          <a:p>
            <a:pPr lvl="1"/>
            <a:r>
              <a:rPr lang="en-US" dirty="0" smtClean="0"/>
              <a:t>Spark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SQL-on-</a:t>
            </a:r>
            <a:r>
              <a:rPr lang="en-US" dirty="0" err="1" smtClean="0"/>
              <a:t>hadoop</a:t>
            </a:r>
            <a:endParaRPr lang="en-US" dirty="0" smtClean="0"/>
          </a:p>
          <a:p>
            <a:pPr lvl="1"/>
            <a:r>
              <a:rPr lang="en-US" dirty="0" smtClean="0"/>
              <a:t>Presto, </a:t>
            </a:r>
            <a:r>
              <a:rPr lang="en-US" dirty="0" err="1" smtClean="0"/>
              <a:t>SparkSQL</a:t>
            </a:r>
            <a:r>
              <a:rPr lang="en-US" dirty="0" smtClean="0"/>
              <a:t>, Hive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Deep Learning</a:t>
            </a:r>
          </a:p>
          <a:p>
            <a:pPr lvl="1"/>
            <a:r>
              <a:rPr lang="en-US" dirty="0" smtClean="0"/>
              <a:t>Distributed </a:t>
            </a:r>
            <a:r>
              <a:rPr lang="en-US" dirty="0" err="1" smtClean="0"/>
              <a:t>Tensorflow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A98949-55E9-4D5A-814D-4555B67ABEC0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2956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A98949-55E9-4D5A-814D-4555B67ABEC0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2020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A98949-55E9-4D5A-814D-4555B67ABEC0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1670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Privileges – upload/download</a:t>
            </a:r>
            <a:r>
              <a:rPr lang="en-US" baseline="0" dirty="0"/>
              <a:t> data, run analysis jobs</a:t>
            </a:r>
            <a:endParaRPr lang="en-US" dirty="0"/>
          </a:p>
          <a:p>
            <a:r>
              <a:rPr lang="en-US" dirty="0"/>
              <a:t>Like RBAC solution.</a:t>
            </a:r>
          </a:p>
          <a:p>
            <a:r>
              <a:rPr lang="en-US" dirty="0"/>
              <a:t>All access via </a:t>
            </a:r>
            <a:r>
              <a:rPr lang="en-US" dirty="0" err="1"/>
              <a:t>HopsWorks</a:t>
            </a:r>
            <a:r>
              <a:rPr lang="en-US" dirty="0"/>
              <a:t>.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A98949-55E9-4D5A-814D-4555B67ABEC0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1066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7400" cy="4113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Roles is what I am talking about for the white-hat and black-hats out there.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use secure impersonation in Hadoop to access HDFS and launch YARN jobs</a:t>
            </a:r>
          </a:p>
        </p:txBody>
      </p:sp>
      <p:sp>
        <p:nvSpPr>
          <p:cNvPr id="690" name="CustomShape 2"/>
          <p:cNvSpPr/>
          <p:nvPr/>
        </p:nvSpPr>
        <p:spPr>
          <a:xfrm>
            <a:off x="3886200" y="8686800"/>
            <a:ext cx="2970000" cy="455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AF03296-B4AE-4042-907E-49C6B436AFA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0636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7400" cy="4113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Netflix system: BLESS</a:t>
            </a:r>
          </a:p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Xs.509 Certificate per project-specific ID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Triggered by membership change in a project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Configurable Expiry Date</a:t>
            </a:r>
          </a:p>
        </p:txBody>
      </p:sp>
      <p:sp>
        <p:nvSpPr>
          <p:cNvPr id="692" name="CustomShape 2"/>
          <p:cNvSpPr/>
          <p:nvPr/>
        </p:nvSpPr>
        <p:spPr>
          <a:xfrm>
            <a:off x="3886200" y="8686800"/>
            <a:ext cx="2970000" cy="455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928A1EE-999D-4A49-B866-022F04049AB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9398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Netty</a:t>
            </a:r>
            <a:r>
              <a:rPr lang="en-US" dirty="0" smtClean="0"/>
              <a:t> dependency conflict with our app in blocking mode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Impacts: application size, main class run on our multi-tenant application - </a:t>
            </a:r>
            <a:r>
              <a:rPr lang="en-US" dirty="0" err="1" smtClean="0"/>
              <a:t>System.exit</a:t>
            </a:r>
            <a:r>
              <a:rPr lang="en-US" dirty="0" smtClean="0"/>
              <a:t>(), logs are written locally</a:t>
            </a:r>
          </a:p>
          <a:p>
            <a:pPr lvl="1"/>
            <a:r>
              <a:rPr lang="en-US" dirty="0" smtClean="0"/>
              <a:t>No accumulator results or exceptions from the </a:t>
            </a:r>
            <a:r>
              <a:rPr lang="en-US" dirty="0" err="1" smtClean="0"/>
              <a:t>ExecutionEnvironment.execute</a:t>
            </a:r>
            <a:r>
              <a:rPr lang="en-US" dirty="0" smtClean="0"/>
              <a:t>() call</a:t>
            </a:r>
          </a:p>
          <a:p>
            <a:pPr lvl="1"/>
            <a:r>
              <a:rPr lang="en-US" dirty="0" smtClean="0"/>
              <a:t>Can only kill YARN job, not Flink session – cleanup issues</a:t>
            </a:r>
          </a:p>
          <a:p>
            <a:endParaRPr lang="en-US" dirty="0" smtClean="0"/>
          </a:p>
          <a:p>
            <a:r>
              <a:rPr lang="en-US" dirty="0" smtClean="0"/>
              <a:t>Flink Dispatcher</a:t>
            </a:r>
          </a:p>
          <a:p>
            <a:endParaRPr lang="en-US" dirty="0" smtClean="0"/>
          </a:p>
          <a:p>
            <a:r>
              <a:rPr lang="en-US" dirty="0" smtClean="0"/>
              <a:t>The client directly starts the Job in YARN, rather than bootstrapping a cluster and after that submitting the job to that cluster. The client can hence disconnect immediately after the job was submitted</a:t>
            </a:r>
          </a:p>
          <a:p>
            <a:r>
              <a:rPr lang="en-US" dirty="0" smtClean="0"/>
              <a:t>All user code libraries and </a:t>
            </a:r>
            <a:r>
              <a:rPr lang="en-US" dirty="0" err="1" smtClean="0"/>
              <a:t>config</a:t>
            </a:r>
            <a:r>
              <a:rPr lang="en-US" dirty="0" smtClean="0"/>
              <a:t> files are directly in the Application </a:t>
            </a:r>
            <a:r>
              <a:rPr lang="en-US" dirty="0" err="1" smtClean="0"/>
              <a:t>Classpath</a:t>
            </a:r>
            <a:r>
              <a:rPr lang="en-US" dirty="0" smtClean="0"/>
              <a:t>, rather than in the dynamic user code class loader</a:t>
            </a:r>
          </a:p>
          <a:p>
            <a:r>
              <a:rPr lang="en-US" dirty="0" smtClean="0"/>
              <a:t>Containers are requested as needed and will be released when not used any more</a:t>
            </a:r>
          </a:p>
          <a:p>
            <a:r>
              <a:rPr lang="en-US" dirty="0" smtClean="0"/>
              <a:t>The “as needed” allocation of containers allows for different profiles of containers (CPU / memory) to be used for different operators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A98949-55E9-4D5A-814D-4555B67ABEC0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497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7400" cy="411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2"/>
          <p:cNvSpPr/>
          <p:nvPr/>
        </p:nvSpPr>
        <p:spPr>
          <a:xfrm>
            <a:off x="3886200" y="8686800"/>
            <a:ext cx="2970000" cy="455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928A1EE-999D-4A49-B866-022F04049AB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302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961530" y="3995861"/>
            <a:ext cx="7214400" cy="93185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2699717"/>
            <a:ext cx="10712482" cy="1080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en-US" sz="120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2771725"/>
            <a:ext cx="10691813" cy="9144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auto">
          <a:xfrm>
            <a:off x="0" y="0"/>
            <a:ext cx="10712482" cy="971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en-US" sz="1200"/>
          </a:p>
        </p:txBody>
      </p:sp>
      <p:sp>
        <p:nvSpPr>
          <p:cNvPr id="4" name="Platshållare för datum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5/30/2012</a:t>
            </a:r>
            <a:endParaRPr lang="sv-SE" dirty="0"/>
          </a:p>
        </p:txBody>
      </p:sp>
      <p:sp>
        <p:nvSpPr>
          <p:cNvPr id="5" name="Platshållare för sidfot 1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www.hops.io</a:t>
            </a:r>
            <a:endParaRPr lang="sv-SE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35421"/>
            <a:ext cx="10691813" cy="9144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187550"/>
            <a:ext cx="9929266" cy="5328592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 baseline="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6"/>
          </p:nvPr>
        </p:nvSpPr>
        <p:spPr>
          <a:xfrm>
            <a:off x="8082210" y="7020197"/>
            <a:ext cx="2493962" cy="401638"/>
          </a:xfrm>
        </p:spPr>
        <p:txBody>
          <a:bodyPr/>
          <a:lstStyle/>
          <a:p>
            <a:fld id="{6ABBEC27-BBD9-4086-947E-E5DDEF7BE9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auto">
          <a:xfrm>
            <a:off x="0" y="0"/>
            <a:ext cx="10712482" cy="971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en-US" sz="120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35421"/>
            <a:ext cx="10691813" cy="9144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5/30/2012</a:t>
            </a:r>
            <a:endParaRPr lang="sv-S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www.hops.io</a:t>
            </a:r>
            <a:endParaRPr lang="sv-SE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082210" y="7020197"/>
            <a:ext cx="2493962" cy="401638"/>
          </a:xfrm>
        </p:spPr>
        <p:txBody>
          <a:bodyPr/>
          <a:lstStyle/>
          <a:p>
            <a:fld id="{6ABBEC27-BBD9-4086-947E-E5DDEF7BE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0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0"/>
            <a:ext cx="10712482" cy="971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en-US" sz="1200"/>
          </a:p>
        </p:txBody>
      </p:sp>
      <p:sp>
        <p:nvSpPr>
          <p:cNvPr id="3" name="Platshållare fö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5/30/2012</a:t>
            </a:r>
            <a:endParaRPr lang="sv-SE"/>
          </a:p>
        </p:txBody>
      </p:sp>
      <p:sp>
        <p:nvSpPr>
          <p:cNvPr id="4" name="Platshållare för sidfot 1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www.hops.io</a:t>
            </a:r>
            <a:endParaRPr lang="sv-SE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691813" cy="9144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187550"/>
            <a:ext cx="4600674" cy="5328592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5633938" y="1187549"/>
            <a:ext cx="4600674" cy="5328592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3"/>
          </p:nvPr>
        </p:nvSpPr>
        <p:spPr>
          <a:xfrm>
            <a:off x="8082210" y="7020197"/>
            <a:ext cx="2493962" cy="401638"/>
          </a:xfrm>
        </p:spPr>
        <p:txBody>
          <a:bodyPr/>
          <a:lstStyle/>
          <a:p>
            <a:fld id="{6ABBEC27-BBD9-4086-947E-E5DDEF7BE9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samarbets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auto">
          <a:xfrm>
            <a:off x="-20669" y="2843733"/>
            <a:ext cx="10712482" cy="1080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en-US" sz="120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2915741"/>
            <a:ext cx="10691813" cy="9144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5/30/2012</a:t>
            </a:r>
            <a:endParaRPr lang="sv-SE"/>
          </a:p>
        </p:txBody>
      </p:sp>
      <p:sp>
        <p:nvSpPr>
          <p:cNvPr id="3" name="Platshållare för sidfot 1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www.hops.io</a:t>
            </a:r>
            <a:r>
              <a:rPr lang="sv-SE" dirty="0" smtClean="0"/>
              <a:t>s</a:t>
            </a:r>
          </a:p>
        </p:txBody>
      </p:sp>
      <p:sp>
        <p:nvSpPr>
          <p:cNvPr id="4" name="Platshållare för bildnummer 15"/>
          <p:cNvSpPr>
            <a:spLocks noGrp="1"/>
          </p:cNvSpPr>
          <p:nvPr>
            <p:ph type="sldNum" sz="quarter" idx="12"/>
          </p:nvPr>
        </p:nvSpPr>
        <p:spPr>
          <a:xfrm>
            <a:off x="9918700" y="6811963"/>
            <a:ext cx="527050" cy="401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AD05E-085C-40B5-8DFE-95E684015AD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84269" y="7006699"/>
            <a:ext cx="2676517" cy="40318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5/30/2012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9305" y="7006699"/>
            <a:ext cx="4098528" cy="40318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www.hops.io</a:t>
            </a:r>
            <a:endParaRPr lang="sv-SE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6352" y="7006699"/>
            <a:ext cx="2316559" cy="403183"/>
          </a:xfrm>
          <a:prstGeom prst="rect">
            <a:avLst/>
          </a:prstGeom>
        </p:spPr>
        <p:txBody>
          <a:bodyPr lIns="104287" tIns="52144" rIns="104287" bIns="52144"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5633938" y="1187549"/>
            <a:ext cx="4600674" cy="5328592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0" y="0"/>
            <a:ext cx="10712482" cy="971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en-US" sz="120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35421"/>
            <a:ext cx="10691813" cy="9144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106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5/30/2012</a:t>
            </a:r>
            <a:endParaRPr lang="sv-SE"/>
          </a:p>
        </p:txBody>
      </p:sp>
      <p:sp>
        <p:nvSpPr>
          <p:cNvPr id="3" name="Platshållare för sidfot 1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www.hops.io</a:t>
            </a:r>
            <a:endParaRPr lang="sv-SE" dirty="0" smtClean="0"/>
          </a:p>
        </p:txBody>
      </p:sp>
      <p:sp>
        <p:nvSpPr>
          <p:cNvPr id="4" name="Platshållare för bildnummer 15"/>
          <p:cNvSpPr>
            <a:spLocks noGrp="1"/>
          </p:cNvSpPr>
          <p:nvPr>
            <p:ph type="sldNum" sz="quarter" idx="12"/>
          </p:nvPr>
        </p:nvSpPr>
        <p:spPr>
          <a:xfrm>
            <a:off x="9918700" y="6811963"/>
            <a:ext cx="527050" cy="401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AD05E-085C-40B5-8DFE-95E684015AD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691813" cy="9144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60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tshållare för datum 13"/>
          <p:cNvSpPr>
            <a:spLocks noGrp="1"/>
          </p:cNvSpPr>
          <p:nvPr>
            <p:ph type="dt" sz="half" idx="2"/>
          </p:nvPr>
        </p:nvSpPr>
        <p:spPr>
          <a:xfrm>
            <a:off x="252413" y="6811963"/>
            <a:ext cx="109220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000" smtClean="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06DF89AF-3564-4E29-A67A-786A35AFB96F}" type="datetime1">
              <a:rPr lang="sv-SE" smtClean="0"/>
              <a:pPr>
                <a:defRPr/>
              </a:pPr>
              <a:t>2016-09-13</a:t>
            </a:fld>
            <a:endParaRPr lang="sv-SE" dirty="0"/>
          </a:p>
        </p:txBody>
      </p:sp>
      <p:sp>
        <p:nvSpPr>
          <p:cNvPr id="15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2130425" y="6811963"/>
            <a:ext cx="7247929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0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www.hops.io</a:t>
            </a:r>
            <a:endParaRPr lang="sv-SE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7650162" y="6804173"/>
            <a:ext cx="2493962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BEC27-BBD9-4086-947E-E5DDEF7BE97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1" r:id="rId2"/>
    <p:sldLayoutId id="2147483702" r:id="rId3"/>
    <p:sldLayoutId id="2147483692" r:id="rId4"/>
    <p:sldLayoutId id="2147483693" r:id="rId5"/>
    <p:sldLayoutId id="2147483694" r:id="rId6"/>
    <p:sldLayoutId id="2147483701" r:id="rId7"/>
    <p:sldLayoutId id="2147483705" r:id="rId8"/>
    <p:sldLayoutId id="2147483706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Verdana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Verdana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Verdana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Verdana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3600">
          <a:solidFill>
            <a:srgbClr val="B81100"/>
          </a:solidFill>
          <a:latin typeface="Verdana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3600">
          <a:solidFill>
            <a:srgbClr val="B81100"/>
          </a:solidFill>
          <a:latin typeface="Verdana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3600">
          <a:solidFill>
            <a:srgbClr val="B81100"/>
          </a:solidFill>
          <a:latin typeface="Verdana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3600">
          <a:solidFill>
            <a:srgbClr val="B81100"/>
          </a:solidFill>
          <a:latin typeface="Verdana" charset="0"/>
        </a:defRPr>
      </a:lvl9pPr>
    </p:titleStyle>
    <p:bodyStyle>
      <a:lvl1pPr marL="204788" indent="-204788" algn="l" defTabSz="1042988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04825" indent="-209550" algn="l" defTabSz="1042988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-"/>
        <a:defRPr sz="2000">
          <a:solidFill>
            <a:schemeClr val="tx1"/>
          </a:solidFill>
          <a:latin typeface="+mn-lt"/>
        </a:defRPr>
      </a:lvl2pPr>
      <a:lvl3pPr marL="754063" indent="-260350" algn="l" defTabSz="1042988" rtl="0" eaLnBrk="1" fontAlgn="base" hangingPunct="1">
        <a:spcBef>
          <a:spcPts val="600"/>
        </a:spcBef>
        <a:spcAft>
          <a:spcPct val="0"/>
        </a:spcAft>
        <a:buClr>
          <a:schemeClr val="accent2"/>
        </a:buClr>
        <a:buSzPct val="90000"/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1030288" indent="-261938" algn="l" defTabSz="1042988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281113" indent="-260350" algn="l" defTabSz="1042988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>
          <a:solidFill>
            <a:schemeClr val="tx1"/>
          </a:solidFill>
          <a:latin typeface="+mn-lt"/>
        </a:defRPr>
      </a:lvl5pPr>
      <a:lvl6pPr marL="28035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6pPr>
      <a:lvl7pPr marL="32607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7pPr>
      <a:lvl8pPr marL="37179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8pPr>
      <a:lvl9pPr marL="41751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eg"/><Relationship Id="rId5" Type="http://schemas.openxmlformats.org/officeDocument/2006/relationships/hyperlink" Target="http://www.hops.io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gif"/><Relationship Id="rId4" Type="http://schemas.openxmlformats.org/officeDocument/2006/relationships/image" Target="../media/image3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Multi-Tenant Flink-as-a-Service on YARN</a:t>
            </a:r>
            <a:endParaRPr lang="en-US" sz="32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745506" y="3995861"/>
            <a:ext cx="7776864" cy="1800275"/>
          </a:xfrm>
          <a:prstGeom prst="rect">
            <a:avLst/>
          </a:prstGeom>
        </p:spPr>
        <p:txBody>
          <a:bodyPr>
            <a:noAutofit/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accent1"/>
                </a:solidFill>
                <a:latin typeface="+mj-lt"/>
              </a:rPr>
              <a:t>Jim </a:t>
            </a:r>
            <a:r>
              <a:rPr lang="en-US" sz="2400" dirty="0" smtClean="0">
                <a:solidFill>
                  <a:schemeClr val="accent1"/>
                </a:solidFill>
                <a:latin typeface="+mj-lt"/>
              </a:rPr>
              <a:t>Dowling </a:t>
            </a:r>
            <a:endParaRPr lang="en-US" sz="2400" dirty="0">
              <a:solidFill>
                <a:schemeClr val="accent1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accent1"/>
                </a:solidFill>
                <a:latin typeface="+mj-lt"/>
              </a:rPr>
              <a:t>Associate Prof @ KTH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1"/>
                </a:solidFill>
                <a:latin typeface="+mj-lt"/>
              </a:rPr>
              <a:t>Senior Researcher @ </a:t>
            </a:r>
            <a:r>
              <a:rPr lang="en-US" sz="2400" dirty="0" smtClean="0">
                <a:solidFill>
                  <a:schemeClr val="accent1"/>
                </a:solidFill>
                <a:latin typeface="+mj-lt"/>
              </a:rPr>
              <a:t>SICS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accent1"/>
                </a:solidFill>
                <a:latin typeface="+mj-lt"/>
              </a:rPr>
              <a:t>CEO @ Logical Clocks AB</a:t>
            </a:r>
            <a:br>
              <a:rPr lang="en-US" sz="2400" dirty="0" smtClean="0">
                <a:solidFill>
                  <a:schemeClr val="accent1"/>
                </a:solidFill>
                <a:latin typeface="+mj-lt"/>
              </a:rPr>
            </a:br>
            <a:endParaRPr lang="en-US" sz="2400" dirty="0" smtClean="0">
              <a:solidFill>
                <a:schemeClr val="accent1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accent1"/>
                </a:solidFill>
                <a:latin typeface="+mj-lt"/>
              </a:rPr>
              <a:t>Slides by Jim Dowling, </a:t>
            </a:r>
            <a:r>
              <a:rPr lang="en-US" sz="2400" dirty="0" err="1" smtClean="0">
                <a:solidFill>
                  <a:schemeClr val="accent1"/>
                </a:solidFill>
                <a:latin typeface="+mj-lt"/>
              </a:rPr>
              <a:t>Theofilos</a:t>
            </a:r>
            <a:r>
              <a:rPr lang="en-US" sz="24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+mj-lt"/>
              </a:rPr>
              <a:t>Kakantousis</a:t>
            </a:r>
            <a:endParaRPr lang="en-US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4018" y="6876181"/>
            <a:ext cx="3658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Berlin, 13</a:t>
            </a:r>
            <a:r>
              <a:rPr lang="en-US" baseline="30000" dirty="0" smtClean="0"/>
              <a:t>th</a:t>
            </a:r>
            <a:r>
              <a:rPr lang="en-US" dirty="0" smtClean="0"/>
              <a:t> September 2016</a:t>
            </a:r>
            <a:endParaRPr lang="sv-SE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826" y="342951"/>
            <a:ext cx="1251435" cy="125143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4077061" y="1560398"/>
            <a:ext cx="2125404" cy="898084"/>
            <a:chOff x="4505329" y="1404220"/>
            <a:chExt cx="2125404" cy="898084"/>
          </a:xfrm>
        </p:grpSpPr>
        <p:pic>
          <p:nvPicPr>
            <p:cNvPr id="16" name="Picture 6" descr="http://3.bp.blogspot.com/-UIuNLU7kh_4/T4Kteh6heHI/AAAAAAAAAK8/y14Kua6cNvo/s1600/logo-twitte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5329" y="1824842"/>
              <a:ext cx="477462" cy="477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4553818" y="1404220"/>
              <a:ext cx="2076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hlinkClick r:id="rId5"/>
                </a:rPr>
                <a:t>www.hops.io</a:t>
              </a:r>
              <a:endParaRPr lang="sv-SE" sz="2800" dirty="0"/>
            </a:p>
            <a:p>
              <a:pPr algn="ctr"/>
              <a:r>
                <a:rPr lang="en-US" sz="2000" dirty="0" smtClean="0"/>
                <a:t>      @</a:t>
              </a:r>
              <a:r>
                <a:rPr lang="en-US" sz="2000" dirty="0" err="1" smtClean="0"/>
                <a:t>hopshadoop</a:t>
              </a:r>
              <a:endParaRPr lang="en-US" sz="2000" dirty="0" smtClean="0"/>
            </a:p>
          </p:txBody>
        </p:sp>
      </p:grpSp>
      <p:pic>
        <p:nvPicPr>
          <p:cNvPr id="1032" name="Picture 8" descr="Bildresultat för flink forwar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482" y="6660157"/>
            <a:ext cx="4608512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88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HopsFS Throughput </a:t>
            </a:r>
            <a:r>
              <a:rPr lang="en-US" sz="3200" dirty="0" smtClean="0"/>
              <a:t>(Spotify Workload)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EC27-BBD9-4086-947E-E5DDEF7BE97F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1222" y="6939478"/>
            <a:ext cx="81451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NDB Setup: </a:t>
            </a:r>
            <a:r>
              <a:rPr lang="en-US" sz="1600" dirty="0" smtClean="0"/>
              <a:t>8 </a:t>
            </a:r>
            <a:r>
              <a:rPr lang="en-US" sz="1600" dirty="0"/>
              <a:t>Nodes using Xeon E5-2620 2.40GHz Processors and </a:t>
            </a:r>
            <a:r>
              <a:rPr lang="en-US" sz="1600" dirty="0" smtClean="0"/>
              <a:t>10GbE. </a:t>
            </a:r>
            <a:endParaRPr lang="en-US" sz="1600" dirty="0"/>
          </a:p>
          <a:p>
            <a:r>
              <a:rPr lang="en-US" sz="1600" dirty="0"/>
              <a:t>NameNodes: Xeon E5-2620 2.40GHz Processors machines and </a:t>
            </a:r>
            <a:r>
              <a:rPr lang="en-US" sz="1600" dirty="0" smtClean="0"/>
              <a:t>10GbE.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18" y="1043533"/>
            <a:ext cx="8182784" cy="577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9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HopsFS</a:t>
            </a:r>
            <a:r>
              <a:rPr lang="en-US" dirty="0" smtClean="0"/>
              <a:t> Metadata </a:t>
            </a:r>
            <a:r>
              <a:rPr lang="en-US" dirty="0" err="1" smtClean="0"/>
              <a:t>Scaleout</a:t>
            </a:r>
            <a:endParaRPr lang="sv-S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EC27-BBD9-4086-947E-E5DDEF7BE97F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97" y="949821"/>
            <a:ext cx="10429276" cy="58543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5727" y="7010905"/>
            <a:ext cx="671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Assuming 256MB Block Size, 100 GB JVM Heap for Apache Hadoop</a:t>
            </a:r>
            <a:endParaRPr lang="sv-SE" sz="1800" dirty="0"/>
          </a:p>
        </p:txBody>
      </p:sp>
    </p:spTree>
    <p:extLst>
      <p:ext uri="{BB962C8B-B14F-4D97-AF65-F5344CB8AC3E}">
        <p14:creationId xmlns:p14="http://schemas.microsoft.com/office/powerpoint/2010/main" val="35760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Hopsworks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197850" y="7019925"/>
            <a:ext cx="2493963" cy="401638"/>
          </a:xfrm>
        </p:spPr>
        <p:txBody>
          <a:bodyPr/>
          <a:lstStyle/>
          <a:p>
            <a:fld id="{6ABBEC27-BBD9-4086-947E-E5DDEF7BE9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4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Hopsworks</a:t>
            </a:r>
            <a:r>
              <a:rPr lang="en-US" dirty="0"/>
              <a:t> – Project-Based Multi-Tenancy</a:t>
            </a:r>
            <a:endParaRPr lang="en-US" sz="18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2"/>
          </p:nvPr>
        </p:nvSpPr>
        <p:spPr>
          <a:xfrm>
            <a:off x="5273898" y="1187549"/>
            <a:ext cx="5184576" cy="5328592"/>
          </a:xfrm>
        </p:spPr>
        <p:txBody>
          <a:bodyPr anchor="t"/>
          <a:lstStyle/>
          <a:p>
            <a:r>
              <a:rPr lang="en-US" dirty="0"/>
              <a:t>A project is a collection of</a:t>
            </a:r>
          </a:p>
          <a:p>
            <a:pPr lvl="1"/>
            <a:r>
              <a:rPr lang="en-US" dirty="0" smtClean="0"/>
              <a:t>Users with Roles</a:t>
            </a:r>
            <a:endParaRPr lang="en-US" dirty="0"/>
          </a:p>
          <a:p>
            <a:pPr lvl="1"/>
            <a:r>
              <a:rPr lang="en-US" dirty="0"/>
              <a:t>HDFS </a:t>
            </a:r>
            <a:r>
              <a:rPr lang="en-US" dirty="0" err="1"/>
              <a:t>DataSets</a:t>
            </a:r>
            <a:endParaRPr lang="en-US" dirty="0"/>
          </a:p>
          <a:p>
            <a:pPr lvl="1"/>
            <a:r>
              <a:rPr lang="en-US" dirty="0"/>
              <a:t>Kafka Topics</a:t>
            </a:r>
          </a:p>
          <a:p>
            <a:pPr lvl="1"/>
            <a:r>
              <a:rPr lang="en-US" dirty="0"/>
              <a:t>Notebooks, </a:t>
            </a:r>
            <a:r>
              <a:rPr lang="en-US" dirty="0" smtClean="0"/>
              <a:t>Jobs</a:t>
            </a:r>
          </a:p>
          <a:p>
            <a:pPr lvl="1"/>
            <a:endParaRPr lang="en-US" dirty="0"/>
          </a:p>
          <a:p>
            <a:r>
              <a:rPr lang="en-US" dirty="0" smtClean="0"/>
              <a:t>Per-Project quotas</a:t>
            </a:r>
          </a:p>
          <a:p>
            <a:pPr lvl="1"/>
            <a:r>
              <a:rPr lang="en-US" dirty="0" smtClean="0"/>
              <a:t>Storage in HDFS</a:t>
            </a:r>
          </a:p>
          <a:p>
            <a:pPr lvl="1"/>
            <a:r>
              <a:rPr lang="en-US" dirty="0" smtClean="0"/>
              <a:t>CPU in YARN</a:t>
            </a:r>
          </a:p>
          <a:p>
            <a:pPr lvl="2"/>
            <a:r>
              <a:rPr lang="en-US" dirty="0" smtClean="0"/>
              <a:t>Uber-style Pricing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Sharing across Projects</a:t>
            </a:r>
          </a:p>
          <a:p>
            <a:pPr lvl="1"/>
            <a:r>
              <a:rPr lang="en-US" dirty="0" smtClean="0"/>
              <a:t>Datasets/Topics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ABBEC27-BBD9-4086-947E-E5DDEF7BE97F}" type="slidenum">
              <a:rPr lang="en-US" smtClean="0"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76599" y="1187549"/>
            <a:ext cx="4320480" cy="1754254"/>
            <a:chOff x="5330312" y="4859957"/>
            <a:chExt cx="5128162" cy="2082199"/>
          </a:xfrm>
        </p:grpSpPr>
        <p:pic>
          <p:nvPicPr>
            <p:cNvPr id="9" name="Content Placeholder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0312" y="4859957"/>
              <a:ext cx="2030523" cy="1833816"/>
            </a:xfrm>
            <a:prstGeom prst="rect">
              <a:avLst/>
            </a:prstGeom>
          </p:spPr>
        </p:pic>
        <p:pic>
          <p:nvPicPr>
            <p:cNvPr id="10" name="Content Placeholder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2092" y="4859957"/>
              <a:ext cx="1386382" cy="2082199"/>
            </a:xfrm>
            <a:prstGeom prst="rect">
              <a:avLst/>
            </a:prstGeom>
          </p:spPr>
        </p:pic>
        <p:pic>
          <p:nvPicPr>
            <p:cNvPr id="11" name="Content Placeholder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890" y="4984965"/>
              <a:ext cx="1367340" cy="1804325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1669286" y="3203773"/>
            <a:ext cx="2308468" cy="1685801"/>
            <a:chOff x="1169442" y="3851845"/>
            <a:chExt cx="2308468" cy="1685801"/>
          </a:xfrm>
        </p:grpSpPr>
        <p:sp>
          <p:nvSpPr>
            <p:cNvPr id="6" name="TextBox 5"/>
            <p:cNvSpPr txBox="1"/>
            <p:nvPr/>
          </p:nvSpPr>
          <p:spPr>
            <a:xfrm>
              <a:off x="1169442" y="3851845"/>
              <a:ext cx="10374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</a:t>
              </a:r>
              <a:endParaRPr lang="sv-SE" dirty="0"/>
            </a:p>
          </p:txBody>
        </p:sp>
        <p:cxnSp>
          <p:nvCxnSpPr>
            <p:cNvPr id="14" name="Elbow Connector 13"/>
            <p:cNvCxnSpPr>
              <a:stCxn id="6" idx="2"/>
            </p:cNvCxnSpPr>
            <p:nvPr/>
          </p:nvCxnSpPr>
          <p:spPr bwMode="auto">
            <a:xfrm rot="16200000" flipH="1">
              <a:off x="1854336" y="4147347"/>
              <a:ext cx="186407" cy="518731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2206408" y="4254276"/>
              <a:ext cx="12426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dataset </a:t>
              </a:r>
              <a:r>
                <a:rPr lang="en-US" sz="2000" dirty="0"/>
                <a:t>1</a:t>
              </a:r>
              <a:endParaRPr lang="sv-SE" dirty="0"/>
            </a:p>
          </p:txBody>
        </p:sp>
        <p:cxnSp>
          <p:nvCxnSpPr>
            <p:cNvPr id="16" name="Elbow Connector 15"/>
            <p:cNvCxnSpPr>
              <a:stCxn id="6" idx="2"/>
            </p:cNvCxnSpPr>
            <p:nvPr/>
          </p:nvCxnSpPr>
          <p:spPr bwMode="auto">
            <a:xfrm rot="16200000" flipH="1">
              <a:off x="1436146" y="4565537"/>
              <a:ext cx="1008111" cy="504055"/>
            </a:xfrm>
            <a:prstGeom prst="bentConnector3">
              <a:avLst>
                <a:gd name="adj1" fmla="val 101399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2177554" y="5075981"/>
              <a:ext cx="13003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dataset </a:t>
              </a:r>
              <a:r>
                <a:rPr lang="en-US" sz="2000" dirty="0"/>
                <a:t>N</a:t>
              </a:r>
              <a:endParaRPr lang="sv-SE" dirty="0"/>
            </a:p>
          </p:txBody>
        </p:sp>
      </p:grpSp>
      <p:sp>
        <p:nvSpPr>
          <p:cNvPr id="24" name="Rounded Rectangle 23"/>
          <p:cNvSpPr/>
          <p:nvPr/>
        </p:nvSpPr>
        <p:spPr bwMode="auto">
          <a:xfrm>
            <a:off x="2033538" y="5796061"/>
            <a:ext cx="1512168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Topic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1</a:t>
            </a:r>
            <a:endParaRPr kumimoji="0" lang="sv-SE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2033538" y="6588149"/>
            <a:ext cx="1512168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Topic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N</a:t>
            </a:r>
            <a:endParaRPr kumimoji="0" lang="sv-SE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76599" y="5292005"/>
            <a:ext cx="3789187" cy="18869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8586" y="5334396"/>
            <a:ext cx="1049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latin typeface="+mj-lt"/>
              </a:rPr>
              <a:t>Kafka</a:t>
            </a:r>
            <a:endParaRPr lang="sv-SE" u="sng" dirty="0"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76599" y="3117031"/>
            <a:ext cx="3789187" cy="18869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8586" y="3159422"/>
            <a:ext cx="1039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latin typeface="+mj-lt"/>
              </a:rPr>
              <a:t>HDFS</a:t>
            </a:r>
            <a:endParaRPr lang="sv-SE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434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stomShape 1"/>
          <p:cNvSpPr/>
          <p:nvPr/>
        </p:nvSpPr>
        <p:spPr>
          <a:xfrm>
            <a:off x="3588840" y="1433880"/>
            <a:ext cx="3629520" cy="587232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8" name="CustomShape 2"/>
          <p:cNvSpPr/>
          <p:nvPr/>
        </p:nvSpPr>
        <p:spPr>
          <a:xfrm>
            <a:off x="0" y="35280"/>
            <a:ext cx="10689840" cy="912600"/>
          </a:xfrm>
          <a:prstGeom prst="rect">
            <a:avLst/>
          </a:prstGeom>
          <a:solidFill>
            <a:srgbClr val="1C54A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dirty="0" err="1">
                <a:solidFill>
                  <a:schemeClr val="bg1"/>
                </a:solidFill>
              </a:rPr>
              <a:t>Hopsworks</a:t>
            </a:r>
            <a:r>
              <a:rPr lang="en-US" sz="3600" dirty="0">
                <a:solidFill>
                  <a:schemeClr val="bg1"/>
                </a:solidFill>
              </a:rPr>
              <a:t> – </a:t>
            </a:r>
            <a:r>
              <a:rPr lang="en-US" sz="3600" dirty="0" smtClean="0">
                <a:solidFill>
                  <a:schemeClr val="bg1"/>
                </a:solidFill>
              </a:rPr>
              <a:t>Dynamic Roles</a:t>
            </a:r>
            <a:endParaRPr lang="en-US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9" name="CustomShape 3"/>
          <p:cNvSpPr/>
          <p:nvPr/>
        </p:nvSpPr>
        <p:spPr>
          <a:xfrm>
            <a:off x="8082360" y="7020360"/>
            <a:ext cx="2492280" cy="39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C731DEB-A85B-4CFB-9843-B31CD4A1BA5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0" name="Content Placeholder 21"/>
          <p:cNvPicPr/>
          <p:nvPr/>
        </p:nvPicPr>
        <p:blipFill>
          <a:blip r:embed="rId3"/>
          <a:stretch/>
        </p:blipFill>
        <p:spPr>
          <a:xfrm>
            <a:off x="287280" y="3823200"/>
            <a:ext cx="1267560" cy="1303920"/>
          </a:xfrm>
          <a:prstGeom prst="rect">
            <a:avLst/>
          </a:prstGeom>
          <a:ln>
            <a:noFill/>
          </a:ln>
        </p:spPr>
      </p:pic>
      <p:sp>
        <p:nvSpPr>
          <p:cNvPr id="521" name="CustomShape 4"/>
          <p:cNvSpPr/>
          <p:nvPr/>
        </p:nvSpPr>
        <p:spPr>
          <a:xfrm>
            <a:off x="172440" y="5097600"/>
            <a:ext cx="1705320" cy="33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Alice@gmail.com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2" name="Content Placeholder 21"/>
          <p:cNvPicPr/>
          <p:nvPr/>
        </p:nvPicPr>
        <p:blipFill>
          <a:blip r:embed="rId4"/>
          <a:stretch/>
        </p:blipFill>
        <p:spPr>
          <a:xfrm>
            <a:off x="5335920" y="2341080"/>
            <a:ext cx="1154520" cy="1083240"/>
          </a:xfrm>
          <a:prstGeom prst="rect">
            <a:avLst/>
          </a:prstGeom>
          <a:ln>
            <a:noFill/>
          </a:ln>
        </p:spPr>
      </p:pic>
      <p:sp>
        <p:nvSpPr>
          <p:cNvPr id="523" name="CustomShape 5"/>
          <p:cNvSpPr/>
          <p:nvPr/>
        </p:nvSpPr>
        <p:spPr>
          <a:xfrm>
            <a:off x="5308200" y="3399840"/>
            <a:ext cx="1272240" cy="33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NSA__Alice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4" name="CustomShape 6"/>
          <p:cNvSpPr/>
          <p:nvPr/>
        </p:nvSpPr>
        <p:spPr>
          <a:xfrm>
            <a:off x="1845360" y="4151520"/>
            <a:ext cx="17312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Authenticate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5" name="Line 7"/>
          <p:cNvSpPr/>
          <p:nvPr/>
        </p:nvSpPr>
        <p:spPr>
          <a:xfrm>
            <a:off x="1457280" y="4613040"/>
            <a:ext cx="213156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26" name="Content Placeholder 21"/>
          <p:cNvPicPr/>
          <p:nvPr/>
        </p:nvPicPr>
        <p:blipFill>
          <a:blip r:embed="rId5"/>
          <a:stretch/>
        </p:blipFill>
        <p:spPr>
          <a:xfrm>
            <a:off x="5302800" y="5610600"/>
            <a:ext cx="1146240" cy="945720"/>
          </a:xfrm>
          <a:prstGeom prst="rect">
            <a:avLst/>
          </a:prstGeom>
          <a:ln>
            <a:noFill/>
          </a:ln>
        </p:spPr>
      </p:pic>
      <p:sp>
        <p:nvSpPr>
          <p:cNvPr id="527" name="CustomShape 8"/>
          <p:cNvSpPr/>
          <p:nvPr/>
        </p:nvSpPr>
        <p:spPr>
          <a:xfrm>
            <a:off x="5273640" y="6535080"/>
            <a:ext cx="1357560" cy="33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Users__Alice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8" name="CustomShape 9"/>
          <p:cNvSpPr/>
          <p:nvPr/>
        </p:nvSpPr>
        <p:spPr>
          <a:xfrm>
            <a:off x="4619538" y="948893"/>
            <a:ext cx="17344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1C54A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Glassfish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9" name="CustomShape 10"/>
          <p:cNvSpPr/>
          <p:nvPr/>
        </p:nvSpPr>
        <p:spPr>
          <a:xfrm>
            <a:off x="8533080" y="3850920"/>
            <a:ext cx="1325520" cy="454680"/>
          </a:xfrm>
          <a:prstGeom prst="rect">
            <a:avLst/>
          </a:prstGeom>
          <a:noFill/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1C54A6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HopsFS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0" name="CustomShape 11"/>
          <p:cNvSpPr/>
          <p:nvPr/>
        </p:nvSpPr>
        <p:spPr>
          <a:xfrm>
            <a:off x="8391960" y="2915640"/>
            <a:ext cx="1766160" cy="454680"/>
          </a:xfrm>
          <a:prstGeom prst="rect">
            <a:avLst/>
          </a:prstGeom>
          <a:noFill/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1C54A6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HopsYARN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1" name="CustomShape 12"/>
          <p:cNvSpPr/>
          <p:nvPr/>
        </p:nvSpPr>
        <p:spPr>
          <a:xfrm flipV="1">
            <a:off x="6714000" y="4080600"/>
            <a:ext cx="1810080" cy="2072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 cap="rnd">
            <a:solidFill>
              <a:schemeClr val="tx1"/>
            </a:solidFill>
            <a:custDash>
              <a:ds d="1300000" sp="10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2" name="CustomShape 13"/>
          <p:cNvSpPr/>
          <p:nvPr/>
        </p:nvSpPr>
        <p:spPr>
          <a:xfrm flipV="1">
            <a:off x="6714000" y="3144960"/>
            <a:ext cx="1666080" cy="3008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 cap="rnd">
            <a:solidFill>
              <a:schemeClr val="tx1"/>
            </a:solidFill>
            <a:custDash>
              <a:ds d="1300000" sp="10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3" name="CustomShape 14"/>
          <p:cNvSpPr/>
          <p:nvPr/>
        </p:nvSpPr>
        <p:spPr>
          <a:xfrm>
            <a:off x="4977720" y="1620360"/>
            <a:ext cx="17344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CC66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Projects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4" name="CustomShape 15"/>
          <p:cNvSpPr/>
          <p:nvPr/>
        </p:nvSpPr>
        <p:spPr>
          <a:xfrm>
            <a:off x="5130000" y="5292720"/>
            <a:ext cx="1582200" cy="1725480"/>
          </a:xfrm>
          <a:prstGeom prst="rect">
            <a:avLst/>
          </a:prstGeom>
          <a:solidFill>
            <a:srgbClr val="CC6600">
              <a:alpha val="12000"/>
            </a:srgbClr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5" name="CustomShape 16"/>
          <p:cNvSpPr/>
          <p:nvPr/>
        </p:nvSpPr>
        <p:spPr>
          <a:xfrm>
            <a:off x="6714000" y="3044520"/>
            <a:ext cx="1810080" cy="1035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 cap="rnd">
            <a:solidFill>
              <a:schemeClr val="tx1"/>
            </a:solidFill>
            <a:custDash>
              <a:ds d="1300000" sp="10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6" name="CustomShape 17"/>
          <p:cNvSpPr/>
          <p:nvPr/>
        </p:nvSpPr>
        <p:spPr>
          <a:xfrm>
            <a:off x="6714000" y="3044520"/>
            <a:ext cx="1666080" cy="100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 cap="rnd">
            <a:solidFill>
              <a:schemeClr val="tx1"/>
            </a:solidFill>
            <a:custDash>
              <a:ds d="1300000" sp="10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18"/>
          <p:cNvSpPr/>
          <p:nvPr/>
        </p:nvSpPr>
        <p:spPr>
          <a:xfrm>
            <a:off x="5130000" y="2180880"/>
            <a:ext cx="1582200" cy="1725480"/>
          </a:xfrm>
          <a:prstGeom prst="rect">
            <a:avLst/>
          </a:prstGeom>
          <a:solidFill>
            <a:srgbClr val="CC6600">
              <a:alpha val="12000"/>
            </a:srgbClr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19"/>
          <p:cNvSpPr/>
          <p:nvPr/>
        </p:nvSpPr>
        <p:spPr>
          <a:xfrm>
            <a:off x="7881480" y="1868760"/>
            <a:ext cx="271404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1C54A6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Secure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1C54A6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Impersonation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9" name="CustomShape 20"/>
          <p:cNvSpPr/>
          <p:nvPr/>
        </p:nvSpPr>
        <p:spPr>
          <a:xfrm>
            <a:off x="8664840" y="5982480"/>
            <a:ext cx="1034640" cy="454680"/>
          </a:xfrm>
          <a:prstGeom prst="rect">
            <a:avLst/>
          </a:prstGeom>
          <a:noFill/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1C54A6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Kafka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0" name="CustomShape 21"/>
          <p:cNvSpPr/>
          <p:nvPr/>
        </p:nvSpPr>
        <p:spPr>
          <a:xfrm>
            <a:off x="6714000" y="6156360"/>
            <a:ext cx="1942560" cy="55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 cap="rnd">
            <a:solidFill>
              <a:schemeClr val="tx1"/>
            </a:solidFill>
            <a:custDash>
              <a:ds d="1300000" sp="10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CustomShape 22"/>
          <p:cNvSpPr/>
          <p:nvPr/>
        </p:nvSpPr>
        <p:spPr>
          <a:xfrm>
            <a:off x="6714000" y="3044520"/>
            <a:ext cx="1942560" cy="316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 cap="rnd">
            <a:solidFill>
              <a:schemeClr val="tx1"/>
            </a:solidFill>
            <a:custDash>
              <a:ds d="1300000" sp="10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CustomShape 23"/>
          <p:cNvSpPr/>
          <p:nvPr/>
        </p:nvSpPr>
        <p:spPr>
          <a:xfrm>
            <a:off x="8237880" y="5004000"/>
            <a:ext cx="213480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1C54A6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X.509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1C54A6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Certificates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939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" grpId="0"/>
      <p:bldP spid="5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Ma, No Kerberos!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project, a user is issued with a X.509 certificate, containing the project-specific </a:t>
            </a:r>
            <a:r>
              <a:rPr lang="en-US" dirty="0" err="1" smtClean="0"/>
              <a:t>userID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Services are also issued with X.509 certificates.</a:t>
            </a:r>
          </a:p>
          <a:p>
            <a:pPr lvl="1"/>
            <a:r>
              <a:rPr lang="en-US" dirty="0"/>
              <a:t>Both user </a:t>
            </a:r>
            <a:r>
              <a:rPr lang="en-US" dirty="0" smtClean="0"/>
              <a:t>and </a:t>
            </a:r>
            <a:r>
              <a:rPr lang="en-US" dirty="0"/>
              <a:t>service certs are signed with the same CA.</a:t>
            </a:r>
          </a:p>
          <a:p>
            <a:pPr lvl="1"/>
            <a:r>
              <a:rPr lang="en-US" dirty="0"/>
              <a:t>Services </a:t>
            </a:r>
            <a:r>
              <a:rPr lang="en-US" dirty="0" smtClean="0"/>
              <a:t>extract </a:t>
            </a:r>
            <a:r>
              <a:rPr lang="en-US" dirty="0"/>
              <a:t>the </a:t>
            </a:r>
            <a:r>
              <a:rPr lang="en-US" dirty="0" err="1"/>
              <a:t>userID</a:t>
            </a:r>
            <a:r>
              <a:rPr lang="en-US" dirty="0"/>
              <a:t> from </a:t>
            </a:r>
            <a:r>
              <a:rPr lang="en-US" dirty="0" smtClean="0"/>
              <a:t>RPCs </a:t>
            </a:r>
            <a:r>
              <a:rPr lang="en-US" dirty="0"/>
              <a:t>to identify the caller.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 smtClean="0"/>
              <a:t>Netflix’ BLESS system is a similar model, with short-lived certificates.</a:t>
            </a:r>
          </a:p>
        </p:txBody>
      </p:sp>
    </p:spTree>
    <p:extLst>
      <p:ext uri="{BB962C8B-B14F-4D97-AF65-F5344CB8AC3E}">
        <p14:creationId xmlns:p14="http://schemas.microsoft.com/office/powerpoint/2010/main" val="117475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Line 1"/>
          <p:cNvSpPr/>
          <p:nvPr/>
        </p:nvSpPr>
        <p:spPr>
          <a:xfrm>
            <a:off x="4121640" y="1115280"/>
            <a:ext cx="72000" cy="6306480"/>
          </a:xfrm>
          <a:prstGeom prst="line">
            <a:avLst/>
          </a:prstGeom>
          <a:ln w="9360" cap="rnd">
            <a:solidFill>
              <a:schemeClr val="tx1"/>
            </a:solidFill>
            <a:custDash>
              <a:ds d="1300000" sp="10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CustomShape 2"/>
          <p:cNvSpPr/>
          <p:nvPr/>
        </p:nvSpPr>
        <p:spPr>
          <a:xfrm>
            <a:off x="0" y="35280"/>
            <a:ext cx="10689840" cy="912600"/>
          </a:xfrm>
          <a:prstGeom prst="rect">
            <a:avLst/>
          </a:prstGeom>
          <a:solidFill>
            <a:srgbClr val="1C54A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X.509 Certificate Per Project-Specific User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5" name="CustomShape 3"/>
          <p:cNvSpPr/>
          <p:nvPr/>
        </p:nvSpPr>
        <p:spPr>
          <a:xfrm>
            <a:off x="8082360" y="7020360"/>
            <a:ext cx="2492280" cy="39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FE078D9-714A-4C33-8177-DF2E02AA574A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6" name="Picture 51"/>
          <p:cNvPicPr/>
          <p:nvPr/>
        </p:nvPicPr>
        <p:blipFill>
          <a:blip r:embed="rId3"/>
          <a:stretch/>
        </p:blipFill>
        <p:spPr>
          <a:xfrm>
            <a:off x="3778200" y="3990600"/>
            <a:ext cx="1206000" cy="1136880"/>
          </a:xfrm>
          <a:prstGeom prst="rect">
            <a:avLst/>
          </a:prstGeom>
          <a:ln w="9360">
            <a:noFill/>
          </a:ln>
        </p:spPr>
      </p:pic>
      <p:pic>
        <p:nvPicPr>
          <p:cNvPr id="547" name="Content Placeholder 21"/>
          <p:cNvPicPr/>
          <p:nvPr/>
        </p:nvPicPr>
        <p:blipFill>
          <a:blip r:embed="rId4"/>
          <a:stretch/>
        </p:blipFill>
        <p:spPr>
          <a:xfrm>
            <a:off x="287280" y="3823200"/>
            <a:ext cx="1267560" cy="1303920"/>
          </a:xfrm>
          <a:prstGeom prst="rect">
            <a:avLst/>
          </a:prstGeom>
          <a:ln>
            <a:noFill/>
          </a:ln>
        </p:spPr>
      </p:pic>
      <p:sp>
        <p:nvSpPr>
          <p:cNvPr id="548" name="CustomShape 4"/>
          <p:cNvSpPr/>
          <p:nvPr/>
        </p:nvSpPr>
        <p:spPr>
          <a:xfrm>
            <a:off x="172440" y="5097600"/>
            <a:ext cx="1705320" cy="33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Alice@gmail.com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9" name="CustomShape 5"/>
          <p:cNvSpPr/>
          <p:nvPr/>
        </p:nvSpPr>
        <p:spPr>
          <a:xfrm>
            <a:off x="2017080" y="4151520"/>
            <a:ext cx="147204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Authenticate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0" name="Line 6"/>
          <p:cNvSpPr/>
          <p:nvPr/>
        </p:nvSpPr>
        <p:spPr>
          <a:xfrm>
            <a:off x="1630080" y="4613040"/>
            <a:ext cx="213156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1" name="CustomShape 7"/>
          <p:cNvSpPr/>
          <p:nvPr/>
        </p:nvSpPr>
        <p:spPr>
          <a:xfrm flipV="1">
            <a:off x="4986000" y="1870200"/>
            <a:ext cx="574200" cy="26863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2" name="CustomShape 8"/>
          <p:cNvSpPr/>
          <p:nvPr/>
        </p:nvSpPr>
        <p:spPr>
          <a:xfrm>
            <a:off x="4345560" y="1415880"/>
            <a:ext cx="1049760" cy="69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Add/Del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3" name="CustomShape 9"/>
          <p:cNvSpPr/>
          <p:nvPr/>
        </p:nvSpPr>
        <p:spPr>
          <a:xfrm>
            <a:off x="8514360" y="2508840"/>
            <a:ext cx="1510200" cy="119736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Distributed Database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4" name="CustomShape 10"/>
          <p:cNvSpPr/>
          <p:nvPr/>
        </p:nvSpPr>
        <p:spPr>
          <a:xfrm>
            <a:off x="7002000" y="1871640"/>
            <a:ext cx="2266560" cy="635400"/>
          </a:xfrm>
          <a:prstGeom prst="bentConnector2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5" name="CustomShape 11"/>
          <p:cNvSpPr/>
          <p:nvPr/>
        </p:nvSpPr>
        <p:spPr>
          <a:xfrm>
            <a:off x="7188480" y="1435680"/>
            <a:ext cx="226584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Insert/Remove Certs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6" name="CustomShape 12"/>
          <p:cNvSpPr/>
          <p:nvPr/>
        </p:nvSpPr>
        <p:spPr>
          <a:xfrm>
            <a:off x="5562000" y="1403640"/>
            <a:ext cx="1438200" cy="934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Project Mgr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7" name="CustomShape 13"/>
          <p:cNvSpPr/>
          <p:nvPr/>
        </p:nvSpPr>
        <p:spPr>
          <a:xfrm>
            <a:off x="5634000" y="4140000"/>
            <a:ext cx="1294200" cy="77580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Root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CA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8" name="CustomShape 14"/>
          <p:cNvSpPr/>
          <p:nvPr/>
        </p:nvSpPr>
        <p:spPr>
          <a:xfrm>
            <a:off x="8298360" y="5436000"/>
            <a:ext cx="1942560" cy="15822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u="sng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Services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Hadoop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Spark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Kafka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etc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9" name="CustomShape 15"/>
          <p:cNvSpPr/>
          <p:nvPr/>
        </p:nvSpPr>
        <p:spPr>
          <a:xfrm rot="16200000" flipV="1">
            <a:off x="7646400" y="3811680"/>
            <a:ext cx="905400" cy="2338560"/>
          </a:xfrm>
          <a:prstGeom prst="bentConnector2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0" name="CustomShape 16"/>
          <p:cNvSpPr/>
          <p:nvPr/>
        </p:nvSpPr>
        <p:spPr>
          <a:xfrm>
            <a:off x="6702120" y="3780000"/>
            <a:ext cx="129420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Cert Signing Requests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1" name="CustomShape 17"/>
          <p:cNvSpPr/>
          <p:nvPr/>
        </p:nvSpPr>
        <p:spPr>
          <a:xfrm>
            <a:off x="6282000" y="2339640"/>
            <a:ext cx="360" cy="1798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7861767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Flink on YARN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modes: detached or blocking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Hopsworks</a:t>
            </a:r>
            <a:r>
              <a:rPr lang="en-US" dirty="0" smtClean="0"/>
              <a:t> supports detached mode</a:t>
            </a:r>
          </a:p>
          <a:p>
            <a:pPr lvl="1"/>
            <a:r>
              <a:rPr lang="en-US" dirty="0" smtClean="0"/>
              <a:t>Client started locally, then exits after the job is submitted to YARN</a:t>
            </a:r>
          </a:p>
          <a:p>
            <a:pPr lvl="1"/>
            <a:r>
              <a:rPr lang="en-US" dirty="0"/>
              <a:t>No accumulator results or exceptions from the </a:t>
            </a:r>
            <a:r>
              <a:rPr lang="en-US" dirty="0" err="1"/>
              <a:t>ExecutionEnvironment.execute</a:t>
            </a:r>
            <a:r>
              <a:rPr lang="en-US" dirty="0"/>
              <a:t>() </a:t>
            </a:r>
            <a:endParaRPr lang="en-US" dirty="0" smtClean="0"/>
          </a:p>
          <a:p>
            <a:pPr lvl="1"/>
            <a:r>
              <a:rPr lang="en-US" dirty="0"/>
              <a:t>Can only kill YARN job, not Flink </a:t>
            </a:r>
            <a:r>
              <a:rPr lang="en-US" dirty="0" smtClean="0"/>
              <a:t>session. Cleanup issues.</a:t>
            </a:r>
          </a:p>
          <a:p>
            <a:endParaRPr lang="en-US" dirty="0" smtClean="0"/>
          </a:p>
          <a:p>
            <a:r>
              <a:rPr lang="en-US" dirty="0" smtClean="0"/>
              <a:t>New Architecture proposal for a Flink Dispatcher</a:t>
            </a:r>
          </a:p>
        </p:txBody>
      </p:sp>
    </p:spTree>
    <p:extLst>
      <p:ext uri="{BB962C8B-B14F-4D97-AF65-F5344CB8AC3E}">
        <p14:creationId xmlns:p14="http://schemas.microsoft.com/office/powerpoint/2010/main" val="427731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Line 1"/>
          <p:cNvSpPr/>
          <p:nvPr/>
        </p:nvSpPr>
        <p:spPr>
          <a:xfrm>
            <a:off x="4121640" y="1115280"/>
            <a:ext cx="72000" cy="6306480"/>
          </a:xfrm>
          <a:prstGeom prst="line">
            <a:avLst/>
          </a:prstGeom>
          <a:ln w="9360" cap="rnd">
            <a:solidFill>
              <a:schemeClr val="tx1"/>
            </a:solidFill>
            <a:custDash>
              <a:ds d="1300000" sp="10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CustomShape 2"/>
          <p:cNvSpPr/>
          <p:nvPr/>
        </p:nvSpPr>
        <p:spPr>
          <a:xfrm>
            <a:off x="0" y="35280"/>
            <a:ext cx="10689840" cy="912600"/>
          </a:xfrm>
          <a:prstGeom prst="rect">
            <a:avLst/>
          </a:prstGeom>
          <a:solidFill>
            <a:srgbClr val="1C54A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</a:t>
            </a: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Flink/Kafka Job on YARN with </a:t>
            </a:r>
            <a:r>
              <a:rPr lang="en-US" sz="36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Hopsworks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5" name="CustomShape 3"/>
          <p:cNvSpPr/>
          <p:nvPr/>
        </p:nvSpPr>
        <p:spPr>
          <a:xfrm>
            <a:off x="8082360" y="7020360"/>
            <a:ext cx="2492280" cy="39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FE078D9-714A-4C33-8177-DF2E02AA574A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18</a:t>
            </a:fld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6" name="Picture 51"/>
          <p:cNvPicPr/>
          <p:nvPr/>
        </p:nvPicPr>
        <p:blipFill>
          <a:blip r:embed="rId3"/>
          <a:stretch/>
        </p:blipFill>
        <p:spPr>
          <a:xfrm>
            <a:off x="3635850" y="3990600"/>
            <a:ext cx="1206000" cy="1136880"/>
          </a:xfrm>
          <a:prstGeom prst="rect">
            <a:avLst/>
          </a:prstGeom>
          <a:ln w="9360">
            <a:noFill/>
          </a:ln>
        </p:spPr>
      </p:pic>
      <p:pic>
        <p:nvPicPr>
          <p:cNvPr id="547" name="Content Placeholder 21"/>
          <p:cNvPicPr/>
          <p:nvPr/>
        </p:nvPicPr>
        <p:blipFill>
          <a:blip r:embed="rId4"/>
          <a:stretch/>
        </p:blipFill>
        <p:spPr>
          <a:xfrm>
            <a:off x="287280" y="3823200"/>
            <a:ext cx="1267560" cy="1303920"/>
          </a:xfrm>
          <a:prstGeom prst="rect">
            <a:avLst/>
          </a:prstGeom>
          <a:ln>
            <a:noFill/>
          </a:ln>
        </p:spPr>
      </p:pic>
      <p:sp>
        <p:nvSpPr>
          <p:cNvPr id="548" name="CustomShape 4"/>
          <p:cNvSpPr/>
          <p:nvPr/>
        </p:nvSpPr>
        <p:spPr>
          <a:xfrm>
            <a:off x="172440" y="5097600"/>
            <a:ext cx="1705320" cy="33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Alice@gmail.com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9" name="CustomShape 5"/>
          <p:cNvSpPr/>
          <p:nvPr/>
        </p:nvSpPr>
        <p:spPr>
          <a:xfrm>
            <a:off x="1457474" y="4151520"/>
            <a:ext cx="202479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1. Launch Flink Job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0" name="Line 6"/>
          <p:cNvSpPr/>
          <p:nvPr/>
        </p:nvSpPr>
        <p:spPr>
          <a:xfrm>
            <a:off x="1630080" y="4613040"/>
            <a:ext cx="213156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3" name="CustomShape 9"/>
          <p:cNvSpPr/>
          <p:nvPr/>
        </p:nvSpPr>
        <p:spPr>
          <a:xfrm>
            <a:off x="4664580" y="1045080"/>
            <a:ext cx="1510200" cy="119736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Distributed Database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5" name="CustomShape 11"/>
          <p:cNvSpPr/>
          <p:nvPr/>
        </p:nvSpPr>
        <p:spPr>
          <a:xfrm>
            <a:off x="5240306" y="2267669"/>
            <a:ext cx="2265840" cy="11385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2. Get certs,</a:t>
            </a:r>
            <a:b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</a:b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service 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ndpoints</a:t>
            </a:r>
          </a:p>
        </p:txBody>
      </p:sp>
      <p:sp>
        <p:nvSpPr>
          <p:cNvPr id="557" name="CustomShape 13"/>
          <p:cNvSpPr/>
          <p:nvPr/>
        </p:nvSpPr>
        <p:spPr>
          <a:xfrm>
            <a:off x="5417914" y="6460421"/>
            <a:ext cx="2618734" cy="77580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YARN Private </a:t>
            </a:r>
            <a:r>
              <a:rPr lang="en-US" sz="20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LocalResources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8" name="CustomShape 14"/>
          <p:cNvSpPr/>
          <p:nvPr/>
        </p:nvSpPr>
        <p:spPr>
          <a:xfrm>
            <a:off x="7002228" y="3823201"/>
            <a:ext cx="3572412" cy="1180772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 dirty="0" smtClean="0"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Flink/Kafka Streaming </a:t>
            </a:r>
            <a:r>
              <a:rPr lang="en-US" sz="1800" u="sng" spc="-1" dirty="0" smtClean="0"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App</a:t>
            </a:r>
            <a:endParaRPr lang="en-US" sz="1800" u="sng" spc="-1" dirty="0" smtClean="0"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" name="Line 6"/>
          <p:cNvSpPr/>
          <p:nvPr/>
        </p:nvSpPr>
        <p:spPr>
          <a:xfrm flipV="1">
            <a:off x="4337793" y="2242439"/>
            <a:ext cx="864057" cy="1748159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11"/>
          <p:cNvSpPr/>
          <p:nvPr/>
        </p:nvSpPr>
        <p:spPr>
          <a:xfrm>
            <a:off x="4448218" y="5796061"/>
            <a:ext cx="2265840" cy="4483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4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. Materialize certs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Line 6"/>
          <p:cNvSpPr/>
          <p:nvPr/>
        </p:nvSpPr>
        <p:spPr>
          <a:xfrm flipV="1">
            <a:off x="4697834" y="4126852"/>
            <a:ext cx="2225026" cy="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11"/>
          <p:cNvSpPr/>
          <p:nvPr/>
        </p:nvSpPr>
        <p:spPr>
          <a:xfrm>
            <a:off x="4592234" y="3721369"/>
            <a:ext cx="2265840" cy="11385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3. YARN Job +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onfig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Line 6"/>
          <p:cNvSpPr/>
          <p:nvPr/>
        </p:nvSpPr>
        <p:spPr>
          <a:xfrm flipH="1" flipV="1">
            <a:off x="4796212" y="4846932"/>
            <a:ext cx="2172286" cy="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CustomShape 11"/>
          <p:cNvSpPr/>
          <p:nvPr/>
        </p:nvSpPr>
        <p:spPr>
          <a:xfrm>
            <a:off x="4841850" y="4441449"/>
            <a:ext cx="2265840" cy="490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6. Get Schema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Line 6"/>
          <p:cNvSpPr/>
          <p:nvPr/>
        </p:nvSpPr>
        <p:spPr>
          <a:xfrm flipH="1" flipV="1">
            <a:off x="9882410" y="2195660"/>
            <a:ext cx="432048" cy="1627539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11"/>
          <p:cNvSpPr/>
          <p:nvPr/>
        </p:nvSpPr>
        <p:spPr>
          <a:xfrm>
            <a:off x="8696690" y="2990553"/>
            <a:ext cx="1833792" cy="717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7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. Consume </a:t>
            </a:r>
            <a:b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</a:b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Produce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22" name="Picture 2" descr="Bildresultat för apache kafk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258" y="1209949"/>
            <a:ext cx="1929750" cy="101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50162" y="5868069"/>
            <a:ext cx="15711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5. Read Certs</a:t>
            </a:r>
          </a:p>
          <a:p>
            <a:pPr algn="ctr"/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</p:txBody>
      </p:sp>
      <p:sp>
        <p:nvSpPr>
          <p:cNvPr id="32" name="Line 6"/>
          <p:cNvSpPr/>
          <p:nvPr/>
        </p:nvSpPr>
        <p:spPr>
          <a:xfrm flipH="1">
            <a:off x="7002090" y="5013265"/>
            <a:ext cx="864096" cy="1430366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CustomShape 5"/>
          <p:cNvSpPr/>
          <p:nvPr/>
        </p:nvSpPr>
        <p:spPr>
          <a:xfrm>
            <a:off x="3473698" y="4931965"/>
            <a:ext cx="1351679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Hopsworks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4" name="Curved Connector 3"/>
          <p:cNvCxnSpPr/>
          <p:nvPr/>
        </p:nvCxnSpPr>
        <p:spPr bwMode="auto">
          <a:xfrm>
            <a:off x="4817405" y="4994668"/>
            <a:ext cx="1885699" cy="1448963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7002090" y="4643933"/>
            <a:ext cx="142423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KafkaUtil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863677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" grpId="0"/>
      <p:bldP spid="555" grpId="0"/>
      <p:bldP spid="23" grpId="0"/>
      <p:bldP spid="25" grpId="0"/>
      <p:bldP spid="27" grpId="0"/>
      <p:bldP spid="29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233338" y="2483693"/>
            <a:ext cx="10009112" cy="1224136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Flink Stream Producer in Secure </a:t>
            </a:r>
            <a:r>
              <a:rPr lang="en-US" dirty="0"/>
              <a:t>Kafka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StreamExecutionEnvironment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StreamExecutionEnvironment.getExecutionEnvironment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topic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parameterTool.get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("topic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Discover: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Schema Registry and Kafka Broker Endpoints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Kafka Properties file with certs and broker details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producer using Kafka Properties</a:t>
            </a:r>
          </a:p>
          <a:p>
            <a:pPr marL="457200" indent="-457200">
              <a:buFontTx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Distribute: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X.509 certs to all hosts on the cluster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Download: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Schema for the Topic from the Schema Registry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this all securely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DataStream&lt;…&gt;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env.addSource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messageStream.addSink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(producer);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env.execute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("Write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Kafka");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ustomShape 3"/>
          <p:cNvSpPr/>
          <p:nvPr/>
        </p:nvSpPr>
        <p:spPr>
          <a:xfrm>
            <a:off x="8082360" y="7020360"/>
            <a:ext cx="2492280" cy="39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37BB5BD-C0CD-41C1-8920-2BDB3808BD64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19</a:t>
            </a:fld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33338" y="3707829"/>
            <a:ext cx="10009112" cy="1224136"/>
          </a:xfrm>
          <a:prstGeom prst="round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86266" y="2051645"/>
            <a:ext cx="17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Developer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67954" y="4931965"/>
            <a:ext cx="1862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Operations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906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Polyglot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ABBEC27-BBD9-4086-947E-E5DDEF7BE97F}" type="slidenum">
              <a:rPr lang="en-US" smtClean="0"/>
              <a:t>2</a:t>
            </a:fld>
            <a:endParaRPr lang="en-US"/>
          </a:p>
        </p:txBody>
      </p:sp>
      <p:pic>
        <p:nvPicPr>
          <p:cNvPr id="2050" name="Picture 2" descr="Bildresultat för pep guardiola 5 langu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78" y="1115541"/>
            <a:ext cx="9144000" cy="525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61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Flink/Kafka Stream Producer in </a:t>
            </a:r>
            <a:r>
              <a:rPr lang="en-US" dirty="0" err="1" smtClean="0"/>
              <a:t>Hopsworks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StreamExecutionEnvironment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StreamExecutionEnvironment.getExecutionEnvironment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topic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parameterTool.get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("topic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FlinkProducer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producer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KafkaUtil.getFlinkProducer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(topic);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DataStream&lt;…&gt;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env.addSource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messageStream.addSink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(producer);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env.execute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("Write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Kafka");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ustomShape 3"/>
          <p:cNvSpPr/>
          <p:nvPr/>
        </p:nvSpPr>
        <p:spPr>
          <a:xfrm>
            <a:off x="8082360" y="7020360"/>
            <a:ext cx="2492280" cy="39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37BB5BD-C0CD-41C1-8920-2BDB3808BD64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20</a:t>
            </a:fld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322" y="7020360"/>
            <a:ext cx="77131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https://github.com/hopshadoop/hops-kafka-examples</a:t>
            </a:r>
          </a:p>
        </p:txBody>
      </p:sp>
    </p:spTree>
    <p:extLst>
      <p:ext uri="{BB962C8B-B14F-4D97-AF65-F5344CB8AC3E}">
        <p14:creationId xmlns:p14="http://schemas.microsoft.com/office/powerpoint/2010/main" val="220268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Flink/Kafka Stream </a:t>
            </a:r>
            <a:r>
              <a:rPr lang="en-US" dirty="0" smtClean="0"/>
              <a:t>Consumer in </a:t>
            </a:r>
            <a:r>
              <a:rPr lang="en-US" dirty="0" err="1"/>
              <a:t>Hopsworks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7550"/>
            <a:ext cx="10289306" cy="532859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StreamExecutionEnvironment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StreamExecutionEnvironment.getExecutionEnvironment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topic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parameterTool.get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("topic");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FlinkConsumer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consumer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KafkaUtil.getFlinkConsumer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(topic);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DataStream&lt;…&gt;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env.addSource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(consumer);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RollingSink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rollingSink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... // HDFS path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messageStream.addSink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rollingSink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env.execute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(“Read from Kafka, write to HDFS");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8082360" y="7020360"/>
            <a:ext cx="2492280" cy="39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E6BAEA-6F81-4FCB-932A-C4B21A918A84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21</a:t>
            </a:fld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322" y="7052135"/>
            <a:ext cx="77131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https://github.com/hopshadoop/hops-kafka-examples</a:t>
            </a:r>
          </a:p>
        </p:txBody>
      </p:sp>
    </p:spTree>
    <p:extLst>
      <p:ext uri="{BB962C8B-B14F-4D97-AF65-F5344CB8AC3E}">
        <p14:creationId xmlns:p14="http://schemas.microsoft.com/office/powerpoint/2010/main" val="361009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Zeppelin Support for Flink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ABBEC27-BBD9-4086-947E-E5DDEF7BE97F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6" y="1662356"/>
            <a:ext cx="10619881" cy="470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3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Karamel</a:t>
            </a:r>
            <a:r>
              <a:rPr lang="en-US" dirty="0" smtClean="0"/>
              <a:t>/Chef for Automated Installation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EC27-BBD9-4086-947E-E5DDEF7BE97F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77" y="1187549"/>
            <a:ext cx="10535654" cy="5328592"/>
          </a:xfrm>
          <a:prstGeom prst="rect">
            <a:avLst/>
          </a:prstGeom>
        </p:spPr>
      </p:pic>
      <p:sp>
        <p:nvSpPr>
          <p:cNvPr id="7" name="Cloud 6"/>
          <p:cNvSpPr/>
          <p:nvPr/>
        </p:nvSpPr>
        <p:spPr>
          <a:xfrm>
            <a:off x="1385466" y="5918562"/>
            <a:ext cx="7344816" cy="1195158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6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819783" y="6171071"/>
            <a:ext cx="1462227" cy="639423"/>
            <a:chOff x="7640238" y="1287750"/>
            <a:chExt cx="1326506" cy="580073"/>
          </a:xfrm>
        </p:grpSpPr>
        <p:pic>
          <p:nvPicPr>
            <p:cNvPr id="9" name="Picture 8" descr="cloud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8088" y="1287750"/>
              <a:ext cx="1143001" cy="580073"/>
            </a:xfrm>
            <a:prstGeom prst="rect">
              <a:avLst/>
            </a:prstGeom>
          </p:spPr>
        </p:pic>
        <p:pic>
          <p:nvPicPr>
            <p:cNvPr id="10" name="Picture 9" descr="amazo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0238" y="1382700"/>
              <a:ext cx="1326506" cy="485123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3581903" y="6146015"/>
            <a:ext cx="1259947" cy="664479"/>
            <a:chOff x="7778649" y="2026436"/>
            <a:chExt cx="1143001" cy="602803"/>
          </a:xfrm>
        </p:grpSpPr>
        <p:pic>
          <p:nvPicPr>
            <p:cNvPr id="12" name="Picture 11" descr="cloud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649" y="2026436"/>
              <a:ext cx="1143001" cy="580073"/>
            </a:xfrm>
            <a:prstGeom prst="rect">
              <a:avLst/>
            </a:prstGeom>
          </p:spPr>
        </p:pic>
        <p:pic>
          <p:nvPicPr>
            <p:cNvPr id="13" name="Picture 12" descr="openstack-350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783" y="2084178"/>
              <a:ext cx="577765" cy="545061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2241630" y="6171071"/>
            <a:ext cx="1314527" cy="639423"/>
            <a:chOff x="7823743" y="2758909"/>
            <a:chExt cx="1192515" cy="580073"/>
          </a:xfrm>
        </p:grpSpPr>
        <p:pic>
          <p:nvPicPr>
            <p:cNvPr id="15" name="Picture 14" descr="cloud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3743" y="2758909"/>
              <a:ext cx="1143001" cy="580073"/>
            </a:xfrm>
            <a:prstGeom prst="rect">
              <a:avLst/>
            </a:prstGeom>
          </p:spPr>
        </p:pic>
        <p:pic>
          <p:nvPicPr>
            <p:cNvPr id="16" name="Picture 15" descr="Carlosjj-Google-Jfk-Compute-engine.ico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7229" y="2758909"/>
              <a:ext cx="363645" cy="36364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7830782" y="3061012"/>
              <a:ext cx="1185476" cy="2069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2" dirty="0"/>
                <a:t>Google Compute Engine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65867" y="6171071"/>
            <a:ext cx="1312287" cy="639423"/>
            <a:chOff x="6018789" y="6156101"/>
            <a:chExt cx="1312287" cy="639423"/>
          </a:xfrm>
        </p:grpSpPr>
        <p:pic>
          <p:nvPicPr>
            <p:cNvPr id="19" name="Picture 18" descr="cloud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8789" y="6156101"/>
              <a:ext cx="1259947" cy="639423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6065986" y="6372125"/>
              <a:ext cx="12650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BareMetal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71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197850" y="7019925"/>
            <a:ext cx="2493963" cy="401638"/>
          </a:xfrm>
        </p:spPr>
        <p:txBody>
          <a:bodyPr/>
          <a:lstStyle/>
          <a:p>
            <a:fld id="{6ABBEC27-BBD9-4086-947E-E5DDEF7BE97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74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7550"/>
            <a:ext cx="9929266" cy="4608511"/>
          </a:xfrm>
        </p:spPr>
        <p:txBody>
          <a:bodyPr/>
          <a:lstStyle/>
          <a:p>
            <a:r>
              <a:rPr lang="en-US" dirty="0" err="1" smtClean="0"/>
              <a:t>Hopsworks</a:t>
            </a:r>
            <a:r>
              <a:rPr lang="en-US" dirty="0" smtClean="0"/>
              <a:t> provides first-class support for </a:t>
            </a:r>
            <a:br>
              <a:rPr lang="en-US" dirty="0" smtClean="0"/>
            </a:br>
            <a:r>
              <a:rPr lang="en-US" dirty="0" smtClean="0"/>
              <a:t>Flink-as-a-Service</a:t>
            </a:r>
          </a:p>
          <a:p>
            <a:pPr lvl="1"/>
            <a:r>
              <a:rPr lang="en-US" dirty="0" smtClean="0"/>
              <a:t>Streaming or Batch Jobs</a:t>
            </a:r>
          </a:p>
          <a:p>
            <a:pPr lvl="1"/>
            <a:r>
              <a:rPr lang="en-US" dirty="0" smtClean="0"/>
              <a:t>Zeppelin Notebooks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Hopworks</a:t>
            </a:r>
            <a:r>
              <a:rPr lang="en-US" dirty="0" smtClean="0"/>
              <a:t> simplifies secure use of Kafka in Flink on YARN</a:t>
            </a:r>
          </a:p>
          <a:p>
            <a:endParaRPr lang="en-US" dirty="0"/>
          </a:p>
          <a:p>
            <a:r>
              <a:rPr lang="en-US" dirty="0" smtClean="0"/>
              <a:t>YARN support for Flink still a work-in-progress</a:t>
            </a:r>
          </a:p>
          <a:p>
            <a:pPr lvl="1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ABBEC27-BBD9-4086-947E-E5DDEF7BE97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9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Hops Team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7550"/>
            <a:ext cx="9929266" cy="561662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Active:</a:t>
            </a:r>
            <a:r>
              <a:rPr lang="en-US" sz="2000" b="1" dirty="0">
                <a:solidFill>
                  <a:schemeClr val="accent1"/>
                </a:solidFill>
              </a:rPr>
              <a:t> 		</a:t>
            </a:r>
            <a:r>
              <a:rPr lang="en-US" sz="2000" dirty="0">
                <a:solidFill>
                  <a:schemeClr val="accent1"/>
                </a:solidFill>
              </a:rPr>
              <a:t>Jim Dowling</a:t>
            </a:r>
            <a:r>
              <a:rPr lang="en-US" sz="2000" b="1" dirty="0">
                <a:solidFill>
                  <a:schemeClr val="accent1"/>
                </a:solidFill>
              </a:rPr>
              <a:t>, </a:t>
            </a:r>
            <a:r>
              <a:rPr lang="en-US" sz="2000" dirty="0" err="1">
                <a:solidFill>
                  <a:schemeClr val="accent1"/>
                </a:solidFill>
              </a:rPr>
              <a:t>Seif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Haridi</a:t>
            </a:r>
            <a:r>
              <a:rPr lang="en-US" sz="2000" dirty="0">
                <a:solidFill>
                  <a:schemeClr val="accent1"/>
                </a:solidFill>
              </a:rPr>
              <a:t>, Tor </a:t>
            </a:r>
            <a:r>
              <a:rPr lang="en-US" sz="2000" dirty="0" err="1">
                <a:solidFill>
                  <a:schemeClr val="accent1"/>
                </a:solidFill>
              </a:rPr>
              <a:t>Bj</a:t>
            </a:r>
            <a:r>
              <a:rPr lang="sv-SE" sz="2000" dirty="0">
                <a:solidFill>
                  <a:schemeClr val="accent1"/>
                </a:solidFill>
              </a:rPr>
              <a:t>örn Minde, </a:t>
            </a:r>
            <a:br>
              <a:rPr lang="sv-SE" sz="2000" dirty="0">
                <a:solidFill>
                  <a:schemeClr val="accent1"/>
                </a:solidFill>
              </a:rPr>
            </a:br>
            <a:r>
              <a:rPr lang="sv-SE" sz="2000" dirty="0">
                <a:solidFill>
                  <a:schemeClr val="accent1"/>
                </a:solidFill>
              </a:rPr>
              <a:t>		</a:t>
            </a:r>
            <a:r>
              <a:rPr lang="en-US" sz="2000" dirty="0">
                <a:solidFill>
                  <a:schemeClr val="accent1"/>
                </a:solidFill>
              </a:rPr>
              <a:t>Gautier </a:t>
            </a:r>
            <a:r>
              <a:rPr lang="en-US" sz="2000" dirty="0" err="1">
                <a:solidFill>
                  <a:schemeClr val="accent1"/>
                </a:solidFill>
              </a:rPr>
              <a:t>Berthou</a:t>
            </a:r>
            <a:r>
              <a:rPr lang="en-US" sz="2000" dirty="0">
                <a:solidFill>
                  <a:schemeClr val="accent1"/>
                </a:solidFill>
              </a:rPr>
              <a:t>, Salman </a:t>
            </a:r>
            <a:r>
              <a:rPr lang="en-US" sz="2000" dirty="0" err="1">
                <a:solidFill>
                  <a:schemeClr val="accent1"/>
                </a:solidFill>
              </a:rPr>
              <a:t>Niazi</a:t>
            </a:r>
            <a:r>
              <a:rPr lang="en-US" sz="2000" dirty="0">
                <a:solidFill>
                  <a:schemeClr val="accent1"/>
                </a:solidFill>
              </a:rPr>
              <a:t>, Mahmoud Ismail,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		</a:t>
            </a:r>
            <a:r>
              <a:rPr lang="en-US" sz="2000" dirty="0" err="1">
                <a:solidFill>
                  <a:schemeClr val="accent1"/>
                </a:solidFill>
              </a:rPr>
              <a:t>Theofilos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Kakantousis</a:t>
            </a:r>
            <a:r>
              <a:rPr lang="en-US" sz="2000" dirty="0">
                <a:solidFill>
                  <a:schemeClr val="accent1"/>
                </a:solidFill>
              </a:rPr>
              <a:t>, Johan </a:t>
            </a:r>
            <a:r>
              <a:rPr lang="en-US" sz="2000" dirty="0" err="1">
                <a:solidFill>
                  <a:schemeClr val="accent1"/>
                </a:solidFill>
              </a:rPr>
              <a:t>Svedlund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Nordstr</a:t>
            </a:r>
            <a:r>
              <a:rPr lang="sv-SE" sz="2000" dirty="0">
                <a:solidFill>
                  <a:schemeClr val="accent1"/>
                </a:solidFill>
              </a:rPr>
              <a:t>öm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		Konstantin </a:t>
            </a:r>
            <a:r>
              <a:rPr lang="en-US" sz="2000" dirty="0">
                <a:solidFill>
                  <a:schemeClr val="accent1"/>
                </a:solidFill>
              </a:rPr>
              <a:t>Popov, </a:t>
            </a:r>
            <a:r>
              <a:rPr lang="en-US" sz="2000" dirty="0" err="1" smtClean="0">
                <a:solidFill>
                  <a:schemeClr val="accent1"/>
                </a:solidFill>
              </a:rPr>
              <a:t>Antonios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Kouzoupis</a:t>
            </a:r>
            <a:r>
              <a:rPr lang="en-US" sz="2000" dirty="0" smtClean="0">
                <a:solidFill>
                  <a:schemeClr val="accent1"/>
                </a:solidFill>
              </a:rPr>
              <a:t>.</a:t>
            </a:r>
            <a:r>
              <a:rPr lang="en-US" sz="2000" dirty="0">
                <a:solidFill>
                  <a:schemeClr val="accent1"/>
                </a:solidFill>
              </a:rPr>
              <a:t/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		</a:t>
            </a:r>
            <a:r>
              <a:rPr lang="sv-SE" sz="2000" dirty="0" err="1" smtClean="0">
                <a:solidFill>
                  <a:schemeClr val="accent1"/>
                </a:solidFill>
              </a:rPr>
              <a:t>Ermias</a:t>
            </a:r>
            <a:r>
              <a:rPr lang="sv-SE" sz="2000" dirty="0" smtClean="0">
                <a:solidFill>
                  <a:schemeClr val="accent1"/>
                </a:solidFill>
              </a:rPr>
              <a:t> </a:t>
            </a:r>
            <a:r>
              <a:rPr lang="sv-SE" sz="2000" dirty="0" err="1">
                <a:solidFill>
                  <a:schemeClr val="accent1"/>
                </a:solidFill>
              </a:rPr>
              <a:t>Gebremeskel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dirty="0" smtClean="0">
                <a:solidFill>
                  <a:schemeClr val="accent1"/>
                </a:solidFill>
              </a:rPr>
              <a:t>Daniel </a:t>
            </a:r>
            <a:r>
              <a:rPr lang="en-US" sz="2000" dirty="0" err="1" smtClean="0">
                <a:solidFill>
                  <a:schemeClr val="accent1"/>
                </a:solidFill>
              </a:rPr>
              <a:t>Bekele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Alumni:	</a:t>
            </a:r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2000" dirty="0" err="1" smtClean="0">
                <a:solidFill>
                  <a:schemeClr val="accent1"/>
                </a:solidFill>
              </a:rPr>
              <a:t>Vasileios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Giannokostas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dirty="0" err="1">
                <a:solidFill>
                  <a:schemeClr val="accent1"/>
                </a:solidFill>
              </a:rPr>
              <a:t>Misganu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Dessalegn</a:t>
            </a:r>
            <a:r>
              <a:rPr lang="en-US" sz="2000" dirty="0" smtClean="0">
                <a:solidFill>
                  <a:schemeClr val="accent1"/>
                </a:solidFill>
              </a:rPr>
              <a:t>, </a:t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		Rizvi </a:t>
            </a:r>
            <a:r>
              <a:rPr lang="en-US" sz="2000" dirty="0">
                <a:solidFill>
                  <a:schemeClr val="accent1"/>
                </a:solidFill>
              </a:rPr>
              <a:t>Hasan, Paul M</a:t>
            </a:r>
            <a:r>
              <a:rPr lang="sv-SE" sz="2000" dirty="0" err="1">
                <a:solidFill>
                  <a:schemeClr val="accent1"/>
                </a:solidFill>
              </a:rPr>
              <a:t>älzer</a:t>
            </a:r>
            <a:r>
              <a:rPr lang="sv-SE" sz="2000" dirty="0">
                <a:solidFill>
                  <a:schemeClr val="accent1"/>
                </a:solidFill>
              </a:rPr>
              <a:t>, Bram </a:t>
            </a:r>
            <a:r>
              <a:rPr lang="sv-SE" sz="2000" dirty="0" err="1">
                <a:solidFill>
                  <a:schemeClr val="accent1"/>
                </a:solidFill>
              </a:rPr>
              <a:t>Leenders</a:t>
            </a:r>
            <a:r>
              <a:rPr lang="sv-SE" sz="2000" dirty="0">
                <a:solidFill>
                  <a:schemeClr val="accent1"/>
                </a:solidFill>
              </a:rPr>
              <a:t>, Juan </a:t>
            </a:r>
            <a:r>
              <a:rPr lang="sv-SE" sz="2000" dirty="0" err="1">
                <a:solidFill>
                  <a:schemeClr val="accent1"/>
                </a:solidFill>
              </a:rPr>
              <a:t>Roca</a:t>
            </a:r>
            <a:r>
              <a:rPr lang="sv-SE" sz="2000" dirty="0">
                <a:solidFill>
                  <a:schemeClr val="accent1"/>
                </a:solidFill>
              </a:rPr>
              <a:t>,</a:t>
            </a:r>
            <a:br>
              <a:rPr lang="sv-SE" sz="2000" dirty="0">
                <a:solidFill>
                  <a:schemeClr val="accent1"/>
                </a:solidFill>
              </a:rPr>
            </a:br>
            <a:r>
              <a:rPr lang="sv-SE" sz="2000" dirty="0">
                <a:solidFill>
                  <a:schemeClr val="accent1"/>
                </a:solidFill>
              </a:rPr>
              <a:t>		</a:t>
            </a:r>
            <a:r>
              <a:rPr lang="en-US" sz="2000" dirty="0">
                <a:solidFill>
                  <a:schemeClr val="accent1"/>
                </a:solidFill>
              </a:rPr>
              <a:t>K “Sri” </a:t>
            </a:r>
            <a:r>
              <a:rPr lang="en-US" sz="2000" dirty="0" err="1">
                <a:solidFill>
                  <a:schemeClr val="accent1"/>
                </a:solidFill>
              </a:rPr>
              <a:t>Srijeyanthan</a:t>
            </a:r>
            <a:r>
              <a:rPr lang="en-US" sz="2000" dirty="0">
                <a:solidFill>
                  <a:schemeClr val="accent1"/>
                </a:solidFill>
              </a:rPr>
              <a:t>, Steffen </a:t>
            </a:r>
            <a:r>
              <a:rPr lang="en-US" sz="2000" dirty="0" err="1">
                <a:solidFill>
                  <a:schemeClr val="accent1"/>
                </a:solidFill>
              </a:rPr>
              <a:t>Grohsschmiedt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		Alberto </a:t>
            </a:r>
            <a:r>
              <a:rPr lang="en-US" sz="2000" dirty="0" err="1">
                <a:solidFill>
                  <a:schemeClr val="accent1"/>
                </a:solidFill>
              </a:rPr>
              <a:t>Lorente</a:t>
            </a:r>
            <a:r>
              <a:rPr lang="en-US" sz="2000" dirty="0">
                <a:solidFill>
                  <a:schemeClr val="accent1"/>
                </a:solidFill>
              </a:rPr>
              <a:t>, Andre </a:t>
            </a:r>
            <a:r>
              <a:rPr lang="en-US" sz="2000" dirty="0" err="1">
                <a:solidFill>
                  <a:schemeClr val="accent1"/>
                </a:solidFill>
              </a:rPr>
              <a:t>Mor</a:t>
            </a:r>
            <a:r>
              <a:rPr lang="sv-SE" sz="2000" dirty="0">
                <a:solidFill>
                  <a:schemeClr val="accent1"/>
                </a:solidFill>
              </a:rPr>
              <a:t>é, </a:t>
            </a:r>
            <a:r>
              <a:rPr lang="en-US" sz="2000" dirty="0">
                <a:solidFill>
                  <a:schemeClr val="accent1"/>
                </a:solidFill>
              </a:rPr>
              <a:t>Ali </a:t>
            </a:r>
            <a:r>
              <a:rPr lang="en-US" sz="2000" dirty="0" err="1">
                <a:solidFill>
                  <a:schemeClr val="accent1"/>
                </a:solidFill>
              </a:rPr>
              <a:t>Gholami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dirty="0" smtClean="0">
                <a:solidFill>
                  <a:schemeClr val="accent1"/>
                </a:solidFill>
              </a:rPr>
              <a:t>Davis </a:t>
            </a:r>
            <a:r>
              <a:rPr lang="en-US" sz="2000" dirty="0" err="1" smtClean="0">
                <a:solidFill>
                  <a:schemeClr val="accent1"/>
                </a:solidFill>
              </a:rPr>
              <a:t>Jaunzems</a:t>
            </a:r>
            <a:r>
              <a:rPr lang="en-US" sz="2000" dirty="0" smtClean="0">
                <a:solidFill>
                  <a:schemeClr val="accent1"/>
                </a:solidFill>
              </a:rPr>
              <a:t>,</a:t>
            </a:r>
            <a:r>
              <a:rPr lang="en-US" sz="2000" dirty="0">
                <a:solidFill>
                  <a:schemeClr val="accent1"/>
                </a:solidFill>
              </a:rPr>
              <a:t/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		</a:t>
            </a:r>
            <a:r>
              <a:rPr lang="en-US" sz="2000" dirty="0" err="1">
                <a:solidFill>
                  <a:schemeClr val="accent1"/>
                </a:solidFill>
              </a:rPr>
              <a:t>Stig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Viaene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dirty="0" err="1">
                <a:solidFill>
                  <a:schemeClr val="accent1"/>
                </a:solidFill>
              </a:rPr>
              <a:t>Hooman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Peiro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dirty="0" err="1">
                <a:solidFill>
                  <a:schemeClr val="accent1"/>
                </a:solidFill>
              </a:rPr>
              <a:t>Evangelos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Savvidis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		Jude D’Souza, Qi </a:t>
            </a:r>
            <a:r>
              <a:rPr lang="en-US" sz="2000" dirty="0" err="1">
                <a:solidFill>
                  <a:schemeClr val="accent1"/>
                </a:solidFill>
              </a:rPr>
              <a:t>Qi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dirty="0" err="1">
                <a:solidFill>
                  <a:schemeClr val="accent1"/>
                </a:solidFill>
              </a:rPr>
              <a:t>Gayana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Chandrasekara</a:t>
            </a:r>
            <a:r>
              <a:rPr lang="en-US" sz="2000" dirty="0">
                <a:solidFill>
                  <a:schemeClr val="accent1"/>
                </a:solidFill>
              </a:rPr>
              <a:t>,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		Nikolaos </a:t>
            </a:r>
            <a:r>
              <a:rPr lang="en-US" sz="2000" dirty="0" err="1">
                <a:solidFill>
                  <a:schemeClr val="accent1"/>
                </a:solidFill>
              </a:rPr>
              <a:t>Stanogias</a:t>
            </a:r>
            <a:r>
              <a:rPr lang="en-US" sz="2000" dirty="0">
                <a:solidFill>
                  <a:schemeClr val="accent1"/>
                </a:solidFill>
              </a:rPr>
              <a:t>, Daniel Bali, </a:t>
            </a:r>
            <a:r>
              <a:rPr lang="en-US" sz="2000" dirty="0" err="1">
                <a:solidFill>
                  <a:schemeClr val="accent1"/>
                </a:solidFill>
              </a:rPr>
              <a:t>Ioannis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Kerkinos</a:t>
            </a:r>
            <a:r>
              <a:rPr lang="en-US" sz="2000" dirty="0">
                <a:solidFill>
                  <a:schemeClr val="accent1"/>
                </a:solidFill>
              </a:rPr>
              <a:t>,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		Peter </a:t>
            </a:r>
            <a:r>
              <a:rPr lang="en-US" sz="2000" dirty="0" err="1">
                <a:solidFill>
                  <a:schemeClr val="accent1"/>
                </a:solidFill>
              </a:rPr>
              <a:t>Buechler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dirty="0" err="1">
                <a:solidFill>
                  <a:schemeClr val="accent1"/>
                </a:solidFill>
              </a:rPr>
              <a:t>Pushparaj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Motamari</a:t>
            </a:r>
            <a:r>
              <a:rPr lang="en-US" sz="2000" dirty="0">
                <a:solidFill>
                  <a:schemeClr val="accent1"/>
                </a:solidFill>
              </a:rPr>
              <a:t>, Hamid </a:t>
            </a:r>
            <a:r>
              <a:rPr lang="en-US" sz="2000" dirty="0" err="1">
                <a:solidFill>
                  <a:schemeClr val="accent1"/>
                </a:solidFill>
              </a:rPr>
              <a:t>Afzali</a:t>
            </a:r>
            <a:r>
              <a:rPr lang="en-US" sz="2000" dirty="0">
                <a:solidFill>
                  <a:schemeClr val="accent1"/>
                </a:solidFill>
              </a:rPr>
              <a:t>,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		</a:t>
            </a:r>
            <a:r>
              <a:rPr lang="en-US" sz="2000" dirty="0" err="1">
                <a:solidFill>
                  <a:schemeClr val="accent1"/>
                </a:solidFill>
              </a:rPr>
              <a:t>Wasif</a:t>
            </a:r>
            <a:r>
              <a:rPr lang="en-US" sz="2000" dirty="0">
                <a:solidFill>
                  <a:schemeClr val="accent1"/>
                </a:solidFill>
              </a:rPr>
              <a:t> Malik, </a:t>
            </a:r>
            <a:r>
              <a:rPr lang="en-US" sz="2000" dirty="0" err="1">
                <a:solidFill>
                  <a:schemeClr val="accent1"/>
                </a:solidFill>
              </a:rPr>
              <a:t>Lalith</a:t>
            </a:r>
            <a:r>
              <a:rPr lang="en-US" sz="2000" dirty="0">
                <a:solidFill>
                  <a:schemeClr val="accent1"/>
                </a:solidFill>
              </a:rPr>
              <a:t> Suresh, Mariano Valles, Ying Lieu.</a:t>
            </a:r>
          </a:p>
        </p:txBody>
      </p:sp>
      <p:pic>
        <p:nvPicPr>
          <p:cNvPr id="5" name="Picture 2" descr="S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332" y="6744954"/>
            <a:ext cx="2240086" cy="63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.rev-conference.org/REV2010/kth_logo_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333" y="6273196"/>
            <a:ext cx="1184789" cy="118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ildresultat för ssf forsk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045" y="6012085"/>
            <a:ext cx="1890117" cy="170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resultat för eu fp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902" y="6389341"/>
            <a:ext cx="190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resultat för eit digit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86" y="6240005"/>
            <a:ext cx="1251173" cy="125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7558" y="6241790"/>
            <a:ext cx="2321471" cy="29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403792" y="2339677"/>
            <a:ext cx="1806210" cy="2497632"/>
            <a:chOff x="4619816" y="1475582"/>
            <a:chExt cx="1806210" cy="24976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5826" y="1475582"/>
              <a:ext cx="1800200" cy="180020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619816" y="3203773"/>
              <a:ext cx="159691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latin typeface="+mj-lt"/>
                </a:rPr>
                <a:t>Hops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3370468" y="4787949"/>
            <a:ext cx="3610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latin typeface="+mj-lt"/>
              </a:rPr>
              <a:t>[Hadoop </a:t>
            </a:r>
            <a:r>
              <a:rPr lang="en-US">
                <a:latin typeface="+mj-lt"/>
              </a:rPr>
              <a:t>For </a:t>
            </a:r>
            <a:r>
              <a:rPr lang="en-US" smtClean="0">
                <a:latin typeface="+mj-lt"/>
              </a:rPr>
              <a:t>Humans]</a:t>
            </a:r>
            <a:endParaRPr lang="sv-SE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20623" y="5868068"/>
            <a:ext cx="48317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Join us!</a:t>
            </a:r>
          </a:p>
          <a:p>
            <a:pPr algn="ctr"/>
            <a:r>
              <a:rPr lang="en-US" sz="2800" b="1" dirty="0" smtClean="0"/>
              <a:t>http://github.com/hopshadoop</a:t>
            </a:r>
            <a:endParaRPr lang="sv-SE" sz="2800" b="1" dirty="0"/>
          </a:p>
        </p:txBody>
      </p:sp>
    </p:spTree>
    <p:extLst>
      <p:ext uri="{BB962C8B-B14F-4D97-AF65-F5344CB8AC3E}">
        <p14:creationId xmlns:p14="http://schemas.microsoft.com/office/powerpoint/2010/main" val="158026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Polyglot Data Parallel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 Processing</a:t>
            </a:r>
          </a:p>
          <a:p>
            <a:pPr lvl="1"/>
            <a:r>
              <a:rPr lang="en-US" dirty="0" smtClean="0"/>
              <a:t>Beam/Flink, Spark</a:t>
            </a:r>
            <a:endParaRPr lang="en-US" dirty="0"/>
          </a:p>
          <a:p>
            <a:pPr lvl="4"/>
            <a:endParaRPr lang="en-US" dirty="0"/>
          </a:p>
          <a:p>
            <a:r>
              <a:rPr lang="en-US" dirty="0" smtClean="0"/>
              <a:t>ETL/Batch Processing</a:t>
            </a:r>
            <a:endParaRPr lang="en-US" dirty="0"/>
          </a:p>
          <a:p>
            <a:pPr lvl="1"/>
            <a:r>
              <a:rPr lang="en-US" dirty="0" smtClean="0"/>
              <a:t>Spark, </a:t>
            </a:r>
            <a:r>
              <a:rPr lang="en-US" dirty="0" err="1" smtClean="0"/>
              <a:t>MapReduce</a:t>
            </a:r>
            <a:endParaRPr lang="en-US" dirty="0"/>
          </a:p>
          <a:p>
            <a:pPr lvl="4"/>
            <a:endParaRPr lang="en-US" dirty="0"/>
          </a:p>
          <a:p>
            <a:r>
              <a:rPr lang="en-US" dirty="0"/>
              <a:t>SQL-on-</a:t>
            </a:r>
            <a:r>
              <a:rPr lang="en-US" dirty="0" err="1"/>
              <a:t>hadoop</a:t>
            </a:r>
            <a:endParaRPr lang="en-US" dirty="0"/>
          </a:p>
          <a:p>
            <a:pPr lvl="1"/>
            <a:r>
              <a:rPr lang="en-US" dirty="0" smtClean="0"/>
              <a:t>Hive, Presto</a:t>
            </a:r>
            <a:r>
              <a:rPr lang="en-US" dirty="0"/>
              <a:t>, </a:t>
            </a:r>
            <a:r>
              <a:rPr lang="en-US" dirty="0" err="1" smtClean="0"/>
              <a:t>SparkSQL</a:t>
            </a:r>
            <a:endParaRPr lang="en-US" dirty="0"/>
          </a:p>
          <a:p>
            <a:pPr lvl="4"/>
            <a:endParaRPr lang="en-US" dirty="0" smtClean="0"/>
          </a:p>
          <a:p>
            <a:r>
              <a:rPr lang="en-US" dirty="0" smtClean="0"/>
              <a:t>Distributed ML</a:t>
            </a:r>
          </a:p>
          <a:p>
            <a:pPr lvl="1"/>
            <a:r>
              <a:rPr lang="en-US" dirty="0" err="1" smtClean="0"/>
              <a:t>SparkML</a:t>
            </a:r>
            <a:r>
              <a:rPr lang="en-US" dirty="0" smtClean="0"/>
              <a:t>, </a:t>
            </a:r>
            <a:r>
              <a:rPr lang="en-US" dirty="0" err="1" smtClean="0"/>
              <a:t>FlinkML</a:t>
            </a:r>
            <a:endParaRPr lang="en-US" dirty="0" smtClean="0"/>
          </a:p>
          <a:p>
            <a:pPr lvl="4"/>
            <a:endParaRPr lang="en-US" dirty="0"/>
          </a:p>
          <a:p>
            <a:r>
              <a:rPr lang="en-US" dirty="0"/>
              <a:t>Deep Learning</a:t>
            </a:r>
          </a:p>
          <a:p>
            <a:pPr lvl="1"/>
            <a:r>
              <a:rPr lang="en-US" dirty="0"/>
              <a:t>Distributed </a:t>
            </a:r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ABBEC27-BBD9-4086-947E-E5DDEF7BE97F}" type="slidenum">
              <a:rPr lang="en-US" smtClean="0"/>
              <a:t>3</a:t>
            </a:fld>
            <a:endParaRPr lang="en-US"/>
          </a:p>
        </p:txBody>
      </p:sp>
      <p:pic>
        <p:nvPicPr>
          <p:cNvPr id="1028" name="Picture 4" descr="Bildresultat för jeff dean chuck norr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034" y="1547589"/>
            <a:ext cx="3240360" cy="484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6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966" y="4740299"/>
            <a:ext cx="2466975" cy="1847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Flink Standalone good enough for some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Enterprises are polyglot due to economies of scale</a:t>
            </a:r>
          </a:p>
          <a:p>
            <a:r>
              <a:rPr lang="en-US" dirty="0" smtClean="0"/>
              <a:t>Standalone Flink works great for enterprises</a:t>
            </a:r>
          </a:p>
          <a:p>
            <a:pPr lvl="1"/>
            <a:r>
              <a:rPr lang="en-US" dirty="0" smtClean="0"/>
              <a:t>Dedicate some servers</a:t>
            </a:r>
          </a:p>
          <a:p>
            <a:pPr lvl="1"/>
            <a:r>
              <a:rPr lang="en-US" dirty="0" smtClean="0"/>
              <a:t>Dedicate some SREs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ABBEC27-BBD9-4086-947E-E5DDEF7BE97F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Alibab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78" y="3907457"/>
            <a:ext cx="29718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W_POS_RGB_Horizontal (1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78" y="5059585"/>
            <a:ext cx="28479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8990" y="3635821"/>
            <a:ext cx="1512168" cy="1512168"/>
          </a:xfrm>
          <a:prstGeom prst="rect">
            <a:avLst/>
          </a:prstGeom>
        </p:spPr>
      </p:pic>
      <p:pic>
        <p:nvPicPr>
          <p:cNvPr id="1026" name="Picture 2" descr="Bildresultat för site reliability engine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131" y="3327649"/>
            <a:ext cx="3404514" cy="340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64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Polyglot Data </a:t>
            </a:r>
            <a:r>
              <a:rPr lang="en-US" dirty="0"/>
              <a:t>Parallel </a:t>
            </a:r>
            <a:r>
              <a:rPr lang="en-US" dirty="0" smtClean="0"/>
              <a:t>Processing In Context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EC27-BBD9-4086-947E-E5DDEF7BE97F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1961530" y="1547589"/>
            <a:ext cx="6480720" cy="10801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Processing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Spark, MR, </a:t>
            </a:r>
            <a:r>
              <a:rPr lang="en-US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Flink</a:t>
            </a:r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Presto, </a:t>
            </a:r>
            <a:r>
              <a:rPr lang="en-US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Tensorflow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961530" y="4283893"/>
            <a:ext cx="6480720" cy="10801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Storage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HDFS</a:t>
            </a:r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MapR</a:t>
            </a:r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S3, WAS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961530" y="5652045"/>
            <a:ext cx="6480720" cy="10801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 Management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YARN</a:t>
            </a:r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Mesos</a:t>
            </a:r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Kubernetes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61530" y="2915741"/>
            <a:ext cx="6480720" cy="10801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Metadata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Hive, Parquet, Authorization, Search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64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Flink for the Little Guy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Flink-as-a-Service on Hops </a:t>
            </a:r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Fully UI Driven, Easy to Install</a:t>
            </a:r>
          </a:p>
          <a:p>
            <a:endParaRPr lang="en-US" dirty="0"/>
          </a:p>
          <a:p>
            <a:r>
              <a:rPr lang="en-US" dirty="0" smtClean="0"/>
              <a:t>Project-Based Multi-tenancy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ABBEC27-BBD9-4086-947E-E5DDEF7BE97F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86" y="4427909"/>
            <a:ext cx="1251435" cy="1251435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 bwMode="auto">
          <a:xfrm>
            <a:off x="4452486" y="4787161"/>
            <a:ext cx="1080120" cy="1080121"/>
          </a:xfrm>
          <a:prstGeom prst="plus">
            <a:avLst>
              <a:gd name="adj" fmla="val 4358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pic>
        <p:nvPicPr>
          <p:cNvPr id="2050" name="Picture 2" descr="Bildresultat för fl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822" y="4139877"/>
            <a:ext cx="1740024" cy="217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37594" y="5652045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Hops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789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Flink-as-a-Service running on </a:t>
            </a:r>
            <a:r>
              <a:rPr lang="en-US" dirty="0" err="1" smtClean="0"/>
              <a:t>hops.site</a:t>
            </a:r>
            <a:endParaRPr lang="sv-S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EC27-BBD9-4086-947E-E5DDEF7BE97F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 descr="Sprängskiss_2015-01-28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496" y="2326833"/>
            <a:ext cx="5375835" cy="35769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7935" y="1240118"/>
            <a:ext cx="10168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SICS ICE: A datacenter research and test environment</a:t>
            </a:r>
          </a:p>
          <a:p>
            <a:pPr algn="ctr"/>
            <a:r>
              <a:rPr lang="en-US" sz="2400" dirty="0" smtClean="0"/>
              <a:t>Purpose: Increase knowledge, strengthen universities, companies and researchers</a:t>
            </a:r>
            <a:endParaRPr lang="en-US" sz="2400" dirty="0"/>
          </a:p>
        </p:txBody>
      </p:sp>
      <p:sp>
        <p:nvSpPr>
          <p:cNvPr id="5054" name="Rectangle 5053"/>
          <p:cNvSpPr/>
          <p:nvPr/>
        </p:nvSpPr>
        <p:spPr bwMode="auto">
          <a:xfrm>
            <a:off x="6584246" y="3540670"/>
            <a:ext cx="3270920" cy="21833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055" name="Bildobjekt 4" descr="LTU sve - vit.eps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5224" y="3649715"/>
            <a:ext cx="2678960" cy="1930322"/>
          </a:xfrm>
          <a:prstGeom prst="rect">
            <a:avLst/>
          </a:prstGeom>
          <a:noFill/>
        </p:spPr>
      </p:pic>
      <p:pic>
        <p:nvPicPr>
          <p:cNvPr id="5056" name="Picture 505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9639" y="2634917"/>
            <a:ext cx="3275527" cy="85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7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HopsFS</a:t>
            </a:r>
            <a:r>
              <a:rPr lang="en-US" dirty="0"/>
              <a:t> Architecture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EC27-BBD9-4086-947E-E5DDEF7BE97F}" type="slidenum">
              <a:rPr lang="en-US" smtClean="0"/>
              <a:t>8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201890" y="2123653"/>
            <a:ext cx="2131708" cy="629481"/>
            <a:chOff x="2969642" y="1963542"/>
            <a:chExt cx="2131708" cy="62948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9642" y="1963542"/>
              <a:ext cx="403516" cy="61338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5706" y="1963542"/>
              <a:ext cx="403516" cy="61338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1770" y="1963542"/>
              <a:ext cx="403516" cy="61338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7834" y="1963542"/>
              <a:ext cx="403516" cy="61338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9642" y="1979637"/>
              <a:ext cx="403516" cy="613386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890" y="3842369"/>
            <a:ext cx="403516" cy="6133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954" y="3842369"/>
            <a:ext cx="403516" cy="61338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018" y="3842369"/>
            <a:ext cx="403516" cy="6133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082" y="3842369"/>
            <a:ext cx="403516" cy="6133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890" y="3858464"/>
            <a:ext cx="403516" cy="613386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 bwMode="auto">
          <a:xfrm>
            <a:off x="4827584" y="1448489"/>
            <a:ext cx="2880320" cy="1420233"/>
          </a:xfrm>
          <a:prstGeom prst="rect">
            <a:avLst/>
          </a:prstGeom>
          <a:noFill/>
          <a:ln>
            <a:solidFill>
              <a:srgbClr val="BD5405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827584" y="3235707"/>
            <a:ext cx="2880320" cy="1354588"/>
          </a:xfrm>
          <a:prstGeom prst="rect">
            <a:avLst/>
          </a:prstGeom>
          <a:noFill/>
          <a:ln>
            <a:solidFill>
              <a:schemeClr val="accent6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69842" y="3174156"/>
            <a:ext cx="1452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NameNodes</a:t>
            </a:r>
            <a:endParaRPr lang="sv-SE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4798530" y="1403573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NDB</a:t>
            </a:r>
            <a:endParaRPr lang="sv-SE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6720227" y="348251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Berlin Sans FB" panose="020E0602020502020306" pitchFamily="34" charset="0"/>
              </a:rPr>
              <a:t>Leader</a:t>
            </a:r>
            <a:endParaRPr lang="sv-SE" sz="1800" dirty="0">
              <a:latin typeface="Berlin Sans FB" panose="020E0602020502020306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58202" y="3594192"/>
            <a:ext cx="1531188" cy="988186"/>
            <a:chOff x="158202" y="3810216"/>
            <a:chExt cx="1531188" cy="988186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402" y="3810216"/>
              <a:ext cx="403516" cy="613386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58202" y="4398292"/>
              <a:ext cx="1531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HDFS Client</a:t>
              </a:r>
              <a:endParaRPr lang="sv-SE" sz="2000" dirty="0"/>
            </a:p>
          </p:txBody>
        </p:sp>
      </p:grpSp>
      <p:cxnSp>
        <p:nvCxnSpPr>
          <p:cNvPr id="55" name="Straight Arrow Connector 54"/>
          <p:cNvCxnSpPr>
            <a:stCxn id="51" idx="3"/>
            <a:endCxn id="39" idx="1"/>
          </p:cNvCxnSpPr>
          <p:nvPr/>
        </p:nvCxnSpPr>
        <p:spPr bwMode="auto">
          <a:xfrm>
            <a:off x="1212918" y="3900885"/>
            <a:ext cx="3614666" cy="12116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9" idx="0"/>
            <a:endCxn id="38" idx="2"/>
          </p:cNvCxnSpPr>
          <p:nvPr/>
        </p:nvCxnSpPr>
        <p:spPr bwMode="auto">
          <a:xfrm flipV="1">
            <a:off x="6267744" y="2868722"/>
            <a:ext cx="0" cy="366985"/>
          </a:xfrm>
          <a:prstGeom prst="straightConnector1">
            <a:avLst/>
          </a:prstGeom>
          <a:ln>
            <a:headEnd type="triangle" w="lg" len="sm"/>
            <a:tailEnd type="triangle" w="lg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 bwMode="auto">
          <a:xfrm rot="16200000" flipH="1">
            <a:off x="2243278" y="4213648"/>
            <a:ext cx="1762555" cy="1274349"/>
          </a:xfrm>
          <a:prstGeom prst="bentConnector2">
            <a:avLst/>
          </a:prstGeom>
          <a:ln>
            <a:prstDash val="dash"/>
            <a:headEnd type="none" w="med" len="me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3905746" y="6150933"/>
            <a:ext cx="2131708" cy="629481"/>
            <a:chOff x="2969642" y="1963542"/>
            <a:chExt cx="2131708" cy="629481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9642" y="1963542"/>
              <a:ext cx="403516" cy="613386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5706" y="1963542"/>
              <a:ext cx="403516" cy="613386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1770" y="1963542"/>
              <a:ext cx="403516" cy="613386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7834" y="1963542"/>
              <a:ext cx="403516" cy="613386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9642" y="1979637"/>
              <a:ext cx="403516" cy="613386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6210002" y="6150933"/>
            <a:ext cx="2131708" cy="629481"/>
            <a:chOff x="2969642" y="1963542"/>
            <a:chExt cx="2131708" cy="629481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9642" y="1963542"/>
              <a:ext cx="403516" cy="613386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5706" y="1963542"/>
              <a:ext cx="403516" cy="613386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1770" y="1963542"/>
              <a:ext cx="403516" cy="613386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7834" y="1963542"/>
              <a:ext cx="403516" cy="613386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9642" y="1979637"/>
              <a:ext cx="403516" cy="613386"/>
            </a:xfrm>
            <a:prstGeom prst="rect">
              <a:avLst/>
            </a:prstGeom>
          </p:spPr>
        </p:pic>
      </p:grpSp>
      <p:sp>
        <p:nvSpPr>
          <p:cNvPr id="68" name="Rectangle 67"/>
          <p:cNvSpPr/>
          <p:nvPr/>
        </p:nvSpPr>
        <p:spPr bwMode="auto">
          <a:xfrm>
            <a:off x="3761730" y="5452116"/>
            <a:ext cx="4735619" cy="1424065"/>
          </a:xfrm>
          <a:prstGeom prst="rect">
            <a:avLst/>
          </a:prstGeom>
          <a:noFill/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761844" y="5395571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Dat</a:t>
            </a:r>
            <a:r>
              <a:rPr lang="en-US" sz="2000" dirty="0" err="1"/>
              <a:t>a</a:t>
            </a:r>
            <a:r>
              <a:rPr lang="en-US" sz="2000" dirty="0" err="1" smtClean="0"/>
              <a:t>Nodes</a:t>
            </a: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80600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Hops-YARN </a:t>
            </a:r>
            <a:r>
              <a:rPr lang="en-US" dirty="0"/>
              <a:t>Architecture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EC27-BBD9-4086-947E-E5DDEF7BE97F}" type="slidenum">
              <a:rPr lang="en-US" smtClean="0"/>
              <a:t>9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201890" y="2123653"/>
            <a:ext cx="2131708" cy="629481"/>
            <a:chOff x="2969642" y="1963542"/>
            <a:chExt cx="2131708" cy="62948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9642" y="1963542"/>
              <a:ext cx="403516" cy="61338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5706" y="1963542"/>
              <a:ext cx="403516" cy="61338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1770" y="1963542"/>
              <a:ext cx="403516" cy="61338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7834" y="1963542"/>
              <a:ext cx="403516" cy="61338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9642" y="1979637"/>
              <a:ext cx="403516" cy="613386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978" y="3842369"/>
            <a:ext cx="403516" cy="613386"/>
          </a:xfrm>
          <a:prstGeom prst="rect">
            <a:avLst/>
          </a:prstGeom>
          <a:ln w="25400">
            <a:solidFill>
              <a:schemeClr val="accent3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890" y="3842369"/>
            <a:ext cx="403516" cy="6133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042" y="3858464"/>
            <a:ext cx="403516" cy="613386"/>
          </a:xfrm>
          <a:prstGeom prst="rect">
            <a:avLst/>
          </a:prstGeom>
          <a:ln w="25400">
            <a:solidFill>
              <a:schemeClr val="accent3"/>
            </a:solidFill>
          </a:ln>
        </p:spPr>
      </p:pic>
      <p:sp>
        <p:nvSpPr>
          <p:cNvPr id="38" name="Rectangle 37"/>
          <p:cNvSpPr/>
          <p:nvPr/>
        </p:nvSpPr>
        <p:spPr bwMode="auto">
          <a:xfrm>
            <a:off x="4827584" y="1448489"/>
            <a:ext cx="2880320" cy="1420233"/>
          </a:xfrm>
          <a:prstGeom prst="rect">
            <a:avLst/>
          </a:prstGeom>
          <a:noFill/>
          <a:ln>
            <a:solidFill>
              <a:srgbClr val="BD5405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827584" y="3238512"/>
            <a:ext cx="2880320" cy="1354588"/>
          </a:xfrm>
          <a:prstGeom prst="rect">
            <a:avLst/>
          </a:prstGeom>
          <a:noFill/>
          <a:ln>
            <a:solidFill>
              <a:schemeClr val="accent6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69842" y="3174156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ResourceMgrs</a:t>
            </a:r>
            <a:endParaRPr lang="sv-SE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4798530" y="1403573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NDB</a:t>
            </a:r>
            <a:endParaRPr lang="sv-SE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4769842" y="3482513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Berlin Sans FB" panose="020E0602020502020306" pitchFamily="34" charset="0"/>
              </a:rPr>
              <a:t>Scheduler</a:t>
            </a:r>
            <a:endParaRPr lang="sv-SE" sz="1800" dirty="0">
              <a:latin typeface="Berlin Sans FB" panose="020E0602020502020306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58202" y="3594192"/>
            <a:ext cx="1574918" cy="988186"/>
            <a:chOff x="158202" y="3810216"/>
            <a:chExt cx="1574918" cy="988186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402" y="3810216"/>
              <a:ext cx="403516" cy="613386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58202" y="4398292"/>
              <a:ext cx="15749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YARN Client</a:t>
              </a:r>
              <a:endParaRPr lang="sv-SE" sz="2000" dirty="0"/>
            </a:p>
          </p:txBody>
        </p:sp>
      </p:grpSp>
      <p:cxnSp>
        <p:nvCxnSpPr>
          <p:cNvPr id="55" name="Straight Arrow Connector 54"/>
          <p:cNvCxnSpPr>
            <a:stCxn id="51" idx="3"/>
            <a:endCxn id="39" idx="1"/>
          </p:cNvCxnSpPr>
          <p:nvPr/>
        </p:nvCxnSpPr>
        <p:spPr bwMode="auto">
          <a:xfrm>
            <a:off x="1212918" y="3900885"/>
            <a:ext cx="3614666" cy="14921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9" idx="0"/>
            <a:endCxn id="38" idx="2"/>
          </p:cNvCxnSpPr>
          <p:nvPr/>
        </p:nvCxnSpPr>
        <p:spPr bwMode="auto">
          <a:xfrm flipV="1">
            <a:off x="6267744" y="2868722"/>
            <a:ext cx="0" cy="369790"/>
          </a:xfrm>
          <a:prstGeom prst="straightConnector1">
            <a:avLst/>
          </a:prstGeom>
          <a:ln>
            <a:headEnd type="triangle" w="lg" len="sm"/>
            <a:tailEnd type="triangle" w="lg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 bwMode="auto">
          <a:xfrm rot="16200000" flipH="1">
            <a:off x="2243278" y="4213648"/>
            <a:ext cx="1762555" cy="1274349"/>
          </a:xfrm>
          <a:prstGeom prst="bentConnector2">
            <a:avLst/>
          </a:prstGeom>
          <a:ln>
            <a:prstDash val="dash"/>
            <a:headEnd type="none" w="med" len="me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3905746" y="6150933"/>
            <a:ext cx="2131708" cy="629481"/>
            <a:chOff x="2969642" y="1963542"/>
            <a:chExt cx="2131708" cy="629481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9642" y="1963542"/>
              <a:ext cx="403516" cy="613386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5706" y="1963542"/>
              <a:ext cx="403516" cy="613386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1770" y="1963542"/>
              <a:ext cx="403516" cy="613386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7834" y="1963542"/>
              <a:ext cx="403516" cy="613386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9642" y="1979637"/>
              <a:ext cx="403516" cy="613386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6210002" y="6150933"/>
            <a:ext cx="2131708" cy="629481"/>
            <a:chOff x="2969642" y="1963542"/>
            <a:chExt cx="2131708" cy="629481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9642" y="1963542"/>
              <a:ext cx="403516" cy="613386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5706" y="1963542"/>
              <a:ext cx="403516" cy="613386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1770" y="1963542"/>
              <a:ext cx="403516" cy="613386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7834" y="1963542"/>
              <a:ext cx="403516" cy="613386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9642" y="1979637"/>
              <a:ext cx="403516" cy="613386"/>
            </a:xfrm>
            <a:prstGeom prst="rect">
              <a:avLst/>
            </a:prstGeom>
          </p:spPr>
        </p:pic>
      </p:grpSp>
      <p:sp>
        <p:nvSpPr>
          <p:cNvPr id="68" name="Rectangle 67"/>
          <p:cNvSpPr/>
          <p:nvPr/>
        </p:nvSpPr>
        <p:spPr bwMode="auto">
          <a:xfrm>
            <a:off x="3761730" y="5452116"/>
            <a:ext cx="4735619" cy="1424065"/>
          </a:xfrm>
          <a:prstGeom prst="rect">
            <a:avLst/>
          </a:prstGeom>
          <a:noFill/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761844" y="5395571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NodeManagers</a:t>
            </a:r>
            <a:endParaRPr lang="sv-SE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5849962" y="3491805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Berlin Sans FB" panose="020E0602020502020306" pitchFamily="34" charset="0"/>
              </a:rPr>
              <a:t>Resource Trackers</a:t>
            </a:r>
            <a:endParaRPr lang="sv-SE" sz="1800" dirty="0">
              <a:solidFill>
                <a:srgbClr val="C00000"/>
              </a:solidFill>
              <a:latin typeface="Berlin Sans FB" panose="020E0602020502020306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106" y="3851845"/>
            <a:ext cx="403516" cy="613386"/>
          </a:xfrm>
          <a:prstGeom prst="rect">
            <a:avLst/>
          </a:prstGeom>
          <a:ln w="25400">
            <a:solidFill>
              <a:schemeClr val="accent3"/>
            </a:solidFill>
          </a:ln>
        </p:spPr>
      </p:pic>
      <p:cxnSp>
        <p:nvCxnSpPr>
          <p:cNvPr id="45" name="Straight Arrow Connector 44"/>
          <p:cNvCxnSpPr/>
          <p:nvPr/>
        </p:nvCxnSpPr>
        <p:spPr bwMode="auto">
          <a:xfrm flipV="1">
            <a:off x="5417914" y="4643933"/>
            <a:ext cx="0" cy="7516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6714058" y="4646738"/>
            <a:ext cx="1258678" cy="751638"/>
            <a:chOff x="6714058" y="4646738"/>
            <a:chExt cx="1258678" cy="751638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V="1">
              <a:off x="6714058" y="4646738"/>
              <a:ext cx="0" cy="7516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Rectangle 11"/>
            <p:cNvSpPr/>
            <p:nvPr/>
          </p:nvSpPr>
          <p:spPr>
            <a:xfrm>
              <a:off x="6714058" y="4715941"/>
              <a:ext cx="125867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C00000"/>
                  </a:solidFill>
                  <a:latin typeface="Berlin Sans FB" panose="020E0602020502020306" pitchFamily="34" charset="0"/>
                </a:rPr>
                <a:t>Heartbeats</a:t>
              </a:r>
            </a:p>
            <a:p>
              <a:pPr algn="ctr"/>
              <a:r>
                <a:rPr lang="en-US" sz="1800" dirty="0" smtClean="0">
                  <a:solidFill>
                    <a:srgbClr val="C00000"/>
                  </a:solidFill>
                  <a:latin typeface="Berlin Sans FB" panose="020E0602020502020306" pitchFamily="34" charset="0"/>
                </a:rPr>
                <a:t>(70-95%)</a:t>
              </a:r>
              <a:endParaRPr lang="en-US" sz="1800" dirty="0">
                <a:solidFill>
                  <a:srgbClr val="C00000"/>
                </a:solidFill>
                <a:latin typeface="Berlin Sans FB" panose="020E0602020502020306" pitchFamily="34" charset="0"/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4335566" y="4715941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Berlin Sans FB" panose="020E0602020502020306" pitchFamily="34" charset="0"/>
              </a:rPr>
              <a:t>AM </a:t>
            </a:r>
            <a:r>
              <a:rPr lang="en-US" sz="1800" dirty="0" err="1" smtClean="0">
                <a:latin typeface="Berlin Sans FB" panose="020E0602020502020306" pitchFamily="34" charset="0"/>
              </a:rPr>
              <a:t>Reqs</a:t>
            </a:r>
            <a:r>
              <a:rPr lang="en-US" sz="1800" dirty="0" smtClean="0">
                <a:latin typeface="Berlin Sans FB" panose="020E0602020502020306" pitchFamily="34" charset="0"/>
              </a:rPr>
              <a:t> </a:t>
            </a:r>
            <a:br>
              <a:rPr lang="en-US" sz="1800" dirty="0" smtClean="0">
                <a:latin typeface="Berlin Sans FB" panose="020E0602020502020306" pitchFamily="34" charset="0"/>
              </a:rPr>
            </a:br>
            <a:r>
              <a:rPr lang="en-US" sz="1800" dirty="0" smtClean="0">
                <a:latin typeface="Berlin Sans FB" panose="020E0602020502020306" pitchFamily="34" charset="0"/>
              </a:rPr>
              <a:t>(5-30%)</a:t>
            </a:r>
            <a:endParaRPr lang="en-US" sz="18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4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theme/theme1.xml><?xml version="1.0" encoding="utf-8"?>
<a:theme xmlns:a="http://schemas.openxmlformats.org/drawingml/2006/main" name="kth">
  <a:themeElements>
    <a:clrScheme name="KTH Colou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C54A6"/>
      </a:accent1>
      <a:accent2>
        <a:srgbClr val="808080"/>
      </a:accent2>
      <a:accent3>
        <a:srgbClr val="9D102D"/>
      </a:accent3>
      <a:accent4>
        <a:srgbClr val="E3DCC0"/>
      </a:accent4>
      <a:accent5>
        <a:srgbClr val="7F8E2B"/>
      </a:accent5>
      <a:accent6>
        <a:srgbClr val="404616"/>
      </a:accent6>
      <a:hlink>
        <a:srgbClr val="009999"/>
      </a:hlink>
      <a:folHlink>
        <a:srgbClr val="99CC00"/>
      </a:folHlink>
    </a:clrScheme>
    <a:fontScheme name="KTH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Office-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kth</Template>
  <TotalTime>37128</TotalTime>
  <Words>1074</Words>
  <Application>Microsoft Office PowerPoint</Application>
  <PresentationFormat>Custom</PresentationFormat>
  <Paragraphs>306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Berlin Sans FB</vt:lpstr>
      <vt:lpstr>Courier New</vt:lpstr>
      <vt:lpstr>DejaVu Sans</vt:lpstr>
      <vt:lpstr>Tahoma</vt:lpstr>
      <vt:lpstr>Times</vt:lpstr>
      <vt:lpstr>Times New Roman</vt:lpstr>
      <vt:lpstr>Verdana</vt:lpstr>
      <vt:lpstr>kth</vt:lpstr>
      <vt:lpstr>Multi-Tenant Flink-as-a-Service on YARN</vt:lpstr>
      <vt:lpstr>A Polyglot</vt:lpstr>
      <vt:lpstr>Polyglot Data Parallel Processing</vt:lpstr>
      <vt:lpstr>Flink Standalone good enough for some</vt:lpstr>
      <vt:lpstr>Polyglot Data Parallel Processing In Context</vt:lpstr>
      <vt:lpstr>Flink for the Little Guy</vt:lpstr>
      <vt:lpstr>Flink-as-a-Service running on hops.site</vt:lpstr>
      <vt:lpstr>HopsFS Architecture</vt:lpstr>
      <vt:lpstr>Hops-YARN Architecture</vt:lpstr>
      <vt:lpstr>HopsFS Throughput (Spotify Workload)</vt:lpstr>
      <vt:lpstr>HopsFS Metadata Scaleout</vt:lpstr>
      <vt:lpstr>Hopsworks</vt:lpstr>
      <vt:lpstr>Hopsworks – Project-Based Multi-Tenancy</vt:lpstr>
      <vt:lpstr>PowerPoint Presentation</vt:lpstr>
      <vt:lpstr>Look Ma, No Kerberos!</vt:lpstr>
      <vt:lpstr>PowerPoint Presentation</vt:lpstr>
      <vt:lpstr>Flink on YARN</vt:lpstr>
      <vt:lpstr>PowerPoint Presentation</vt:lpstr>
      <vt:lpstr>Flink Stream Producer in Secure Kafka</vt:lpstr>
      <vt:lpstr>Flink/Kafka Stream Producer in Hopsworks</vt:lpstr>
      <vt:lpstr>Flink/Kafka Stream Consumer in Hopsworks</vt:lpstr>
      <vt:lpstr>Zeppelin Support for Flink</vt:lpstr>
      <vt:lpstr>Karamel/Chef for Automated Installation</vt:lpstr>
      <vt:lpstr>Demo</vt:lpstr>
      <vt:lpstr>Summary</vt:lpstr>
      <vt:lpstr>Hops Team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Jim Dowling</dc:creator>
  <cp:lastModifiedBy>Jim Dowling</cp:lastModifiedBy>
  <cp:revision>5938</cp:revision>
  <dcterms:created xsi:type="dcterms:W3CDTF">2011-10-07T20:03:15Z</dcterms:created>
  <dcterms:modified xsi:type="dcterms:W3CDTF">2016-09-13T13:42:26Z</dcterms:modified>
</cp:coreProperties>
</file>