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7" r:id="rId2"/>
    <p:sldId id="279" r:id="rId3"/>
    <p:sldId id="301" r:id="rId4"/>
    <p:sldId id="280" r:id="rId5"/>
    <p:sldId id="283" r:id="rId6"/>
    <p:sldId id="284" r:id="rId7"/>
    <p:sldId id="282" r:id="rId8"/>
    <p:sldId id="300" r:id="rId9"/>
    <p:sldId id="292" r:id="rId10"/>
    <p:sldId id="294" r:id="rId11"/>
    <p:sldId id="281" r:id="rId12"/>
    <p:sldId id="285" r:id="rId13"/>
    <p:sldId id="287" r:id="rId14"/>
    <p:sldId id="288" r:id="rId15"/>
    <p:sldId id="289" r:id="rId16"/>
    <p:sldId id="290" r:id="rId17"/>
    <p:sldId id="291" r:id="rId18"/>
    <p:sldId id="297" r:id="rId19"/>
    <p:sldId id="298" r:id="rId20"/>
    <p:sldId id="299" r:id="rId21"/>
    <p:sldId id="286" r:id="rId22"/>
    <p:sldId id="29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77"/>
            <p14:sldId id="279"/>
            <p14:sldId id="301"/>
            <p14:sldId id="280"/>
            <p14:sldId id="283"/>
            <p14:sldId id="284"/>
            <p14:sldId id="282"/>
            <p14:sldId id="300"/>
            <p14:sldId id="292"/>
            <p14:sldId id="294"/>
            <p14:sldId id="281"/>
            <p14:sldId id="285"/>
            <p14:sldId id="287"/>
            <p14:sldId id="288"/>
            <p14:sldId id="289"/>
            <p14:sldId id="290"/>
            <p14:sldId id="291"/>
            <p14:sldId id="297"/>
            <p14:sldId id="298"/>
            <p14:sldId id="299"/>
            <p14:sldId id="286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  <p:cmAuthor id="2" name="Martin Grimmer" initials="MG" lastIdx="1" clrIdx="1">
    <p:extLst>
      <p:ext uri="{19B8F6BF-5375-455C-9EA6-DF929625EA0E}">
        <p15:presenceInfo xmlns:p15="http://schemas.microsoft.com/office/powerpoint/2012/main" userId="24119260022df2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7FF"/>
    <a:srgbClr val="D24726"/>
    <a:srgbClr val="FF9B45"/>
    <a:srgbClr val="DD462F"/>
    <a:srgbClr val="F8CFB6"/>
    <a:srgbClr val="F8CAB6"/>
    <a:srgbClr val="923922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7116" autoAdjust="0"/>
  </p:normalViewPr>
  <p:slideViewPr>
    <p:cSldViewPr snapToGrid="0">
      <p:cViewPr varScale="1">
        <p:scale>
          <a:sx n="114" d="100"/>
          <a:sy n="114" d="100"/>
        </p:scale>
        <p:origin x="7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-5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2DB8-5122-469A-9089-0CFF8172BB22}" type="datetime1">
              <a:rPr lang="de-DE" smtClean="0"/>
              <a:t>13.09.2016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40A7-DFCC-4FA1-98B1-D57D296E7E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47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fld id="{85BA67AF-CB0B-40FE-833E-0FB808B4E211}" type="datetime1">
              <a:rPr lang="de-DE" smtClean="0"/>
              <a:pPr/>
              <a:t>13.09.2016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DF61EA0F-A667-4B49-8422-0062BC55E24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84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Notizenplatzhalter 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160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Ingest</a:t>
            </a:r>
            <a:r>
              <a:rPr lang="de-DE" dirty="0"/>
              <a:t> /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Querying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visualisation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3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64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7E9D7E-3FD1-4B3D-BAE4-8A28F1FAD536}" type="datetime1">
              <a:rPr lang="de-DE" smtClean="0"/>
              <a:pPr/>
              <a:t>13.09.2016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25.08.2015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860EDB8-5305-433F-BE41-D7A86D811DB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157129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25.08.2015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860EDB8-5305-433F-BE41-D7A86D811DB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6073140" y="262784"/>
            <a:ext cx="5863911" cy="6332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6227354" y="262784"/>
            <a:ext cx="5555481" cy="1462774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770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25.08.2015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860EDB8-5305-433F-BE41-D7A86D811DB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254951" y="262784"/>
            <a:ext cx="5863911" cy="6332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25.08.2015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860EDB8-5305-433F-BE41-D7A86D811DB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254950" y="262785"/>
            <a:ext cx="11682101" cy="8294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517435" y="345706"/>
            <a:ext cx="11157129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088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6710" y="443128"/>
            <a:ext cx="11070855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0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0395-1D99-4E62-B237-BC02BCB6CEA5}" type="datetime1">
              <a:rPr lang="de-DE" smtClean="0"/>
              <a:pPr/>
              <a:t>13.09.2016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  <p:sldLayoutId id="2147483662" r:id="rId6"/>
    <p:sldLayoutId id="214748366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gm-t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hyperlink" Target="https://www.scads.de/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IDP/OSTM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56" y="1309725"/>
            <a:ext cx="6108124" cy="414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516577" y="1249596"/>
            <a:ext cx="4797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Building a real time Tweet map with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Flink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six weeks</a:t>
            </a:r>
          </a:p>
          <a:p>
            <a:endParaRPr lang="en-US" sz="24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OSTMap</a:t>
            </a:r>
            <a:endParaRPr lang="en-US" sz="24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Fast </a:t>
            </a:r>
            <a:r>
              <a:rPr lang="en-US" sz="2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poc</a:t>
            </a:r>
            <a:r>
              <a:rPr lang="en-US" sz="2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development with </a:t>
            </a:r>
            <a:r>
              <a:rPr lang="en-US" sz="2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flink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431800"/>
            <a:ext cx="11157129" cy="1749056"/>
          </a:xfrm>
        </p:spPr>
        <p:txBody>
          <a:bodyPr>
            <a:normAutofit/>
          </a:bodyPr>
          <a:lstStyle/>
          <a:p>
            <a:r>
              <a:rPr lang="de-DE" dirty="0"/>
              <a:t>Milestone 3</a:t>
            </a:r>
          </a:p>
          <a:p>
            <a:r>
              <a:rPr lang="de-DE" sz="1600" dirty="0"/>
              <a:t>Term </a:t>
            </a:r>
            <a:r>
              <a:rPr lang="de-DE" sz="1600" dirty="0" err="1"/>
              <a:t>index</a:t>
            </a:r>
            <a:r>
              <a:rPr lang="de-DE" sz="1600" dirty="0"/>
              <a:t>, geotemporal </a:t>
            </a:r>
            <a:r>
              <a:rPr lang="de-DE" sz="1600" dirty="0" err="1"/>
              <a:t>index</a:t>
            </a:r>
            <a:r>
              <a:rPr lang="de-DE" sz="1600" dirty="0"/>
              <a:t>, </a:t>
            </a:r>
            <a:r>
              <a:rPr lang="de-DE" sz="1600" dirty="0" err="1"/>
              <a:t>ui</a:t>
            </a:r>
            <a:r>
              <a:rPr lang="de-DE" sz="1600" dirty="0"/>
              <a:t> </a:t>
            </a:r>
            <a:r>
              <a:rPr lang="de-DE" sz="1600" dirty="0" err="1"/>
              <a:t>improvements</a:t>
            </a:r>
            <a:r>
              <a:rPr lang="de-DE" sz="1600" dirty="0"/>
              <a:t>, </a:t>
            </a:r>
            <a:r>
              <a:rPr lang="de-DE" sz="1600" dirty="0" err="1"/>
              <a:t>clustering</a:t>
            </a:r>
            <a:r>
              <a:rPr lang="de-DE" sz="1600" dirty="0"/>
              <a:t>, …</a:t>
            </a:r>
            <a:endParaRPr lang="en-US" sz="16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2" y="2497016"/>
            <a:ext cx="5759429" cy="39037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74" y="2497016"/>
            <a:ext cx="5775581" cy="39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: abgerundete Ecken 86"/>
          <p:cNvSpPr/>
          <p:nvPr/>
        </p:nvSpPr>
        <p:spPr>
          <a:xfrm>
            <a:off x="6033255" y="2723953"/>
            <a:ext cx="572701" cy="505589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OSTMap</a:t>
            </a:r>
            <a:r>
              <a:rPr lang="de-DE" dirty="0"/>
              <a:t> – </a:t>
            </a:r>
            <a:r>
              <a:rPr lang="de-DE" dirty="0" err="1"/>
              <a:t>stream</a:t>
            </a:r>
            <a:r>
              <a:rPr lang="de-DE" dirty="0"/>
              <a:t>, </a:t>
            </a:r>
            <a:r>
              <a:rPr lang="de-DE" dirty="0" err="1"/>
              <a:t>batch</a:t>
            </a:r>
            <a:r>
              <a:rPr lang="de-DE" dirty="0"/>
              <a:t>,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querying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23" y="2581239"/>
            <a:ext cx="777164" cy="777164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endCxn id="87" idx="1"/>
          </p:cNvCxnSpPr>
          <p:nvPr/>
        </p:nvCxnSpPr>
        <p:spPr>
          <a:xfrm>
            <a:off x="4953002" y="2976748"/>
            <a:ext cx="1080253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7" idx="3"/>
            <a:endCxn id="109" idx="1"/>
          </p:cNvCxnSpPr>
          <p:nvPr/>
        </p:nvCxnSpPr>
        <p:spPr>
          <a:xfrm>
            <a:off x="6605956" y="2976748"/>
            <a:ext cx="95408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13" y="4856053"/>
            <a:ext cx="1462098" cy="992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1" name="Gerade Verbindung mit Pfeil 40"/>
          <p:cNvCxnSpPr>
            <a:stCxn id="81" idx="1"/>
            <a:endCxn id="39" idx="3"/>
          </p:cNvCxnSpPr>
          <p:nvPr/>
        </p:nvCxnSpPr>
        <p:spPr>
          <a:xfrm flipH="1" flipV="1">
            <a:off x="5150511" y="5352384"/>
            <a:ext cx="722101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84" y="2809831"/>
            <a:ext cx="319980" cy="319980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4971873" y="2995423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Roboto" panose="02000000000000000000" pitchFamily="2" charset="0"/>
                <a:ea typeface="Roboto" panose="02000000000000000000" pitchFamily="2" charset="0"/>
              </a:rPr>
              <a:t>geotagged</a:t>
            </a:r>
            <a:r>
              <a:rPr lang="de-DE" sz="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800" dirty="0" err="1">
                <a:latin typeface="Roboto" panose="02000000000000000000" pitchFamily="2" charset="0"/>
                <a:ea typeface="Roboto" panose="02000000000000000000" pitchFamily="2" charset="0"/>
              </a:rPr>
              <a:t>tweets</a:t>
            </a:r>
            <a:endParaRPr lang="de-DE" sz="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Rechteck: abgerundete Ecken 80"/>
          <p:cNvSpPr/>
          <p:nvPr/>
        </p:nvSpPr>
        <p:spPr>
          <a:xfrm>
            <a:off x="5872612" y="5168954"/>
            <a:ext cx="965330" cy="366862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8" name="Grafik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3" y="2723953"/>
            <a:ext cx="1992615" cy="505589"/>
          </a:xfrm>
          <a:prstGeom prst="rect">
            <a:avLst/>
          </a:prstGeom>
        </p:spPr>
      </p:pic>
      <p:sp>
        <p:nvSpPr>
          <p:cNvPr id="109" name="Rechteck: abgerundete Ecken 108"/>
          <p:cNvSpPr/>
          <p:nvPr/>
        </p:nvSpPr>
        <p:spPr>
          <a:xfrm>
            <a:off x="7560043" y="2723953"/>
            <a:ext cx="1992615" cy="505589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5865922" y="5213885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webservice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7" name="Grafik 1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65" y="5116681"/>
            <a:ext cx="1441413" cy="977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feld 11"/>
          <p:cNvSpPr txBox="1"/>
          <p:nvPr/>
        </p:nvSpPr>
        <p:spPr>
          <a:xfrm>
            <a:off x="451305" y="276047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a)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stream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processing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3" y="3833000"/>
            <a:ext cx="1992615" cy="505589"/>
          </a:xfrm>
          <a:prstGeom prst="rect">
            <a:avLst/>
          </a:prstGeom>
        </p:spPr>
      </p:pic>
      <p:sp>
        <p:nvSpPr>
          <p:cNvPr id="33" name="Rechteck: abgerundete Ecken 32"/>
          <p:cNvSpPr/>
          <p:nvPr/>
        </p:nvSpPr>
        <p:spPr>
          <a:xfrm>
            <a:off x="7560043" y="3833000"/>
            <a:ext cx="1992615" cy="505589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51305" y="386952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b)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batch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processing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hteck: abgerundete Ecken 34"/>
          <p:cNvSpPr/>
          <p:nvPr/>
        </p:nvSpPr>
        <p:spPr>
          <a:xfrm>
            <a:off x="6033255" y="3833000"/>
            <a:ext cx="572701" cy="505589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84" y="3918878"/>
            <a:ext cx="319980" cy="319980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stCxn id="33" idx="1"/>
            <a:endCxn id="35" idx="3"/>
          </p:cNvCxnSpPr>
          <p:nvPr/>
        </p:nvCxnSpPr>
        <p:spPr>
          <a:xfrm flipH="1">
            <a:off x="6605956" y="4085795"/>
            <a:ext cx="95408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3" y="5099592"/>
            <a:ext cx="1992615" cy="505589"/>
          </a:xfrm>
          <a:prstGeom prst="rect">
            <a:avLst/>
          </a:prstGeom>
        </p:spPr>
      </p:pic>
      <p:sp>
        <p:nvSpPr>
          <p:cNvPr id="50" name="Rechteck: abgerundete Ecken 49"/>
          <p:cNvSpPr/>
          <p:nvPr/>
        </p:nvSpPr>
        <p:spPr>
          <a:xfrm>
            <a:off x="7560043" y="5099592"/>
            <a:ext cx="1992615" cy="505589"/>
          </a:xfrm>
          <a:prstGeom prst="round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7" name="Gerade Verbindung mit Pfeil 56"/>
          <p:cNvCxnSpPr>
            <a:stCxn id="50" idx="1"/>
            <a:endCxn id="169" idx="3"/>
          </p:cNvCxnSpPr>
          <p:nvPr/>
        </p:nvCxnSpPr>
        <p:spPr>
          <a:xfrm flipH="1" flipV="1">
            <a:off x="6831251" y="5352385"/>
            <a:ext cx="728792" cy="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51305" y="516648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c)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querying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1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Stream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2057881" y="3080037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GeoTweetSource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5570476" y="3080037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KeyGeneration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7320759" y="3080033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RawTweetSink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 flipV="1">
            <a:off x="3426321" y="3293979"/>
            <a:ext cx="381843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7" idx="3"/>
            <a:endCxn id="68" idx="1"/>
          </p:cNvCxnSpPr>
          <p:nvPr/>
        </p:nvCxnSpPr>
        <p:spPr>
          <a:xfrm flipV="1">
            <a:off x="6944930" y="3293980"/>
            <a:ext cx="375829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814178" y="3080033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DateExtraction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6" name="Gerade Verbindung mit Pfeil 75"/>
          <p:cNvCxnSpPr>
            <a:stCxn id="72" idx="3"/>
            <a:endCxn id="67" idx="1"/>
          </p:cNvCxnSpPr>
          <p:nvPr/>
        </p:nvCxnSpPr>
        <p:spPr>
          <a:xfrm>
            <a:off x="5188632" y="3293980"/>
            <a:ext cx="381844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533693" y="4402366"/>
            <a:ext cx="912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enabled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slow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term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slow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scans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8828281" y="3124702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894810" y="255982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de-DE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endParaRPr lang="de-DE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8804189" y="2625809"/>
            <a:ext cx="0" cy="9267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4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Stream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final </a:t>
            </a:r>
            <a:r>
              <a:rPr lang="de-DE" dirty="0" err="1"/>
              <a:t>version</a:t>
            </a:r>
            <a:endParaRPr lang="de-DE" dirty="0"/>
          </a:p>
        </p:txBody>
      </p:sp>
      <p:sp>
        <p:nvSpPr>
          <p:cNvPr id="79" name="Rechteck 78"/>
          <p:cNvSpPr/>
          <p:nvPr/>
        </p:nvSpPr>
        <p:spPr>
          <a:xfrm>
            <a:off x="7719390" y="3504686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TermIndexSink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694199" y="2996740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GeoTweetSource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206794" y="2996740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KeyGeneration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7719390" y="2996736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RawTweetSink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8" name="Gerade Verbindung mit Pfeil 87"/>
          <p:cNvCxnSpPr>
            <a:stCxn id="85" idx="3"/>
            <a:endCxn id="90" idx="1"/>
          </p:cNvCxnSpPr>
          <p:nvPr/>
        </p:nvCxnSpPr>
        <p:spPr>
          <a:xfrm flipV="1">
            <a:off x="2068653" y="3210683"/>
            <a:ext cx="381843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86" idx="3"/>
            <a:endCxn id="87" idx="1"/>
          </p:cNvCxnSpPr>
          <p:nvPr/>
        </p:nvCxnSpPr>
        <p:spPr>
          <a:xfrm flipV="1">
            <a:off x="5581248" y="3210683"/>
            <a:ext cx="2138142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2450496" y="2996736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DateExtraction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1" name="Gerade Verbindung mit Pfeil 90"/>
          <p:cNvCxnSpPr>
            <a:stCxn id="90" idx="3"/>
            <a:endCxn id="86" idx="1"/>
          </p:cNvCxnSpPr>
          <p:nvPr/>
        </p:nvCxnSpPr>
        <p:spPr>
          <a:xfrm>
            <a:off x="3824950" y="3210683"/>
            <a:ext cx="381844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1129737" y="5962135"/>
            <a:ext cx="993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were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able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faster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term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frequency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357876" y="302308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5" name="Gerade Verbindung mit Pfeil 94"/>
          <p:cNvCxnSpPr>
            <a:stCxn id="86" idx="2"/>
            <a:endCxn id="100" idx="1"/>
          </p:cNvCxnSpPr>
          <p:nvPr/>
        </p:nvCxnSpPr>
        <p:spPr>
          <a:xfrm rot="16200000" flipH="1">
            <a:off x="5281556" y="3037097"/>
            <a:ext cx="294000" cy="10690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5963092" y="3504686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TermExtraction</a:t>
            </a:r>
            <a:b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tokenizing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63092" y="4031681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UserExtraction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3" name="Gerade Verbindung mit Pfeil 94"/>
          <p:cNvCxnSpPr>
            <a:stCxn id="86" idx="2"/>
            <a:endCxn id="101" idx="1"/>
          </p:cNvCxnSpPr>
          <p:nvPr/>
        </p:nvCxnSpPr>
        <p:spPr>
          <a:xfrm rot="16200000" flipH="1">
            <a:off x="5018059" y="3300594"/>
            <a:ext cx="820995" cy="10690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94"/>
          <p:cNvCxnSpPr>
            <a:stCxn id="101" idx="3"/>
            <a:endCxn id="79" idx="1"/>
          </p:cNvCxnSpPr>
          <p:nvPr/>
        </p:nvCxnSpPr>
        <p:spPr>
          <a:xfrm flipV="1">
            <a:off x="7337546" y="3718633"/>
            <a:ext cx="381844" cy="5269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94"/>
          <p:cNvCxnSpPr>
            <a:stCxn id="100" idx="3"/>
            <a:endCxn id="79" idx="1"/>
          </p:cNvCxnSpPr>
          <p:nvPr/>
        </p:nvCxnSpPr>
        <p:spPr>
          <a:xfrm>
            <a:off x="7337546" y="3718633"/>
            <a:ext cx="3818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7719390" y="5217641"/>
            <a:ext cx="1374454" cy="4278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LanguageFrequencySink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5" name="Gerade Verbindung mit Pfeil 94"/>
          <p:cNvCxnSpPr>
            <a:stCxn id="90" idx="2"/>
            <a:endCxn id="118" idx="0"/>
          </p:cNvCxnSpPr>
          <p:nvPr/>
        </p:nvCxnSpPr>
        <p:spPr>
          <a:xfrm flipH="1">
            <a:off x="3130861" y="3424629"/>
            <a:ext cx="6862" cy="1793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2442680" y="5217640"/>
            <a:ext cx="1376362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b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Extraction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1" name="Gerade Verbindung mit Pfeil 94"/>
          <p:cNvCxnSpPr>
            <a:stCxn id="42" idx="3"/>
            <a:endCxn id="114" idx="1"/>
          </p:cNvCxnSpPr>
          <p:nvPr/>
        </p:nvCxnSpPr>
        <p:spPr>
          <a:xfrm>
            <a:off x="7331638" y="5431587"/>
            <a:ext cx="3877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9357876" y="353396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term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82902" y="525322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statistics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963091" y="4562228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latin typeface="Roboto" panose="02000000000000000000" pitchFamily="2" charset="0"/>
                <a:ea typeface="Roboto" panose="02000000000000000000" pitchFamily="2" charset="0"/>
              </a:rPr>
              <a:t>GeoTemporalIndexCreation</a:t>
            </a:r>
            <a:endParaRPr lang="de-DE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719390" y="4560399"/>
            <a:ext cx="1374454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latin typeface="Roboto" panose="02000000000000000000" pitchFamily="2" charset="0"/>
                <a:ea typeface="Roboto" panose="02000000000000000000" pitchFamily="2" charset="0"/>
              </a:rPr>
              <a:t>GeoTemporalIndexSink</a:t>
            </a:r>
            <a:endParaRPr lang="de-DE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0" name="Gerade Verbindung mit Pfeil 94"/>
          <p:cNvCxnSpPr>
            <a:stCxn id="86" idx="2"/>
            <a:endCxn id="38" idx="1"/>
          </p:cNvCxnSpPr>
          <p:nvPr/>
        </p:nvCxnSpPr>
        <p:spPr>
          <a:xfrm rot="16200000" flipH="1">
            <a:off x="4752785" y="3565869"/>
            <a:ext cx="1351542" cy="10690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8" idx="3"/>
            <a:endCxn id="39" idx="1"/>
          </p:cNvCxnSpPr>
          <p:nvPr/>
        </p:nvCxnSpPr>
        <p:spPr>
          <a:xfrm flipV="1">
            <a:off x="7337545" y="4774346"/>
            <a:ext cx="381845" cy="1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354875" y="4557675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geotemporal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382902" y="238682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de-DE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endParaRPr lang="de-DE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9292281" y="2452817"/>
            <a:ext cx="0" cy="32745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206794" y="5217640"/>
            <a:ext cx="1376362" cy="4278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minute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window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955276" y="5217640"/>
            <a:ext cx="1376362" cy="4278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endParaRPr lang="de-D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5" name="Gerade Verbindung mit Pfeil 94"/>
          <p:cNvCxnSpPr>
            <a:stCxn id="41" idx="3"/>
            <a:endCxn id="42" idx="1"/>
          </p:cNvCxnSpPr>
          <p:nvPr/>
        </p:nvCxnSpPr>
        <p:spPr>
          <a:xfrm>
            <a:off x="5583156" y="5431587"/>
            <a:ext cx="3721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94"/>
          <p:cNvCxnSpPr>
            <a:stCxn id="118" idx="3"/>
            <a:endCxn id="41" idx="1"/>
          </p:cNvCxnSpPr>
          <p:nvPr/>
        </p:nvCxnSpPr>
        <p:spPr>
          <a:xfrm>
            <a:off x="3819042" y="5431587"/>
            <a:ext cx="3877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8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Batch </a:t>
            </a:r>
            <a:r>
              <a:rPr lang="de-DE" dirty="0" err="1"/>
              <a:t>processing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70543" y="2569176"/>
            <a:ext cx="6027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geotemporal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tweets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export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Other </a:t>
            </a:r>
            <a:r>
              <a:rPr lang="de-DE" dirty="0" err="1"/>
              <a:t>statistics</a:t>
            </a:r>
            <a:r>
              <a:rPr lang="de-DE" dirty="0"/>
              <a:t> like: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Area/ </a:t>
            </a:r>
            <a:r>
              <a:rPr lang="de-DE" dirty="0" err="1"/>
              <a:t>tweet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tweets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4" y="2488857"/>
            <a:ext cx="2325763" cy="2325763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270693" y="296855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8096193" y="271455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7806006" y="4345969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8768810" y="404204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>
            <a:stCxn id="6" idx="4"/>
            <a:endCxn id="8" idx="1"/>
          </p:cNvCxnSpPr>
          <p:nvPr/>
        </p:nvCxnSpPr>
        <p:spPr>
          <a:xfrm>
            <a:off x="7318318" y="3063801"/>
            <a:ext cx="501637" cy="129611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6"/>
            <a:endCxn id="9" idx="2"/>
          </p:cNvCxnSpPr>
          <p:nvPr/>
        </p:nvCxnSpPr>
        <p:spPr>
          <a:xfrm flipV="1">
            <a:off x="7901256" y="4089666"/>
            <a:ext cx="867554" cy="3039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0"/>
            <a:endCxn id="7" idx="4"/>
          </p:cNvCxnSpPr>
          <p:nvPr/>
        </p:nvCxnSpPr>
        <p:spPr>
          <a:xfrm flipH="1" flipV="1">
            <a:off x="8143818" y="2809801"/>
            <a:ext cx="672617" cy="123224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6" y="2488857"/>
            <a:ext cx="2325763" cy="2325763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9880395" y="296855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0705895" y="271455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10415708" y="4345969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1378512" y="4042041"/>
            <a:ext cx="95250" cy="952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ihandform: Form 26"/>
          <p:cNvSpPr/>
          <p:nvPr/>
        </p:nvSpPr>
        <p:spPr>
          <a:xfrm>
            <a:off x="9925693" y="2763017"/>
            <a:ext cx="1505207" cy="1630577"/>
          </a:xfrm>
          <a:custGeom>
            <a:avLst/>
            <a:gdLst>
              <a:gd name="connsiteX0" fmla="*/ 0 w 1476632"/>
              <a:gd name="connsiteY0" fmla="*/ 278027 h 1649627"/>
              <a:gd name="connsiteX1" fmla="*/ 790832 w 1476632"/>
              <a:gd name="connsiteY1" fmla="*/ 0 h 1649627"/>
              <a:gd name="connsiteX2" fmla="*/ 1476632 w 1476632"/>
              <a:gd name="connsiteY2" fmla="*/ 1365422 h 1649627"/>
              <a:gd name="connsiteX3" fmla="*/ 531340 w 1476632"/>
              <a:gd name="connsiteY3" fmla="*/ 1649627 h 1649627"/>
              <a:gd name="connsiteX4" fmla="*/ 0 w 1476632"/>
              <a:gd name="connsiteY4" fmla="*/ 278027 h 1649627"/>
              <a:gd name="connsiteX0" fmla="*/ 0 w 1500444"/>
              <a:gd name="connsiteY0" fmla="*/ 270883 h 1649627"/>
              <a:gd name="connsiteX1" fmla="*/ 814644 w 1500444"/>
              <a:gd name="connsiteY1" fmla="*/ 0 h 1649627"/>
              <a:gd name="connsiteX2" fmla="*/ 1500444 w 1500444"/>
              <a:gd name="connsiteY2" fmla="*/ 1365422 h 1649627"/>
              <a:gd name="connsiteX3" fmla="*/ 555152 w 1500444"/>
              <a:gd name="connsiteY3" fmla="*/ 1649627 h 1649627"/>
              <a:gd name="connsiteX4" fmla="*/ 0 w 1500444"/>
              <a:gd name="connsiteY4" fmla="*/ 270883 h 1649627"/>
              <a:gd name="connsiteX0" fmla="*/ 0 w 1500444"/>
              <a:gd name="connsiteY0" fmla="*/ 251833 h 1630577"/>
              <a:gd name="connsiteX1" fmla="*/ 836075 w 1500444"/>
              <a:gd name="connsiteY1" fmla="*/ 0 h 1630577"/>
              <a:gd name="connsiteX2" fmla="*/ 1500444 w 1500444"/>
              <a:gd name="connsiteY2" fmla="*/ 1346372 h 1630577"/>
              <a:gd name="connsiteX3" fmla="*/ 555152 w 1500444"/>
              <a:gd name="connsiteY3" fmla="*/ 1630577 h 1630577"/>
              <a:gd name="connsiteX4" fmla="*/ 0 w 1500444"/>
              <a:gd name="connsiteY4" fmla="*/ 251833 h 1630577"/>
              <a:gd name="connsiteX0" fmla="*/ 0 w 1505207"/>
              <a:gd name="connsiteY0" fmla="*/ 251833 h 1630577"/>
              <a:gd name="connsiteX1" fmla="*/ 836075 w 1505207"/>
              <a:gd name="connsiteY1" fmla="*/ 0 h 1630577"/>
              <a:gd name="connsiteX2" fmla="*/ 1505207 w 1505207"/>
              <a:gd name="connsiteY2" fmla="*/ 1336847 h 1630577"/>
              <a:gd name="connsiteX3" fmla="*/ 555152 w 1505207"/>
              <a:gd name="connsiteY3" fmla="*/ 1630577 h 1630577"/>
              <a:gd name="connsiteX4" fmla="*/ 0 w 1505207"/>
              <a:gd name="connsiteY4" fmla="*/ 251833 h 1630577"/>
              <a:gd name="connsiteX0" fmla="*/ 0 w 1505207"/>
              <a:gd name="connsiteY0" fmla="*/ 251833 h 1630577"/>
              <a:gd name="connsiteX1" fmla="*/ 836075 w 1505207"/>
              <a:gd name="connsiteY1" fmla="*/ 0 h 1630577"/>
              <a:gd name="connsiteX2" fmla="*/ 1505207 w 1505207"/>
              <a:gd name="connsiteY2" fmla="*/ 1336847 h 1630577"/>
              <a:gd name="connsiteX3" fmla="*/ 536102 w 1505207"/>
              <a:gd name="connsiteY3" fmla="*/ 1630577 h 1630577"/>
              <a:gd name="connsiteX4" fmla="*/ 0 w 1505207"/>
              <a:gd name="connsiteY4" fmla="*/ 251833 h 16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5207" h="1630577">
                <a:moveTo>
                  <a:pt x="0" y="251833"/>
                </a:moveTo>
                <a:lnTo>
                  <a:pt x="836075" y="0"/>
                </a:lnTo>
                <a:lnTo>
                  <a:pt x="1505207" y="1336847"/>
                </a:lnTo>
                <a:lnTo>
                  <a:pt x="536102" y="1630577"/>
                </a:lnTo>
                <a:lnTo>
                  <a:pt x="0" y="251833"/>
                </a:lnTo>
                <a:close/>
              </a:path>
            </a:pathLst>
          </a:cu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71084"/>
              </p:ext>
            </p:extLst>
          </p:nvPr>
        </p:nvGraphicFramePr>
        <p:xfrm>
          <a:off x="516709" y="3296907"/>
          <a:ext cx="11157130" cy="163068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231426">
                  <a:extLst>
                    <a:ext uri="{9D8B030D-6E8A-4147-A177-3AD203B41FA5}">
                      <a16:colId xmlns:a16="http://schemas.microsoft.com/office/drawing/2014/main" val="3635663720"/>
                    </a:ext>
                  </a:extLst>
                </a:gridCol>
                <a:gridCol w="2231426">
                  <a:extLst>
                    <a:ext uri="{9D8B030D-6E8A-4147-A177-3AD203B41FA5}">
                      <a16:colId xmlns:a16="http://schemas.microsoft.com/office/drawing/2014/main" val="79106111"/>
                    </a:ext>
                  </a:extLst>
                </a:gridCol>
                <a:gridCol w="2231426">
                  <a:extLst>
                    <a:ext uri="{9D8B030D-6E8A-4147-A177-3AD203B41FA5}">
                      <a16:colId xmlns:a16="http://schemas.microsoft.com/office/drawing/2014/main" val="3778414629"/>
                    </a:ext>
                  </a:extLst>
                </a:gridCol>
                <a:gridCol w="2231426">
                  <a:extLst>
                    <a:ext uri="{9D8B030D-6E8A-4147-A177-3AD203B41FA5}">
                      <a16:colId xmlns:a16="http://schemas.microsoft.com/office/drawing/2014/main" val="2241552088"/>
                    </a:ext>
                  </a:extLst>
                </a:gridCol>
                <a:gridCol w="2231426">
                  <a:extLst>
                    <a:ext uri="{9D8B030D-6E8A-4147-A177-3AD203B41FA5}">
                      <a16:colId xmlns:a16="http://schemas.microsoft.com/office/drawing/2014/main" val="1743713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endParaRPr lang="de-DE" sz="11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Row</a:t>
                      </a:r>
                      <a:endParaRPr lang="de-DE" sz="11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 Family</a:t>
                      </a:r>
                      <a:endParaRPr lang="de-DE" sz="11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  <a:latin typeface="Consolas" panose="020B0609020204030204" pitchFamily="49" charset="0"/>
                        </a:rPr>
                        <a:t>Column Qualifier</a:t>
                      </a:r>
                      <a:endParaRPr lang="de-DE" sz="11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endParaRPr lang="de-DE" sz="11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79801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RawTweetData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TimeIndex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100" b="1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timestamp, hash</a:t>
                      </a:r>
                      <a:b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8b + 4b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de-DE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de-DE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raw</a:t>
                      </a: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tweet</a:t>
                      </a: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endParaRPr lang="de-DE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4451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TermIndex</a:t>
                      </a:r>
                      <a:endParaRPr lang="de-DE" sz="1100" b="1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endParaRPr lang="de-DE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user,text</a:t>
                      </a: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de-DE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RawTweetData</a:t>
                      </a: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b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de-DE" sz="1100" dirty="0">
                          <a:effectLst/>
                          <a:latin typeface="Consolas" panose="020B0609020204030204" pitchFamily="49" charset="0"/>
                        </a:rPr>
                        <a:t>12b</a:t>
                      </a:r>
                      <a:endParaRPr lang="de-DE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7278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effectLst/>
                          <a:latin typeface="Consolas" panose="020B0609020204030204" pitchFamily="49" charset="0"/>
                        </a:rPr>
                        <a:t>LanguageFrequency</a:t>
                      </a:r>
                      <a:endParaRPr lang="de-DE" sz="1100" b="1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1100" baseline="0" dirty="0">
                          <a:effectLst/>
                          <a:latin typeface="Consolas" panose="020B0609020204030204" pitchFamily="49" charset="0"/>
                        </a:rPr>
                        <a:t> bucket</a:t>
                      </a:r>
                      <a:br>
                        <a:rPr lang="en-US" sz="1100" baseline="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aseline="0" dirty="0" err="1">
                          <a:effectLst/>
                          <a:latin typeface="Consolas" panose="020B0609020204030204" pitchFamily="49" charset="0"/>
                        </a:rPr>
                        <a:t>YYYYMMDDhhmm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language-tag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tweet count</a:t>
                      </a:r>
                      <a:b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4b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5908148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16709" y="260252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Accumulo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4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628651"/>
            <a:ext cx="11157129" cy="1552206"/>
          </a:xfrm>
        </p:spPr>
        <p:txBody>
          <a:bodyPr>
            <a:normAutofit/>
          </a:bodyPr>
          <a:lstStyle/>
          <a:p>
            <a:r>
              <a:rPr lang="de-DE" dirty="0"/>
              <a:t>Geotemporal Index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OSTMap</a:t>
            </a:r>
            <a:endParaRPr lang="de-DE" dirty="0"/>
          </a:p>
          <a:p>
            <a:r>
              <a:rPr lang="de-DE" dirty="0" err="1"/>
              <a:t>Geo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en-US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2763" y="3094265"/>
            <a:ext cx="2160000" cy="2402489"/>
            <a:chOff x="606465" y="2652257"/>
            <a:chExt cx="2160000" cy="2402489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65" y="2652257"/>
              <a:ext cx="2160000" cy="2160000"/>
            </a:xfrm>
            <a:prstGeom prst="rect">
              <a:avLst/>
            </a:prstGeom>
          </p:spPr>
        </p:pic>
        <p:sp>
          <p:nvSpPr>
            <p:cNvPr id="211" name="Textfeld 210"/>
            <p:cNvSpPr txBox="1"/>
            <p:nvPr/>
          </p:nvSpPr>
          <p:spPr>
            <a:xfrm>
              <a:off x="1287835" y="4777747"/>
              <a:ext cx="7922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geo</a:t>
              </a:r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  <a:endParaRPr lang="en-US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769688" y="2412511"/>
            <a:ext cx="1322798" cy="4177139"/>
            <a:chOff x="10150988" y="2412511"/>
            <a:chExt cx="1322798" cy="4177139"/>
          </a:xfrm>
        </p:grpSpPr>
        <p:sp>
          <p:nvSpPr>
            <p:cNvPr id="213" name="Textfeld 212"/>
            <p:cNvSpPr txBox="1"/>
            <p:nvPr/>
          </p:nvSpPr>
          <p:spPr>
            <a:xfrm>
              <a:off x="10150988" y="5943319"/>
              <a:ext cx="1322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geohashes</a:t>
              </a:r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used</a:t>
              </a:r>
              <a:endParaRPr lang="de-DE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as</a:t>
              </a:r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row</a:t>
              </a:r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keys</a:t>
              </a:r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in </a:t>
              </a:r>
              <a:r>
                <a:rPr lang="de-DE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accumulo</a:t>
              </a:r>
              <a:endParaRPr lang="en-US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10512252" y="2810211"/>
              <a:ext cx="600269" cy="725955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10512254" y="4258751"/>
              <a:ext cx="600267" cy="1692423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10512253" y="3536166"/>
              <a:ext cx="600268" cy="72584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10512251" y="2415517"/>
              <a:ext cx="600270" cy="394694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10512256" y="2412511"/>
              <a:ext cx="600266" cy="353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  <a:b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3z</a:t>
              </a:r>
              <a:b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6b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6c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6f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6q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9p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9r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9x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9z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d0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d1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d2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d3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d4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d5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d6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dg</a:t>
              </a:r>
              <a:endParaRPr lang="de-DE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3669240" y="3113315"/>
            <a:ext cx="2385571" cy="2888727"/>
            <a:chOff x="4977797" y="2612864"/>
            <a:chExt cx="2385571" cy="2888727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516" y="2612864"/>
              <a:ext cx="2160000" cy="2160000"/>
            </a:xfrm>
            <a:prstGeom prst="rect">
              <a:avLst/>
            </a:prstGeom>
          </p:spPr>
        </p:pic>
        <p:sp>
          <p:nvSpPr>
            <p:cNvPr id="183" name="Rechteck 182"/>
            <p:cNvSpPr/>
            <p:nvPr/>
          </p:nvSpPr>
          <p:spPr>
            <a:xfrm>
              <a:off x="5086518" y="2615869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9z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5518518" y="2615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5950517" y="2615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dc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6382517" y="2615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df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6814516" y="2615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dg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5086518" y="3047869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9x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5518518" y="3047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d8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5950517" y="3047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d9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6382517" y="3047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dd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6814516" y="304786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5086518" y="3479867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9r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5518518" y="3479867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d2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5950517" y="3479867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d3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6382517" y="3479867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d6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6814516" y="3479867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d7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5086518" y="39088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9p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5518518" y="39088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d0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5950517" y="3908866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d1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6382517" y="3908866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d4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6814516" y="3908866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d5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5086518" y="4340862"/>
              <a:ext cx="432000" cy="4320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3z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5518518" y="4340862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6b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5950517" y="4340864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6c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6382517" y="4340864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6f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6814516" y="4340864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6g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4977797" y="4732150"/>
              <a:ext cx="23855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partitioned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by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geohash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(z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curve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b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b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function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from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2d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coordinate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space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to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1d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key</a:t>
              </a:r>
              <a:r>
                <a:rPr lang="de-DE" sz="11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sz="1100" dirty="0" err="1">
                  <a:latin typeface="Roboto" panose="02000000000000000000" pitchFamily="2" charset="0"/>
                  <a:ea typeface="Roboto" panose="02000000000000000000" pitchFamily="2" charset="0"/>
                </a:rPr>
                <a:t>space</a:t>
              </a:r>
              <a:endParaRPr lang="en-US" sz="11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 flipH="1" flipV="1">
              <a:off x="5734517" y="3697367"/>
              <a:ext cx="431998" cy="4289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5734516" y="4126364"/>
              <a:ext cx="43199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H="1">
              <a:off x="5734515" y="3697367"/>
              <a:ext cx="43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H="1" flipV="1">
              <a:off x="6596722" y="3697363"/>
              <a:ext cx="431998" cy="4289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6596721" y="4126360"/>
              <a:ext cx="43199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6596720" y="3697363"/>
              <a:ext cx="43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732723" y="2833365"/>
              <a:ext cx="431998" cy="4289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flipH="1">
              <a:off x="5732722" y="3262362"/>
              <a:ext cx="43199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 flipH="1">
              <a:off x="5732721" y="2833365"/>
              <a:ext cx="43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 flipH="1" flipV="1">
              <a:off x="6596720" y="2833363"/>
              <a:ext cx="431998" cy="4289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/>
          </p:nvCxnSpPr>
          <p:spPr>
            <a:xfrm flipH="1">
              <a:off x="6596719" y="3262360"/>
              <a:ext cx="43199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/>
            <p:nvPr/>
          </p:nvCxnSpPr>
          <p:spPr>
            <a:xfrm flipH="1">
              <a:off x="6596718" y="2833363"/>
              <a:ext cx="43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 flipH="1" flipV="1">
              <a:off x="6164722" y="3697364"/>
              <a:ext cx="431996" cy="42600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732721" y="3262358"/>
              <a:ext cx="1295997" cy="4289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 flipH="1" flipV="1">
              <a:off x="6164718" y="2830357"/>
              <a:ext cx="432000" cy="43200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" name="Tabel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67369"/>
              </p:ext>
            </p:extLst>
          </p:nvPr>
        </p:nvGraphicFramePr>
        <p:xfrm>
          <a:off x="8185150" y="2549871"/>
          <a:ext cx="3531132" cy="66410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77044">
                  <a:extLst>
                    <a:ext uri="{9D8B030D-6E8A-4147-A177-3AD203B41FA5}">
                      <a16:colId xmlns:a16="http://schemas.microsoft.com/office/drawing/2014/main" val="3925609195"/>
                    </a:ext>
                  </a:extLst>
                </a:gridCol>
                <a:gridCol w="1177044">
                  <a:extLst>
                    <a:ext uri="{9D8B030D-6E8A-4147-A177-3AD203B41FA5}">
                      <a16:colId xmlns:a16="http://schemas.microsoft.com/office/drawing/2014/main" val="550626352"/>
                    </a:ext>
                  </a:extLst>
                </a:gridCol>
                <a:gridCol w="1177044">
                  <a:extLst>
                    <a:ext uri="{9D8B030D-6E8A-4147-A177-3AD203B41FA5}">
                      <a16:colId xmlns:a16="http://schemas.microsoft.com/office/drawing/2014/main" val="1841523947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Row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CF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CQ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0085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geohash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RawTweetKey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-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5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0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755650"/>
            <a:ext cx="11157129" cy="1425206"/>
          </a:xfrm>
        </p:spPr>
        <p:txBody>
          <a:bodyPr/>
          <a:lstStyle/>
          <a:p>
            <a:r>
              <a:rPr lang="en-US" dirty="0" err="1"/>
              <a:t>Geotemporal</a:t>
            </a:r>
            <a:r>
              <a:rPr lang="en-US" dirty="0"/>
              <a:t> Index for </a:t>
            </a:r>
            <a:r>
              <a:rPr lang="en-US" dirty="0" err="1"/>
              <a:t>OSTMap</a:t>
            </a:r>
            <a:endParaRPr lang="en-US" dirty="0"/>
          </a:p>
          <a:p>
            <a:r>
              <a:rPr lang="en-US" dirty="0"/>
              <a:t>Geo index – querying?</a:t>
            </a:r>
          </a:p>
        </p:txBody>
      </p:sp>
      <p:pic>
        <p:nvPicPr>
          <p:cNvPr id="182" name="Grafik 18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9" y="2690559"/>
            <a:ext cx="2160000" cy="2160000"/>
          </a:xfrm>
          <a:prstGeom prst="rect">
            <a:avLst/>
          </a:prstGeom>
        </p:spPr>
      </p:pic>
      <p:sp>
        <p:nvSpPr>
          <p:cNvPr id="183" name="Rechteck 182"/>
          <p:cNvSpPr/>
          <p:nvPr/>
        </p:nvSpPr>
        <p:spPr>
          <a:xfrm>
            <a:off x="752851" y="2693564"/>
            <a:ext cx="432000" cy="4320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9z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1184851" y="2693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db</a:t>
            </a:r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1616850" y="2693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dc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2048850" y="2693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480849" y="2693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dg</a:t>
            </a:r>
          </a:p>
        </p:txBody>
      </p:sp>
      <p:sp>
        <p:nvSpPr>
          <p:cNvPr id="188" name="Rechteck 187"/>
          <p:cNvSpPr/>
          <p:nvPr/>
        </p:nvSpPr>
        <p:spPr>
          <a:xfrm>
            <a:off x="752851" y="3125564"/>
            <a:ext cx="432000" cy="4320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9x</a:t>
            </a:r>
          </a:p>
        </p:txBody>
      </p:sp>
      <p:sp>
        <p:nvSpPr>
          <p:cNvPr id="189" name="Rechteck 188"/>
          <p:cNvSpPr/>
          <p:nvPr/>
        </p:nvSpPr>
        <p:spPr>
          <a:xfrm>
            <a:off x="1184851" y="3125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d8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1616850" y="3125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d9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2048850" y="3125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dd</a:t>
            </a:r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80849" y="3125564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752851" y="3557562"/>
            <a:ext cx="432000" cy="4320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9r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1184851" y="3557562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d2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616850" y="3557562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d3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2048850" y="3557562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d6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2480849" y="3557562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d7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52851" y="3986559"/>
            <a:ext cx="432000" cy="4320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9p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1184851" y="3986559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d0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1616850" y="3986561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d1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2048850" y="3986561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d4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480849" y="3986561"/>
            <a:ext cx="432000" cy="432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d5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752851" y="4418557"/>
            <a:ext cx="432000" cy="4320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3z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1184851" y="4418557"/>
            <a:ext cx="432000" cy="432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6b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1616850" y="4418559"/>
            <a:ext cx="432000" cy="432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6c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2048850" y="4418559"/>
            <a:ext cx="432000" cy="432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6f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2480849" y="4418559"/>
            <a:ext cx="432000" cy="43200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6g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945746" y="4847554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partitioned by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geohash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5339826" y="3067895"/>
            <a:ext cx="600269" cy="746318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5339828" y="4536798"/>
            <a:ext cx="600267" cy="1692423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5339827" y="3814213"/>
            <a:ext cx="600268" cy="725844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5339825" y="2693564"/>
            <a:ext cx="600270" cy="37433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29757" y="3613678"/>
            <a:ext cx="941206" cy="614049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bounding box</a:t>
            </a:r>
          </a:p>
        </p:txBody>
      </p:sp>
      <p:sp>
        <p:nvSpPr>
          <p:cNvPr id="5" name="Rechteck 4"/>
          <p:cNvSpPr/>
          <p:nvPr/>
        </p:nvSpPr>
        <p:spPr>
          <a:xfrm>
            <a:off x="1024124" y="5370429"/>
            <a:ext cx="1507525" cy="85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calculate coverage of bounding box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99102" y="3213977"/>
            <a:ext cx="1507525" cy="316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range: 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9p]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199102" y="5370428"/>
            <a:ext cx="1507525" cy="85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calculate scan ranges from coverage</a:t>
            </a:r>
          </a:p>
        </p:txBody>
      </p:sp>
      <p:sp>
        <p:nvSpPr>
          <p:cNvPr id="45" name="Rechteck 44"/>
          <p:cNvSpPr/>
          <p:nvPr/>
        </p:nvSpPr>
        <p:spPr>
          <a:xfrm>
            <a:off x="3199102" y="3660743"/>
            <a:ext cx="1507525" cy="316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range: 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9r]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02" y="4102319"/>
            <a:ext cx="1507525" cy="316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range: 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d0,d1,d2,d3]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Verbinder: gekrümmt 6"/>
          <p:cNvCxnSpPr>
            <a:stCxn id="4" idx="1"/>
            <a:endCxn id="5" idx="1"/>
          </p:cNvCxnSpPr>
          <p:nvPr/>
        </p:nvCxnSpPr>
        <p:spPr>
          <a:xfrm rot="10800000" flipV="1">
            <a:off x="1024125" y="3920702"/>
            <a:ext cx="5633" cy="1879123"/>
          </a:xfrm>
          <a:prstGeom prst="curvedConnector3">
            <a:avLst>
              <a:gd name="adj1" fmla="val 9569199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  <a:endCxn id="44" idx="1"/>
          </p:cNvCxnSpPr>
          <p:nvPr/>
        </p:nvCxnSpPr>
        <p:spPr>
          <a:xfrm flipV="1">
            <a:off x="2531649" y="5799825"/>
            <a:ext cx="66745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4" idx="0"/>
            <a:endCxn id="46" idx="2"/>
          </p:cNvCxnSpPr>
          <p:nvPr/>
        </p:nvCxnSpPr>
        <p:spPr>
          <a:xfrm flipV="1">
            <a:off x="3952865" y="4418556"/>
            <a:ext cx="0" cy="95187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3" idx="3"/>
            <a:endCxn id="19" idx="1"/>
          </p:cNvCxnSpPr>
          <p:nvPr/>
        </p:nvCxnSpPr>
        <p:spPr>
          <a:xfrm>
            <a:off x="4706627" y="3372096"/>
            <a:ext cx="553919" cy="53558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5" idx="3"/>
            <a:endCxn id="63" idx="1"/>
          </p:cNvCxnSpPr>
          <p:nvPr/>
        </p:nvCxnSpPr>
        <p:spPr>
          <a:xfrm>
            <a:off x="4706627" y="3818862"/>
            <a:ext cx="553920" cy="2628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46" idx="3"/>
            <a:endCxn id="64" idx="1"/>
          </p:cNvCxnSpPr>
          <p:nvPr/>
        </p:nvCxnSpPr>
        <p:spPr>
          <a:xfrm>
            <a:off x="4706627" y="4260438"/>
            <a:ext cx="553920" cy="64882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5339830" y="2690558"/>
            <a:ext cx="600266" cy="353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3z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6b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6c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6f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6q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9x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9z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…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dg</a:t>
            </a:r>
          </a:p>
        </p:txBody>
      </p:sp>
      <p:sp>
        <p:nvSpPr>
          <p:cNvPr id="19" name="Rechteck 18"/>
          <p:cNvSpPr/>
          <p:nvPr/>
        </p:nvSpPr>
        <p:spPr>
          <a:xfrm>
            <a:off x="5260546" y="3814214"/>
            <a:ext cx="758825" cy="18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/>
          <p:cNvSpPr/>
          <p:nvPr/>
        </p:nvSpPr>
        <p:spPr>
          <a:xfrm>
            <a:off x="5260547" y="4001144"/>
            <a:ext cx="758825" cy="16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5260547" y="4532148"/>
            <a:ext cx="758825" cy="754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6"/>
          <p:cNvSpPr/>
          <p:nvPr/>
        </p:nvSpPr>
        <p:spPr>
          <a:xfrm>
            <a:off x="6333278" y="3814213"/>
            <a:ext cx="1502306" cy="186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accumulo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iterators</a:t>
            </a:r>
          </a:p>
        </p:txBody>
      </p:sp>
      <p:cxnSp>
        <p:nvCxnSpPr>
          <p:cNvPr id="88" name="Gerade Verbindung mit Pfeil 87"/>
          <p:cNvCxnSpPr>
            <a:stCxn id="19" idx="3"/>
            <a:endCxn id="87" idx="1"/>
          </p:cNvCxnSpPr>
          <p:nvPr/>
        </p:nvCxnSpPr>
        <p:spPr>
          <a:xfrm>
            <a:off x="6019371" y="3907679"/>
            <a:ext cx="31390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63" idx="3"/>
            <a:endCxn id="104" idx="1"/>
          </p:cNvCxnSpPr>
          <p:nvPr/>
        </p:nvCxnSpPr>
        <p:spPr>
          <a:xfrm>
            <a:off x="6019372" y="4081680"/>
            <a:ext cx="313906" cy="537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4" idx="3"/>
            <a:endCxn id="105" idx="1"/>
          </p:cNvCxnSpPr>
          <p:nvPr/>
        </p:nvCxnSpPr>
        <p:spPr>
          <a:xfrm flipV="1">
            <a:off x="6019372" y="4909261"/>
            <a:ext cx="32157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6333278" y="3996970"/>
            <a:ext cx="1502306" cy="18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accumulo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iterators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6340950" y="4819178"/>
            <a:ext cx="1494634" cy="18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accumulo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iterators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8741730" y="4328155"/>
            <a:ext cx="753763" cy="26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9" name="Gerade Verbindung mit Pfeil 108"/>
          <p:cNvCxnSpPr>
            <a:stCxn id="105" idx="3"/>
            <a:endCxn id="108" idx="1"/>
          </p:cNvCxnSpPr>
          <p:nvPr/>
        </p:nvCxnSpPr>
        <p:spPr>
          <a:xfrm flipV="1">
            <a:off x="7835584" y="4459889"/>
            <a:ext cx="906146" cy="4493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04" idx="3"/>
            <a:endCxn id="108" idx="1"/>
          </p:cNvCxnSpPr>
          <p:nvPr/>
        </p:nvCxnSpPr>
        <p:spPr>
          <a:xfrm>
            <a:off x="7835584" y="4087053"/>
            <a:ext cx="906146" cy="3728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87" idx="3"/>
            <a:endCxn id="108" idx="1"/>
          </p:cNvCxnSpPr>
          <p:nvPr/>
        </p:nvCxnSpPr>
        <p:spPr>
          <a:xfrm>
            <a:off x="7835584" y="3907679"/>
            <a:ext cx="906146" cy="55221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34931"/>
              </p:ext>
            </p:extLst>
          </p:nvPr>
        </p:nvGraphicFramePr>
        <p:xfrm>
          <a:off x="8185150" y="2549871"/>
          <a:ext cx="3531132" cy="66410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77044">
                  <a:extLst>
                    <a:ext uri="{9D8B030D-6E8A-4147-A177-3AD203B41FA5}">
                      <a16:colId xmlns:a16="http://schemas.microsoft.com/office/drawing/2014/main" val="3925609195"/>
                    </a:ext>
                  </a:extLst>
                </a:gridCol>
                <a:gridCol w="1177044">
                  <a:extLst>
                    <a:ext uri="{9D8B030D-6E8A-4147-A177-3AD203B41FA5}">
                      <a16:colId xmlns:a16="http://schemas.microsoft.com/office/drawing/2014/main" val="550626352"/>
                    </a:ext>
                  </a:extLst>
                </a:gridCol>
                <a:gridCol w="1177044">
                  <a:extLst>
                    <a:ext uri="{9D8B030D-6E8A-4147-A177-3AD203B41FA5}">
                      <a16:colId xmlns:a16="http://schemas.microsoft.com/office/drawing/2014/main" val="1841523947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Row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CF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CQ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0085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geohash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RawTweetKey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lat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lon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5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1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063241" y="3117147"/>
            <a:ext cx="2160556" cy="2160000"/>
            <a:chOff x="4602702" y="3213979"/>
            <a:chExt cx="2160556" cy="2160000"/>
          </a:xfrm>
        </p:grpSpPr>
        <p:grpSp>
          <p:nvGrpSpPr>
            <p:cNvPr id="133" name="Gruppieren 132"/>
            <p:cNvGrpSpPr/>
            <p:nvPr/>
          </p:nvGrpSpPr>
          <p:grpSpPr>
            <a:xfrm>
              <a:off x="4603258" y="3213979"/>
              <a:ext cx="2160000" cy="2160000"/>
              <a:chOff x="752849" y="2690559"/>
              <a:chExt cx="2160000" cy="2160000"/>
            </a:xfrm>
            <a:effectLst/>
          </p:grpSpPr>
          <p:pic>
            <p:nvPicPr>
              <p:cNvPr id="135" name="Grafik 13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49" y="2690559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36" name="Rechteck 135"/>
              <p:cNvSpPr/>
              <p:nvPr/>
            </p:nvSpPr>
            <p:spPr>
              <a:xfrm>
                <a:off x="752851" y="2693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9z</a:t>
                </a: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184851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db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1616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dc</a:t>
                </a:r>
              </a:p>
            </p:txBody>
          </p:sp>
          <p:sp>
            <p:nvSpPr>
              <p:cNvPr id="139" name="Rechteck 138"/>
              <p:cNvSpPr/>
              <p:nvPr/>
            </p:nvSpPr>
            <p:spPr>
              <a:xfrm>
                <a:off x="2048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df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2480849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dg</a:t>
                </a:r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752851" y="3125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9x</a:t>
                </a:r>
              </a:p>
            </p:txBody>
          </p:sp>
          <p:sp>
            <p:nvSpPr>
              <p:cNvPr id="142" name="Rechteck 141"/>
              <p:cNvSpPr/>
              <p:nvPr/>
            </p:nvSpPr>
            <p:spPr>
              <a:xfrm>
                <a:off x="1184851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d8</a:t>
                </a: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1616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d9</a:t>
                </a: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2048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dd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2480849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</a:t>
                </a:r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752851" y="3557562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9r</a:t>
                </a:r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1184851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d2</a:t>
                </a:r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1616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d3</a:t>
                </a:r>
              </a:p>
            </p:txBody>
          </p:sp>
          <p:sp>
            <p:nvSpPr>
              <p:cNvPr id="149" name="Rechteck 148"/>
              <p:cNvSpPr/>
              <p:nvPr/>
            </p:nvSpPr>
            <p:spPr>
              <a:xfrm>
                <a:off x="2048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d6</a:t>
                </a:r>
              </a:p>
            </p:txBody>
          </p:sp>
          <p:sp>
            <p:nvSpPr>
              <p:cNvPr id="150" name="Rechteck 149"/>
              <p:cNvSpPr/>
              <p:nvPr/>
            </p:nvSpPr>
            <p:spPr>
              <a:xfrm>
                <a:off x="2480849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d7</a:t>
                </a:r>
              </a:p>
            </p:txBody>
          </p:sp>
          <p:sp>
            <p:nvSpPr>
              <p:cNvPr id="151" name="Rechteck 150"/>
              <p:cNvSpPr/>
              <p:nvPr/>
            </p:nvSpPr>
            <p:spPr>
              <a:xfrm>
                <a:off x="752851" y="3986559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9p</a:t>
                </a:r>
              </a:p>
            </p:txBody>
          </p:sp>
          <p:sp>
            <p:nvSpPr>
              <p:cNvPr id="152" name="Rechteck 151"/>
              <p:cNvSpPr/>
              <p:nvPr/>
            </p:nvSpPr>
            <p:spPr>
              <a:xfrm>
                <a:off x="1184851" y="3986559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d0</a:t>
                </a: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1616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d1</a:t>
                </a:r>
              </a:p>
            </p:txBody>
          </p:sp>
          <p:sp>
            <p:nvSpPr>
              <p:cNvPr id="154" name="Rechteck 153"/>
              <p:cNvSpPr/>
              <p:nvPr/>
            </p:nvSpPr>
            <p:spPr>
              <a:xfrm>
                <a:off x="2048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d4</a:t>
                </a:r>
              </a:p>
            </p:txBody>
          </p:sp>
          <p:sp>
            <p:nvSpPr>
              <p:cNvPr id="155" name="Rechteck 154"/>
              <p:cNvSpPr/>
              <p:nvPr/>
            </p:nvSpPr>
            <p:spPr>
              <a:xfrm>
                <a:off x="2480849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d5</a:t>
                </a:r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752851" y="4418557"/>
                <a:ext cx="432000" cy="43200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3z</a:t>
                </a:r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1184851" y="4418557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6b</a:t>
                </a:r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1616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6c</a:t>
                </a:r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2048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6f</a:t>
                </a: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2480849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6g</a:t>
                </a:r>
              </a:p>
            </p:txBody>
          </p:sp>
        </p:grpSp>
        <p:sp>
          <p:nvSpPr>
            <p:cNvPr id="134" name="Rechteck 133"/>
            <p:cNvSpPr/>
            <p:nvPr/>
          </p:nvSpPr>
          <p:spPr>
            <a:xfrm>
              <a:off x="4602702" y="3213979"/>
              <a:ext cx="2160000" cy="2159999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2002278" y="3165561"/>
            <a:ext cx="2160000" cy="2160002"/>
            <a:chOff x="4015708" y="3767552"/>
            <a:chExt cx="2160000" cy="2160002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15708" y="3767554"/>
              <a:ext cx="2160000" cy="2160000"/>
              <a:chOff x="752849" y="2690559"/>
              <a:chExt cx="2160000" cy="2160000"/>
            </a:xfrm>
            <a:effectLst/>
          </p:grpSpPr>
          <p:pic>
            <p:nvPicPr>
              <p:cNvPr id="100" name="Grafik 99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49" y="2690559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01" name="Rechteck 100"/>
              <p:cNvSpPr/>
              <p:nvPr/>
            </p:nvSpPr>
            <p:spPr>
              <a:xfrm>
                <a:off x="752851" y="2693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9z</a:t>
                </a:r>
              </a:p>
            </p:txBody>
          </p:sp>
          <p:sp>
            <p:nvSpPr>
              <p:cNvPr id="102" name="Rechteck 101"/>
              <p:cNvSpPr/>
              <p:nvPr/>
            </p:nvSpPr>
            <p:spPr>
              <a:xfrm>
                <a:off x="1184851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db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>
              <a:xfrm>
                <a:off x="1616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dc</a:t>
                </a:r>
              </a:p>
            </p:txBody>
          </p:sp>
          <p:sp>
            <p:nvSpPr>
              <p:cNvPr id="106" name="Rechteck 105"/>
              <p:cNvSpPr/>
              <p:nvPr/>
            </p:nvSpPr>
            <p:spPr>
              <a:xfrm>
                <a:off x="2048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df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Rechteck 106"/>
              <p:cNvSpPr/>
              <p:nvPr/>
            </p:nvSpPr>
            <p:spPr>
              <a:xfrm>
                <a:off x="2480849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dg</a:t>
                </a:r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752851" y="3125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9x</a:t>
                </a:r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184851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d8</a:t>
                </a:r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1616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d9</a:t>
                </a:r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2048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dd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2480849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</a:t>
                </a:r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752851" y="3557562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9r</a:t>
                </a:r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84851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d2</a:t>
                </a:r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616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d3</a:t>
                </a:r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2048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d6</a:t>
                </a:r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2480849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d7</a:t>
                </a:r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752851" y="3986559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9p</a:t>
                </a: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184851" y="3986559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d0</a:t>
                </a: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1616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d1</a:t>
                </a: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2048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d4</a:t>
                </a:r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2480849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d5</a:t>
                </a:r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752851" y="4418557"/>
                <a:ext cx="432000" cy="43200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3z</a:t>
                </a: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1184851" y="4418557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6b</a:t>
                </a: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616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6c</a:t>
                </a: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2048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6f</a:t>
                </a:r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2480849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6g</a:t>
                </a:r>
              </a:p>
            </p:txBody>
          </p:sp>
        </p:grpSp>
        <p:sp>
          <p:nvSpPr>
            <p:cNvPr id="9" name="Rechteck 8"/>
            <p:cNvSpPr/>
            <p:nvPr/>
          </p:nvSpPr>
          <p:spPr>
            <a:xfrm>
              <a:off x="4015708" y="3767552"/>
              <a:ext cx="2160000" cy="2159999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755650"/>
            <a:ext cx="11157129" cy="1425206"/>
          </a:xfrm>
        </p:spPr>
        <p:txBody>
          <a:bodyPr/>
          <a:lstStyle/>
          <a:p>
            <a:r>
              <a:rPr lang="en-US" dirty="0" err="1"/>
              <a:t>Geotemporal</a:t>
            </a:r>
            <a:r>
              <a:rPr lang="en-US" dirty="0"/>
              <a:t> Index for </a:t>
            </a:r>
            <a:r>
              <a:rPr lang="en-US" dirty="0" err="1"/>
              <a:t>OSTMap</a:t>
            </a:r>
            <a:endParaRPr lang="en-US" dirty="0"/>
          </a:p>
          <a:p>
            <a:r>
              <a:rPr lang="de-DE" dirty="0"/>
              <a:t>Add </a:t>
            </a:r>
            <a:r>
              <a:rPr lang="de-DE" dirty="0" err="1"/>
              <a:t>some</a:t>
            </a:r>
            <a:r>
              <a:rPr lang="de-DE" dirty="0"/>
              <a:t> time!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927885" y="3213977"/>
            <a:ext cx="2160000" cy="2160000"/>
            <a:chOff x="752849" y="2690559"/>
            <a:chExt cx="2160000" cy="2160000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49" y="2690559"/>
              <a:ext cx="2160000" cy="2160000"/>
            </a:xfrm>
            <a:prstGeom prst="rect">
              <a:avLst/>
            </a:prstGeom>
          </p:spPr>
        </p:pic>
        <p:sp>
          <p:nvSpPr>
            <p:cNvPr id="183" name="Rechteck 182"/>
            <p:cNvSpPr/>
            <p:nvPr/>
          </p:nvSpPr>
          <p:spPr>
            <a:xfrm>
              <a:off x="752851" y="26935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9z</a:t>
              </a: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1184851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1616850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dc</a:t>
              </a: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048850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df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480849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dg</a:t>
              </a: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752851" y="31255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9x</a:t>
              </a: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1184851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d8</a:t>
              </a: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1616850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d9</a:t>
              </a: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048850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dd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480849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</a:t>
              </a: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752851" y="3557562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9r</a:t>
              </a: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1184851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d2</a:t>
              </a: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1616850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d3</a:t>
              </a: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048850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d6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2480849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d7</a:t>
              </a: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752851" y="3986559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9p</a:t>
              </a: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184851" y="398655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d0</a:t>
              </a: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1616850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048850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d4</a:t>
              </a: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480849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d5</a:t>
              </a: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752851" y="4418557"/>
              <a:ext cx="432000" cy="4320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3z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184851" y="4418557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6b</a:t>
              </a: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1616850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6c</a:t>
              </a: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2048850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6f</a:t>
              </a: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480849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6g</a:t>
              </a:r>
            </a:p>
          </p:txBody>
        </p:sp>
      </p:grpSp>
      <p:sp>
        <p:nvSpPr>
          <p:cNvPr id="212" name="Textfeld 211"/>
          <p:cNvSpPr txBox="1"/>
          <p:nvPr/>
        </p:nvSpPr>
        <p:spPr>
          <a:xfrm>
            <a:off x="2120782" y="537097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partitioned by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geohash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timebuckets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627673" y="2555981"/>
            <a:ext cx="600271" cy="3538663"/>
            <a:chOff x="5339825" y="2690558"/>
            <a:chExt cx="600271" cy="3538663"/>
          </a:xfrm>
        </p:grpSpPr>
        <p:sp>
          <p:nvSpPr>
            <p:cNvPr id="214" name="Rechteck 213"/>
            <p:cNvSpPr/>
            <p:nvPr/>
          </p:nvSpPr>
          <p:spPr>
            <a:xfrm>
              <a:off x="5339826" y="3067895"/>
              <a:ext cx="600269" cy="746318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5339828" y="4536798"/>
              <a:ext cx="600267" cy="1692423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5339825" y="2693564"/>
              <a:ext cx="600270" cy="374331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5339830" y="2690558"/>
              <a:ext cx="600266" cy="353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13z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16c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16f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16q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19p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19x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19z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1d0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1d4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1d5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1d6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1dg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95852" y="4923710"/>
            <a:ext cx="962840" cy="797696"/>
            <a:chOff x="3234922" y="4181261"/>
            <a:chExt cx="962840" cy="797696"/>
          </a:xfrm>
        </p:grpSpPr>
        <p:cxnSp>
          <p:nvCxnSpPr>
            <p:cNvPr id="14" name="Gerade Verbindung mit Pfeil 13"/>
            <p:cNvCxnSpPr/>
            <p:nvPr/>
          </p:nvCxnSpPr>
          <p:spPr>
            <a:xfrm>
              <a:off x="3234922" y="4855846"/>
              <a:ext cx="586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/>
            <p:cNvCxnSpPr/>
            <p:nvPr/>
          </p:nvCxnSpPr>
          <p:spPr>
            <a:xfrm flipV="1">
              <a:off x="3234922" y="4275476"/>
              <a:ext cx="0" cy="580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/>
            <p:nvPr/>
          </p:nvCxnSpPr>
          <p:spPr>
            <a:xfrm flipV="1">
              <a:off x="3234922" y="4537727"/>
              <a:ext cx="347019" cy="31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3528172" y="4435176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day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3791882" y="472504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lon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3234922" y="418126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lat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6261882" y="2555980"/>
            <a:ext cx="600271" cy="3538663"/>
            <a:chOff x="5339825" y="2690558"/>
            <a:chExt cx="600271" cy="3538663"/>
          </a:xfrm>
        </p:grpSpPr>
        <p:sp>
          <p:nvSpPr>
            <p:cNvPr id="166" name="Rechteck 165"/>
            <p:cNvSpPr/>
            <p:nvPr/>
          </p:nvSpPr>
          <p:spPr>
            <a:xfrm>
              <a:off x="5339826" y="3067895"/>
              <a:ext cx="600269" cy="746318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5339828" y="4536798"/>
              <a:ext cx="600267" cy="1692423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5339825" y="2693564"/>
              <a:ext cx="600270" cy="374331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5339830" y="2690558"/>
              <a:ext cx="600266" cy="353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23z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26c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26f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26q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29p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29x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29z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2d0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2d4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2d5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2d6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2dg</a:t>
              </a: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993298" y="414064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5786348" y="2485822"/>
            <a:ext cx="97364" cy="36891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6426979" y="2491539"/>
            <a:ext cx="97364" cy="36891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3" name="Tabel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74076"/>
              </p:ext>
            </p:extLst>
          </p:nvPr>
        </p:nvGraphicFramePr>
        <p:xfrm>
          <a:off x="8185150" y="2549871"/>
          <a:ext cx="3531132" cy="66410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77044">
                  <a:extLst>
                    <a:ext uri="{9D8B030D-6E8A-4147-A177-3AD203B41FA5}">
                      <a16:colId xmlns:a16="http://schemas.microsoft.com/office/drawing/2014/main" val="3925609195"/>
                    </a:ext>
                  </a:extLst>
                </a:gridCol>
                <a:gridCol w="1177044">
                  <a:extLst>
                    <a:ext uri="{9D8B030D-6E8A-4147-A177-3AD203B41FA5}">
                      <a16:colId xmlns:a16="http://schemas.microsoft.com/office/drawing/2014/main" val="550626352"/>
                    </a:ext>
                  </a:extLst>
                </a:gridCol>
                <a:gridCol w="1177044">
                  <a:extLst>
                    <a:ext uri="{9D8B030D-6E8A-4147-A177-3AD203B41FA5}">
                      <a16:colId xmlns:a16="http://schemas.microsoft.com/office/drawing/2014/main" val="1841523947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Row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CF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CQ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0085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geohash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RawTweetKey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lat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lon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52512"/>
                  </a:ext>
                </a:extLst>
              </a:tr>
            </a:tbl>
          </a:graphicData>
        </a:graphic>
      </p:graphicFrame>
      <p:sp>
        <p:nvSpPr>
          <p:cNvPr id="112" name="Rechteck 111"/>
          <p:cNvSpPr/>
          <p:nvPr/>
        </p:nvSpPr>
        <p:spPr>
          <a:xfrm>
            <a:off x="5626998" y="3679962"/>
            <a:ext cx="600268" cy="725844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261884" y="3678006"/>
            <a:ext cx="600268" cy="725844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658556" y="612434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day</a:t>
            </a:r>
            <a:r>
              <a:rPr lang="de-DE" sz="1100" dirty="0">
                <a:latin typeface="Consolas" panose="020B0609020204030204" pitchFamily="49" charset="0"/>
              </a:rPr>
              <a:t> 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6283581" y="612434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day</a:t>
            </a:r>
            <a:r>
              <a:rPr lang="de-DE" sz="1100" dirty="0">
                <a:latin typeface="Consolas" panose="020B0609020204030204" pitchFamily="49" charset="0"/>
              </a:rPr>
              <a:t> 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6896093" y="612434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day</a:t>
            </a:r>
            <a:r>
              <a:rPr lang="de-DE" sz="1100" dirty="0">
                <a:latin typeface="Consolas" panose="020B0609020204030204" pitchFamily="49" charset="0"/>
              </a:rPr>
              <a:t> i …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1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063241" y="3117147"/>
            <a:ext cx="2160556" cy="2160000"/>
            <a:chOff x="4602702" y="3213979"/>
            <a:chExt cx="2160556" cy="2160000"/>
          </a:xfrm>
        </p:grpSpPr>
        <p:grpSp>
          <p:nvGrpSpPr>
            <p:cNvPr id="133" name="Gruppieren 132"/>
            <p:cNvGrpSpPr/>
            <p:nvPr/>
          </p:nvGrpSpPr>
          <p:grpSpPr>
            <a:xfrm>
              <a:off x="4603258" y="3213979"/>
              <a:ext cx="2160000" cy="2160000"/>
              <a:chOff x="752849" y="2690559"/>
              <a:chExt cx="2160000" cy="2160000"/>
            </a:xfrm>
            <a:effectLst/>
          </p:grpSpPr>
          <p:pic>
            <p:nvPicPr>
              <p:cNvPr id="135" name="Grafik 13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49" y="2690559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36" name="Rechteck 135"/>
              <p:cNvSpPr/>
              <p:nvPr/>
            </p:nvSpPr>
            <p:spPr>
              <a:xfrm>
                <a:off x="752851" y="2693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9z</a:t>
                </a: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184851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db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1616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dc</a:t>
                </a:r>
              </a:p>
            </p:txBody>
          </p:sp>
          <p:sp>
            <p:nvSpPr>
              <p:cNvPr id="139" name="Rechteck 138"/>
              <p:cNvSpPr/>
              <p:nvPr/>
            </p:nvSpPr>
            <p:spPr>
              <a:xfrm>
                <a:off x="2048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df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2480849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dg</a:t>
                </a:r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752851" y="3125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9x</a:t>
                </a:r>
              </a:p>
            </p:txBody>
          </p:sp>
          <p:sp>
            <p:nvSpPr>
              <p:cNvPr id="142" name="Rechteck 141"/>
              <p:cNvSpPr/>
              <p:nvPr/>
            </p:nvSpPr>
            <p:spPr>
              <a:xfrm>
                <a:off x="1184851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d8</a:t>
                </a: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1616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d9</a:t>
                </a: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2048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dd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2480849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</a:t>
                </a:r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752851" y="3557562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9r</a:t>
                </a:r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1184851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d2</a:t>
                </a:r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1616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d3</a:t>
                </a:r>
              </a:p>
            </p:txBody>
          </p:sp>
          <p:sp>
            <p:nvSpPr>
              <p:cNvPr id="149" name="Rechteck 148"/>
              <p:cNvSpPr/>
              <p:nvPr/>
            </p:nvSpPr>
            <p:spPr>
              <a:xfrm>
                <a:off x="2048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d6</a:t>
                </a:r>
              </a:p>
            </p:txBody>
          </p:sp>
          <p:sp>
            <p:nvSpPr>
              <p:cNvPr id="150" name="Rechteck 149"/>
              <p:cNvSpPr/>
              <p:nvPr/>
            </p:nvSpPr>
            <p:spPr>
              <a:xfrm>
                <a:off x="2480849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d7</a:t>
                </a:r>
              </a:p>
            </p:txBody>
          </p:sp>
          <p:sp>
            <p:nvSpPr>
              <p:cNvPr id="151" name="Rechteck 150"/>
              <p:cNvSpPr/>
              <p:nvPr/>
            </p:nvSpPr>
            <p:spPr>
              <a:xfrm>
                <a:off x="752851" y="3986559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9p</a:t>
                </a:r>
              </a:p>
            </p:txBody>
          </p:sp>
          <p:sp>
            <p:nvSpPr>
              <p:cNvPr id="152" name="Rechteck 151"/>
              <p:cNvSpPr/>
              <p:nvPr/>
            </p:nvSpPr>
            <p:spPr>
              <a:xfrm>
                <a:off x="1184851" y="3986559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d0</a:t>
                </a: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1616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d1</a:t>
                </a:r>
              </a:p>
            </p:txBody>
          </p:sp>
          <p:sp>
            <p:nvSpPr>
              <p:cNvPr id="154" name="Rechteck 153"/>
              <p:cNvSpPr/>
              <p:nvPr/>
            </p:nvSpPr>
            <p:spPr>
              <a:xfrm>
                <a:off x="2048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d4</a:t>
                </a:r>
              </a:p>
            </p:txBody>
          </p:sp>
          <p:sp>
            <p:nvSpPr>
              <p:cNvPr id="155" name="Rechteck 154"/>
              <p:cNvSpPr/>
              <p:nvPr/>
            </p:nvSpPr>
            <p:spPr>
              <a:xfrm>
                <a:off x="2480849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d5</a:t>
                </a:r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752851" y="4418557"/>
                <a:ext cx="432000" cy="43200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3z</a:t>
                </a:r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1184851" y="4418557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6b</a:t>
                </a:r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1616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6c</a:t>
                </a:r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2048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6f</a:t>
                </a: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2480849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6g</a:t>
                </a:r>
              </a:p>
            </p:txBody>
          </p:sp>
        </p:grpSp>
        <p:sp>
          <p:nvSpPr>
            <p:cNvPr id="134" name="Rechteck 133"/>
            <p:cNvSpPr/>
            <p:nvPr/>
          </p:nvSpPr>
          <p:spPr>
            <a:xfrm>
              <a:off x="4602702" y="3213979"/>
              <a:ext cx="2160000" cy="2159999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2002278" y="3165561"/>
            <a:ext cx="2160000" cy="2160002"/>
            <a:chOff x="4015708" y="3767552"/>
            <a:chExt cx="2160000" cy="2160002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15708" y="3767554"/>
              <a:ext cx="2160000" cy="2160000"/>
              <a:chOff x="752849" y="2690559"/>
              <a:chExt cx="2160000" cy="2160000"/>
            </a:xfrm>
            <a:effectLst/>
          </p:grpSpPr>
          <p:pic>
            <p:nvPicPr>
              <p:cNvPr id="100" name="Grafik 99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49" y="2690559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01" name="Rechteck 100"/>
              <p:cNvSpPr/>
              <p:nvPr/>
            </p:nvSpPr>
            <p:spPr>
              <a:xfrm>
                <a:off x="752851" y="2693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9z</a:t>
                </a:r>
              </a:p>
            </p:txBody>
          </p:sp>
          <p:sp>
            <p:nvSpPr>
              <p:cNvPr id="102" name="Rechteck 101"/>
              <p:cNvSpPr/>
              <p:nvPr/>
            </p:nvSpPr>
            <p:spPr>
              <a:xfrm>
                <a:off x="1184851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db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>
              <a:xfrm>
                <a:off x="1616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dc</a:t>
                </a:r>
              </a:p>
            </p:txBody>
          </p:sp>
          <p:sp>
            <p:nvSpPr>
              <p:cNvPr id="106" name="Rechteck 105"/>
              <p:cNvSpPr/>
              <p:nvPr/>
            </p:nvSpPr>
            <p:spPr>
              <a:xfrm>
                <a:off x="2048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df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Rechteck 106"/>
              <p:cNvSpPr/>
              <p:nvPr/>
            </p:nvSpPr>
            <p:spPr>
              <a:xfrm>
                <a:off x="2480849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dg</a:t>
                </a:r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752851" y="3125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9x</a:t>
                </a:r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184851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d8</a:t>
                </a:r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1616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d9</a:t>
                </a:r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2048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dd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2480849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</a:t>
                </a:r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752851" y="3557562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9r</a:t>
                </a:r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84851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d2</a:t>
                </a:r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616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d3</a:t>
                </a:r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2048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d6</a:t>
                </a:r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2480849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d7</a:t>
                </a:r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752851" y="3986559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9p</a:t>
                </a: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184851" y="3986559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d0</a:t>
                </a: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1616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d1</a:t>
                </a: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2048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d4</a:t>
                </a:r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2480849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d5</a:t>
                </a:r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752851" y="4418557"/>
                <a:ext cx="432000" cy="43200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3z</a:t>
                </a: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1184851" y="4418557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6b</a:t>
                </a: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616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6c</a:t>
                </a: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2048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6f</a:t>
                </a:r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2480849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6g</a:t>
                </a:r>
              </a:p>
            </p:txBody>
          </p:sp>
        </p:grpSp>
        <p:sp>
          <p:nvSpPr>
            <p:cNvPr id="9" name="Rechteck 8"/>
            <p:cNvSpPr/>
            <p:nvPr/>
          </p:nvSpPr>
          <p:spPr>
            <a:xfrm>
              <a:off x="4015708" y="3767552"/>
              <a:ext cx="2160000" cy="2159999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755650"/>
            <a:ext cx="11157129" cy="1425206"/>
          </a:xfrm>
        </p:spPr>
        <p:txBody>
          <a:bodyPr/>
          <a:lstStyle/>
          <a:p>
            <a:r>
              <a:rPr lang="en-US" dirty="0" err="1"/>
              <a:t>Geotemporal</a:t>
            </a:r>
            <a:r>
              <a:rPr lang="en-US" dirty="0"/>
              <a:t> Index for </a:t>
            </a:r>
            <a:r>
              <a:rPr lang="en-US" dirty="0" err="1"/>
              <a:t>OSTMap</a:t>
            </a:r>
            <a:endParaRPr lang="en-US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Hotspots?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927885" y="3213977"/>
            <a:ext cx="2160000" cy="2160000"/>
            <a:chOff x="752849" y="2690559"/>
            <a:chExt cx="2160000" cy="2160000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49" y="2690559"/>
              <a:ext cx="2160000" cy="2160000"/>
            </a:xfrm>
            <a:prstGeom prst="rect">
              <a:avLst/>
            </a:prstGeom>
          </p:spPr>
        </p:pic>
        <p:sp>
          <p:nvSpPr>
            <p:cNvPr id="183" name="Rechteck 182"/>
            <p:cNvSpPr/>
            <p:nvPr/>
          </p:nvSpPr>
          <p:spPr>
            <a:xfrm>
              <a:off x="752851" y="26935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9z</a:t>
              </a: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1184851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1616850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dc</a:t>
              </a: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048850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df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480849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dg</a:t>
              </a: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752851" y="31255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9x</a:t>
              </a: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1184851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d8</a:t>
              </a: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1616850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d9</a:t>
              </a: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048850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dd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480849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</a:t>
              </a: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752851" y="3557562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9r</a:t>
              </a: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1184851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d2</a:t>
              </a: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1616850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d3</a:t>
              </a: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048850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d6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2480849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d7</a:t>
              </a: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752851" y="3986559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9p</a:t>
              </a: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184851" y="398655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d0</a:t>
              </a: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1616850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048850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d4</a:t>
              </a: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480849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d5</a:t>
              </a: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752851" y="4418557"/>
              <a:ext cx="432000" cy="4320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3z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184851" y="4418557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6b</a:t>
              </a: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1616850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6c</a:t>
              </a: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2048850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6f</a:t>
              </a: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480849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6g</a:t>
              </a:r>
            </a:p>
          </p:txBody>
        </p:sp>
      </p:grpSp>
      <p:sp>
        <p:nvSpPr>
          <p:cNvPr id="212" name="Textfeld 211"/>
          <p:cNvSpPr txBox="1"/>
          <p:nvPr/>
        </p:nvSpPr>
        <p:spPr>
          <a:xfrm>
            <a:off x="2120782" y="537097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partitioned by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geohash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timebuckets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627673" y="2555981"/>
            <a:ext cx="600271" cy="3538663"/>
            <a:chOff x="5339825" y="2690558"/>
            <a:chExt cx="600271" cy="3538663"/>
          </a:xfrm>
        </p:grpSpPr>
        <p:sp>
          <p:nvSpPr>
            <p:cNvPr id="214" name="Rechteck 213"/>
            <p:cNvSpPr/>
            <p:nvPr/>
          </p:nvSpPr>
          <p:spPr>
            <a:xfrm>
              <a:off x="5339826" y="3067895"/>
              <a:ext cx="600269" cy="746318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5339828" y="4536798"/>
              <a:ext cx="600267" cy="1692423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5339825" y="2693564"/>
              <a:ext cx="600270" cy="374331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5339830" y="2690558"/>
              <a:ext cx="600266" cy="353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13z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16c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16f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16q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19p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19x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19z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1d0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1d4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1d5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1d6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1dg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95852" y="4923710"/>
            <a:ext cx="962840" cy="797696"/>
            <a:chOff x="3234922" y="4181261"/>
            <a:chExt cx="962840" cy="797696"/>
          </a:xfrm>
        </p:grpSpPr>
        <p:cxnSp>
          <p:nvCxnSpPr>
            <p:cNvPr id="14" name="Gerade Verbindung mit Pfeil 13"/>
            <p:cNvCxnSpPr/>
            <p:nvPr/>
          </p:nvCxnSpPr>
          <p:spPr>
            <a:xfrm>
              <a:off x="3234922" y="4855846"/>
              <a:ext cx="586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/>
            <p:cNvCxnSpPr/>
            <p:nvPr/>
          </p:nvCxnSpPr>
          <p:spPr>
            <a:xfrm flipV="1">
              <a:off x="3234922" y="4275476"/>
              <a:ext cx="0" cy="580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/>
            <p:nvPr/>
          </p:nvCxnSpPr>
          <p:spPr>
            <a:xfrm flipV="1">
              <a:off x="3234922" y="4537727"/>
              <a:ext cx="347019" cy="31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3528172" y="4435176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day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3791882" y="472504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lon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3234922" y="418126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lat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6261882" y="2555980"/>
            <a:ext cx="600271" cy="3538663"/>
            <a:chOff x="5339825" y="2690558"/>
            <a:chExt cx="600271" cy="3538663"/>
          </a:xfrm>
        </p:grpSpPr>
        <p:sp>
          <p:nvSpPr>
            <p:cNvPr id="166" name="Rechteck 165"/>
            <p:cNvSpPr/>
            <p:nvPr/>
          </p:nvSpPr>
          <p:spPr>
            <a:xfrm>
              <a:off x="5339826" y="3067895"/>
              <a:ext cx="600269" cy="746318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5339828" y="4536798"/>
              <a:ext cx="600267" cy="1692423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5339825" y="2693564"/>
              <a:ext cx="600270" cy="374331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5339830" y="2690558"/>
              <a:ext cx="600266" cy="353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23z</a:t>
              </a:r>
              <a:b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26c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26f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26q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29p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29x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29z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2d0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2d4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2d5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2d6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…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2dg</a:t>
              </a: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993298" y="414064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5786348" y="2485822"/>
            <a:ext cx="97364" cy="36891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6426979" y="2491539"/>
            <a:ext cx="97364" cy="36891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3" name="Tabel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1312"/>
              </p:ext>
            </p:extLst>
          </p:nvPr>
        </p:nvGraphicFramePr>
        <p:xfrm>
          <a:off x="7790935" y="2549871"/>
          <a:ext cx="3925347" cy="66410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27206">
                  <a:extLst>
                    <a:ext uri="{9D8B030D-6E8A-4147-A177-3AD203B41FA5}">
                      <a16:colId xmlns:a16="http://schemas.microsoft.com/office/drawing/2014/main" val="3925609195"/>
                    </a:ext>
                  </a:extLst>
                </a:gridCol>
                <a:gridCol w="1189692">
                  <a:extLst>
                    <a:ext uri="{9D8B030D-6E8A-4147-A177-3AD203B41FA5}">
                      <a16:colId xmlns:a16="http://schemas.microsoft.com/office/drawing/2014/main" val="550626352"/>
                    </a:ext>
                  </a:extLst>
                </a:gridCol>
                <a:gridCol w="1308449">
                  <a:extLst>
                    <a:ext uri="{9D8B030D-6E8A-4147-A177-3AD203B41FA5}">
                      <a16:colId xmlns:a16="http://schemas.microsoft.com/office/drawing/2014/main" val="1841523947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Row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CF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CQ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0085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geohash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RawTweetKey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lat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lon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52512"/>
                  </a:ext>
                </a:extLst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2793821" y="4080211"/>
            <a:ext cx="432000" cy="431998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/>
          <p:cNvCxnSpPr>
            <a:endCxn id="4" idx="1"/>
          </p:cNvCxnSpPr>
          <p:nvPr/>
        </p:nvCxnSpPr>
        <p:spPr>
          <a:xfrm>
            <a:off x="3022316" y="4292499"/>
            <a:ext cx="2488788" cy="7601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511104" y="4973524"/>
            <a:ext cx="1469493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hteck 114"/>
          <p:cNvSpPr/>
          <p:nvPr/>
        </p:nvSpPr>
        <p:spPr>
          <a:xfrm>
            <a:off x="5627118" y="3678007"/>
            <a:ext cx="600268" cy="725844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261325" y="3676376"/>
            <a:ext cx="600268" cy="725844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710" y="427165"/>
            <a:ext cx="11157129" cy="1753691"/>
          </a:xfrm>
        </p:spPr>
        <p:txBody>
          <a:bodyPr>
            <a:noAutofit/>
          </a:bodyPr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- an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industry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42238" y="2878315"/>
            <a:ext cx="11693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PoC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often necessary to show feasibility to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touch several topics: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Stream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Batch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Storage and querying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OSTMap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as example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PoC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6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063241" y="3117147"/>
            <a:ext cx="2160556" cy="2160000"/>
            <a:chOff x="4602702" y="3213979"/>
            <a:chExt cx="2160556" cy="2160000"/>
          </a:xfrm>
        </p:grpSpPr>
        <p:grpSp>
          <p:nvGrpSpPr>
            <p:cNvPr id="133" name="Gruppieren 132"/>
            <p:cNvGrpSpPr/>
            <p:nvPr/>
          </p:nvGrpSpPr>
          <p:grpSpPr>
            <a:xfrm>
              <a:off x="4603258" y="3213979"/>
              <a:ext cx="2160000" cy="2160000"/>
              <a:chOff x="752849" y="2690559"/>
              <a:chExt cx="2160000" cy="2160000"/>
            </a:xfrm>
            <a:effectLst/>
          </p:grpSpPr>
          <p:pic>
            <p:nvPicPr>
              <p:cNvPr id="135" name="Grafik 13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49" y="2690559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36" name="Rechteck 135"/>
              <p:cNvSpPr/>
              <p:nvPr/>
            </p:nvSpPr>
            <p:spPr>
              <a:xfrm>
                <a:off x="752851" y="2693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9z</a:t>
                </a: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184851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db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1616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dc</a:t>
                </a:r>
              </a:p>
            </p:txBody>
          </p:sp>
          <p:sp>
            <p:nvSpPr>
              <p:cNvPr id="139" name="Rechteck 138"/>
              <p:cNvSpPr/>
              <p:nvPr/>
            </p:nvSpPr>
            <p:spPr>
              <a:xfrm>
                <a:off x="2048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df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2480849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dg</a:t>
                </a:r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752851" y="3125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9x</a:t>
                </a:r>
              </a:p>
            </p:txBody>
          </p:sp>
          <p:sp>
            <p:nvSpPr>
              <p:cNvPr id="142" name="Rechteck 141"/>
              <p:cNvSpPr/>
              <p:nvPr/>
            </p:nvSpPr>
            <p:spPr>
              <a:xfrm>
                <a:off x="1184851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d8</a:t>
                </a: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1616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d9</a:t>
                </a: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2048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dd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2480849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</a:t>
                </a:r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752851" y="3557562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9r</a:t>
                </a:r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1184851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d2</a:t>
                </a:r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1616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d3</a:t>
                </a:r>
              </a:p>
            </p:txBody>
          </p:sp>
          <p:sp>
            <p:nvSpPr>
              <p:cNvPr id="149" name="Rechteck 148"/>
              <p:cNvSpPr/>
              <p:nvPr/>
            </p:nvSpPr>
            <p:spPr>
              <a:xfrm>
                <a:off x="2048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d6</a:t>
                </a:r>
              </a:p>
            </p:txBody>
          </p:sp>
          <p:sp>
            <p:nvSpPr>
              <p:cNvPr id="150" name="Rechteck 149"/>
              <p:cNvSpPr/>
              <p:nvPr/>
            </p:nvSpPr>
            <p:spPr>
              <a:xfrm>
                <a:off x="2480849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d7</a:t>
                </a:r>
              </a:p>
            </p:txBody>
          </p:sp>
          <p:sp>
            <p:nvSpPr>
              <p:cNvPr id="151" name="Rechteck 150"/>
              <p:cNvSpPr/>
              <p:nvPr/>
            </p:nvSpPr>
            <p:spPr>
              <a:xfrm>
                <a:off x="752851" y="3986559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9p</a:t>
                </a:r>
              </a:p>
            </p:txBody>
          </p:sp>
          <p:sp>
            <p:nvSpPr>
              <p:cNvPr id="152" name="Rechteck 151"/>
              <p:cNvSpPr/>
              <p:nvPr/>
            </p:nvSpPr>
            <p:spPr>
              <a:xfrm>
                <a:off x="1184851" y="3986559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d0</a:t>
                </a: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1616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d1</a:t>
                </a:r>
              </a:p>
            </p:txBody>
          </p:sp>
          <p:sp>
            <p:nvSpPr>
              <p:cNvPr id="154" name="Rechteck 153"/>
              <p:cNvSpPr/>
              <p:nvPr/>
            </p:nvSpPr>
            <p:spPr>
              <a:xfrm>
                <a:off x="2048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d4</a:t>
                </a:r>
              </a:p>
            </p:txBody>
          </p:sp>
          <p:sp>
            <p:nvSpPr>
              <p:cNvPr id="155" name="Rechteck 154"/>
              <p:cNvSpPr/>
              <p:nvPr/>
            </p:nvSpPr>
            <p:spPr>
              <a:xfrm>
                <a:off x="2480849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d5</a:t>
                </a:r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752851" y="4418557"/>
                <a:ext cx="432000" cy="43200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3z</a:t>
                </a:r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1184851" y="4418557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6b</a:t>
                </a:r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1616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6c</a:t>
                </a:r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2048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6f</a:t>
                </a: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2480849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6g</a:t>
                </a:r>
              </a:p>
            </p:txBody>
          </p:sp>
        </p:grpSp>
        <p:sp>
          <p:nvSpPr>
            <p:cNvPr id="134" name="Rechteck 133"/>
            <p:cNvSpPr/>
            <p:nvPr/>
          </p:nvSpPr>
          <p:spPr>
            <a:xfrm>
              <a:off x="4602702" y="3213979"/>
              <a:ext cx="2160000" cy="2159999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2002278" y="3165561"/>
            <a:ext cx="2160000" cy="2160002"/>
            <a:chOff x="4015708" y="3767552"/>
            <a:chExt cx="2160000" cy="2160002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15708" y="3767554"/>
              <a:ext cx="2160000" cy="2160000"/>
              <a:chOff x="752849" y="2690559"/>
              <a:chExt cx="2160000" cy="2160000"/>
            </a:xfrm>
            <a:effectLst/>
          </p:grpSpPr>
          <p:pic>
            <p:nvPicPr>
              <p:cNvPr id="100" name="Grafik 99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49" y="2690559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01" name="Rechteck 100"/>
              <p:cNvSpPr/>
              <p:nvPr/>
            </p:nvSpPr>
            <p:spPr>
              <a:xfrm>
                <a:off x="752851" y="2693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9z</a:t>
                </a:r>
              </a:p>
            </p:txBody>
          </p:sp>
          <p:sp>
            <p:nvSpPr>
              <p:cNvPr id="102" name="Rechteck 101"/>
              <p:cNvSpPr/>
              <p:nvPr/>
            </p:nvSpPr>
            <p:spPr>
              <a:xfrm>
                <a:off x="1184851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db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>
              <a:xfrm>
                <a:off x="1616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dc</a:t>
                </a:r>
              </a:p>
            </p:txBody>
          </p:sp>
          <p:sp>
            <p:nvSpPr>
              <p:cNvPr id="106" name="Rechteck 105"/>
              <p:cNvSpPr/>
              <p:nvPr/>
            </p:nvSpPr>
            <p:spPr>
              <a:xfrm>
                <a:off x="2048850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df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Rechteck 106"/>
              <p:cNvSpPr/>
              <p:nvPr/>
            </p:nvSpPr>
            <p:spPr>
              <a:xfrm>
                <a:off x="2480849" y="2693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dg</a:t>
                </a:r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752851" y="3125564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9x</a:t>
                </a:r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184851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d8</a:t>
                </a:r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1616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d9</a:t>
                </a:r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2048850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dd</a:t>
                </a:r>
                <a:endPara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2480849" y="3125564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</a:t>
                </a:r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752851" y="3557562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9r</a:t>
                </a:r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84851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d2</a:t>
                </a:r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616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d3</a:t>
                </a:r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2048850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d6</a:t>
                </a:r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2480849" y="3557562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d7</a:t>
                </a:r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752851" y="3986559"/>
                <a:ext cx="432000" cy="432000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9p</a:t>
                </a: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184851" y="3986559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d0</a:t>
                </a: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1616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d1</a:t>
                </a: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2048850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d4</a:t>
                </a:r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2480849" y="3986561"/>
                <a:ext cx="432000" cy="4320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d5</a:t>
                </a:r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752851" y="4418557"/>
                <a:ext cx="432000" cy="432000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3z</a:t>
                </a: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1184851" y="4418557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6b</a:t>
                </a: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616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6c</a:t>
                </a: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2048850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6f</a:t>
                </a:r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2480849" y="4418559"/>
                <a:ext cx="432000" cy="432000"/>
              </a:xfrm>
              <a:prstGeom prst="rect">
                <a:avLst/>
              </a:prstGeom>
              <a:solidFill>
                <a:srgbClr val="92D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6g</a:t>
                </a:r>
              </a:p>
            </p:txBody>
          </p:sp>
        </p:grpSp>
        <p:sp>
          <p:nvSpPr>
            <p:cNvPr id="9" name="Rechteck 8"/>
            <p:cNvSpPr/>
            <p:nvPr/>
          </p:nvSpPr>
          <p:spPr>
            <a:xfrm>
              <a:off x="4015708" y="3767552"/>
              <a:ext cx="2160000" cy="2159999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755650"/>
            <a:ext cx="11157129" cy="1425206"/>
          </a:xfrm>
        </p:spPr>
        <p:txBody>
          <a:bodyPr/>
          <a:lstStyle/>
          <a:p>
            <a:r>
              <a:rPr lang="en-US" dirty="0" err="1"/>
              <a:t>Geotemporal</a:t>
            </a:r>
            <a:r>
              <a:rPr lang="en-US" dirty="0"/>
              <a:t> Index for </a:t>
            </a:r>
            <a:r>
              <a:rPr lang="en-US" dirty="0" err="1"/>
              <a:t>OSTMap</a:t>
            </a:r>
            <a:endParaRPr lang="en-US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Hotspots?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927885" y="3213977"/>
            <a:ext cx="2160000" cy="2160000"/>
            <a:chOff x="752849" y="2690559"/>
            <a:chExt cx="2160000" cy="2160000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49" y="2690559"/>
              <a:ext cx="2160000" cy="2160000"/>
            </a:xfrm>
            <a:prstGeom prst="rect">
              <a:avLst/>
            </a:prstGeom>
          </p:spPr>
        </p:pic>
        <p:sp>
          <p:nvSpPr>
            <p:cNvPr id="183" name="Rechteck 182"/>
            <p:cNvSpPr/>
            <p:nvPr/>
          </p:nvSpPr>
          <p:spPr>
            <a:xfrm>
              <a:off x="752851" y="26935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9z</a:t>
              </a: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1184851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1616850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dc</a:t>
              </a: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048850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df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480849" y="2693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dg</a:t>
              </a: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752851" y="3125564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9x</a:t>
              </a: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1184851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d8</a:t>
              </a: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1616850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d9</a:t>
              </a: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048850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dd</a:t>
              </a:r>
              <a:endPara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480849" y="3125564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</a:t>
              </a: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752851" y="3557562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9r</a:t>
              </a: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1184851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d2</a:t>
              </a: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1616850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d3</a:t>
              </a: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048850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d6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2480849" y="3557562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d7</a:t>
              </a: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752851" y="3986559"/>
              <a:ext cx="432000" cy="4320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9p</a:t>
              </a: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184851" y="3986559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d0</a:t>
              </a: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1616850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048850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d4</a:t>
              </a: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480849" y="3986561"/>
              <a:ext cx="432000" cy="4320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d5</a:t>
              </a: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752851" y="4418557"/>
              <a:ext cx="432000" cy="4320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3z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184851" y="4418557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6b</a:t>
              </a: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1616850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6c</a:t>
              </a: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2048850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6f</a:t>
              </a: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480849" y="4418559"/>
              <a:ext cx="432000" cy="432000"/>
            </a:xfrm>
            <a:prstGeom prst="rect">
              <a:avLst/>
            </a:prstGeom>
            <a:solidFill>
              <a:srgbClr val="92D050">
                <a:alpha val="1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6g</a:t>
              </a:r>
            </a:p>
          </p:txBody>
        </p:sp>
      </p:grpSp>
      <p:sp>
        <p:nvSpPr>
          <p:cNvPr id="212" name="Textfeld 211"/>
          <p:cNvSpPr txBox="1"/>
          <p:nvPr/>
        </p:nvSpPr>
        <p:spPr>
          <a:xfrm>
            <a:off x="2120782" y="537097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partitioned by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geohash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timebuckets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1095852" y="4923710"/>
            <a:ext cx="962840" cy="797696"/>
            <a:chOff x="3234922" y="4181261"/>
            <a:chExt cx="962840" cy="797696"/>
          </a:xfrm>
        </p:grpSpPr>
        <p:cxnSp>
          <p:nvCxnSpPr>
            <p:cNvPr id="14" name="Gerade Verbindung mit Pfeil 13"/>
            <p:cNvCxnSpPr/>
            <p:nvPr/>
          </p:nvCxnSpPr>
          <p:spPr>
            <a:xfrm>
              <a:off x="3234922" y="4855846"/>
              <a:ext cx="586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/>
            <p:cNvCxnSpPr/>
            <p:nvPr/>
          </p:nvCxnSpPr>
          <p:spPr>
            <a:xfrm flipV="1">
              <a:off x="3234922" y="4275476"/>
              <a:ext cx="0" cy="580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/>
            <p:nvPr/>
          </p:nvCxnSpPr>
          <p:spPr>
            <a:xfrm flipV="1">
              <a:off x="3234922" y="4537727"/>
              <a:ext cx="347019" cy="31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3528172" y="4435176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day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3791882" y="472504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lon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3234922" y="418126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latin typeface="Consolas" panose="020B0609020204030204" pitchFamily="49" charset="0"/>
                  <a:ea typeface="Roboto" panose="02000000000000000000" pitchFamily="2" charset="0"/>
                </a:rPr>
                <a:t>lat</a:t>
              </a:r>
              <a:endParaRPr lang="en-US" sz="1050" dirty="0">
                <a:latin typeface="Consolas" panose="020B0609020204030204" pitchFamily="49" charset="0"/>
                <a:ea typeface="Roboto" panose="02000000000000000000" pitchFamily="2" charset="0"/>
              </a:endParaRPr>
            </a:p>
          </p:txBody>
        </p:sp>
      </p:grpSp>
      <p:sp>
        <p:nvSpPr>
          <p:cNvPr id="167" name="Rechteck 166"/>
          <p:cNvSpPr/>
          <p:nvPr/>
        </p:nvSpPr>
        <p:spPr>
          <a:xfrm>
            <a:off x="6259855" y="3794414"/>
            <a:ext cx="600267" cy="99617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259856" y="3794413"/>
            <a:ext cx="600266" cy="99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993298" y="414064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graphicFrame>
        <p:nvGraphicFramePr>
          <p:cNvPr id="173" name="Tabel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17955"/>
              </p:ext>
            </p:extLst>
          </p:nvPr>
        </p:nvGraphicFramePr>
        <p:xfrm>
          <a:off x="7790935" y="2549871"/>
          <a:ext cx="3925347" cy="66410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27206">
                  <a:extLst>
                    <a:ext uri="{9D8B030D-6E8A-4147-A177-3AD203B41FA5}">
                      <a16:colId xmlns:a16="http://schemas.microsoft.com/office/drawing/2014/main" val="3925609195"/>
                    </a:ext>
                  </a:extLst>
                </a:gridCol>
                <a:gridCol w="1189692">
                  <a:extLst>
                    <a:ext uri="{9D8B030D-6E8A-4147-A177-3AD203B41FA5}">
                      <a16:colId xmlns:a16="http://schemas.microsoft.com/office/drawing/2014/main" val="550626352"/>
                    </a:ext>
                  </a:extLst>
                </a:gridCol>
                <a:gridCol w="1308449">
                  <a:extLst>
                    <a:ext uri="{9D8B030D-6E8A-4147-A177-3AD203B41FA5}">
                      <a16:colId xmlns:a16="http://schemas.microsoft.com/office/drawing/2014/main" val="1841523947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Row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CF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CQ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0085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sb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geohash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RawTweetKey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lat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lon</a:t>
                      </a:r>
                      <a:endParaRPr lang="en-US" sz="11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52512"/>
                  </a:ext>
                </a:extLst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2793821" y="4080211"/>
            <a:ext cx="432000" cy="431998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/>
          <p:cNvCxnSpPr>
            <a:endCxn id="4" idx="1"/>
          </p:cNvCxnSpPr>
          <p:nvPr/>
        </p:nvCxnSpPr>
        <p:spPr>
          <a:xfrm flipV="1">
            <a:off x="3005831" y="4285602"/>
            <a:ext cx="2482413" cy="282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488244" y="4206471"/>
            <a:ext cx="1469493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hteck 131"/>
          <p:cNvSpPr/>
          <p:nvPr/>
        </p:nvSpPr>
        <p:spPr>
          <a:xfrm>
            <a:off x="5605621" y="3791333"/>
            <a:ext cx="600267" cy="99617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605622" y="3791332"/>
            <a:ext cx="600266" cy="99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sp>
        <p:nvSpPr>
          <p:cNvPr id="171" name="Rechteck 170"/>
          <p:cNvSpPr/>
          <p:nvPr/>
        </p:nvSpPr>
        <p:spPr>
          <a:xfrm>
            <a:off x="6259855" y="2721702"/>
            <a:ext cx="600267" cy="99617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6259856" y="2721701"/>
            <a:ext cx="600266" cy="99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6993298" y="30679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176" name="Rechteck 175"/>
          <p:cNvSpPr/>
          <p:nvPr/>
        </p:nvSpPr>
        <p:spPr>
          <a:xfrm>
            <a:off x="5488244" y="3133759"/>
            <a:ext cx="1469493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hteck 176"/>
          <p:cNvSpPr/>
          <p:nvPr/>
        </p:nvSpPr>
        <p:spPr>
          <a:xfrm>
            <a:off x="5605621" y="2718621"/>
            <a:ext cx="600267" cy="99617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605622" y="2718620"/>
            <a:ext cx="600266" cy="99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6259855" y="4863309"/>
            <a:ext cx="600267" cy="99617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259856" y="4863308"/>
            <a:ext cx="600266" cy="99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6993298" y="520954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09" name="Rechteck 208"/>
          <p:cNvSpPr/>
          <p:nvPr/>
        </p:nvSpPr>
        <p:spPr>
          <a:xfrm>
            <a:off x="5488244" y="5275366"/>
            <a:ext cx="1469493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hteck 209"/>
          <p:cNvSpPr/>
          <p:nvPr/>
        </p:nvSpPr>
        <p:spPr>
          <a:xfrm>
            <a:off x="5605621" y="4860228"/>
            <a:ext cx="600267" cy="99617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5605622" y="4860227"/>
            <a:ext cx="600266" cy="99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21d2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21d3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21d4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cxnSp>
        <p:nvCxnSpPr>
          <p:cNvPr id="213" name="Gerade Verbindung mit Pfeil 212"/>
          <p:cNvCxnSpPr>
            <a:endCxn id="209" idx="1"/>
          </p:cNvCxnSpPr>
          <p:nvPr/>
        </p:nvCxnSpPr>
        <p:spPr>
          <a:xfrm>
            <a:off x="3019231" y="4322327"/>
            <a:ext cx="2469013" cy="10321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>
            <a:endCxn id="176" idx="1"/>
          </p:cNvCxnSpPr>
          <p:nvPr/>
        </p:nvCxnSpPr>
        <p:spPr>
          <a:xfrm flipV="1">
            <a:off x="3019230" y="3212890"/>
            <a:ext cx="2469014" cy="1106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/>
          <p:cNvSpPr txBox="1"/>
          <p:nvPr/>
        </p:nvSpPr>
        <p:spPr>
          <a:xfrm>
            <a:off x="6045698" y="59718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619830" y="2337180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spreading byte</a:t>
            </a:r>
          </a:p>
        </p:txBody>
      </p:sp>
      <p:sp>
        <p:nvSpPr>
          <p:cNvPr id="219" name="Rechteck 218"/>
          <p:cNvSpPr/>
          <p:nvPr/>
        </p:nvSpPr>
        <p:spPr>
          <a:xfrm>
            <a:off x="4997761" y="2645897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node 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997761" y="3779250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node 1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4997760" y="4866635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node 2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4998786" y="6033402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node n</a:t>
            </a:r>
          </a:p>
        </p:txBody>
      </p:sp>
      <p:sp>
        <p:nvSpPr>
          <p:cNvPr id="18" name="Rechteck 17"/>
          <p:cNvSpPr/>
          <p:nvPr/>
        </p:nvSpPr>
        <p:spPr>
          <a:xfrm>
            <a:off x="5722969" y="2645898"/>
            <a:ext cx="103360" cy="328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hteck 222"/>
          <p:cNvSpPr/>
          <p:nvPr/>
        </p:nvSpPr>
        <p:spPr>
          <a:xfrm>
            <a:off x="6370669" y="2641125"/>
            <a:ext cx="103360" cy="328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7790935" y="3423687"/>
            <a:ext cx="3852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Consolas" panose="020B0609020204030204" pitchFamily="49" charset="0"/>
              </a:rPr>
              <a:t>spreading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byte</a:t>
            </a:r>
            <a:r>
              <a:rPr lang="de-DE" sz="1400" dirty="0">
                <a:latin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</a:rPr>
              <a:t>hash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tweet</a:t>
            </a:r>
            <a:r>
              <a:rPr lang="de-DE" sz="1400" dirty="0">
                <a:latin typeface="Consolas" panose="020B0609020204030204" pitchFamily="49" charset="0"/>
              </a:rPr>
              <a:t>) %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Consolas" panose="020B0609020204030204" pitchFamily="49" charset="0"/>
              </a:rPr>
              <a:t>reproducable</a:t>
            </a:r>
            <a:endParaRPr lang="de-DE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Consolas" panose="020B0609020204030204" pitchFamily="49" charset="0"/>
              </a:rPr>
              <a:t>pre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table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splits</a:t>
            </a:r>
            <a:r>
              <a:rPr lang="de-DE" sz="1400" dirty="0">
                <a:latin typeface="Consolas" panose="020B0609020204030204" pitchFamily="49" charset="0"/>
              </a:rPr>
              <a:t> in </a:t>
            </a:r>
            <a:r>
              <a:rPr lang="de-DE" sz="1400" dirty="0" err="1">
                <a:latin typeface="Consolas" panose="020B0609020204030204" pitchFamily="49" charset="0"/>
              </a:rPr>
              <a:t>accumulo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7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571383" y="2705725"/>
            <a:ext cx="30492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de-DE" sz="8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2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21557" y="6122091"/>
            <a:ext cx="5609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Martin Grimmer	</a:t>
            </a:r>
            <a:r>
              <a:rPr lang="de-DE" sz="1400" dirty="0">
                <a:latin typeface="Consolas" panose="020B0609020204030204" pitchFamily="49" charset="0"/>
              </a:rPr>
              <a:t>grimmer[at]informatik.uni-leipzig.de</a:t>
            </a:r>
          </a:p>
          <a:p>
            <a:r>
              <a:rPr lang="de-DE" sz="1400" dirty="0"/>
              <a:t>Matthias Kricke 	</a:t>
            </a:r>
            <a:r>
              <a:rPr lang="de-DE" sz="1400" dirty="0" err="1">
                <a:latin typeface="Consolas" panose="020B0609020204030204" pitchFamily="49" charset="0"/>
              </a:rPr>
              <a:t>kricke</a:t>
            </a:r>
            <a:r>
              <a:rPr lang="de-DE" sz="1400" dirty="0">
                <a:latin typeface="Consolas" panose="020B0609020204030204" pitchFamily="49" charset="0"/>
              </a:rPr>
              <a:t>[at]informatik.uni-leipzig.de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0" y="2917562"/>
            <a:ext cx="2953644" cy="10228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825605" y="4135076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www.mgm-tp.com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253038" y="4135076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www.scads.de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439" y="2825830"/>
            <a:ext cx="2946633" cy="120634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800851" y="6337534"/>
            <a:ext cx="5226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Michael Schmeißer	</a:t>
            </a:r>
            <a:r>
              <a:rPr lang="de-DE" sz="1400" dirty="0" err="1">
                <a:latin typeface="Consolas" panose="020B0609020204030204" pitchFamily="49" charset="0"/>
              </a:rPr>
              <a:t>michael.schmeisser</a:t>
            </a:r>
            <a:r>
              <a:rPr lang="de-DE" sz="1400" dirty="0">
                <a:latin typeface="Consolas" panose="020B0609020204030204" pitchFamily="49" charset="0"/>
              </a:rPr>
              <a:t>[at]mgm-tp.com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OSTMap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60727" y="2944536"/>
            <a:ext cx="5461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Increase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trust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into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big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on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side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easy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an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almost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Teach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students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big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Recruiting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Bring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big</a:t>
            </a:r>
            <a:r>
              <a:rPr lang="de-DE" sz="2000"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university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6095274" y="2533475"/>
            <a:ext cx="0" cy="38924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368589" y="2944536"/>
            <a:ext cx="5461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de-DE" sz="2000" i="1" dirty="0">
                <a:latin typeface="Roboto" panose="02000000000000000000" pitchFamily="2" charset="0"/>
                <a:ea typeface="Roboto" panose="02000000000000000000" pitchFamily="2" charset="0"/>
              </a:rPr>
              <a:t>real time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recent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geotagged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tweets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on a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Search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terms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show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tweets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on a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Analytics: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First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science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jobs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Industry</a:t>
            </a:r>
            <a:r>
              <a:rPr lang="de-DE" dirty="0"/>
              <a:t> in </a:t>
            </a:r>
            <a:r>
              <a:rPr lang="de-DE" dirty="0" err="1"/>
              <a:t>practice</a:t>
            </a:r>
            <a:r>
              <a:rPr lang="de-DE" dirty="0"/>
              <a:t>: IT-Ringvorlesung 2016</a:t>
            </a:r>
          </a:p>
        </p:txBody>
      </p:sp>
      <p:sp>
        <p:nvSpPr>
          <p:cNvPr id="2" name="Rechteck 1"/>
          <p:cNvSpPr/>
          <p:nvPr/>
        </p:nvSpPr>
        <p:spPr>
          <a:xfrm>
            <a:off x="334988" y="3330019"/>
            <a:ext cx="6386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 course at the University of Leipzig.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work on projects of local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six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over a period of 6 weeks - </a:t>
            </a:r>
            <a:r>
              <a:rPr lang="en-US" sz="20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full time invest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Weekly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meetings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project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github.com/IIDP/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OSTMap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Ellipse 2"/>
          <p:cNvSpPr/>
          <p:nvPr/>
        </p:nvSpPr>
        <p:spPr>
          <a:xfrm>
            <a:off x="8381530" y="3555697"/>
            <a:ext cx="1581453" cy="1581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994918" y="411196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Nico </a:t>
            </a:r>
            <a:r>
              <a:rPr lang="de-DE" sz="1400" dirty="0" err="1">
                <a:latin typeface="Roboto" panose="02000000000000000000" pitchFamily="2" charset="0"/>
                <a:ea typeface="Roboto" panose="02000000000000000000" pitchFamily="2" charset="0"/>
              </a:rPr>
              <a:t>Graebling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926480" y="411579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Vincent Märkl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245569" y="510756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Hans Dieter </a:t>
            </a:r>
            <a:r>
              <a:rPr lang="de-DE" sz="1400" dirty="0" err="1">
                <a:latin typeface="Roboto" panose="02000000000000000000" pitchFamily="2" charset="0"/>
                <a:ea typeface="Roboto" panose="02000000000000000000" pitchFamily="2" charset="0"/>
              </a:rPr>
              <a:t>Pogrzeba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962983" y="4600432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Christopher Schott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906753" y="4600433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Christopher Rost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698835" y="5107566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Kevin Shrestha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835774" y="362597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Michael Schmeißer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441503" y="3203321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Martin Grimmer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088859" y="3623497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Matthias Kricke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588413" y="4164231"/>
            <a:ext cx="11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OSTMap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 fontScale="25000" lnSpcReduction="20000"/>
          </a:bodyPr>
          <a:lstStyle/>
          <a:p>
            <a:r>
              <a:rPr lang="de-DE" sz="14400" dirty="0" err="1"/>
              <a:t>mgm</a:t>
            </a:r>
            <a:r>
              <a:rPr lang="de-DE" sz="14400" dirty="0"/>
              <a:t> </a:t>
            </a:r>
            <a:r>
              <a:rPr lang="de-DE" sz="14400" dirty="0" err="1"/>
              <a:t>technology</a:t>
            </a:r>
            <a:r>
              <a:rPr lang="de-DE" sz="14400" dirty="0"/>
              <a:t> </a:t>
            </a:r>
            <a:r>
              <a:rPr lang="de-DE" sz="14400" dirty="0" err="1"/>
              <a:t>partners</a:t>
            </a:r>
            <a:endParaRPr lang="de-DE" sz="14400" dirty="0"/>
          </a:p>
          <a:p>
            <a:r>
              <a:rPr lang="en-US" sz="9600" dirty="0"/>
              <a:t>We bring applications into production!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56" y="5443408"/>
            <a:ext cx="2953644" cy="10228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Rechteck 5"/>
          <p:cNvSpPr/>
          <p:nvPr/>
        </p:nvSpPr>
        <p:spPr>
          <a:xfrm>
            <a:off x="516709" y="2534582"/>
            <a:ext cx="106154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Innovative software solution provider with application responsibility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Specialist for highly scalable, transactional online applications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Central lines of business: Insurance, E-Commerce, E-Government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Founded in 1994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347 employees, 9 offices (2014)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Revenue: 43,7 Mio € (2014)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Part of </a:t>
            </a: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Allgeier</a:t>
            </a: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SE</a:t>
            </a:r>
          </a:p>
          <a:p>
            <a:pPr>
              <a:lnSpc>
                <a:spcPct val="150000"/>
              </a:lnSpc>
              <a:buClr>
                <a:srgbClr val="3C4E62"/>
              </a:buClr>
            </a:pPr>
            <a:endParaRPr lang="en-US" sz="2400" kern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33275"/>
          <a:stretch/>
        </p:blipFill>
        <p:spPr>
          <a:xfrm>
            <a:off x="252414" y="259556"/>
            <a:ext cx="11683884" cy="207864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52414" y="259556"/>
            <a:ext cx="11683884" cy="2078646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416169"/>
            <a:ext cx="11157129" cy="1764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 err="1"/>
              <a:t>ScaDS</a:t>
            </a:r>
            <a:endParaRPr lang="de-DE" dirty="0"/>
          </a:p>
          <a:p>
            <a:r>
              <a:rPr lang="en-US" sz="2000" dirty="0"/>
              <a:t>Competence center for scalable data services and solutions Dresden/Leipzig</a:t>
            </a: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5295901" y="2755901"/>
            <a:ext cx="645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bundled Big Data research expertise of the TU Dresden and Leipzig University</a:t>
            </a:r>
            <a:endParaRPr lang="de-DE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Drive Big Data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Bring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industry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science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000" dirty="0" err="1">
                <a:latin typeface="Roboto" panose="02000000000000000000" pitchFamily="2" charset="0"/>
                <a:ea typeface="Roboto" panose="02000000000000000000" pitchFamily="2" charset="0"/>
              </a:rPr>
              <a:t>together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Knowledge exchange and transfer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05" y="5220236"/>
            <a:ext cx="2769934" cy="113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" y="2494080"/>
            <a:ext cx="4890953" cy="3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Walking </a:t>
            </a:r>
            <a:r>
              <a:rPr lang="de-DE" dirty="0" err="1"/>
              <a:t>skeleton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11910" y="2555167"/>
            <a:ext cx="1076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“A Walking Skeleton is a tiny implementation of the system that performs a small end-to-end function. It need not use the final architecture, but it should link together the main architectural components. The architecture and the functionality can then evolve in parallel.” </a:t>
            </a:r>
          </a:p>
          <a:p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Alistair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Cockburn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9" y="3981490"/>
            <a:ext cx="4736123" cy="22351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65377" y="6216650"/>
            <a:ext cx="50667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err="1">
                <a:latin typeface="Roboto" panose="02000000000000000000" pitchFamily="2" charset="0"/>
                <a:ea typeface="Roboto" panose="02000000000000000000" pitchFamily="2" charset="0"/>
              </a:rPr>
              <a:t>gif</a:t>
            </a:r>
            <a:r>
              <a:rPr lang="de-DE" sz="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800" dirty="0" err="1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de-DE" sz="800" dirty="0">
                <a:latin typeface="Roboto" panose="02000000000000000000" pitchFamily="2" charset="0"/>
                <a:ea typeface="Roboto" panose="02000000000000000000" pitchFamily="2" charset="0"/>
              </a:rPr>
              <a:t> http://blog.codeclimate.com/blog/2014/03/20/kickstart-your-next-project-with-a-walking-skeleton</a:t>
            </a:r>
          </a:p>
        </p:txBody>
      </p:sp>
    </p:spTree>
    <p:extLst>
      <p:ext uri="{BB962C8B-B14F-4D97-AF65-F5344CB8AC3E}">
        <p14:creationId xmlns:p14="http://schemas.microsoft.com/office/powerpoint/2010/main" val="146028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330200"/>
            <a:ext cx="11157129" cy="1850656"/>
          </a:xfrm>
        </p:spPr>
        <p:txBody>
          <a:bodyPr>
            <a:normAutofit/>
          </a:bodyPr>
          <a:lstStyle/>
          <a:p>
            <a:r>
              <a:rPr lang="de-DE" dirty="0"/>
              <a:t>Milestone 1</a:t>
            </a:r>
          </a:p>
          <a:p>
            <a:r>
              <a:rPr lang="de-DE" sz="1600" dirty="0" err="1"/>
              <a:t>read</a:t>
            </a:r>
            <a:r>
              <a:rPr lang="de-DE" sz="1600" dirty="0"/>
              <a:t> </a:t>
            </a:r>
            <a:r>
              <a:rPr lang="de-DE" sz="1600" dirty="0" err="1"/>
              <a:t>stream</a:t>
            </a:r>
            <a:r>
              <a:rPr lang="de-DE" sz="1600" dirty="0"/>
              <a:t>, </a:t>
            </a:r>
            <a:r>
              <a:rPr lang="de-DE" sz="1600" dirty="0" err="1"/>
              <a:t>store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json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,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tweets</a:t>
            </a:r>
            <a:r>
              <a:rPr lang="de-DE" sz="1600" dirty="0"/>
              <a:t>, </a:t>
            </a:r>
            <a:r>
              <a:rPr lang="de-DE" sz="1600" dirty="0" err="1"/>
              <a:t>read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json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2362799"/>
            <a:ext cx="4965700" cy="41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16710" y="730250"/>
            <a:ext cx="11157129" cy="1450606"/>
          </a:xfrm>
        </p:spPr>
        <p:txBody>
          <a:bodyPr>
            <a:normAutofit/>
          </a:bodyPr>
          <a:lstStyle/>
          <a:p>
            <a:r>
              <a:rPr lang="de-DE" dirty="0"/>
              <a:t>Milestone 2</a:t>
            </a:r>
          </a:p>
          <a:p>
            <a:r>
              <a:rPr lang="de-DE" sz="1600" dirty="0" err="1"/>
              <a:t>write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read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accumulo</a:t>
            </a:r>
            <a:r>
              <a:rPr lang="de-DE" sz="1600" dirty="0"/>
              <a:t>,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tweets</a:t>
            </a:r>
            <a:r>
              <a:rPr lang="de-DE" sz="1600" dirty="0"/>
              <a:t> on </a:t>
            </a:r>
            <a:r>
              <a:rPr lang="de-DE" sz="1600" dirty="0" err="1"/>
              <a:t>map</a:t>
            </a:r>
            <a:r>
              <a:rPr lang="de-DE" sz="1600" dirty="0"/>
              <a:t>, </a:t>
            </a:r>
            <a:r>
              <a:rPr lang="de-DE" sz="1600" dirty="0" err="1"/>
              <a:t>full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scans</a:t>
            </a:r>
            <a:r>
              <a:rPr lang="de-DE" sz="1600" dirty="0"/>
              <a:t>, </a:t>
            </a:r>
            <a:r>
              <a:rPr lang="de-DE" sz="1600" dirty="0" err="1"/>
              <a:t>slow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endParaRPr lang="en-US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72" y="2546463"/>
            <a:ext cx="5334962" cy="384261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0" y="2546463"/>
            <a:ext cx="5802525" cy="38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02331"/>
      </p:ext>
    </p:extLst>
  </p:cSld>
  <p:clrMapOvr>
    <a:masterClrMapping/>
  </p:clrMapOvr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A8928C32-9C22-4FF3-A830-9EAEEA8876E1}" vid="{93A4AA95-BBD8-4B57-97DF-7E5742511CC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Willkommen bei PowerPoint</Template>
  <TotalTime>0</TotalTime>
  <Words>1064</Words>
  <Application>Microsoft Office PowerPoint</Application>
  <PresentationFormat>Breitbild</PresentationFormat>
  <Paragraphs>636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Open Sans</vt:lpstr>
      <vt:lpstr>Roboto</vt:lpstr>
      <vt:lpstr>Segoe UI</vt:lpstr>
      <vt:lpstr>Segoe UI Light</vt:lpstr>
      <vt:lpstr>WillkommenDok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mgrimmer42@gmail.com</dc:creator>
  <cp:keywords/>
  <cp:lastModifiedBy>Martin Grimmer</cp:lastModifiedBy>
  <cp:revision>227</cp:revision>
  <dcterms:created xsi:type="dcterms:W3CDTF">2016-08-05T11:37:34Z</dcterms:created>
  <dcterms:modified xsi:type="dcterms:W3CDTF">2016-09-13T11:22:51Z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