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7" r:id="rId2"/>
    <p:sldId id="310" r:id="rId3"/>
    <p:sldId id="547" r:id="rId4"/>
    <p:sldId id="548" r:id="rId5"/>
    <p:sldId id="549" r:id="rId6"/>
    <p:sldId id="564" r:id="rId7"/>
    <p:sldId id="550" r:id="rId8"/>
    <p:sldId id="551" r:id="rId9"/>
    <p:sldId id="552" r:id="rId10"/>
    <p:sldId id="565" r:id="rId11"/>
    <p:sldId id="566" r:id="rId12"/>
    <p:sldId id="567" r:id="rId13"/>
    <p:sldId id="568" r:id="rId14"/>
    <p:sldId id="592" r:id="rId15"/>
    <p:sldId id="581" r:id="rId16"/>
    <p:sldId id="582" r:id="rId17"/>
    <p:sldId id="583" r:id="rId18"/>
    <p:sldId id="584" r:id="rId19"/>
    <p:sldId id="585" r:id="rId20"/>
    <p:sldId id="586" r:id="rId21"/>
    <p:sldId id="587" r:id="rId22"/>
    <p:sldId id="588" r:id="rId23"/>
    <p:sldId id="589" r:id="rId24"/>
    <p:sldId id="590" r:id="rId25"/>
    <p:sldId id="591" r:id="rId26"/>
    <p:sldId id="594" r:id="rId27"/>
    <p:sldId id="595" r:id="rId28"/>
    <p:sldId id="602" r:id="rId29"/>
    <p:sldId id="603" r:id="rId30"/>
    <p:sldId id="604" r:id="rId31"/>
    <p:sldId id="593" r:id="rId32"/>
    <p:sldId id="573" r:id="rId33"/>
    <p:sldId id="572" r:id="rId34"/>
    <p:sldId id="574" r:id="rId35"/>
    <p:sldId id="575" r:id="rId36"/>
    <p:sldId id="576" r:id="rId37"/>
    <p:sldId id="596" r:id="rId38"/>
    <p:sldId id="597" r:id="rId39"/>
    <p:sldId id="598" r:id="rId40"/>
    <p:sldId id="599" r:id="rId41"/>
    <p:sldId id="600" r:id="rId42"/>
    <p:sldId id="601"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F7E"/>
    <a:srgbClr val="FFFFFF"/>
    <a:srgbClr val="38C69D"/>
    <a:srgbClr val="8ADEC6"/>
    <a:srgbClr val="2DA07E"/>
    <a:srgbClr val="34AC91"/>
    <a:srgbClr val="7030A0"/>
    <a:srgbClr val="C0C0C0"/>
    <a:srgbClr val="E6526E"/>
    <a:srgbClr val="E1F3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80" autoAdjust="0"/>
  </p:normalViewPr>
  <p:slideViewPr>
    <p:cSldViewPr snapToGrid="0" snapToObjects="1">
      <p:cViewPr varScale="1">
        <p:scale>
          <a:sx n="139" d="100"/>
          <a:sy n="139" d="100"/>
        </p:scale>
        <p:origin x="762"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C6B15-21B7-4E40-87B6-CC96FF607CA1}" type="datetimeFigureOut">
              <a:rPr lang="en-US" smtClean="0"/>
              <a:t>9/19/2016</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B54E8-0D5E-4519-8F2B-B3DBC4DFF2BC}" type="slidenum">
              <a:rPr lang="en-US" smtClean="0"/>
              <a:t>‹#›</a:t>
            </a:fld>
            <a:endParaRPr lang="en-US"/>
          </a:p>
        </p:txBody>
      </p:sp>
    </p:spTree>
    <p:extLst>
      <p:ext uri="{BB962C8B-B14F-4D97-AF65-F5344CB8AC3E}">
        <p14:creationId xmlns:p14="http://schemas.microsoft.com/office/powerpoint/2010/main" val="399836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home for attendees: Understand connector internals to configure them properly</a:t>
            </a:r>
            <a:br>
              <a:rPr lang="en-US" baseline="0" dirty="0" smtClean="0"/>
            </a:br>
            <a:r>
              <a:rPr lang="en-US" baseline="0" dirty="0" smtClean="0"/>
              <a:t>Learn how to implement your </a:t>
            </a:r>
            <a:r>
              <a:rPr lang="en-US" baseline="0" smtClean="0"/>
              <a:t>own connectors</a:t>
            </a:r>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2</a:t>
            </a:fld>
            <a:endParaRPr lang="en-US"/>
          </a:p>
        </p:txBody>
      </p:sp>
    </p:spTree>
    <p:extLst>
      <p:ext uri="{BB962C8B-B14F-4D97-AF65-F5344CB8AC3E}">
        <p14:creationId xmlns:p14="http://schemas.microsoft.com/office/powerpoint/2010/main" val="372049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home for attendees: Understand connector internals to configure them properly</a:t>
            </a:r>
            <a:br>
              <a:rPr lang="en-US" baseline="0" dirty="0" smtClean="0"/>
            </a:br>
            <a:r>
              <a:rPr lang="en-US" baseline="0" dirty="0" smtClean="0"/>
              <a:t>Learn how to implement your own connectors</a:t>
            </a:r>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4</a:t>
            </a:fld>
            <a:endParaRPr lang="en-US"/>
          </a:p>
        </p:txBody>
      </p:sp>
    </p:spTree>
    <p:extLst>
      <p:ext uri="{BB962C8B-B14F-4D97-AF65-F5344CB8AC3E}">
        <p14:creationId xmlns:p14="http://schemas.microsoft.com/office/powerpoint/2010/main" val="26791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always in computer science: Simple</a:t>
            </a:r>
            <a:r>
              <a:rPr lang="en-US" baseline="0" dirty="0" smtClean="0"/>
              <a:t> but powerful concepts are superior. Kafka is simple but very efficient.</a:t>
            </a:r>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7</a:t>
            </a:fld>
            <a:endParaRPr lang="en-US"/>
          </a:p>
        </p:txBody>
      </p:sp>
    </p:spTree>
    <p:extLst>
      <p:ext uri="{BB962C8B-B14F-4D97-AF65-F5344CB8AC3E}">
        <p14:creationId xmlns:p14="http://schemas.microsoft.com/office/powerpoint/2010/main" val="321635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a:t>
            </a:r>
            <a:r>
              <a:rPr lang="en-US" baseline="0" dirty="0" smtClean="0"/>
              <a:t> Consumer for 0.8: We need control over offset committing, consumer group behavior, … High level consumer didn’t offer that.</a:t>
            </a:r>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8</a:t>
            </a:fld>
            <a:endParaRPr lang="en-US"/>
          </a:p>
        </p:txBody>
      </p:sp>
    </p:spTree>
    <p:extLst>
      <p:ext uri="{BB962C8B-B14F-4D97-AF65-F5344CB8AC3E}">
        <p14:creationId xmlns:p14="http://schemas.microsoft.com/office/powerpoint/2010/main" val="309905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9</a:t>
            </a:fld>
            <a:endParaRPr lang="en-US"/>
          </a:p>
        </p:txBody>
      </p:sp>
    </p:spTree>
    <p:extLst>
      <p:ext uri="{BB962C8B-B14F-4D97-AF65-F5344CB8AC3E}">
        <p14:creationId xmlns:p14="http://schemas.microsoft.com/office/powerpoint/2010/main" val="167113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 1.0,</a:t>
            </a:r>
            <a:r>
              <a:rPr lang="en-US" baseline="0" dirty="0" smtClean="0"/>
              <a:t> Flink didn’t handle broker failures transparently. The Kafka consumer relied on the fault tolerance mechanisms</a:t>
            </a:r>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11</a:t>
            </a:fld>
            <a:endParaRPr lang="en-US"/>
          </a:p>
        </p:txBody>
      </p:sp>
    </p:spTree>
    <p:extLst>
      <p:ext uri="{BB962C8B-B14F-4D97-AF65-F5344CB8AC3E}">
        <p14:creationId xmlns:p14="http://schemas.microsoft.com/office/powerpoint/2010/main" val="504705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IDs need to be unique,</a:t>
            </a:r>
            <a:r>
              <a:rPr lang="en-US" baseline="0" dirty="0" smtClean="0"/>
              <a:t> so producers have to act accordingly</a:t>
            </a:r>
            <a:endParaRPr lang="en-US" dirty="0"/>
          </a:p>
        </p:txBody>
      </p:sp>
      <p:sp>
        <p:nvSpPr>
          <p:cNvPr id="4" name="Slide Number Placeholder 3"/>
          <p:cNvSpPr>
            <a:spLocks noGrp="1"/>
          </p:cNvSpPr>
          <p:nvPr>
            <p:ph type="sldNum" sz="quarter" idx="10"/>
          </p:nvPr>
        </p:nvSpPr>
        <p:spPr/>
        <p:txBody>
          <a:bodyPr/>
          <a:lstStyle/>
          <a:p>
            <a:fld id="{632B54E8-0D5E-4519-8F2B-B3DBC4DFF2BC}" type="slidenum">
              <a:rPr lang="en-US" smtClean="0"/>
              <a:t>42</a:t>
            </a:fld>
            <a:endParaRPr lang="en-US"/>
          </a:p>
        </p:txBody>
      </p:sp>
    </p:spTree>
    <p:extLst>
      <p:ext uri="{BB962C8B-B14F-4D97-AF65-F5344CB8AC3E}">
        <p14:creationId xmlns:p14="http://schemas.microsoft.com/office/powerpoint/2010/main" val="175315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0"/>
            <a:ext cx="7772400" cy="1102519"/>
          </a:xfrm>
        </p:spPr>
        <p:txBody>
          <a:bodyPr/>
          <a:lstStyle>
            <a:lvl1pPr algn="ct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8069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23" y="205989"/>
            <a:ext cx="7700659" cy="673805"/>
          </a:xfrm>
        </p:spPr>
        <p:txBody>
          <a:bodyPr/>
          <a:lstStyle/>
          <a:p>
            <a:r>
              <a:rPr lang="en-US" dirty="0" smtClean="0"/>
              <a:t>Click to edit Master title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1/14/15</a:t>
            </a:r>
            <a:endParaRPr lang="en-US">
              <a:solidFill>
                <a:prstClr val="black">
                  <a:tint val="75000"/>
                </a:prstClr>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B07C5D84-2227-C144-B485-A8CA33CE4230}" type="slidenum">
              <a:rPr lang="en-US" smtClean="0">
                <a:solidFill>
                  <a:prstClr val="black">
                    <a:tint val="75000"/>
                  </a:prstClr>
                </a:solidFill>
              </a:rPr>
              <a:pPr/>
              <a:t>‹#›</a:t>
            </a:fld>
            <a:endParaRPr lang="en-US">
              <a:solidFill>
                <a:prstClr val="black">
                  <a:tint val="75000"/>
                </a:prstClr>
              </a:solidFill>
            </a:endParaRPr>
          </a:p>
        </p:txBody>
      </p:sp>
      <p:pic>
        <p:nvPicPr>
          <p:cNvPr id="7" name="Picture 6" descr="avatar_emerald_200.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57882" y="286704"/>
            <a:ext cx="528930" cy="495481"/>
          </a:xfrm>
          <a:prstGeom prst="rect">
            <a:avLst/>
          </a:prstGeom>
        </p:spPr>
      </p:pic>
      <p:cxnSp>
        <p:nvCxnSpPr>
          <p:cNvPr id="9" name="Straight Connector 8"/>
          <p:cNvCxnSpPr/>
          <p:nvPr userDrawn="1"/>
        </p:nvCxnSpPr>
        <p:spPr>
          <a:xfrm>
            <a:off x="457200" y="879783"/>
            <a:ext cx="8229600" cy="0"/>
          </a:xfrm>
          <a:prstGeom prst="line">
            <a:avLst/>
          </a:prstGeom>
          <a:ln>
            <a:solidFill>
              <a:srgbClr val="34AD9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0335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AD9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none">
                <a:solidFill>
                  <a:srgbClr val="FFFFF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rgbClr val="FFFFFF"/>
                </a:solidFill>
              </a:defRPr>
            </a:lvl1pPr>
          </a:lstStyle>
          <a:p>
            <a:r>
              <a:rPr lang="en-US" smtClean="0"/>
              <a:t>1/14/15</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07C5D84-2227-C144-B485-A8CA33CE4230}" type="slidenum">
              <a:rPr lang="en-US" smtClean="0"/>
              <a:pPr/>
              <a:t>‹#›</a:t>
            </a:fld>
            <a:endParaRPr lang="en-US"/>
          </a:p>
        </p:txBody>
      </p:sp>
      <p:pic>
        <p:nvPicPr>
          <p:cNvPr id="10" name="Picture 9" descr="avatar_white_100.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157882" y="286693"/>
            <a:ext cx="525714" cy="490602"/>
          </a:xfrm>
          <a:prstGeom prst="rect">
            <a:avLst/>
          </a:prstGeom>
        </p:spPr>
      </p:pic>
    </p:spTree>
    <p:extLst>
      <p:ext uri="{BB962C8B-B14F-4D97-AF65-F5344CB8AC3E}">
        <p14:creationId xmlns:p14="http://schemas.microsoft.com/office/powerpoint/2010/main" val="197312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solidFill>
                  <a:prstClr val="black">
                    <a:tint val="75000"/>
                  </a:prstClr>
                </a:solidFill>
              </a:rPr>
              <a:t>1/14/15</a:t>
            </a:r>
            <a:endParaRPr lang="en-US">
              <a:solidFill>
                <a:prstClr val="black">
                  <a:tint val="75000"/>
                </a:prstClr>
              </a:solidFill>
            </a:endParaRP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solidFill>
                <a:prstClr val="black"/>
              </a:solidFill>
              <a:latin typeface="Calibri"/>
            </a:endParaRPr>
          </a:p>
        </p:txBody>
      </p:sp>
      <p:sp>
        <p:nvSpPr>
          <p:cNvPr id="5" name="Slide Number Placeholder 4"/>
          <p:cNvSpPr>
            <a:spLocks noGrp="1"/>
          </p:cNvSpPr>
          <p:nvPr>
            <p:ph type="sldNum" sz="quarter" idx="12"/>
          </p:nvPr>
        </p:nvSpPr>
        <p:spPr/>
        <p:txBody>
          <a:bodyPr/>
          <a:lstStyle/>
          <a:p>
            <a:fld id="{B07C5D84-2227-C144-B485-A8CA33CE4230}" type="slidenum">
              <a:rPr lang="en-US" smtClean="0">
                <a:solidFill>
                  <a:prstClr val="black">
                    <a:tint val="75000"/>
                  </a:prstClr>
                </a:solidFill>
              </a:rPr>
              <a:pPr/>
              <a:t>‹#›</a:t>
            </a:fld>
            <a:endParaRPr lang="en-US">
              <a:solidFill>
                <a:prstClr val="black">
                  <a:tint val="75000"/>
                </a:prstClr>
              </a:solidFill>
            </a:endParaRPr>
          </a:p>
        </p:txBody>
      </p:sp>
      <p:pic>
        <p:nvPicPr>
          <p:cNvPr id="8" name="Picture 7" descr="avatar_emerald_200.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22851" y="286704"/>
            <a:ext cx="663961" cy="495481"/>
          </a:xfrm>
          <a:prstGeom prst="rect">
            <a:avLst/>
          </a:prstGeom>
        </p:spPr>
      </p:pic>
      <p:cxnSp>
        <p:nvCxnSpPr>
          <p:cNvPr id="9" name="Straight Connector 8"/>
          <p:cNvCxnSpPr/>
          <p:nvPr userDrawn="1"/>
        </p:nvCxnSpPr>
        <p:spPr>
          <a:xfrm>
            <a:off x="457200" y="879783"/>
            <a:ext cx="8229600" cy="0"/>
          </a:xfrm>
          <a:prstGeom prst="line">
            <a:avLst/>
          </a:prstGeom>
          <a:ln>
            <a:solidFill>
              <a:srgbClr val="34AD9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584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1/14/15</a:t>
            </a:r>
            <a:endParaRPr lang="en-US">
              <a:solidFill>
                <a:prstClr val="black">
                  <a:tint val="75000"/>
                </a:prstClr>
              </a:solidFill>
            </a:endParaRPr>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solidFill>
                <a:prstClr val="black"/>
              </a:solidFill>
              <a:latin typeface="Calibri"/>
            </a:endParaRPr>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a:t>
            </a:fld>
            <a:endParaRPr lang="en-US">
              <a:solidFill>
                <a:prstClr val="black">
                  <a:tint val="75000"/>
                </a:prstClr>
              </a:solidFill>
            </a:endParaRPr>
          </a:p>
        </p:txBody>
      </p:sp>
      <p:pic>
        <p:nvPicPr>
          <p:cNvPr id="6" name="Picture 5" descr="avatar_emerald_200.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57882" y="286704"/>
            <a:ext cx="528930" cy="495481"/>
          </a:xfrm>
          <a:prstGeom prst="rect">
            <a:avLst/>
          </a:prstGeom>
        </p:spPr>
      </p:pic>
    </p:spTree>
    <p:extLst>
      <p:ext uri="{BB962C8B-B14F-4D97-AF65-F5344CB8AC3E}">
        <p14:creationId xmlns:p14="http://schemas.microsoft.com/office/powerpoint/2010/main" val="38589270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8584739" y="4693221"/>
            <a:ext cx="283150" cy="296466"/>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018880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9"/>
            <a:ext cx="8229600" cy="67380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05784"/>
            <a:ext cx="8229600" cy="3488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Avenir Next Regular"/>
                <a:cs typeface="Avenir Next Regular"/>
              </a:defRPr>
            </a:lvl1pPr>
          </a:lstStyle>
          <a:p>
            <a:r>
              <a:rPr lang="en-US" smtClean="0">
                <a:solidFill>
                  <a:prstClr val="black">
                    <a:tint val="75000"/>
                  </a:prstClr>
                </a:solidFill>
              </a:rPr>
              <a:t>1/14/15</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Avenir Next Regular"/>
                <a:cs typeface="Avenir Next Regular"/>
              </a:defRPr>
            </a:lvl1pPr>
          </a:lstStyle>
          <a:p>
            <a:fld id="{B07C5D84-2227-C144-B485-A8CA33CE42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5336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Lst>
  <p:hf hdr="0" ftr="0" dt="0"/>
  <p:txStyles>
    <p:titleStyle>
      <a:lvl1pPr algn="l" defTabSz="457200" rtl="0" eaLnBrk="1" latinLnBrk="0" hangingPunct="1">
        <a:spcBef>
          <a:spcPct val="0"/>
        </a:spcBef>
        <a:buNone/>
        <a:defRPr sz="4400" kern="1200">
          <a:solidFill>
            <a:schemeClr val="tx1"/>
          </a:solidFill>
          <a:latin typeface="+mj-lt"/>
          <a:ea typeface="+mj-ea"/>
          <a:cs typeface="Avenir Next Demi Bold"/>
        </a:defRPr>
      </a:lvl1pPr>
    </p:titleStyle>
    <p:bodyStyle>
      <a:lvl1pPr marL="342900" indent="-342900" algn="l" defTabSz="457200" rtl="0" eaLnBrk="1" latinLnBrk="0" hangingPunct="1">
        <a:spcBef>
          <a:spcPct val="20000"/>
        </a:spcBef>
        <a:buClr>
          <a:srgbClr val="34AD91"/>
        </a:buClr>
        <a:buFont typeface="Wingdings" charset="2"/>
        <a:buChar char="§"/>
        <a:defRPr sz="3200" kern="1200">
          <a:solidFill>
            <a:schemeClr val="tx1"/>
          </a:solidFill>
          <a:latin typeface="+mn-lt"/>
          <a:ea typeface="+mn-ea"/>
          <a:cs typeface="Avenir Next Regular"/>
        </a:defRPr>
      </a:lvl1pPr>
      <a:lvl2pPr marL="742950" indent="-285750" algn="l" defTabSz="457200" rtl="0" eaLnBrk="1" latinLnBrk="0" hangingPunct="1">
        <a:spcBef>
          <a:spcPct val="20000"/>
        </a:spcBef>
        <a:buClr>
          <a:srgbClr val="34AD91"/>
        </a:buClr>
        <a:buFont typeface="Arial"/>
        <a:buChar char="•"/>
        <a:defRPr sz="2800" kern="1200">
          <a:solidFill>
            <a:schemeClr val="tx1"/>
          </a:solidFill>
          <a:latin typeface="+mn-lt"/>
          <a:ea typeface="+mn-ea"/>
          <a:cs typeface="Avenir Next Regular"/>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venir Next Regular"/>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mailto:rmetzger@apache.org" TargetMode="External"/><Relationship Id="rId2" Type="http://schemas.openxmlformats.org/officeDocument/2006/relationships/hyperlink" Target="mailto:user@flink.apache.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p:cNvSpPr>
            <a:spLocks noGrp="1"/>
          </p:cNvSpPr>
          <p:nvPr>
            <p:ph type="subTitle" idx="1"/>
          </p:nvPr>
        </p:nvSpPr>
        <p:spPr>
          <a:xfrm>
            <a:off x="419099" y="3094564"/>
            <a:ext cx="4854169" cy="1058194"/>
          </a:xfrm>
        </p:spPr>
        <p:txBody>
          <a:bodyPr>
            <a:normAutofit/>
          </a:bodyPr>
          <a:lstStyle/>
          <a:p>
            <a:pPr algn="l"/>
            <a:r>
              <a:rPr lang="en-US" sz="2400" dirty="0" smtClean="0"/>
              <a:t>Robert </a:t>
            </a:r>
            <a:r>
              <a:rPr lang="en-US" sz="2400" dirty="0" smtClean="0"/>
              <a:t>Metzger, </a:t>
            </a:r>
            <a:r>
              <a:rPr lang="en-US" sz="2400" dirty="0" err="1" smtClean="0"/>
              <a:t>Aljoscha</a:t>
            </a:r>
            <a:r>
              <a:rPr lang="en-US" sz="2400" dirty="0" smtClean="0"/>
              <a:t> </a:t>
            </a:r>
            <a:r>
              <a:rPr lang="en-US" sz="2400" dirty="0" err="1" smtClean="0"/>
              <a:t>Krettek</a:t>
            </a:r>
            <a:endParaRPr lang="en-US" sz="2400" dirty="0" smtClean="0"/>
          </a:p>
          <a:p>
            <a:pPr algn="l"/>
            <a:r>
              <a:rPr lang="en-US" sz="2400" dirty="0" smtClean="0"/>
              <a:t>@</a:t>
            </a:r>
            <a:r>
              <a:rPr lang="en-US" sz="2400" dirty="0" err="1" smtClean="0"/>
              <a:t>rmetzger</a:t>
            </a:r>
            <a:r>
              <a:rPr lang="en-US" sz="2400" dirty="0" smtClean="0"/>
              <a:t>_</a:t>
            </a:r>
          </a:p>
        </p:txBody>
      </p:sp>
      <p:sp>
        <p:nvSpPr>
          <p:cNvPr id="6" name="Title 1"/>
          <p:cNvSpPr>
            <a:spLocks noGrp="1"/>
          </p:cNvSpPr>
          <p:nvPr>
            <p:ph type="ctrTitle"/>
          </p:nvPr>
        </p:nvSpPr>
        <p:spPr>
          <a:xfrm>
            <a:off x="3889544" y="1195412"/>
            <a:ext cx="4890471" cy="1938718"/>
          </a:xfrm>
        </p:spPr>
        <p:txBody>
          <a:bodyPr anchor="t">
            <a:noAutofit/>
          </a:bodyPr>
          <a:lstStyle/>
          <a:p>
            <a:pPr algn="l"/>
            <a:r>
              <a:rPr lang="en-US" sz="3200" b="1" dirty="0"/>
              <a:t>Connecting Apache </a:t>
            </a:r>
            <a:r>
              <a:rPr lang="en-US" sz="3200" b="1" dirty="0" smtClean="0"/>
              <a:t>Flink</a:t>
            </a:r>
            <a:r>
              <a:rPr lang="de-DE" sz="3200" b="1" dirty="0"/>
              <a:t>®</a:t>
            </a:r>
            <a:r>
              <a:rPr lang="en-US" sz="3200" b="1" dirty="0" smtClean="0"/>
              <a:t> to the </a:t>
            </a:r>
            <a:r>
              <a:rPr lang="en-US" sz="3200" b="1" dirty="0"/>
              <a:t>World: Reviewing the streaming connectors</a:t>
            </a:r>
          </a:p>
        </p:txBody>
      </p:sp>
      <p:pic>
        <p:nvPicPr>
          <p:cNvPr id="3" name="Picture 2" descr="ew800.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22859" y="4242936"/>
            <a:ext cx="4194082" cy="655325"/>
          </a:xfrm>
          <a:prstGeom prst="rect">
            <a:avLst/>
          </a:prstGeom>
        </p:spPr>
      </p:pic>
      <p:pic>
        <p:nvPicPr>
          <p:cNvPr id="1028" name="Picture 4" descr="https://flink.apache.org/img/logo/png/1000/flink_squirrel_1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34" y="222144"/>
            <a:ext cx="2747234" cy="274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2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346887" y="3592267"/>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46887" y="1532353"/>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Kafka 0.8 Broker rebalance</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10</a:t>
            </a:fld>
            <a:endParaRPr lang="en-US">
              <a:solidFill>
                <a:prstClr val="black">
                  <a:tint val="75000"/>
                </a:prstClr>
              </a:solidFill>
            </a:endParaRPr>
          </a:p>
        </p:txBody>
      </p:sp>
      <p:sp>
        <p:nvSpPr>
          <p:cNvPr id="12" name="Rectangle 11"/>
          <p:cNvSpPr/>
          <p:nvPr/>
        </p:nvSpPr>
        <p:spPr>
          <a:xfrm>
            <a:off x="1769288" y="3657600"/>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13" name="Rectangle 12"/>
          <p:cNvSpPr/>
          <p:nvPr/>
        </p:nvSpPr>
        <p:spPr>
          <a:xfrm>
            <a:off x="2532639" y="3656695"/>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grpSp>
        <p:nvGrpSpPr>
          <p:cNvPr id="37" name="Group 36"/>
          <p:cNvGrpSpPr/>
          <p:nvPr/>
        </p:nvGrpSpPr>
        <p:grpSpPr>
          <a:xfrm>
            <a:off x="2506647" y="1897359"/>
            <a:ext cx="1613024" cy="640801"/>
            <a:chOff x="1374976" y="1324799"/>
            <a:chExt cx="1613024" cy="640801"/>
          </a:xfrm>
        </p:grpSpPr>
        <p:sp>
          <p:nvSpPr>
            <p:cNvPr id="16" name="Rectangle 15"/>
            <p:cNvSpPr/>
            <p:nvPr/>
          </p:nvSpPr>
          <p:spPr>
            <a:xfrm>
              <a:off x="13749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7" name="Rectangle 16"/>
            <p:cNvSpPr/>
            <p:nvPr/>
          </p:nvSpPr>
          <p:spPr>
            <a:xfrm>
              <a:off x="22389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18" name="Rectangle 17"/>
            <p:cNvSpPr/>
            <p:nvPr/>
          </p:nvSpPr>
          <p:spPr>
            <a:xfrm>
              <a:off x="22389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grpSp>
      <p:grpSp>
        <p:nvGrpSpPr>
          <p:cNvPr id="38" name="Group 37"/>
          <p:cNvGrpSpPr/>
          <p:nvPr/>
        </p:nvGrpSpPr>
        <p:grpSpPr>
          <a:xfrm>
            <a:off x="4457318" y="1897359"/>
            <a:ext cx="1613024" cy="640801"/>
            <a:chOff x="4702576" y="1324799"/>
            <a:chExt cx="1613024" cy="640801"/>
          </a:xfrm>
        </p:grpSpPr>
        <p:sp>
          <p:nvSpPr>
            <p:cNvPr id="24" name="Rectangle 23"/>
            <p:cNvSpPr/>
            <p:nvPr/>
          </p:nvSpPr>
          <p:spPr>
            <a:xfrm>
              <a:off x="47025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5" name="Rectangle 24"/>
            <p:cNvSpPr/>
            <p:nvPr/>
          </p:nvSpPr>
          <p:spPr>
            <a:xfrm>
              <a:off x="55665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26" name="Rectangle 25"/>
            <p:cNvSpPr/>
            <p:nvPr/>
          </p:nvSpPr>
          <p:spPr>
            <a:xfrm>
              <a:off x="55665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27" name="Rectangle 26"/>
            <p:cNvSpPr/>
            <p:nvPr/>
          </p:nvSpPr>
          <p:spPr>
            <a:xfrm>
              <a:off x="5566576" y="1757938"/>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grpSp>
      <p:grpSp>
        <p:nvGrpSpPr>
          <p:cNvPr id="39" name="Group 38"/>
          <p:cNvGrpSpPr/>
          <p:nvPr/>
        </p:nvGrpSpPr>
        <p:grpSpPr>
          <a:xfrm>
            <a:off x="6407989" y="1897359"/>
            <a:ext cx="1613024" cy="640801"/>
            <a:chOff x="6468000" y="1318840"/>
            <a:chExt cx="1613024" cy="640801"/>
          </a:xfrm>
        </p:grpSpPr>
        <p:sp>
          <p:nvSpPr>
            <p:cNvPr id="28" name="Rectangle 27"/>
            <p:cNvSpPr/>
            <p:nvPr/>
          </p:nvSpPr>
          <p:spPr>
            <a:xfrm>
              <a:off x="6468000" y="1318840"/>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9" name="Rectangle 28"/>
            <p:cNvSpPr/>
            <p:nvPr/>
          </p:nvSpPr>
          <p:spPr>
            <a:xfrm>
              <a:off x="7332000" y="135124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30" name="Rectangle 29"/>
            <p:cNvSpPr/>
            <p:nvPr/>
          </p:nvSpPr>
          <p:spPr>
            <a:xfrm>
              <a:off x="7332000" y="155906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31" name="Rectangle 30"/>
            <p:cNvSpPr/>
            <p:nvPr/>
          </p:nvSpPr>
          <p:spPr>
            <a:xfrm>
              <a:off x="7332000" y="175197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grpSp>
      <p:grpSp>
        <p:nvGrpSpPr>
          <p:cNvPr id="36" name="Group 35"/>
          <p:cNvGrpSpPr/>
          <p:nvPr/>
        </p:nvGrpSpPr>
        <p:grpSpPr>
          <a:xfrm>
            <a:off x="555976" y="1897359"/>
            <a:ext cx="1613024" cy="640801"/>
            <a:chOff x="102376" y="1325704"/>
            <a:chExt cx="1613024" cy="640801"/>
          </a:xfrm>
        </p:grpSpPr>
        <p:sp>
          <p:nvSpPr>
            <p:cNvPr id="32" name="Rectangle 31"/>
            <p:cNvSpPr/>
            <p:nvPr/>
          </p:nvSpPr>
          <p:spPr>
            <a:xfrm>
              <a:off x="102376" y="1325704"/>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33" name="Rectangle 32"/>
            <p:cNvSpPr/>
            <p:nvPr/>
          </p:nvSpPr>
          <p:spPr>
            <a:xfrm>
              <a:off x="966376" y="135810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34" name="Rectangle 33"/>
            <p:cNvSpPr/>
            <p:nvPr/>
          </p:nvSpPr>
          <p:spPr>
            <a:xfrm>
              <a:off x="966376" y="156592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35" name="Rectangle 34"/>
            <p:cNvSpPr/>
            <p:nvPr/>
          </p:nvSpPr>
          <p:spPr>
            <a:xfrm>
              <a:off x="966376" y="175884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grpSp>
      <p:cxnSp>
        <p:nvCxnSpPr>
          <p:cNvPr id="41" name="Straight Arrow Connector 40"/>
          <p:cNvCxnSpPr>
            <a:stCxn id="32" idx="2"/>
            <a:endCxn id="12" idx="0"/>
          </p:cNvCxnSpPr>
          <p:nvPr/>
        </p:nvCxnSpPr>
        <p:spPr>
          <a:xfrm>
            <a:off x="962776" y="2538160"/>
            <a:ext cx="1101712" cy="11194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8" idx="2"/>
            <a:endCxn id="13" idx="0"/>
          </p:cNvCxnSpPr>
          <p:nvPr/>
        </p:nvCxnSpPr>
        <p:spPr>
          <a:xfrm flipH="1">
            <a:off x="2827839" y="2538160"/>
            <a:ext cx="3986950" cy="11185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24" idx="2"/>
            <a:endCxn id="46" idx="0"/>
          </p:cNvCxnSpPr>
          <p:nvPr/>
        </p:nvCxnSpPr>
        <p:spPr>
          <a:xfrm>
            <a:off x="4864118" y="2538160"/>
            <a:ext cx="1421993"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2"/>
            <a:endCxn id="45" idx="0"/>
          </p:cNvCxnSpPr>
          <p:nvPr/>
        </p:nvCxnSpPr>
        <p:spPr>
          <a:xfrm>
            <a:off x="2913447" y="2538160"/>
            <a:ext cx="2586391"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893375" y="3657600"/>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45" name="Rectangle 44"/>
          <p:cNvSpPr/>
          <p:nvPr/>
        </p:nvSpPr>
        <p:spPr>
          <a:xfrm>
            <a:off x="5204638"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6" name="Rectangle 45"/>
          <p:cNvSpPr/>
          <p:nvPr/>
        </p:nvSpPr>
        <p:spPr>
          <a:xfrm>
            <a:off x="5990911"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7" name="Rectangle 46"/>
          <p:cNvSpPr/>
          <p:nvPr/>
        </p:nvSpPr>
        <p:spPr>
          <a:xfrm>
            <a:off x="4328725" y="3690043"/>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50" name="Rectangle 49"/>
          <p:cNvSpPr/>
          <p:nvPr/>
        </p:nvSpPr>
        <p:spPr>
          <a:xfrm>
            <a:off x="1679552" y="4129182"/>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51" name="Rectangle 50"/>
          <p:cNvSpPr/>
          <p:nvPr/>
        </p:nvSpPr>
        <p:spPr>
          <a:xfrm>
            <a:off x="1679552" y="4337006"/>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52" name="Rectangle 51"/>
          <p:cNvSpPr/>
          <p:nvPr/>
        </p:nvSpPr>
        <p:spPr>
          <a:xfrm>
            <a:off x="1679552" y="452992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sp>
        <p:nvSpPr>
          <p:cNvPr id="53" name="Rectangle 52"/>
          <p:cNvSpPr/>
          <p:nvPr/>
        </p:nvSpPr>
        <p:spPr>
          <a:xfrm>
            <a:off x="5162314" y="4360104"/>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54" name="Rectangle 53"/>
          <p:cNvSpPr/>
          <p:nvPr/>
        </p:nvSpPr>
        <p:spPr>
          <a:xfrm>
            <a:off x="5162314" y="415507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sp>
        <p:nvSpPr>
          <p:cNvPr id="55" name="Rectangle 54"/>
          <p:cNvSpPr/>
          <p:nvPr/>
        </p:nvSpPr>
        <p:spPr>
          <a:xfrm>
            <a:off x="2476177" y="4127318"/>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56" name="Rectangle 55"/>
          <p:cNvSpPr/>
          <p:nvPr/>
        </p:nvSpPr>
        <p:spPr>
          <a:xfrm>
            <a:off x="2476177" y="4335142"/>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57" name="Rectangle 56"/>
          <p:cNvSpPr/>
          <p:nvPr/>
        </p:nvSpPr>
        <p:spPr>
          <a:xfrm>
            <a:off x="2476177" y="4528056"/>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sp>
        <p:nvSpPr>
          <p:cNvPr id="59" name="Rectangle 58"/>
          <p:cNvSpPr/>
          <p:nvPr/>
        </p:nvSpPr>
        <p:spPr>
          <a:xfrm>
            <a:off x="5913239" y="414968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60" name="Rectangle 59"/>
          <p:cNvSpPr/>
          <p:nvPr/>
        </p:nvSpPr>
        <p:spPr>
          <a:xfrm>
            <a:off x="5913239" y="4357507"/>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61" name="Rectangle 60"/>
          <p:cNvSpPr/>
          <p:nvPr/>
        </p:nvSpPr>
        <p:spPr>
          <a:xfrm>
            <a:off x="5913239" y="455042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sp>
        <p:nvSpPr>
          <p:cNvPr id="65" name="TextBox 64"/>
          <p:cNvSpPr txBox="1"/>
          <p:nvPr/>
        </p:nvSpPr>
        <p:spPr>
          <a:xfrm>
            <a:off x="8157882" y="1539897"/>
            <a:ext cx="461665" cy="1355724"/>
          </a:xfrm>
          <a:prstGeom prst="rect">
            <a:avLst/>
          </a:prstGeom>
          <a:noFill/>
        </p:spPr>
        <p:txBody>
          <a:bodyPr vert="vert" wrap="square" rtlCol="0">
            <a:spAutoFit/>
          </a:bodyPr>
          <a:lstStyle/>
          <a:p>
            <a:r>
              <a:rPr lang="en-US" dirty="0" smtClean="0"/>
              <a:t>Kafka Cluster</a:t>
            </a:r>
            <a:endParaRPr lang="en-US" dirty="0"/>
          </a:p>
        </p:txBody>
      </p:sp>
      <p:sp>
        <p:nvSpPr>
          <p:cNvPr id="67" name="TextBox 66"/>
          <p:cNvSpPr txBox="1"/>
          <p:nvPr/>
        </p:nvSpPr>
        <p:spPr>
          <a:xfrm>
            <a:off x="8157882" y="3599811"/>
            <a:ext cx="461665" cy="1355724"/>
          </a:xfrm>
          <a:prstGeom prst="rect">
            <a:avLst/>
          </a:prstGeom>
          <a:noFill/>
        </p:spPr>
        <p:txBody>
          <a:bodyPr vert="vert" wrap="square" rtlCol="0">
            <a:spAutoFit/>
          </a:bodyPr>
          <a:lstStyle/>
          <a:p>
            <a:r>
              <a:rPr lang="en-US" dirty="0" smtClean="0"/>
              <a:t>Flink Cluster</a:t>
            </a:r>
            <a:endParaRPr lang="en-US" dirty="0"/>
          </a:p>
        </p:txBody>
      </p:sp>
      <p:sp>
        <p:nvSpPr>
          <p:cNvPr id="68" name="TextBox 67"/>
          <p:cNvSpPr txBox="1"/>
          <p:nvPr/>
        </p:nvSpPr>
        <p:spPr>
          <a:xfrm>
            <a:off x="457223" y="943786"/>
            <a:ext cx="7677671" cy="369332"/>
          </a:xfrm>
          <a:prstGeom prst="rect">
            <a:avLst/>
          </a:prstGeom>
          <a:noFill/>
        </p:spPr>
        <p:txBody>
          <a:bodyPr wrap="square" rtlCol="0">
            <a:spAutoFit/>
          </a:bodyPr>
          <a:lstStyle/>
          <a:p>
            <a:r>
              <a:rPr lang="en-US" dirty="0" smtClean="0"/>
              <a:t>The consumer is able to handle broker failures</a:t>
            </a:r>
            <a:endParaRPr lang="en-US" dirty="0"/>
          </a:p>
        </p:txBody>
      </p:sp>
      <p:cxnSp>
        <p:nvCxnSpPr>
          <p:cNvPr id="6" name="Straight Connector 5"/>
          <p:cNvCxnSpPr/>
          <p:nvPr/>
        </p:nvCxnSpPr>
        <p:spPr>
          <a:xfrm>
            <a:off x="6407989" y="1750423"/>
            <a:ext cx="1648528" cy="88174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508569" y="1750423"/>
            <a:ext cx="1512444" cy="9274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296716" y="1404371"/>
            <a:ext cx="267369" cy="369332"/>
            <a:chOff x="6296716" y="1404371"/>
            <a:chExt cx="267369" cy="369332"/>
          </a:xfrm>
        </p:grpSpPr>
        <p:sp>
          <p:nvSpPr>
            <p:cNvPr id="10" name="Oval 9"/>
            <p:cNvSpPr/>
            <p:nvPr/>
          </p:nvSpPr>
          <p:spPr>
            <a:xfrm>
              <a:off x="6332220" y="1479369"/>
              <a:ext cx="231865" cy="2318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296716" y="1404371"/>
              <a:ext cx="249091" cy="369332"/>
            </a:xfrm>
            <a:prstGeom prst="rect">
              <a:avLst/>
            </a:prstGeom>
            <a:noFill/>
          </p:spPr>
          <p:txBody>
            <a:bodyPr wrap="square" rtlCol="0">
              <a:spAutoFit/>
            </a:bodyPr>
            <a:lstStyle/>
            <a:p>
              <a:r>
                <a:rPr lang="en-US" dirty="0" smtClean="0"/>
                <a:t>1</a:t>
              </a:r>
              <a:endParaRPr lang="en-US" dirty="0"/>
            </a:p>
          </p:txBody>
        </p:sp>
      </p:grpSp>
      <p:sp>
        <p:nvSpPr>
          <p:cNvPr id="15" name="TextBox 14"/>
          <p:cNvSpPr txBox="1"/>
          <p:nvPr/>
        </p:nvSpPr>
        <p:spPr>
          <a:xfrm>
            <a:off x="6501076" y="1413462"/>
            <a:ext cx="1735183" cy="369332"/>
          </a:xfrm>
          <a:prstGeom prst="rect">
            <a:avLst/>
          </a:prstGeom>
          <a:noFill/>
        </p:spPr>
        <p:txBody>
          <a:bodyPr wrap="square" rtlCol="0">
            <a:spAutoFit/>
          </a:bodyPr>
          <a:lstStyle/>
          <a:p>
            <a:r>
              <a:rPr lang="en-US" dirty="0" smtClean="0"/>
              <a:t>Broker fails</a:t>
            </a:r>
            <a:endParaRPr lang="en-US" dirty="0"/>
          </a:p>
        </p:txBody>
      </p:sp>
      <p:grpSp>
        <p:nvGrpSpPr>
          <p:cNvPr id="62" name="Group 61"/>
          <p:cNvGrpSpPr/>
          <p:nvPr/>
        </p:nvGrpSpPr>
        <p:grpSpPr>
          <a:xfrm>
            <a:off x="2842354" y="4670165"/>
            <a:ext cx="267369" cy="369332"/>
            <a:chOff x="6296716" y="1404371"/>
            <a:chExt cx="267369" cy="369332"/>
          </a:xfrm>
        </p:grpSpPr>
        <p:sp>
          <p:nvSpPr>
            <p:cNvPr id="63" name="Oval 62"/>
            <p:cNvSpPr/>
            <p:nvPr/>
          </p:nvSpPr>
          <p:spPr>
            <a:xfrm>
              <a:off x="6332220" y="1479369"/>
              <a:ext cx="231865" cy="2318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6296716" y="1404371"/>
              <a:ext cx="249091" cy="369332"/>
            </a:xfrm>
            <a:prstGeom prst="rect">
              <a:avLst/>
            </a:prstGeom>
            <a:noFill/>
          </p:spPr>
          <p:txBody>
            <a:bodyPr wrap="square" rtlCol="0">
              <a:spAutoFit/>
            </a:bodyPr>
            <a:lstStyle/>
            <a:p>
              <a:r>
                <a:rPr lang="en-US" dirty="0" smtClean="0"/>
                <a:t>2</a:t>
              </a:r>
              <a:endParaRPr lang="en-US" dirty="0"/>
            </a:p>
          </p:txBody>
        </p:sp>
      </p:grpSp>
      <p:sp>
        <p:nvSpPr>
          <p:cNvPr id="70" name="TextBox 69"/>
          <p:cNvSpPr txBox="1"/>
          <p:nvPr/>
        </p:nvSpPr>
        <p:spPr>
          <a:xfrm>
            <a:off x="3046714" y="4679256"/>
            <a:ext cx="2628254" cy="369332"/>
          </a:xfrm>
          <a:prstGeom prst="rect">
            <a:avLst/>
          </a:prstGeom>
          <a:noFill/>
        </p:spPr>
        <p:txBody>
          <a:bodyPr wrap="square" rtlCol="0">
            <a:spAutoFit/>
          </a:bodyPr>
          <a:lstStyle/>
          <a:p>
            <a:r>
              <a:rPr lang="en-US" dirty="0" smtClean="0"/>
              <a:t>Thread returns partitions</a:t>
            </a:r>
            <a:endParaRPr lang="en-US" dirty="0"/>
          </a:p>
        </p:txBody>
      </p:sp>
    </p:spTree>
    <p:extLst>
      <p:ext uri="{BB962C8B-B14F-4D97-AF65-F5344CB8AC3E}">
        <p14:creationId xmlns:p14="http://schemas.microsoft.com/office/powerpoint/2010/main" val="182820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346887" y="3592267"/>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46887" y="1532353"/>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Kafka 0.8 Broker rebalance</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11</a:t>
            </a:fld>
            <a:endParaRPr lang="en-US">
              <a:solidFill>
                <a:prstClr val="black">
                  <a:tint val="75000"/>
                </a:prstClr>
              </a:solidFill>
            </a:endParaRPr>
          </a:p>
        </p:txBody>
      </p:sp>
      <p:sp>
        <p:nvSpPr>
          <p:cNvPr id="12" name="Rectangle 11"/>
          <p:cNvSpPr/>
          <p:nvPr/>
        </p:nvSpPr>
        <p:spPr>
          <a:xfrm>
            <a:off x="1769288" y="3657600"/>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13" name="Rectangle 12"/>
          <p:cNvSpPr/>
          <p:nvPr/>
        </p:nvSpPr>
        <p:spPr>
          <a:xfrm>
            <a:off x="2532639" y="3656695"/>
            <a:ext cx="590400" cy="4248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Fetcher Thread</a:t>
            </a:r>
            <a:endParaRPr lang="en-US" sz="1000" dirty="0">
              <a:solidFill>
                <a:schemeClr val="tx1"/>
              </a:solidFill>
            </a:endParaRPr>
          </a:p>
        </p:txBody>
      </p:sp>
      <p:grpSp>
        <p:nvGrpSpPr>
          <p:cNvPr id="37" name="Group 36"/>
          <p:cNvGrpSpPr/>
          <p:nvPr/>
        </p:nvGrpSpPr>
        <p:grpSpPr>
          <a:xfrm>
            <a:off x="2506647" y="1897359"/>
            <a:ext cx="1613024" cy="640801"/>
            <a:chOff x="1374976" y="1324799"/>
            <a:chExt cx="1613024" cy="640801"/>
          </a:xfrm>
        </p:grpSpPr>
        <p:sp>
          <p:nvSpPr>
            <p:cNvPr id="16" name="Rectangle 15"/>
            <p:cNvSpPr/>
            <p:nvPr/>
          </p:nvSpPr>
          <p:spPr>
            <a:xfrm>
              <a:off x="13749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7" name="Rectangle 16"/>
            <p:cNvSpPr/>
            <p:nvPr/>
          </p:nvSpPr>
          <p:spPr>
            <a:xfrm>
              <a:off x="22389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18" name="Rectangle 17"/>
            <p:cNvSpPr/>
            <p:nvPr/>
          </p:nvSpPr>
          <p:spPr>
            <a:xfrm>
              <a:off x="22389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grpSp>
      <p:grpSp>
        <p:nvGrpSpPr>
          <p:cNvPr id="38" name="Group 37"/>
          <p:cNvGrpSpPr/>
          <p:nvPr/>
        </p:nvGrpSpPr>
        <p:grpSpPr>
          <a:xfrm>
            <a:off x="4457318" y="1897359"/>
            <a:ext cx="1613024" cy="640801"/>
            <a:chOff x="4702576" y="1324799"/>
            <a:chExt cx="1613024" cy="640801"/>
          </a:xfrm>
        </p:grpSpPr>
        <p:sp>
          <p:nvSpPr>
            <p:cNvPr id="24" name="Rectangle 23"/>
            <p:cNvSpPr/>
            <p:nvPr/>
          </p:nvSpPr>
          <p:spPr>
            <a:xfrm>
              <a:off x="47025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5" name="Rectangle 24"/>
            <p:cNvSpPr/>
            <p:nvPr/>
          </p:nvSpPr>
          <p:spPr>
            <a:xfrm>
              <a:off x="55665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26" name="Rectangle 25"/>
            <p:cNvSpPr/>
            <p:nvPr/>
          </p:nvSpPr>
          <p:spPr>
            <a:xfrm>
              <a:off x="55665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27" name="Rectangle 26"/>
            <p:cNvSpPr/>
            <p:nvPr/>
          </p:nvSpPr>
          <p:spPr>
            <a:xfrm>
              <a:off x="5566576" y="1757938"/>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grpSp>
      <p:grpSp>
        <p:nvGrpSpPr>
          <p:cNvPr id="39" name="Group 38"/>
          <p:cNvGrpSpPr/>
          <p:nvPr/>
        </p:nvGrpSpPr>
        <p:grpSpPr>
          <a:xfrm>
            <a:off x="6407989" y="1897359"/>
            <a:ext cx="1613024" cy="640801"/>
            <a:chOff x="6468000" y="1318840"/>
            <a:chExt cx="1613024" cy="640801"/>
          </a:xfrm>
        </p:grpSpPr>
        <p:sp>
          <p:nvSpPr>
            <p:cNvPr id="28" name="Rectangle 27"/>
            <p:cNvSpPr/>
            <p:nvPr/>
          </p:nvSpPr>
          <p:spPr>
            <a:xfrm>
              <a:off x="6468000" y="1318840"/>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9" name="Rectangle 28"/>
            <p:cNvSpPr/>
            <p:nvPr/>
          </p:nvSpPr>
          <p:spPr>
            <a:xfrm>
              <a:off x="7332000" y="135124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30" name="Rectangle 29"/>
            <p:cNvSpPr/>
            <p:nvPr/>
          </p:nvSpPr>
          <p:spPr>
            <a:xfrm>
              <a:off x="7332000" y="155906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31" name="Rectangle 30"/>
            <p:cNvSpPr/>
            <p:nvPr/>
          </p:nvSpPr>
          <p:spPr>
            <a:xfrm>
              <a:off x="7332000" y="175197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grpSp>
      <p:grpSp>
        <p:nvGrpSpPr>
          <p:cNvPr id="36" name="Group 35"/>
          <p:cNvGrpSpPr/>
          <p:nvPr/>
        </p:nvGrpSpPr>
        <p:grpSpPr>
          <a:xfrm>
            <a:off x="555976" y="1897359"/>
            <a:ext cx="1613024" cy="640801"/>
            <a:chOff x="102376" y="1325704"/>
            <a:chExt cx="1613024" cy="640801"/>
          </a:xfrm>
        </p:grpSpPr>
        <p:sp>
          <p:nvSpPr>
            <p:cNvPr id="32" name="Rectangle 31"/>
            <p:cNvSpPr/>
            <p:nvPr/>
          </p:nvSpPr>
          <p:spPr>
            <a:xfrm>
              <a:off x="102376" y="1325704"/>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33" name="Rectangle 32"/>
            <p:cNvSpPr/>
            <p:nvPr/>
          </p:nvSpPr>
          <p:spPr>
            <a:xfrm>
              <a:off x="966376" y="135810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34" name="Rectangle 33"/>
            <p:cNvSpPr/>
            <p:nvPr/>
          </p:nvSpPr>
          <p:spPr>
            <a:xfrm>
              <a:off x="966376" y="156592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35" name="Rectangle 34"/>
            <p:cNvSpPr/>
            <p:nvPr/>
          </p:nvSpPr>
          <p:spPr>
            <a:xfrm>
              <a:off x="966376" y="175884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grpSp>
      <p:cxnSp>
        <p:nvCxnSpPr>
          <p:cNvPr id="41" name="Straight Arrow Connector 40"/>
          <p:cNvCxnSpPr>
            <a:stCxn id="32" idx="2"/>
            <a:endCxn id="12" idx="0"/>
          </p:cNvCxnSpPr>
          <p:nvPr/>
        </p:nvCxnSpPr>
        <p:spPr>
          <a:xfrm>
            <a:off x="962776" y="2538160"/>
            <a:ext cx="1101712" cy="11194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24" idx="2"/>
            <a:endCxn id="46" idx="0"/>
          </p:cNvCxnSpPr>
          <p:nvPr/>
        </p:nvCxnSpPr>
        <p:spPr>
          <a:xfrm>
            <a:off x="4864118" y="2538160"/>
            <a:ext cx="1421993"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2"/>
            <a:endCxn id="45" idx="0"/>
          </p:cNvCxnSpPr>
          <p:nvPr/>
        </p:nvCxnSpPr>
        <p:spPr>
          <a:xfrm>
            <a:off x="2913447" y="2538160"/>
            <a:ext cx="2586391"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893375" y="3657600"/>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45" name="Rectangle 44"/>
          <p:cNvSpPr/>
          <p:nvPr/>
        </p:nvSpPr>
        <p:spPr>
          <a:xfrm>
            <a:off x="5204638"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6" name="Rectangle 45"/>
          <p:cNvSpPr/>
          <p:nvPr/>
        </p:nvSpPr>
        <p:spPr>
          <a:xfrm>
            <a:off x="5990911"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7" name="Rectangle 46"/>
          <p:cNvSpPr/>
          <p:nvPr/>
        </p:nvSpPr>
        <p:spPr>
          <a:xfrm>
            <a:off x="4328725" y="3690043"/>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50" name="Rectangle 49"/>
          <p:cNvSpPr/>
          <p:nvPr/>
        </p:nvSpPr>
        <p:spPr>
          <a:xfrm>
            <a:off x="1679552" y="4129182"/>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51" name="Rectangle 50"/>
          <p:cNvSpPr/>
          <p:nvPr/>
        </p:nvSpPr>
        <p:spPr>
          <a:xfrm>
            <a:off x="1679552" y="4337006"/>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52" name="Rectangle 51"/>
          <p:cNvSpPr/>
          <p:nvPr/>
        </p:nvSpPr>
        <p:spPr>
          <a:xfrm>
            <a:off x="1679552" y="452992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sp>
        <p:nvSpPr>
          <p:cNvPr id="53" name="Rectangle 52"/>
          <p:cNvSpPr/>
          <p:nvPr/>
        </p:nvSpPr>
        <p:spPr>
          <a:xfrm>
            <a:off x="5162314" y="4357507"/>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54" name="Rectangle 53"/>
          <p:cNvSpPr/>
          <p:nvPr/>
        </p:nvSpPr>
        <p:spPr>
          <a:xfrm>
            <a:off x="5162314" y="415507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sp>
        <p:nvSpPr>
          <p:cNvPr id="55" name="Rectangle 54"/>
          <p:cNvSpPr/>
          <p:nvPr/>
        </p:nvSpPr>
        <p:spPr>
          <a:xfrm>
            <a:off x="906472" y="4129305"/>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56" name="Rectangle 55"/>
          <p:cNvSpPr/>
          <p:nvPr/>
        </p:nvSpPr>
        <p:spPr>
          <a:xfrm>
            <a:off x="906472" y="4337129"/>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57" name="Rectangle 56"/>
          <p:cNvSpPr/>
          <p:nvPr/>
        </p:nvSpPr>
        <p:spPr>
          <a:xfrm>
            <a:off x="906472" y="4530043"/>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sp>
        <p:nvSpPr>
          <p:cNvPr id="59" name="Rectangle 58"/>
          <p:cNvSpPr/>
          <p:nvPr/>
        </p:nvSpPr>
        <p:spPr>
          <a:xfrm>
            <a:off x="5913239" y="414968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60" name="Rectangle 59"/>
          <p:cNvSpPr/>
          <p:nvPr/>
        </p:nvSpPr>
        <p:spPr>
          <a:xfrm>
            <a:off x="5913239" y="4357507"/>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61" name="Rectangle 60"/>
          <p:cNvSpPr/>
          <p:nvPr/>
        </p:nvSpPr>
        <p:spPr>
          <a:xfrm>
            <a:off x="5913239" y="455042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sp>
        <p:nvSpPr>
          <p:cNvPr id="65" name="TextBox 64"/>
          <p:cNvSpPr txBox="1"/>
          <p:nvPr/>
        </p:nvSpPr>
        <p:spPr>
          <a:xfrm>
            <a:off x="8157882" y="1539897"/>
            <a:ext cx="461665" cy="1355724"/>
          </a:xfrm>
          <a:prstGeom prst="rect">
            <a:avLst/>
          </a:prstGeom>
          <a:noFill/>
        </p:spPr>
        <p:txBody>
          <a:bodyPr vert="vert" wrap="square" rtlCol="0">
            <a:spAutoFit/>
          </a:bodyPr>
          <a:lstStyle/>
          <a:p>
            <a:r>
              <a:rPr lang="en-US" dirty="0" smtClean="0"/>
              <a:t>Kafka Cluster</a:t>
            </a:r>
            <a:endParaRPr lang="en-US" dirty="0"/>
          </a:p>
        </p:txBody>
      </p:sp>
      <p:sp>
        <p:nvSpPr>
          <p:cNvPr id="67" name="TextBox 66"/>
          <p:cNvSpPr txBox="1"/>
          <p:nvPr/>
        </p:nvSpPr>
        <p:spPr>
          <a:xfrm>
            <a:off x="8157882" y="3599811"/>
            <a:ext cx="461665" cy="1355724"/>
          </a:xfrm>
          <a:prstGeom prst="rect">
            <a:avLst/>
          </a:prstGeom>
          <a:noFill/>
        </p:spPr>
        <p:txBody>
          <a:bodyPr vert="vert" wrap="square" rtlCol="0">
            <a:spAutoFit/>
          </a:bodyPr>
          <a:lstStyle/>
          <a:p>
            <a:r>
              <a:rPr lang="en-US" dirty="0" smtClean="0"/>
              <a:t>Flink Cluster</a:t>
            </a:r>
            <a:endParaRPr lang="en-US" dirty="0"/>
          </a:p>
        </p:txBody>
      </p:sp>
      <p:sp>
        <p:nvSpPr>
          <p:cNvPr id="68" name="TextBox 67"/>
          <p:cNvSpPr txBox="1"/>
          <p:nvPr/>
        </p:nvSpPr>
        <p:spPr>
          <a:xfrm>
            <a:off x="457223" y="943786"/>
            <a:ext cx="7677671" cy="646331"/>
          </a:xfrm>
          <a:prstGeom prst="rect">
            <a:avLst/>
          </a:prstGeom>
          <a:noFill/>
        </p:spPr>
        <p:txBody>
          <a:bodyPr wrap="square" rtlCol="0">
            <a:spAutoFit/>
          </a:bodyPr>
          <a:lstStyle/>
          <a:p>
            <a:r>
              <a:rPr lang="en-US" dirty="0" smtClean="0"/>
              <a:t>On a failure, the Consumer Thread re-assigns partitions and spawns new threads as needed</a:t>
            </a:r>
            <a:endParaRPr lang="en-US" dirty="0"/>
          </a:p>
        </p:txBody>
      </p:sp>
      <p:cxnSp>
        <p:nvCxnSpPr>
          <p:cNvPr id="6" name="Straight Connector 5"/>
          <p:cNvCxnSpPr/>
          <p:nvPr/>
        </p:nvCxnSpPr>
        <p:spPr>
          <a:xfrm>
            <a:off x="6407989" y="1750423"/>
            <a:ext cx="1648528" cy="88174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508569" y="1750423"/>
            <a:ext cx="1512444" cy="9274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296716" y="1404371"/>
            <a:ext cx="267369" cy="369332"/>
            <a:chOff x="6296716" y="1404371"/>
            <a:chExt cx="267369" cy="369332"/>
          </a:xfrm>
        </p:grpSpPr>
        <p:sp>
          <p:nvSpPr>
            <p:cNvPr id="10" name="Oval 9"/>
            <p:cNvSpPr/>
            <p:nvPr/>
          </p:nvSpPr>
          <p:spPr>
            <a:xfrm>
              <a:off x="6332220" y="1479369"/>
              <a:ext cx="231865" cy="2318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296716" y="1404371"/>
              <a:ext cx="249091" cy="369332"/>
            </a:xfrm>
            <a:prstGeom prst="rect">
              <a:avLst/>
            </a:prstGeom>
            <a:noFill/>
          </p:spPr>
          <p:txBody>
            <a:bodyPr wrap="square" rtlCol="0">
              <a:spAutoFit/>
            </a:bodyPr>
            <a:lstStyle/>
            <a:p>
              <a:r>
                <a:rPr lang="en-US" dirty="0" smtClean="0"/>
                <a:t>1</a:t>
              </a:r>
              <a:endParaRPr lang="en-US" dirty="0"/>
            </a:p>
          </p:txBody>
        </p:sp>
      </p:grpSp>
      <p:sp>
        <p:nvSpPr>
          <p:cNvPr id="15" name="TextBox 14"/>
          <p:cNvSpPr txBox="1"/>
          <p:nvPr/>
        </p:nvSpPr>
        <p:spPr>
          <a:xfrm>
            <a:off x="6501076" y="1413462"/>
            <a:ext cx="1735183" cy="369332"/>
          </a:xfrm>
          <a:prstGeom prst="rect">
            <a:avLst/>
          </a:prstGeom>
          <a:noFill/>
        </p:spPr>
        <p:txBody>
          <a:bodyPr wrap="square" rtlCol="0">
            <a:spAutoFit/>
          </a:bodyPr>
          <a:lstStyle/>
          <a:p>
            <a:r>
              <a:rPr lang="en-US" dirty="0" smtClean="0"/>
              <a:t>Broker fails</a:t>
            </a:r>
            <a:endParaRPr lang="en-US" dirty="0"/>
          </a:p>
        </p:txBody>
      </p:sp>
      <p:grpSp>
        <p:nvGrpSpPr>
          <p:cNvPr id="62" name="Group 61"/>
          <p:cNvGrpSpPr/>
          <p:nvPr/>
        </p:nvGrpSpPr>
        <p:grpSpPr>
          <a:xfrm>
            <a:off x="2842354" y="4670165"/>
            <a:ext cx="267369" cy="369332"/>
            <a:chOff x="6296716" y="1404371"/>
            <a:chExt cx="267369" cy="369332"/>
          </a:xfrm>
        </p:grpSpPr>
        <p:sp>
          <p:nvSpPr>
            <p:cNvPr id="63" name="Oval 62"/>
            <p:cNvSpPr/>
            <p:nvPr/>
          </p:nvSpPr>
          <p:spPr>
            <a:xfrm>
              <a:off x="6332220" y="1479369"/>
              <a:ext cx="231865" cy="2318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6296716" y="1404371"/>
              <a:ext cx="249091" cy="369332"/>
            </a:xfrm>
            <a:prstGeom prst="rect">
              <a:avLst/>
            </a:prstGeom>
            <a:noFill/>
          </p:spPr>
          <p:txBody>
            <a:bodyPr wrap="square" rtlCol="0">
              <a:spAutoFit/>
            </a:bodyPr>
            <a:lstStyle/>
            <a:p>
              <a:r>
                <a:rPr lang="en-US" dirty="0" smtClean="0"/>
                <a:t>2</a:t>
              </a:r>
              <a:endParaRPr lang="en-US" dirty="0"/>
            </a:p>
          </p:txBody>
        </p:sp>
      </p:grpSp>
      <p:sp>
        <p:nvSpPr>
          <p:cNvPr id="70" name="TextBox 69"/>
          <p:cNvSpPr txBox="1"/>
          <p:nvPr/>
        </p:nvSpPr>
        <p:spPr>
          <a:xfrm>
            <a:off x="3046714" y="4679256"/>
            <a:ext cx="2628254" cy="369332"/>
          </a:xfrm>
          <a:prstGeom prst="rect">
            <a:avLst/>
          </a:prstGeom>
          <a:noFill/>
        </p:spPr>
        <p:txBody>
          <a:bodyPr wrap="square" rtlCol="0">
            <a:spAutoFit/>
          </a:bodyPr>
          <a:lstStyle/>
          <a:p>
            <a:r>
              <a:rPr lang="en-US" dirty="0" smtClean="0"/>
              <a:t>Thread returns partitions</a:t>
            </a:r>
            <a:endParaRPr lang="en-US" dirty="0"/>
          </a:p>
        </p:txBody>
      </p:sp>
      <p:sp>
        <p:nvSpPr>
          <p:cNvPr id="71" name="Rectangle 70"/>
          <p:cNvSpPr/>
          <p:nvPr/>
        </p:nvSpPr>
        <p:spPr>
          <a:xfrm>
            <a:off x="2461344" y="4133998"/>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topicB:4</a:t>
            </a:r>
            <a:endParaRPr lang="en-US" sz="1200" dirty="0">
              <a:solidFill>
                <a:schemeClr val="tx1"/>
              </a:solidFill>
            </a:endParaRPr>
          </a:p>
        </p:txBody>
      </p:sp>
      <p:sp>
        <p:nvSpPr>
          <p:cNvPr id="72" name="Rectangle 71"/>
          <p:cNvSpPr/>
          <p:nvPr/>
        </p:nvSpPr>
        <p:spPr>
          <a:xfrm>
            <a:off x="2461344" y="4341822"/>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topicB:2</a:t>
            </a:r>
            <a:endParaRPr lang="en-US" sz="1200" dirty="0">
              <a:solidFill>
                <a:schemeClr val="tx1"/>
              </a:solidFill>
            </a:endParaRPr>
          </a:p>
        </p:txBody>
      </p:sp>
      <p:sp>
        <p:nvSpPr>
          <p:cNvPr id="73" name="Rectangle 72"/>
          <p:cNvSpPr/>
          <p:nvPr/>
        </p:nvSpPr>
        <p:spPr>
          <a:xfrm>
            <a:off x="2461344" y="4534736"/>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topicA:1</a:t>
            </a:r>
          </a:p>
        </p:txBody>
      </p:sp>
    </p:spTree>
    <p:extLst>
      <p:ext uri="{BB962C8B-B14F-4D97-AF65-F5344CB8AC3E}">
        <p14:creationId xmlns:p14="http://schemas.microsoft.com/office/powerpoint/2010/main" val="4094534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83" idx="0"/>
            <a:endCxn id="24" idx="2"/>
          </p:cNvCxnSpPr>
          <p:nvPr/>
        </p:nvCxnSpPr>
        <p:spPr>
          <a:xfrm flipV="1">
            <a:off x="3565374" y="2538160"/>
            <a:ext cx="1298744" cy="11185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46887" y="3592267"/>
            <a:ext cx="8179893" cy="1394124"/>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46887" y="1532353"/>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Kafka 0.8 Broker rebalance</a:t>
            </a:r>
            <a:endParaRPr lang="en-US" dirty="0"/>
          </a:p>
        </p:txBody>
      </p:sp>
      <p:sp>
        <p:nvSpPr>
          <p:cNvPr id="4" name="Slide Number Placeholder 3"/>
          <p:cNvSpPr>
            <a:spLocks noGrp="1"/>
          </p:cNvSpPr>
          <p:nvPr>
            <p:ph type="sldNum" sz="quarter" idx="12"/>
          </p:nvPr>
        </p:nvSpPr>
        <p:spPr>
          <a:xfrm>
            <a:off x="6553199" y="4767264"/>
            <a:ext cx="2254431" cy="273844"/>
          </a:xfrm>
        </p:spPr>
        <p:txBody>
          <a:bodyPr/>
          <a:lstStyle/>
          <a:p>
            <a:fld id="{B07C5D84-2227-C144-B485-A8CA33CE4230}" type="slidenum">
              <a:rPr lang="en-US" smtClean="0">
                <a:solidFill>
                  <a:prstClr val="black">
                    <a:tint val="75000"/>
                  </a:prstClr>
                </a:solidFill>
              </a:rPr>
              <a:pPr/>
              <a:t>12</a:t>
            </a:fld>
            <a:endParaRPr lang="en-US" dirty="0">
              <a:solidFill>
                <a:prstClr val="black">
                  <a:tint val="75000"/>
                </a:prstClr>
              </a:solidFill>
            </a:endParaRPr>
          </a:p>
        </p:txBody>
      </p:sp>
      <p:sp>
        <p:nvSpPr>
          <p:cNvPr id="12" name="Rectangle 11"/>
          <p:cNvSpPr/>
          <p:nvPr/>
        </p:nvSpPr>
        <p:spPr>
          <a:xfrm>
            <a:off x="1769288" y="3657600"/>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13" name="Rectangle 12"/>
          <p:cNvSpPr/>
          <p:nvPr/>
        </p:nvSpPr>
        <p:spPr>
          <a:xfrm>
            <a:off x="2532639" y="3656695"/>
            <a:ext cx="590400" cy="4248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Fetcher Thread</a:t>
            </a:r>
            <a:endParaRPr lang="en-US" sz="1000" dirty="0">
              <a:solidFill>
                <a:schemeClr val="tx1"/>
              </a:solidFill>
            </a:endParaRPr>
          </a:p>
        </p:txBody>
      </p:sp>
      <p:grpSp>
        <p:nvGrpSpPr>
          <p:cNvPr id="37" name="Group 36"/>
          <p:cNvGrpSpPr/>
          <p:nvPr/>
        </p:nvGrpSpPr>
        <p:grpSpPr>
          <a:xfrm>
            <a:off x="2506647" y="1897359"/>
            <a:ext cx="1613024" cy="640801"/>
            <a:chOff x="1374976" y="1324799"/>
            <a:chExt cx="1613024" cy="640801"/>
          </a:xfrm>
        </p:grpSpPr>
        <p:sp>
          <p:nvSpPr>
            <p:cNvPr id="16" name="Rectangle 15"/>
            <p:cNvSpPr/>
            <p:nvPr/>
          </p:nvSpPr>
          <p:spPr>
            <a:xfrm>
              <a:off x="13749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7" name="Rectangle 16"/>
            <p:cNvSpPr/>
            <p:nvPr/>
          </p:nvSpPr>
          <p:spPr>
            <a:xfrm>
              <a:off x="22389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18" name="Rectangle 17"/>
            <p:cNvSpPr/>
            <p:nvPr/>
          </p:nvSpPr>
          <p:spPr>
            <a:xfrm>
              <a:off x="22389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grpSp>
      <p:grpSp>
        <p:nvGrpSpPr>
          <p:cNvPr id="38" name="Group 37"/>
          <p:cNvGrpSpPr/>
          <p:nvPr/>
        </p:nvGrpSpPr>
        <p:grpSpPr>
          <a:xfrm>
            <a:off x="4457318" y="1897359"/>
            <a:ext cx="1613024" cy="640801"/>
            <a:chOff x="4702576" y="1324799"/>
            <a:chExt cx="1613024" cy="640801"/>
          </a:xfrm>
        </p:grpSpPr>
        <p:sp>
          <p:nvSpPr>
            <p:cNvPr id="24" name="Rectangle 23"/>
            <p:cNvSpPr/>
            <p:nvPr/>
          </p:nvSpPr>
          <p:spPr>
            <a:xfrm>
              <a:off x="47025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5" name="Rectangle 24"/>
            <p:cNvSpPr/>
            <p:nvPr/>
          </p:nvSpPr>
          <p:spPr>
            <a:xfrm>
              <a:off x="55665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26" name="Rectangle 25"/>
            <p:cNvSpPr/>
            <p:nvPr/>
          </p:nvSpPr>
          <p:spPr>
            <a:xfrm>
              <a:off x="55665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27" name="Rectangle 26"/>
            <p:cNvSpPr/>
            <p:nvPr/>
          </p:nvSpPr>
          <p:spPr>
            <a:xfrm>
              <a:off x="5566576" y="1757938"/>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grpSp>
      <p:grpSp>
        <p:nvGrpSpPr>
          <p:cNvPr id="39" name="Group 38"/>
          <p:cNvGrpSpPr/>
          <p:nvPr/>
        </p:nvGrpSpPr>
        <p:grpSpPr>
          <a:xfrm>
            <a:off x="6407989" y="1897359"/>
            <a:ext cx="1613024" cy="640801"/>
            <a:chOff x="6468000" y="1318840"/>
            <a:chExt cx="1613024" cy="640801"/>
          </a:xfrm>
        </p:grpSpPr>
        <p:sp>
          <p:nvSpPr>
            <p:cNvPr id="28" name="Rectangle 27"/>
            <p:cNvSpPr/>
            <p:nvPr/>
          </p:nvSpPr>
          <p:spPr>
            <a:xfrm>
              <a:off x="6468000" y="1318840"/>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9" name="Rectangle 28"/>
            <p:cNvSpPr/>
            <p:nvPr/>
          </p:nvSpPr>
          <p:spPr>
            <a:xfrm>
              <a:off x="7332000" y="1351241"/>
              <a:ext cx="7490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topicB:4</a:t>
              </a:r>
              <a:endParaRPr lang="en-US" sz="1200" dirty="0">
                <a:solidFill>
                  <a:schemeClr val="tx1"/>
                </a:solidFill>
              </a:endParaRPr>
            </a:p>
          </p:txBody>
        </p:sp>
        <p:sp>
          <p:nvSpPr>
            <p:cNvPr id="30" name="Rectangle 29"/>
            <p:cNvSpPr/>
            <p:nvPr/>
          </p:nvSpPr>
          <p:spPr>
            <a:xfrm>
              <a:off x="7332000" y="1559065"/>
              <a:ext cx="7490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topicB:2</a:t>
              </a:r>
              <a:endParaRPr lang="en-US" sz="1200" dirty="0">
                <a:solidFill>
                  <a:schemeClr val="tx1"/>
                </a:solidFill>
              </a:endParaRPr>
            </a:p>
          </p:txBody>
        </p:sp>
        <p:sp>
          <p:nvSpPr>
            <p:cNvPr id="31" name="Rectangle 30"/>
            <p:cNvSpPr/>
            <p:nvPr/>
          </p:nvSpPr>
          <p:spPr>
            <a:xfrm>
              <a:off x="7332000" y="1751979"/>
              <a:ext cx="7490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topicA:1</a:t>
              </a:r>
            </a:p>
          </p:txBody>
        </p:sp>
      </p:grpSp>
      <p:grpSp>
        <p:nvGrpSpPr>
          <p:cNvPr id="36" name="Group 35"/>
          <p:cNvGrpSpPr/>
          <p:nvPr/>
        </p:nvGrpSpPr>
        <p:grpSpPr>
          <a:xfrm>
            <a:off x="555976" y="1897359"/>
            <a:ext cx="1613024" cy="640801"/>
            <a:chOff x="102376" y="1325704"/>
            <a:chExt cx="1613024" cy="640801"/>
          </a:xfrm>
        </p:grpSpPr>
        <p:sp>
          <p:nvSpPr>
            <p:cNvPr id="32" name="Rectangle 31"/>
            <p:cNvSpPr/>
            <p:nvPr/>
          </p:nvSpPr>
          <p:spPr>
            <a:xfrm>
              <a:off x="102376" y="1325704"/>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33" name="Rectangle 32"/>
            <p:cNvSpPr/>
            <p:nvPr/>
          </p:nvSpPr>
          <p:spPr>
            <a:xfrm>
              <a:off x="966376" y="135810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34" name="Rectangle 33"/>
            <p:cNvSpPr/>
            <p:nvPr/>
          </p:nvSpPr>
          <p:spPr>
            <a:xfrm>
              <a:off x="966376" y="156592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35" name="Rectangle 34"/>
            <p:cNvSpPr/>
            <p:nvPr/>
          </p:nvSpPr>
          <p:spPr>
            <a:xfrm>
              <a:off x="966376" y="175884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grpSp>
      <p:cxnSp>
        <p:nvCxnSpPr>
          <p:cNvPr id="41" name="Straight Arrow Connector 40"/>
          <p:cNvCxnSpPr>
            <a:stCxn id="32" idx="2"/>
            <a:endCxn id="12" idx="0"/>
          </p:cNvCxnSpPr>
          <p:nvPr/>
        </p:nvCxnSpPr>
        <p:spPr>
          <a:xfrm>
            <a:off x="962776" y="2538160"/>
            <a:ext cx="1101712" cy="11194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24" idx="2"/>
            <a:endCxn id="46" idx="0"/>
          </p:cNvCxnSpPr>
          <p:nvPr/>
        </p:nvCxnSpPr>
        <p:spPr>
          <a:xfrm>
            <a:off x="4864118" y="2538160"/>
            <a:ext cx="1421993"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2"/>
            <a:endCxn id="45" idx="0"/>
          </p:cNvCxnSpPr>
          <p:nvPr/>
        </p:nvCxnSpPr>
        <p:spPr>
          <a:xfrm>
            <a:off x="2913447" y="2538160"/>
            <a:ext cx="2586391"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893375" y="3657600"/>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45" name="Rectangle 44"/>
          <p:cNvSpPr/>
          <p:nvPr/>
        </p:nvSpPr>
        <p:spPr>
          <a:xfrm>
            <a:off x="5204638"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6" name="Rectangle 45"/>
          <p:cNvSpPr/>
          <p:nvPr/>
        </p:nvSpPr>
        <p:spPr>
          <a:xfrm>
            <a:off x="5990911"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7" name="Rectangle 46"/>
          <p:cNvSpPr/>
          <p:nvPr/>
        </p:nvSpPr>
        <p:spPr>
          <a:xfrm>
            <a:off x="4328725" y="3690043"/>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50" name="Rectangle 49"/>
          <p:cNvSpPr/>
          <p:nvPr/>
        </p:nvSpPr>
        <p:spPr>
          <a:xfrm>
            <a:off x="1679552" y="4129182"/>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51" name="Rectangle 50"/>
          <p:cNvSpPr/>
          <p:nvPr/>
        </p:nvSpPr>
        <p:spPr>
          <a:xfrm>
            <a:off x="1679552" y="4337006"/>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52" name="Rectangle 51"/>
          <p:cNvSpPr/>
          <p:nvPr/>
        </p:nvSpPr>
        <p:spPr>
          <a:xfrm>
            <a:off x="1679552" y="452992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sp>
        <p:nvSpPr>
          <p:cNvPr id="53" name="Rectangle 52"/>
          <p:cNvSpPr/>
          <p:nvPr/>
        </p:nvSpPr>
        <p:spPr>
          <a:xfrm>
            <a:off x="5159050" y="4349487"/>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54" name="Rectangle 53"/>
          <p:cNvSpPr/>
          <p:nvPr/>
        </p:nvSpPr>
        <p:spPr>
          <a:xfrm>
            <a:off x="5159050" y="4155070"/>
            <a:ext cx="715300"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sp>
        <p:nvSpPr>
          <p:cNvPr id="59" name="Rectangle 58"/>
          <p:cNvSpPr/>
          <p:nvPr/>
        </p:nvSpPr>
        <p:spPr>
          <a:xfrm>
            <a:off x="5913239" y="414968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60" name="Rectangle 59"/>
          <p:cNvSpPr/>
          <p:nvPr/>
        </p:nvSpPr>
        <p:spPr>
          <a:xfrm>
            <a:off x="5913239" y="4357507"/>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61" name="Rectangle 60"/>
          <p:cNvSpPr/>
          <p:nvPr/>
        </p:nvSpPr>
        <p:spPr>
          <a:xfrm>
            <a:off x="5913239" y="455042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sp>
        <p:nvSpPr>
          <p:cNvPr id="65" name="TextBox 64"/>
          <p:cNvSpPr txBox="1"/>
          <p:nvPr/>
        </p:nvSpPr>
        <p:spPr>
          <a:xfrm>
            <a:off x="8157882" y="1539897"/>
            <a:ext cx="461665" cy="1355724"/>
          </a:xfrm>
          <a:prstGeom prst="rect">
            <a:avLst/>
          </a:prstGeom>
          <a:noFill/>
        </p:spPr>
        <p:txBody>
          <a:bodyPr vert="vert" wrap="square" rtlCol="0">
            <a:spAutoFit/>
          </a:bodyPr>
          <a:lstStyle/>
          <a:p>
            <a:r>
              <a:rPr lang="en-US" dirty="0" smtClean="0"/>
              <a:t>Kafka Cluster</a:t>
            </a:r>
            <a:endParaRPr lang="en-US" dirty="0"/>
          </a:p>
        </p:txBody>
      </p:sp>
      <p:sp>
        <p:nvSpPr>
          <p:cNvPr id="67" name="TextBox 66"/>
          <p:cNvSpPr txBox="1"/>
          <p:nvPr/>
        </p:nvSpPr>
        <p:spPr>
          <a:xfrm>
            <a:off x="8157882" y="3599811"/>
            <a:ext cx="461665" cy="1253040"/>
          </a:xfrm>
          <a:prstGeom prst="rect">
            <a:avLst/>
          </a:prstGeom>
          <a:noFill/>
        </p:spPr>
        <p:txBody>
          <a:bodyPr vert="vert" wrap="square" rtlCol="0">
            <a:spAutoFit/>
          </a:bodyPr>
          <a:lstStyle/>
          <a:p>
            <a:r>
              <a:rPr lang="en-US" dirty="0" smtClean="0"/>
              <a:t>Flink Cluster</a:t>
            </a:r>
            <a:endParaRPr lang="en-US" dirty="0"/>
          </a:p>
        </p:txBody>
      </p:sp>
      <p:sp>
        <p:nvSpPr>
          <p:cNvPr id="68" name="TextBox 67"/>
          <p:cNvSpPr txBox="1"/>
          <p:nvPr/>
        </p:nvSpPr>
        <p:spPr>
          <a:xfrm>
            <a:off x="457223" y="943786"/>
            <a:ext cx="7677671" cy="646331"/>
          </a:xfrm>
          <a:prstGeom prst="rect">
            <a:avLst/>
          </a:prstGeom>
          <a:noFill/>
        </p:spPr>
        <p:txBody>
          <a:bodyPr wrap="square" rtlCol="0">
            <a:spAutoFit/>
          </a:bodyPr>
          <a:lstStyle/>
          <a:p>
            <a:r>
              <a:rPr lang="en-US" dirty="0" smtClean="0"/>
              <a:t>On a failure, the Consumer Thread re-assigns partitions and spawns new threads as needed</a:t>
            </a:r>
            <a:endParaRPr lang="en-US" dirty="0"/>
          </a:p>
        </p:txBody>
      </p:sp>
      <p:cxnSp>
        <p:nvCxnSpPr>
          <p:cNvPr id="6" name="Straight Connector 5"/>
          <p:cNvCxnSpPr/>
          <p:nvPr/>
        </p:nvCxnSpPr>
        <p:spPr>
          <a:xfrm>
            <a:off x="6407989" y="1750423"/>
            <a:ext cx="1648528" cy="88174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508569" y="1750423"/>
            <a:ext cx="1512444" cy="9274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616256" y="1404371"/>
            <a:ext cx="267369" cy="369332"/>
            <a:chOff x="6296716" y="1404371"/>
            <a:chExt cx="267369" cy="369332"/>
          </a:xfrm>
        </p:grpSpPr>
        <p:sp>
          <p:nvSpPr>
            <p:cNvPr id="10" name="Oval 9"/>
            <p:cNvSpPr/>
            <p:nvPr/>
          </p:nvSpPr>
          <p:spPr>
            <a:xfrm>
              <a:off x="6332220" y="1479369"/>
              <a:ext cx="231865" cy="2318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296716" y="1404371"/>
              <a:ext cx="249091" cy="369332"/>
            </a:xfrm>
            <a:prstGeom prst="rect">
              <a:avLst/>
            </a:prstGeom>
            <a:noFill/>
          </p:spPr>
          <p:txBody>
            <a:bodyPr wrap="square" rtlCol="0">
              <a:spAutoFit/>
            </a:bodyPr>
            <a:lstStyle/>
            <a:p>
              <a:r>
                <a:rPr lang="en-US" dirty="0" smtClean="0"/>
                <a:t>3</a:t>
              </a:r>
              <a:endParaRPr lang="en-US" dirty="0"/>
            </a:p>
          </p:txBody>
        </p:sp>
      </p:grpSp>
      <p:sp>
        <p:nvSpPr>
          <p:cNvPr id="15" name="TextBox 14"/>
          <p:cNvSpPr txBox="1"/>
          <p:nvPr/>
        </p:nvSpPr>
        <p:spPr>
          <a:xfrm>
            <a:off x="2820616" y="1413462"/>
            <a:ext cx="2584141" cy="369332"/>
          </a:xfrm>
          <a:prstGeom prst="rect">
            <a:avLst/>
          </a:prstGeom>
          <a:noFill/>
        </p:spPr>
        <p:txBody>
          <a:bodyPr wrap="square" rtlCol="0">
            <a:spAutoFit/>
          </a:bodyPr>
          <a:lstStyle/>
          <a:p>
            <a:r>
              <a:rPr lang="en-US" dirty="0" smtClean="0"/>
              <a:t>Kafka reassigns partitions</a:t>
            </a:r>
            <a:endParaRPr lang="en-US" dirty="0"/>
          </a:p>
        </p:txBody>
      </p:sp>
      <p:sp>
        <p:nvSpPr>
          <p:cNvPr id="71" name="Rectangle 70"/>
          <p:cNvSpPr/>
          <p:nvPr/>
        </p:nvSpPr>
        <p:spPr>
          <a:xfrm>
            <a:off x="2461344" y="4133998"/>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topicB:4</a:t>
            </a:r>
            <a:endParaRPr lang="en-US" sz="1200" dirty="0">
              <a:solidFill>
                <a:schemeClr val="tx1"/>
              </a:solidFill>
            </a:endParaRPr>
          </a:p>
        </p:txBody>
      </p:sp>
      <p:sp>
        <p:nvSpPr>
          <p:cNvPr id="72" name="Rectangle 71"/>
          <p:cNvSpPr/>
          <p:nvPr/>
        </p:nvSpPr>
        <p:spPr>
          <a:xfrm>
            <a:off x="2461344" y="4341822"/>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topicB:2</a:t>
            </a:r>
            <a:endParaRPr lang="en-US" sz="1200" dirty="0">
              <a:solidFill>
                <a:schemeClr val="tx1"/>
              </a:solidFill>
            </a:endParaRPr>
          </a:p>
        </p:txBody>
      </p:sp>
      <p:sp>
        <p:nvSpPr>
          <p:cNvPr id="73" name="Rectangle 72"/>
          <p:cNvSpPr/>
          <p:nvPr/>
        </p:nvSpPr>
        <p:spPr>
          <a:xfrm>
            <a:off x="2461344" y="4534736"/>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topicA:1</a:t>
            </a:r>
          </a:p>
        </p:txBody>
      </p:sp>
      <p:sp>
        <p:nvSpPr>
          <p:cNvPr id="78" name="Rectangle 77"/>
          <p:cNvSpPr/>
          <p:nvPr/>
        </p:nvSpPr>
        <p:spPr>
          <a:xfrm>
            <a:off x="3368761" y="2358729"/>
            <a:ext cx="749024" cy="15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79" name="Rectangle 78"/>
          <p:cNvSpPr/>
          <p:nvPr/>
        </p:nvSpPr>
        <p:spPr>
          <a:xfrm>
            <a:off x="5319349" y="2530516"/>
            <a:ext cx="749024" cy="15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80" name="Rectangle 79"/>
          <p:cNvSpPr/>
          <p:nvPr/>
        </p:nvSpPr>
        <p:spPr>
          <a:xfrm>
            <a:off x="5319349" y="2730089"/>
            <a:ext cx="749024" cy="15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sp>
        <p:nvSpPr>
          <p:cNvPr id="81" name="Rectangle 80"/>
          <p:cNvSpPr/>
          <p:nvPr/>
        </p:nvSpPr>
        <p:spPr>
          <a:xfrm>
            <a:off x="1679551" y="4743148"/>
            <a:ext cx="707737" cy="15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83" name="Rectangle 82"/>
          <p:cNvSpPr/>
          <p:nvPr/>
        </p:nvSpPr>
        <p:spPr>
          <a:xfrm>
            <a:off x="3270174" y="3656695"/>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84" name="Rectangle 83"/>
          <p:cNvSpPr/>
          <p:nvPr/>
        </p:nvSpPr>
        <p:spPr>
          <a:xfrm>
            <a:off x="3213505" y="4132418"/>
            <a:ext cx="705352" cy="15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85" name="Rectangle 84"/>
          <p:cNvSpPr/>
          <p:nvPr/>
        </p:nvSpPr>
        <p:spPr>
          <a:xfrm>
            <a:off x="3213505" y="4331991"/>
            <a:ext cx="705352" cy="15120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sp>
        <p:nvSpPr>
          <p:cNvPr id="86" name="Rectangle 85"/>
          <p:cNvSpPr/>
          <p:nvPr/>
        </p:nvSpPr>
        <p:spPr>
          <a:xfrm>
            <a:off x="906472" y="4129305"/>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topicB:4</a:t>
            </a:r>
            <a:endParaRPr lang="en-US" sz="1200" dirty="0">
              <a:solidFill>
                <a:schemeClr val="tx1"/>
              </a:solidFill>
            </a:endParaRPr>
          </a:p>
        </p:txBody>
      </p:sp>
      <p:sp>
        <p:nvSpPr>
          <p:cNvPr id="87" name="Rectangle 86"/>
          <p:cNvSpPr/>
          <p:nvPr/>
        </p:nvSpPr>
        <p:spPr>
          <a:xfrm>
            <a:off x="906472" y="4337129"/>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topicB:2</a:t>
            </a:r>
            <a:endParaRPr lang="en-US" sz="1200" dirty="0">
              <a:solidFill>
                <a:schemeClr val="tx1"/>
              </a:solidFill>
            </a:endParaRPr>
          </a:p>
        </p:txBody>
      </p:sp>
      <p:sp>
        <p:nvSpPr>
          <p:cNvPr id="88" name="Rectangle 87"/>
          <p:cNvSpPr/>
          <p:nvPr/>
        </p:nvSpPr>
        <p:spPr>
          <a:xfrm>
            <a:off x="906472" y="4530043"/>
            <a:ext cx="703324" cy="151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topicA:1</a:t>
            </a:r>
          </a:p>
        </p:txBody>
      </p:sp>
      <p:grpSp>
        <p:nvGrpSpPr>
          <p:cNvPr id="89" name="Group 88"/>
          <p:cNvGrpSpPr/>
          <p:nvPr/>
        </p:nvGrpSpPr>
        <p:grpSpPr>
          <a:xfrm>
            <a:off x="1017066" y="3284435"/>
            <a:ext cx="267369" cy="369332"/>
            <a:chOff x="6296716" y="1404371"/>
            <a:chExt cx="267369" cy="369332"/>
          </a:xfrm>
        </p:grpSpPr>
        <p:sp>
          <p:nvSpPr>
            <p:cNvPr id="90" name="Oval 89"/>
            <p:cNvSpPr/>
            <p:nvPr/>
          </p:nvSpPr>
          <p:spPr>
            <a:xfrm>
              <a:off x="6332220" y="1479369"/>
              <a:ext cx="231865" cy="2318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6296716" y="1404371"/>
              <a:ext cx="249091" cy="369332"/>
            </a:xfrm>
            <a:prstGeom prst="rect">
              <a:avLst/>
            </a:prstGeom>
            <a:noFill/>
          </p:spPr>
          <p:txBody>
            <a:bodyPr wrap="square" rtlCol="0">
              <a:spAutoFit/>
            </a:bodyPr>
            <a:lstStyle/>
            <a:p>
              <a:r>
                <a:rPr lang="en-US" dirty="0" smtClean="0"/>
                <a:t>4</a:t>
              </a:r>
              <a:endParaRPr lang="en-US" dirty="0"/>
            </a:p>
          </p:txBody>
        </p:sp>
      </p:grpSp>
      <p:sp>
        <p:nvSpPr>
          <p:cNvPr id="92" name="TextBox 91"/>
          <p:cNvSpPr txBox="1"/>
          <p:nvPr/>
        </p:nvSpPr>
        <p:spPr>
          <a:xfrm>
            <a:off x="1221426" y="3293526"/>
            <a:ext cx="4970368" cy="369332"/>
          </a:xfrm>
          <a:prstGeom prst="rect">
            <a:avLst/>
          </a:prstGeom>
          <a:solidFill>
            <a:srgbClr val="C0C0C0">
              <a:alpha val="45098"/>
            </a:srgbClr>
          </a:solidFill>
        </p:spPr>
        <p:txBody>
          <a:bodyPr wrap="square" rtlCol="0">
            <a:spAutoFit/>
          </a:bodyPr>
          <a:lstStyle/>
          <a:p>
            <a:r>
              <a:rPr lang="en-US" dirty="0" smtClean="0"/>
              <a:t>Flink assigns partitions to existing or new threads</a:t>
            </a:r>
            <a:endParaRPr lang="en-US" dirty="0"/>
          </a:p>
        </p:txBody>
      </p:sp>
    </p:spTree>
    <p:extLst>
      <p:ext uri="{BB962C8B-B14F-4D97-AF65-F5344CB8AC3E}">
        <p14:creationId xmlns:p14="http://schemas.microsoft.com/office/powerpoint/2010/main" val="1919558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346887" y="3588806"/>
            <a:ext cx="3222539" cy="1355725"/>
          </a:xfrm>
          <a:prstGeom prst="rect">
            <a:avLst/>
          </a:prstGeom>
          <a:gradFill>
            <a:gsLst>
              <a:gs pos="0">
                <a:schemeClr val="accent1">
                  <a:lumMod val="5000"/>
                  <a:lumOff val="95000"/>
                  <a:alpha val="35000"/>
                </a:schemeClr>
              </a:gs>
              <a:gs pos="100000">
                <a:srgbClr val="34AC91">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942852" y="3584724"/>
            <a:ext cx="3222539" cy="1355725"/>
          </a:xfrm>
          <a:prstGeom prst="rect">
            <a:avLst/>
          </a:prstGeom>
          <a:gradFill>
            <a:gsLst>
              <a:gs pos="0">
                <a:schemeClr val="accent1">
                  <a:lumMod val="5000"/>
                  <a:lumOff val="95000"/>
                  <a:alpha val="35000"/>
                </a:schemeClr>
              </a:gs>
              <a:gs pos="100000">
                <a:srgbClr val="34AC91">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6887" y="3592267"/>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Kafka 0.9+ Consumer</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13</a:t>
            </a:fld>
            <a:endParaRPr lang="en-US">
              <a:solidFill>
                <a:prstClr val="black">
                  <a:tint val="75000"/>
                </a:prstClr>
              </a:solidFill>
            </a:endParaRPr>
          </a:p>
        </p:txBody>
      </p:sp>
      <p:sp>
        <p:nvSpPr>
          <p:cNvPr id="5" name="Rectangle 4"/>
          <p:cNvSpPr/>
          <p:nvPr/>
        </p:nvSpPr>
        <p:spPr>
          <a:xfrm>
            <a:off x="346887" y="1532353"/>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2506647" y="1897359"/>
            <a:ext cx="1613024" cy="640801"/>
            <a:chOff x="1374976" y="1324799"/>
            <a:chExt cx="1613024" cy="640801"/>
          </a:xfrm>
        </p:grpSpPr>
        <p:sp>
          <p:nvSpPr>
            <p:cNvPr id="9" name="Rectangle 8"/>
            <p:cNvSpPr/>
            <p:nvPr/>
          </p:nvSpPr>
          <p:spPr>
            <a:xfrm>
              <a:off x="13749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0" name="Rectangle 9"/>
            <p:cNvSpPr/>
            <p:nvPr/>
          </p:nvSpPr>
          <p:spPr>
            <a:xfrm>
              <a:off x="22389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11" name="Rectangle 10"/>
            <p:cNvSpPr/>
            <p:nvPr/>
          </p:nvSpPr>
          <p:spPr>
            <a:xfrm>
              <a:off x="22389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grpSp>
      <p:grpSp>
        <p:nvGrpSpPr>
          <p:cNvPr id="12" name="Group 11"/>
          <p:cNvGrpSpPr/>
          <p:nvPr/>
        </p:nvGrpSpPr>
        <p:grpSpPr>
          <a:xfrm>
            <a:off x="4457318" y="1897359"/>
            <a:ext cx="1613024" cy="640801"/>
            <a:chOff x="4702576" y="1324799"/>
            <a:chExt cx="1613024" cy="640801"/>
          </a:xfrm>
        </p:grpSpPr>
        <p:sp>
          <p:nvSpPr>
            <p:cNvPr id="13" name="Rectangle 12"/>
            <p:cNvSpPr/>
            <p:nvPr/>
          </p:nvSpPr>
          <p:spPr>
            <a:xfrm>
              <a:off x="47025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4" name="Rectangle 13"/>
            <p:cNvSpPr/>
            <p:nvPr/>
          </p:nvSpPr>
          <p:spPr>
            <a:xfrm>
              <a:off x="55665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15" name="Rectangle 14"/>
            <p:cNvSpPr/>
            <p:nvPr/>
          </p:nvSpPr>
          <p:spPr>
            <a:xfrm>
              <a:off x="55665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16" name="Rectangle 15"/>
            <p:cNvSpPr/>
            <p:nvPr/>
          </p:nvSpPr>
          <p:spPr>
            <a:xfrm>
              <a:off x="5566576" y="1757938"/>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grpSp>
      <p:grpSp>
        <p:nvGrpSpPr>
          <p:cNvPr id="17" name="Group 16"/>
          <p:cNvGrpSpPr/>
          <p:nvPr/>
        </p:nvGrpSpPr>
        <p:grpSpPr>
          <a:xfrm>
            <a:off x="6407989" y="1897359"/>
            <a:ext cx="1613024" cy="640801"/>
            <a:chOff x="6468000" y="1318840"/>
            <a:chExt cx="1613024" cy="640801"/>
          </a:xfrm>
        </p:grpSpPr>
        <p:sp>
          <p:nvSpPr>
            <p:cNvPr id="18" name="Rectangle 17"/>
            <p:cNvSpPr/>
            <p:nvPr/>
          </p:nvSpPr>
          <p:spPr>
            <a:xfrm>
              <a:off x="6468000" y="1318840"/>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9" name="Rectangle 18"/>
            <p:cNvSpPr/>
            <p:nvPr/>
          </p:nvSpPr>
          <p:spPr>
            <a:xfrm>
              <a:off x="7332000" y="135124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20" name="Rectangle 19"/>
            <p:cNvSpPr/>
            <p:nvPr/>
          </p:nvSpPr>
          <p:spPr>
            <a:xfrm>
              <a:off x="7332000" y="155906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21" name="Rectangle 20"/>
            <p:cNvSpPr/>
            <p:nvPr/>
          </p:nvSpPr>
          <p:spPr>
            <a:xfrm>
              <a:off x="7332000" y="175197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grpSp>
      <p:grpSp>
        <p:nvGrpSpPr>
          <p:cNvPr id="22" name="Group 21"/>
          <p:cNvGrpSpPr/>
          <p:nvPr/>
        </p:nvGrpSpPr>
        <p:grpSpPr>
          <a:xfrm>
            <a:off x="555976" y="1897359"/>
            <a:ext cx="1613024" cy="640801"/>
            <a:chOff x="102376" y="1325704"/>
            <a:chExt cx="1613024" cy="640801"/>
          </a:xfrm>
        </p:grpSpPr>
        <p:sp>
          <p:nvSpPr>
            <p:cNvPr id="23" name="Rectangle 22"/>
            <p:cNvSpPr/>
            <p:nvPr/>
          </p:nvSpPr>
          <p:spPr>
            <a:xfrm>
              <a:off x="102376" y="1325704"/>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4" name="Rectangle 23"/>
            <p:cNvSpPr/>
            <p:nvPr/>
          </p:nvSpPr>
          <p:spPr>
            <a:xfrm>
              <a:off x="966376" y="135810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25" name="Rectangle 24"/>
            <p:cNvSpPr/>
            <p:nvPr/>
          </p:nvSpPr>
          <p:spPr>
            <a:xfrm>
              <a:off x="966376" y="156592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26" name="Rectangle 25"/>
            <p:cNvSpPr/>
            <p:nvPr/>
          </p:nvSpPr>
          <p:spPr>
            <a:xfrm>
              <a:off x="966376" y="175884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grpSp>
      <p:sp>
        <p:nvSpPr>
          <p:cNvPr id="31" name="Rectangle 30"/>
          <p:cNvSpPr/>
          <p:nvPr/>
        </p:nvSpPr>
        <p:spPr>
          <a:xfrm>
            <a:off x="893375" y="3657600"/>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34" name="Rectangle 33"/>
          <p:cNvSpPr/>
          <p:nvPr/>
        </p:nvSpPr>
        <p:spPr>
          <a:xfrm>
            <a:off x="4328725" y="3690043"/>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47" name="TextBox 46"/>
          <p:cNvSpPr txBox="1"/>
          <p:nvPr/>
        </p:nvSpPr>
        <p:spPr>
          <a:xfrm>
            <a:off x="8157882" y="1539897"/>
            <a:ext cx="461665" cy="1355724"/>
          </a:xfrm>
          <a:prstGeom prst="rect">
            <a:avLst/>
          </a:prstGeom>
          <a:noFill/>
        </p:spPr>
        <p:txBody>
          <a:bodyPr vert="vert" wrap="square" rtlCol="0">
            <a:spAutoFit/>
          </a:bodyPr>
          <a:lstStyle/>
          <a:p>
            <a:r>
              <a:rPr lang="en-US" dirty="0" smtClean="0"/>
              <a:t>Kafka Cluster</a:t>
            </a:r>
            <a:endParaRPr lang="en-US" dirty="0"/>
          </a:p>
        </p:txBody>
      </p:sp>
      <p:sp>
        <p:nvSpPr>
          <p:cNvPr id="49" name="TextBox 48"/>
          <p:cNvSpPr txBox="1"/>
          <p:nvPr/>
        </p:nvSpPr>
        <p:spPr>
          <a:xfrm>
            <a:off x="8157882" y="3599811"/>
            <a:ext cx="461665" cy="1355724"/>
          </a:xfrm>
          <a:prstGeom prst="rect">
            <a:avLst/>
          </a:prstGeom>
          <a:noFill/>
        </p:spPr>
        <p:txBody>
          <a:bodyPr vert="vert" wrap="square" rtlCol="0">
            <a:spAutoFit/>
          </a:bodyPr>
          <a:lstStyle/>
          <a:p>
            <a:r>
              <a:rPr lang="en-US" dirty="0" smtClean="0"/>
              <a:t>Flink Cluster</a:t>
            </a:r>
            <a:endParaRPr lang="en-US" dirty="0"/>
          </a:p>
        </p:txBody>
      </p:sp>
      <p:sp>
        <p:nvSpPr>
          <p:cNvPr id="50" name="Explosion 1 49"/>
          <p:cNvSpPr/>
          <p:nvPr/>
        </p:nvSpPr>
        <p:spPr>
          <a:xfrm>
            <a:off x="1467204" y="1873718"/>
            <a:ext cx="6077029" cy="1799234"/>
          </a:xfrm>
          <a:prstGeom prst="irregularSeal1">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New Kafka Consumer Magic</a:t>
            </a:r>
            <a:endParaRPr lang="en-US" dirty="0"/>
          </a:p>
        </p:txBody>
      </p:sp>
      <p:sp>
        <p:nvSpPr>
          <p:cNvPr id="53" name="TextBox 52"/>
          <p:cNvSpPr txBox="1"/>
          <p:nvPr/>
        </p:nvSpPr>
        <p:spPr>
          <a:xfrm>
            <a:off x="279634" y="4714090"/>
            <a:ext cx="1243516" cy="276999"/>
          </a:xfrm>
          <a:prstGeom prst="rect">
            <a:avLst/>
          </a:prstGeom>
          <a:noFill/>
        </p:spPr>
        <p:txBody>
          <a:bodyPr wrap="square" rtlCol="0">
            <a:spAutoFit/>
          </a:bodyPr>
          <a:lstStyle/>
          <a:p>
            <a:r>
              <a:rPr lang="en-US" sz="1200" dirty="0" err="1" smtClean="0"/>
              <a:t>TaskManager</a:t>
            </a:r>
            <a:endParaRPr lang="en-US" sz="1200" dirty="0"/>
          </a:p>
        </p:txBody>
      </p:sp>
      <p:sp>
        <p:nvSpPr>
          <p:cNvPr id="54" name="TextBox 53"/>
          <p:cNvSpPr txBox="1"/>
          <p:nvPr/>
        </p:nvSpPr>
        <p:spPr>
          <a:xfrm>
            <a:off x="3885166" y="4692541"/>
            <a:ext cx="1243516" cy="276999"/>
          </a:xfrm>
          <a:prstGeom prst="rect">
            <a:avLst/>
          </a:prstGeom>
          <a:noFill/>
        </p:spPr>
        <p:txBody>
          <a:bodyPr wrap="square" rtlCol="0">
            <a:spAutoFit/>
          </a:bodyPr>
          <a:lstStyle/>
          <a:p>
            <a:r>
              <a:rPr lang="en-US" sz="1200" dirty="0" err="1" smtClean="0"/>
              <a:t>TaskManager</a:t>
            </a:r>
            <a:endParaRPr lang="en-US" sz="1200" dirty="0"/>
          </a:p>
        </p:txBody>
      </p:sp>
      <p:sp>
        <p:nvSpPr>
          <p:cNvPr id="55" name="TextBox 54"/>
          <p:cNvSpPr txBox="1"/>
          <p:nvPr/>
        </p:nvSpPr>
        <p:spPr>
          <a:xfrm>
            <a:off x="457223" y="943786"/>
            <a:ext cx="7677671" cy="646331"/>
          </a:xfrm>
          <a:prstGeom prst="rect">
            <a:avLst/>
          </a:prstGeom>
          <a:noFill/>
        </p:spPr>
        <p:txBody>
          <a:bodyPr wrap="square" rtlCol="0">
            <a:spAutoFit/>
          </a:bodyPr>
          <a:lstStyle/>
          <a:p>
            <a:r>
              <a:rPr lang="en-US" dirty="0" smtClean="0"/>
              <a:t>Since Kafka 0.9, the new Consumer API handles broker failures/rebalancing, offset committing, topic querying, …</a:t>
            </a:r>
            <a:endParaRPr lang="en-US" dirty="0"/>
          </a:p>
        </p:txBody>
      </p:sp>
    </p:spTree>
    <p:extLst>
      <p:ext uri="{BB962C8B-B14F-4D97-AF65-F5344CB8AC3E}">
        <p14:creationId xmlns:p14="http://schemas.microsoft.com/office/powerpoint/2010/main" val="1618158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Exactly-once for Kafka consumers</a:t>
            </a:r>
            <a:endParaRPr lang="en-US" dirty="0"/>
          </a:p>
        </p:txBody>
      </p:sp>
      <p:sp>
        <p:nvSpPr>
          <p:cNvPr id="3" name="Content Placeholder 2"/>
          <p:cNvSpPr>
            <a:spLocks noGrp="1"/>
          </p:cNvSpPr>
          <p:nvPr>
            <p:ph idx="1"/>
          </p:nvPr>
        </p:nvSpPr>
        <p:spPr/>
        <p:txBody>
          <a:bodyPr/>
          <a:lstStyle/>
          <a:p>
            <a:r>
              <a:rPr lang="en-US" dirty="0" smtClean="0"/>
              <a:t>Mechanism is the same for all connector versions</a:t>
            </a:r>
          </a:p>
          <a:p>
            <a:r>
              <a:rPr lang="en-US" dirty="0" smtClean="0"/>
              <a:t>Offsets to Zookeeper / Broker for group.id restart and external tools (at-least-once)</a:t>
            </a:r>
          </a:p>
          <a:p>
            <a:r>
              <a:rPr lang="en-US" dirty="0" smtClean="0"/>
              <a:t>Offsets </a:t>
            </a:r>
            <a:r>
              <a:rPr lang="en-US" dirty="0" err="1" smtClean="0"/>
              <a:t>checkpointed</a:t>
            </a:r>
            <a:r>
              <a:rPr lang="en-US" dirty="0" smtClean="0"/>
              <a:t> for exactly-once with Flink state</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505449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0</a:t>
            </a:r>
          </a:p>
        </p:txBody>
      </p:sp>
      <p:cxnSp>
        <p:nvCxnSpPr>
          <p:cNvPr id="43" name="Straight Connector 42"/>
          <p:cNvCxnSpPr/>
          <p:nvPr/>
        </p:nvCxnSpPr>
        <p:spPr>
          <a:xfrm>
            <a:off x="432707" y="33653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432707"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0</a:t>
            </a:r>
          </a:p>
          <a:p>
            <a:pPr defTabSz="685800"/>
            <a:r>
              <a:rPr lang="en-US" sz="1350" dirty="0">
                <a:solidFill>
                  <a:prstClr val="white"/>
                </a:solidFill>
              </a:rPr>
              <a:t>offset partition 1: 0</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0, 0</a:t>
            </a:r>
          </a:p>
        </p:txBody>
      </p:sp>
      <p:sp>
        <p:nvSpPr>
          <p:cNvPr id="3" name="TextBox 2"/>
          <p:cNvSpPr txBox="1"/>
          <p:nvPr/>
        </p:nvSpPr>
        <p:spPr>
          <a:xfrm>
            <a:off x="333102" y="4607719"/>
            <a:ext cx="8125098" cy="507831"/>
          </a:xfrm>
          <a:prstGeom prst="rect">
            <a:avLst/>
          </a:prstGeom>
          <a:noFill/>
        </p:spPr>
        <p:txBody>
          <a:bodyPr wrap="square" rtlCol="0">
            <a:spAutoFit/>
          </a:bodyPr>
          <a:lstStyle/>
          <a:p>
            <a:pPr defTabSz="685800"/>
            <a:r>
              <a:rPr lang="en-US" sz="1350" dirty="0">
                <a:solidFill>
                  <a:prstClr val="black"/>
                </a:solidFill>
              </a:rPr>
              <a:t>This toy example is reading from a Kafka topic with two partitions, each containing “a”, “b”, “c”, … as messages.</a:t>
            </a:r>
          </a:p>
          <a:p>
            <a:pPr defTabSz="685800"/>
            <a:r>
              <a:rPr lang="en-US" sz="1350" dirty="0">
                <a:solidFill>
                  <a:prstClr val="black"/>
                </a:solidFill>
              </a:rPr>
              <a:t>The offset is set to 0 for both partitions, a counter is initialized to 0.</a:t>
            </a:r>
          </a:p>
        </p:txBody>
      </p:sp>
    </p:spTree>
    <p:extLst>
      <p:ext uri="{BB962C8B-B14F-4D97-AF65-F5344CB8AC3E}">
        <p14:creationId xmlns:p14="http://schemas.microsoft.com/office/powerpoint/2010/main" val="69040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44882" y="3112813"/>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0</a:t>
            </a:r>
          </a:p>
        </p:txBody>
      </p:sp>
      <p:cxnSp>
        <p:nvCxnSpPr>
          <p:cNvPr id="43" name="Straight Connector 42"/>
          <p:cNvCxnSpPr/>
          <p:nvPr/>
        </p:nvCxnSpPr>
        <p:spPr>
          <a:xfrm>
            <a:off x="758870" y="3352256"/>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432707"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0</a:t>
            </a:r>
          </a:p>
          <a:p>
            <a:pPr defTabSz="685800"/>
            <a:r>
              <a:rPr lang="en-US" sz="1350" dirty="0">
                <a:solidFill>
                  <a:prstClr val="white"/>
                </a:solidFill>
              </a:rPr>
              <a:t>offset partition 1: 0</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1, 0</a:t>
            </a:r>
          </a:p>
        </p:txBody>
      </p:sp>
      <p:sp>
        <p:nvSpPr>
          <p:cNvPr id="35" name="TextBox 34"/>
          <p:cNvSpPr txBox="1"/>
          <p:nvPr/>
        </p:nvSpPr>
        <p:spPr>
          <a:xfrm>
            <a:off x="333102" y="4607719"/>
            <a:ext cx="8125098" cy="507831"/>
          </a:xfrm>
          <a:prstGeom prst="rect">
            <a:avLst/>
          </a:prstGeom>
          <a:noFill/>
        </p:spPr>
        <p:txBody>
          <a:bodyPr wrap="square" rtlCol="0">
            <a:spAutoFit/>
          </a:bodyPr>
          <a:lstStyle/>
          <a:p>
            <a:pPr defTabSz="685800"/>
            <a:r>
              <a:rPr lang="en-US" sz="1350" dirty="0">
                <a:solidFill>
                  <a:prstClr val="black"/>
                </a:solidFill>
              </a:rPr>
              <a:t>The Kafka consumer starts reading messages from partition 0. Message “a” is in-flight, the offset for the first consumer has been set to 1.</a:t>
            </a:r>
          </a:p>
        </p:txBody>
      </p:sp>
    </p:spTree>
    <p:extLst>
      <p:ext uri="{BB962C8B-B14F-4D97-AF65-F5344CB8AC3E}">
        <p14:creationId xmlns:p14="http://schemas.microsoft.com/office/powerpoint/2010/main" val="2171092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91323" y="3340073"/>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1</a:t>
            </a:r>
          </a:p>
        </p:txBody>
      </p:sp>
      <p:cxnSp>
        <p:nvCxnSpPr>
          <p:cNvPr id="43" name="Straight Connector 42"/>
          <p:cNvCxnSpPr/>
          <p:nvPr/>
        </p:nvCxnSpPr>
        <p:spPr>
          <a:xfrm>
            <a:off x="1163003" y="3360714"/>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7588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0</a:t>
            </a:r>
          </a:p>
          <a:p>
            <a:pPr defTabSz="685800"/>
            <a:r>
              <a:rPr lang="en-US" sz="1350" dirty="0">
                <a:solidFill>
                  <a:prstClr val="white"/>
                </a:solidFill>
              </a:rPr>
              <a:t>offset partition 1: 0</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35" name="TextBox 34"/>
          <p:cNvSpPr txBox="1"/>
          <p:nvPr/>
        </p:nvSpPr>
        <p:spPr>
          <a:xfrm>
            <a:off x="3259182" y="4483825"/>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36" name="TextBox 35"/>
          <p:cNvSpPr txBox="1"/>
          <p:nvPr/>
        </p:nvSpPr>
        <p:spPr>
          <a:xfrm>
            <a:off x="3259182" y="3073330"/>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 name="Cloud Callout 2"/>
          <p:cNvSpPr/>
          <p:nvPr/>
        </p:nvSpPr>
        <p:spPr>
          <a:xfrm>
            <a:off x="4080510" y="1287347"/>
            <a:ext cx="1817371" cy="1075870"/>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en-US" sz="1350" dirty="0">
                <a:solidFill>
                  <a:prstClr val="white"/>
                </a:solidFill>
              </a:rPr>
              <a:t>Trigger Checkpoint at </a:t>
            </a:r>
          </a:p>
          <a:p>
            <a:pPr algn="ctr" defTabSz="685800"/>
            <a:r>
              <a:rPr lang="en-US" sz="1350" dirty="0">
                <a:solidFill>
                  <a:prstClr val="white"/>
                </a:solidFill>
              </a:rPr>
              <a:t>source</a:t>
            </a:r>
          </a:p>
        </p:txBody>
      </p:sp>
      <p:sp>
        <p:nvSpPr>
          <p:cNvPr id="37" name="TextBox 36"/>
          <p:cNvSpPr txBox="1"/>
          <p:nvPr/>
        </p:nvSpPr>
        <p:spPr>
          <a:xfrm>
            <a:off x="333102" y="4607719"/>
            <a:ext cx="8125098" cy="507831"/>
          </a:xfrm>
          <a:prstGeom prst="rect">
            <a:avLst/>
          </a:prstGeom>
          <a:noFill/>
        </p:spPr>
        <p:txBody>
          <a:bodyPr wrap="square" rtlCol="0">
            <a:spAutoFit/>
          </a:bodyPr>
          <a:lstStyle/>
          <a:p>
            <a:pPr defTabSz="685800"/>
            <a:r>
              <a:rPr lang="en-US" sz="1350" dirty="0">
                <a:solidFill>
                  <a:prstClr val="black"/>
                </a:solidFill>
              </a:rPr>
              <a:t>Message “a” arrives at the counter, it is set to 1. The consumers both read the next records (“b” and “a”). The offsets are set accordingly. In parallel, the checkpoint coordinator decides to trigger a checkpoint at the source …</a:t>
            </a:r>
          </a:p>
        </p:txBody>
      </p:sp>
    </p:spTree>
    <p:extLst>
      <p:ext uri="{BB962C8B-B14F-4D97-AF65-F5344CB8AC3E}">
        <p14:creationId xmlns:p14="http://schemas.microsoft.com/office/powerpoint/2010/main" val="2087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57283" y="3785843"/>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2</a:t>
            </a:r>
          </a:p>
        </p:txBody>
      </p:sp>
      <p:cxnSp>
        <p:nvCxnSpPr>
          <p:cNvPr id="43" name="Straight Connector 42"/>
          <p:cNvCxnSpPr/>
          <p:nvPr/>
        </p:nvCxnSpPr>
        <p:spPr>
          <a:xfrm>
            <a:off x="1610405" y="3351210"/>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7588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0</a:t>
            </a:r>
          </a:p>
          <a:p>
            <a:pPr defTabSz="685800"/>
            <a:r>
              <a:rPr lang="en-US" sz="1350" dirty="0">
                <a:solidFill>
                  <a:prstClr val="white"/>
                </a:solidFill>
              </a:rPr>
              <a:t>offset partition 1: 0</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3, 1</a:t>
            </a:r>
          </a:p>
        </p:txBody>
      </p:sp>
      <p:sp>
        <p:nvSpPr>
          <p:cNvPr id="35" name="TextBox 34"/>
          <p:cNvSpPr txBox="1"/>
          <p:nvPr/>
        </p:nvSpPr>
        <p:spPr>
          <a:xfrm>
            <a:off x="4820193" y="4063135"/>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36" name="TextBox 35"/>
          <p:cNvSpPr txBox="1"/>
          <p:nvPr/>
        </p:nvSpPr>
        <p:spPr>
          <a:xfrm>
            <a:off x="5659891" y="3330569"/>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7" name="TextBox 36"/>
          <p:cNvSpPr txBox="1"/>
          <p:nvPr/>
        </p:nvSpPr>
        <p:spPr>
          <a:xfrm>
            <a:off x="3239586" y="76803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cxnSp>
        <p:nvCxnSpPr>
          <p:cNvPr id="41" name="Straight Connector 40"/>
          <p:cNvCxnSpPr/>
          <p:nvPr/>
        </p:nvCxnSpPr>
        <p:spPr>
          <a:xfrm>
            <a:off x="5602334" y="3202112"/>
            <a:ext cx="0" cy="517133"/>
          </a:xfrm>
          <a:prstGeom prst="line">
            <a:avLst/>
          </a:prstGeom>
          <a:ln w="38100">
            <a:solidFill>
              <a:schemeClr val="accent6">
                <a:lumMod val="75000"/>
              </a:schemeClr>
            </a:solidFill>
          </a:ln>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3376340" y="3112813"/>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46" name="TextBox 45"/>
          <p:cNvSpPr txBox="1"/>
          <p:nvPr/>
        </p:nvSpPr>
        <p:spPr>
          <a:xfrm>
            <a:off x="333102" y="4607719"/>
            <a:ext cx="8125098" cy="507831"/>
          </a:xfrm>
          <a:prstGeom prst="rect">
            <a:avLst/>
          </a:prstGeom>
          <a:noFill/>
        </p:spPr>
        <p:txBody>
          <a:bodyPr wrap="square" rtlCol="0">
            <a:spAutoFit/>
          </a:bodyPr>
          <a:lstStyle/>
          <a:p>
            <a:pPr defTabSz="685800"/>
            <a:r>
              <a:rPr lang="en-US" sz="1350" dirty="0">
                <a:solidFill>
                  <a:prstClr val="black"/>
                </a:solidFill>
              </a:rPr>
              <a:t>The source has created a snapshot of its state (“offset=2,1”), which is now stored in the checkpoint coordinator.</a:t>
            </a:r>
          </a:p>
          <a:p>
            <a:pPr defTabSz="685800"/>
            <a:r>
              <a:rPr lang="en-US" sz="1350" dirty="0">
                <a:solidFill>
                  <a:prstClr val="black"/>
                </a:solidFill>
              </a:rPr>
              <a:t>The sources emitted a checkpoint barrier after messages “a” and “b”. </a:t>
            </a:r>
          </a:p>
        </p:txBody>
      </p:sp>
      <p:cxnSp>
        <p:nvCxnSpPr>
          <p:cNvPr id="47" name="Straight Connector 46"/>
          <p:cNvCxnSpPr/>
          <p:nvPr/>
        </p:nvCxnSpPr>
        <p:spPr>
          <a:xfrm>
            <a:off x="4761565" y="3964112"/>
            <a:ext cx="0" cy="517133"/>
          </a:xfrm>
          <a:prstGeom prst="line">
            <a:avLst/>
          </a:prstGeom>
          <a:ln w="38100">
            <a:solidFill>
              <a:schemeClr val="accent6">
                <a:lumMod val="75000"/>
              </a:schemeClr>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60552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3</a:t>
            </a:r>
          </a:p>
        </p:txBody>
      </p:sp>
      <p:cxnSp>
        <p:nvCxnSpPr>
          <p:cNvPr id="43" name="Straight Connector 42"/>
          <p:cNvCxnSpPr/>
          <p:nvPr/>
        </p:nvCxnSpPr>
        <p:spPr>
          <a:xfrm>
            <a:off x="1610405" y="3362054"/>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12160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0</a:t>
            </a:r>
          </a:p>
          <a:p>
            <a:pPr defTabSz="685800"/>
            <a:r>
              <a:rPr lang="en-US" sz="1350" dirty="0">
                <a:solidFill>
                  <a:prstClr val="white"/>
                </a:solidFill>
              </a:rPr>
              <a:t>offset partition 1: 0</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3, 2</a:t>
            </a:r>
          </a:p>
        </p:txBody>
      </p:sp>
      <p:sp>
        <p:nvSpPr>
          <p:cNvPr id="35" name="TextBox 34"/>
          <p:cNvSpPr txBox="1"/>
          <p:nvPr/>
        </p:nvSpPr>
        <p:spPr>
          <a:xfrm>
            <a:off x="5757863" y="4164462"/>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36" name="TextBox 35"/>
          <p:cNvSpPr txBox="1"/>
          <p:nvPr/>
        </p:nvSpPr>
        <p:spPr>
          <a:xfrm>
            <a:off x="7830773" y="3734931"/>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7" name="TextBox 36"/>
          <p:cNvSpPr txBox="1"/>
          <p:nvPr/>
        </p:nvSpPr>
        <p:spPr>
          <a:xfrm>
            <a:off x="3239586" y="76803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07477" y="766664"/>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46" name="TextBox 45"/>
          <p:cNvSpPr txBox="1"/>
          <p:nvPr/>
        </p:nvSpPr>
        <p:spPr>
          <a:xfrm>
            <a:off x="3376340" y="3112813"/>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47" name="TextBox 46"/>
          <p:cNvSpPr txBox="1"/>
          <p:nvPr/>
        </p:nvSpPr>
        <p:spPr>
          <a:xfrm>
            <a:off x="3414507" y="4404084"/>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48" name="TextBox 47"/>
          <p:cNvSpPr txBox="1"/>
          <p:nvPr/>
        </p:nvSpPr>
        <p:spPr>
          <a:xfrm>
            <a:off x="333102" y="4607719"/>
            <a:ext cx="8125098" cy="507831"/>
          </a:xfrm>
          <a:prstGeom prst="rect">
            <a:avLst/>
          </a:prstGeom>
          <a:noFill/>
        </p:spPr>
        <p:txBody>
          <a:bodyPr wrap="square" rtlCol="0">
            <a:spAutoFit/>
          </a:bodyPr>
          <a:lstStyle/>
          <a:p>
            <a:pPr defTabSz="685800"/>
            <a:r>
              <a:rPr lang="en-US" sz="1350" dirty="0">
                <a:solidFill>
                  <a:prstClr val="black"/>
                </a:solidFill>
              </a:rPr>
              <a:t>The map operator has received checkpoint barriers from both sources. It checkpoints its state (counter=3) in the coordinator. At the same time, the consumers are further reading more data from the Kafka partitions.</a:t>
            </a:r>
          </a:p>
        </p:txBody>
      </p:sp>
      <p:cxnSp>
        <p:nvCxnSpPr>
          <p:cNvPr id="39" name="Straight Connector 38"/>
          <p:cNvCxnSpPr/>
          <p:nvPr/>
        </p:nvCxnSpPr>
        <p:spPr>
          <a:xfrm>
            <a:off x="5602334" y="3202112"/>
            <a:ext cx="0" cy="517133"/>
          </a:xfrm>
          <a:prstGeom prst="line">
            <a:avLst/>
          </a:prstGeom>
          <a:ln w="38100">
            <a:solidFill>
              <a:schemeClr val="accent6">
                <a:lumMod val="75000"/>
              </a:schemeClr>
            </a:solidFill>
          </a:ln>
        </p:spPr>
        <p:style>
          <a:lnRef idx="3">
            <a:schemeClr val="accent5"/>
          </a:lnRef>
          <a:fillRef idx="0">
            <a:schemeClr val="accent5"/>
          </a:fillRef>
          <a:effectRef idx="2">
            <a:schemeClr val="accent5"/>
          </a:effectRef>
          <a:fontRef idx="minor">
            <a:schemeClr val="tx1"/>
          </a:fontRef>
        </p:style>
      </p:cxnSp>
      <p:cxnSp>
        <p:nvCxnSpPr>
          <p:cNvPr id="49" name="Straight Connector 48"/>
          <p:cNvCxnSpPr/>
          <p:nvPr/>
        </p:nvCxnSpPr>
        <p:spPr>
          <a:xfrm>
            <a:off x="5715000" y="3203094"/>
            <a:ext cx="0" cy="517133"/>
          </a:xfrm>
          <a:prstGeom prst="line">
            <a:avLst/>
          </a:prstGeom>
          <a:ln w="38100">
            <a:solidFill>
              <a:schemeClr val="accent6">
                <a:lumMod val="75000"/>
              </a:schemeClr>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05655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to expect from this talk</a:t>
            </a:r>
            <a:endParaRPr lang="en-US" dirty="0"/>
          </a:p>
        </p:txBody>
      </p:sp>
      <p:sp>
        <p:nvSpPr>
          <p:cNvPr id="5" name="Text Placeholder 4"/>
          <p:cNvSpPr>
            <a:spLocks noGrp="1"/>
          </p:cNvSpPr>
          <p:nvPr>
            <p:ph idx="1"/>
          </p:nvPr>
        </p:nvSpPr>
        <p:spPr/>
        <p:txBody>
          <a:bodyPr>
            <a:normAutofit/>
          </a:bodyPr>
          <a:lstStyle/>
          <a:p>
            <a:r>
              <a:rPr lang="en-US" dirty="0" smtClean="0"/>
              <a:t>Overview of all available connectors</a:t>
            </a:r>
          </a:p>
          <a:p>
            <a:r>
              <a:rPr lang="en-US" dirty="0" smtClean="0"/>
              <a:t>Kafka connector internals</a:t>
            </a:r>
          </a:p>
          <a:p>
            <a:r>
              <a:rPr lang="en-US" dirty="0" smtClean="0"/>
              <a:t>End-to-end exactly-once</a:t>
            </a:r>
          </a:p>
          <a:p>
            <a:r>
              <a:rPr lang="en-US" dirty="0" smtClean="0"/>
              <a:t>Apache Bahir and the future of connectors</a:t>
            </a:r>
          </a:p>
          <a:p>
            <a:r>
              <a:rPr lang="en-US" dirty="0" smtClean="0"/>
              <a:t>[Bonus] </a:t>
            </a:r>
            <a:r>
              <a:rPr lang="en-US" dirty="0"/>
              <a:t>Message Queues and the Message Acknowledging Source</a:t>
            </a:r>
          </a:p>
          <a:p>
            <a:endParaRPr lang="en-US" dirty="0" smtClean="0"/>
          </a:p>
        </p:txBody>
      </p:sp>
      <p:sp>
        <p:nvSpPr>
          <p:cNvPr id="2" name="Slide Number Placeholder 1"/>
          <p:cNvSpPr>
            <a:spLocks noGrp="1"/>
          </p:cNvSpPr>
          <p:nvPr>
            <p:ph type="sldNum" sz="quarter" idx="12"/>
          </p:nvPr>
        </p:nvSpPr>
        <p:spPr/>
        <p:txBody>
          <a:bodyPr/>
          <a:lstStyle/>
          <a:p>
            <a:fld id="{B07C5D84-2227-C144-B485-A8CA33CE4230}"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0317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4</a:t>
            </a:r>
          </a:p>
        </p:txBody>
      </p:sp>
      <p:cxnSp>
        <p:nvCxnSpPr>
          <p:cNvPr id="43" name="Straight Connector 42"/>
          <p:cNvCxnSpPr/>
          <p:nvPr/>
        </p:nvCxnSpPr>
        <p:spPr>
          <a:xfrm>
            <a:off x="1610405" y="3362054"/>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12160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0</a:t>
            </a:r>
          </a:p>
          <a:p>
            <a:pPr defTabSz="685800"/>
            <a:r>
              <a:rPr lang="en-US" sz="1350" dirty="0">
                <a:solidFill>
                  <a:prstClr val="white"/>
                </a:solidFill>
              </a:rPr>
              <a:t>offset partition 1: 0</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3, 2</a:t>
            </a:r>
          </a:p>
        </p:txBody>
      </p:sp>
      <p:sp>
        <p:nvSpPr>
          <p:cNvPr id="35" name="TextBox 34"/>
          <p:cNvSpPr txBox="1"/>
          <p:nvPr/>
        </p:nvSpPr>
        <p:spPr>
          <a:xfrm>
            <a:off x="7895067" y="3755572"/>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37" name="TextBox 36"/>
          <p:cNvSpPr txBox="1"/>
          <p:nvPr/>
        </p:nvSpPr>
        <p:spPr>
          <a:xfrm>
            <a:off x="3382463" y="98909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83403" y="983988"/>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46" name="TextBox 45"/>
          <p:cNvSpPr txBox="1"/>
          <p:nvPr/>
        </p:nvSpPr>
        <p:spPr>
          <a:xfrm>
            <a:off x="5646420" y="3362054"/>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47" name="TextBox 46"/>
          <p:cNvSpPr txBox="1"/>
          <p:nvPr/>
        </p:nvSpPr>
        <p:spPr>
          <a:xfrm>
            <a:off x="3414507" y="4404084"/>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9" name="Cloud Callout 38"/>
          <p:cNvSpPr/>
          <p:nvPr/>
        </p:nvSpPr>
        <p:spPr>
          <a:xfrm>
            <a:off x="3474717" y="2238831"/>
            <a:ext cx="1817371" cy="1075870"/>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en-US" sz="1350" dirty="0">
                <a:solidFill>
                  <a:prstClr val="white"/>
                </a:solidFill>
              </a:rPr>
              <a:t>Notify checkpoint complete</a:t>
            </a:r>
          </a:p>
        </p:txBody>
      </p:sp>
      <p:sp>
        <p:nvSpPr>
          <p:cNvPr id="48" name="TextBox 47"/>
          <p:cNvSpPr txBox="1"/>
          <p:nvPr/>
        </p:nvSpPr>
        <p:spPr>
          <a:xfrm>
            <a:off x="333102" y="4607719"/>
            <a:ext cx="8382273" cy="507831"/>
          </a:xfrm>
          <a:prstGeom prst="rect">
            <a:avLst/>
          </a:prstGeom>
          <a:noFill/>
        </p:spPr>
        <p:txBody>
          <a:bodyPr wrap="square" rtlCol="0">
            <a:spAutoFit/>
          </a:bodyPr>
          <a:lstStyle/>
          <a:p>
            <a:pPr defTabSz="685800"/>
            <a:r>
              <a:rPr lang="en-US" sz="1350" dirty="0">
                <a:solidFill>
                  <a:prstClr val="black"/>
                </a:solidFill>
              </a:rPr>
              <a:t>The checkpoint coordinator informs the Kafka consumer that the checkpoint has been completed. It commits the checkpoints offsets into Zookeeper. Note that </a:t>
            </a:r>
            <a:r>
              <a:rPr lang="en-US" sz="1350" dirty="0" err="1">
                <a:solidFill>
                  <a:prstClr val="black"/>
                </a:solidFill>
              </a:rPr>
              <a:t>Flink</a:t>
            </a:r>
            <a:r>
              <a:rPr lang="en-US" sz="1350" dirty="0">
                <a:solidFill>
                  <a:prstClr val="black"/>
                </a:solidFill>
              </a:rPr>
              <a:t> is not relying on the Kafka offsets in ZK for restoring from failures</a:t>
            </a:r>
          </a:p>
        </p:txBody>
      </p:sp>
    </p:spTree>
    <p:extLst>
      <p:ext uri="{BB962C8B-B14F-4D97-AF65-F5344CB8AC3E}">
        <p14:creationId xmlns:p14="http://schemas.microsoft.com/office/powerpoint/2010/main" val="1025451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4</a:t>
            </a:r>
          </a:p>
        </p:txBody>
      </p:sp>
      <p:cxnSp>
        <p:nvCxnSpPr>
          <p:cNvPr id="43" name="Straight Connector 42"/>
          <p:cNvCxnSpPr/>
          <p:nvPr/>
        </p:nvCxnSpPr>
        <p:spPr>
          <a:xfrm>
            <a:off x="1610405" y="3362054"/>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12160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2</a:t>
            </a:r>
          </a:p>
          <a:p>
            <a:pPr defTabSz="685800"/>
            <a:r>
              <a:rPr lang="en-US" sz="1350" dirty="0">
                <a:solidFill>
                  <a:prstClr val="white"/>
                </a:solidFill>
              </a:rPr>
              <a:t>offset partition 1: 1</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3, 2</a:t>
            </a:r>
          </a:p>
        </p:txBody>
      </p:sp>
      <p:sp>
        <p:nvSpPr>
          <p:cNvPr id="35" name="TextBox 34"/>
          <p:cNvSpPr txBox="1"/>
          <p:nvPr/>
        </p:nvSpPr>
        <p:spPr>
          <a:xfrm>
            <a:off x="7895067" y="3755572"/>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a</a:t>
            </a:r>
          </a:p>
        </p:txBody>
      </p:sp>
      <p:sp>
        <p:nvSpPr>
          <p:cNvPr id="37" name="TextBox 36"/>
          <p:cNvSpPr txBox="1"/>
          <p:nvPr/>
        </p:nvSpPr>
        <p:spPr>
          <a:xfrm>
            <a:off x="3382463" y="98909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83403" y="983988"/>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46" name="TextBox 45"/>
          <p:cNvSpPr txBox="1"/>
          <p:nvPr/>
        </p:nvSpPr>
        <p:spPr>
          <a:xfrm>
            <a:off x="5646420" y="3362054"/>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47" name="TextBox 46"/>
          <p:cNvSpPr txBox="1"/>
          <p:nvPr/>
        </p:nvSpPr>
        <p:spPr>
          <a:xfrm>
            <a:off x="3414507" y="4404084"/>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9" name="Cloud Callout 38"/>
          <p:cNvSpPr/>
          <p:nvPr/>
        </p:nvSpPr>
        <p:spPr>
          <a:xfrm>
            <a:off x="333102" y="1793153"/>
            <a:ext cx="1817371" cy="1075870"/>
          </a:xfrm>
          <a:prstGeom prst="cloudCallout">
            <a:avLst>
              <a:gd name="adj1" fmla="val -786"/>
              <a:gd name="adj2" fmla="val -8889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en-US" sz="1350" dirty="0">
                <a:solidFill>
                  <a:prstClr val="white"/>
                </a:solidFill>
              </a:rPr>
              <a:t>Checkpoint in </a:t>
            </a:r>
            <a:r>
              <a:rPr lang="en-US" sz="1350" dirty="0" smtClean="0">
                <a:solidFill>
                  <a:prstClr val="white"/>
                </a:solidFill>
              </a:rPr>
              <a:t>Zookeeper/</a:t>
            </a:r>
          </a:p>
          <a:p>
            <a:pPr algn="ctr" defTabSz="685800"/>
            <a:r>
              <a:rPr lang="en-US" sz="1350" dirty="0" smtClean="0">
                <a:solidFill>
                  <a:prstClr val="white"/>
                </a:solidFill>
              </a:rPr>
              <a:t>Broker</a:t>
            </a:r>
            <a:endParaRPr lang="en-US" sz="1350" dirty="0">
              <a:solidFill>
                <a:prstClr val="white"/>
              </a:solidFill>
            </a:endParaRPr>
          </a:p>
        </p:txBody>
      </p:sp>
      <p:sp>
        <p:nvSpPr>
          <p:cNvPr id="36" name="TextBox 35"/>
          <p:cNvSpPr txBox="1"/>
          <p:nvPr/>
        </p:nvSpPr>
        <p:spPr>
          <a:xfrm>
            <a:off x="333102" y="4607719"/>
            <a:ext cx="8382273" cy="507831"/>
          </a:xfrm>
          <a:prstGeom prst="rect">
            <a:avLst/>
          </a:prstGeom>
          <a:noFill/>
        </p:spPr>
        <p:txBody>
          <a:bodyPr wrap="square" rtlCol="0">
            <a:spAutoFit/>
          </a:bodyPr>
          <a:lstStyle/>
          <a:p>
            <a:pPr defTabSz="685800"/>
            <a:r>
              <a:rPr lang="en-US" sz="1350" dirty="0">
                <a:solidFill>
                  <a:prstClr val="black"/>
                </a:solidFill>
              </a:rPr>
              <a:t>The checkpoint is now persisted in Zookeeper. External tools such as the Kafka Offset Checker can see the lag of the consumer group.</a:t>
            </a:r>
          </a:p>
        </p:txBody>
      </p:sp>
    </p:spTree>
    <p:extLst>
      <p:ext uri="{BB962C8B-B14F-4D97-AF65-F5344CB8AC3E}">
        <p14:creationId xmlns:p14="http://schemas.microsoft.com/office/powerpoint/2010/main" val="350895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5</a:t>
            </a:r>
          </a:p>
        </p:txBody>
      </p:sp>
      <p:cxnSp>
        <p:nvCxnSpPr>
          <p:cNvPr id="43" name="Straight Connector 42"/>
          <p:cNvCxnSpPr/>
          <p:nvPr/>
        </p:nvCxnSpPr>
        <p:spPr>
          <a:xfrm>
            <a:off x="2053521" y="3360714"/>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12160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2</a:t>
            </a:r>
          </a:p>
          <a:p>
            <a:pPr defTabSz="685800"/>
            <a:r>
              <a:rPr lang="en-US" sz="1350" dirty="0">
                <a:solidFill>
                  <a:prstClr val="white"/>
                </a:solidFill>
              </a:rPr>
              <a:t>offset partition 1: 1</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4, 2</a:t>
            </a:r>
          </a:p>
        </p:txBody>
      </p:sp>
      <p:sp>
        <p:nvSpPr>
          <p:cNvPr id="37" name="TextBox 36"/>
          <p:cNvSpPr txBox="1"/>
          <p:nvPr/>
        </p:nvSpPr>
        <p:spPr>
          <a:xfrm>
            <a:off x="3382463" y="98909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83403" y="983988"/>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46" name="TextBox 45"/>
          <p:cNvSpPr txBox="1"/>
          <p:nvPr/>
        </p:nvSpPr>
        <p:spPr>
          <a:xfrm>
            <a:off x="7611972" y="3724345"/>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47" name="TextBox 46"/>
          <p:cNvSpPr txBox="1"/>
          <p:nvPr/>
        </p:nvSpPr>
        <p:spPr>
          <a:xfrm>
            <a:off x="5709489" y="4201635"/>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6" name="TextBox 35"/>
          <p:cNvSpPr txBox="1"/>
          <p:nvPr/>
        </p:nvSpPr>
        <p:spPr>
          <a:xfrm>
            <a:off x="3382463" y="3037702"/>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d</a:t>
            </a:r>
          </a:p>
        </p:txBody>
      </p:sp>
      <p:sp>
        <p:nvSpPr>
          <p:cNvPr id="41" name="TextBox 40"/>
          <p:cNvSpPr txBox="1"/>
          <p:nvPr/>
        </p:nvSpPr>
        <p:spPr>
          <a:xfrm>
            <a:off x="333102" y="4607719"/>
            <a:ext cx="8382273" cy="300082"/>
          </a:xfrm>
          <a:prstGeom prst="rect">
            <a:avLst/>
          </a:prstGeom>
          <a:noFill/>
        </p:spPr>
        <p:txBody>
          <a:bodyPr wrap="square" rtlCol="0">
            <a:spAutoFit/>
          </a:bodyPr>
          <a:lstStyle/>
          <a:p>
            <a:pPr defTabSz="685800"/>
            <a:r>
              <a:rPr lang="en-US" sz="1350" dirty="0">
                <a:solidFill>
                  <a:prstClr val="black"/>
                </a:solidFill>
              </a:rPr>
              <a:t>The processing further advances</a:t>
            </a:r>
          </a:p>
        </p:txBody>
      </p:sp>
    </p:spTree>
    <p:extLst>
      <p:ext uri="{BB962C8B-B14F-4D97-AF65-F5344CB8AC3E}">
        <p14:creationId xmlns:p14="http://schemas.microsoft.com/office/powerpoint/2010/main" val="1643707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5</a:t>
            </a:r>
          </a:p>
        </p:txBody>
      </p:sp>
      <p:cxnSp>
        <p:nvCxnSpPr>
          <p:cNvPr id="43" name="Straight Connector 42"/>
          <p:cNvCxnSpPr/>
          <p:nvPr/>
        </p:nvCxnSpPr>
        <p:spPr>
          <a:xfrm>
            <a:off x="2053521" y="3360714"/>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1216070" y="3936819"/>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2</a:t>
            </a:r>
          </a:p>
          <a:p>
            <a:pPr defTabSz="685800"/>
            <a:r>
              <a:rPr lang="en-US" sz="1350" dirty="0">
                <a:solidFill>
                  <a:prstClr val="white"/>
                </a:solidFill>
              </a:rPr>
              <a:t>offset partition 1: 1</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4, 2</a:t>
            </a:r>
          </a:p>
        </p:txBody>
      </p:sp>
      <p:sp>
        <p:nvSpPr>
          <p:cNvPr id="37" name="TextBox 36"/>
          <p:cNvSpPr txBox="1"/>
          <p:nvPr/>
        </p:nvSpPr>
        <p:spPr>
          <a:xfrm>
            <a:off x="3382463" y="98909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83403" y="983988"/>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46" name="TextBox 45"/>
          <p:cNvSpPr txBox="1"/>
          <p:nvPr/>
        </p:nvSpPr>
        <p:spPr>
          <a:xfrm>
            <a:off x="7611972" y="3724345"/>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47" name="TextBox 46"/>
          <p:cNvSpPr txBox="1"/>
          <p:nvPr/>
        </p:nvSpPr>
        <p:spPr>
          <a:xfrm>
            <a:off x="5709489" y="4201635"/>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b</a:t>
            </a:r>
          </a:p>
        </p:txBody>
      </p:sp>
      <p:sp>
        <p:nvSpPr>
          <p:cNvPr id="36" name="TextBox 35"/>
          <p:cNvSpPr txBox="1"/>
          <p:nvPr/>
        </p:nvSpPr>
        <p:spPr>
          <a:xfrm>
            <a:off x="3382463" y="3037702"/>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d</a:t>
            </a:r>
          </a:p>
        </p:txBody>
      </p:sp>
      <p:sp>
        <p:nvSpPr>
          <p:cNvPr id="35" name="Cloud Callout 34"/>
          <p:cNvSpPr/>
          <p:nvPr/>
        </p:nvSpPr>
        <p:spPr>
          <a:xfrm>
            <a:off x="1874317" y="1556737"/>
            <a:ext cx="4653236" cy="2290624"/>
          </a:xfrm>
          <a:prstGeom prst="cloudCallout">
            <a:avLst>
              <a:gd name="adj1" fmla="val 23163"/>
              <a:gd name="adj2" fmla="val -124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en-US" sz="6000" dirty="0">
                <a:solidFill>
                  <a:prstClr val="white"/>
                </a:solidFill>
              </a:rPr>
              <a:t>Failure</a:t>
            </a:r>
          </a:p>
        </p:txBody>
      </p:sp>
      <p:sp>
        <p:nvSpPr>
          <p:cNvPr id="39" name="TextBox 38"/>
          <p:cNvSpPr txBox="1"/>
          <p:nvPr/>
        </p:nvSpPr>
        <p:spPr>
          <a:xfrm>
            <a:off x="333102" y="4607719"/>
            <a:ext cx="8382273" cy="300082"/>
          </a:xfrm>
          <a:prstGeom prst="rect">
            <a:avLst/>
          </a:prstGeom>
          <a:noFill/>
        </p:spPr>
        <p:txBody>
          <a:bodyPr wrap="square" rtlCol="0">
            <a:spAutoFit/>
          </a:bodyPr>
          <a:lstStyle/>
          <a:p>
            <a:pPr defTabSz="685800"/>
            <a:r>
              <a:rPr lang="en-US" sz="1350" dirty="0">
                <a:solidFill>
                  <a:prstClr val="black"/>
                </a:solidFill>
              </a:rPr>
              <a:t>Some failure has happened (such as worker failure)</a:t>
            </a:r>
          </a:p>
        </p:txBody>
      </p:sp>
    </p:spTree>
    <p:extLst>
      <p:ext uri="{BB962C8B-B14F-4D97-AF65-F5344CB8AC3E}">
        <p14:creationId xmlns:p14="http://schemas.microsoft.com/office/powerpoint/2010/main" val="4195514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3</a:t>
            </a:r>
          </a:p>
        </p:txBody>
      </p:sp>
      <p:cxnSp>
        <p:nvCxnSpPr>
          <p:cNvPr id="43" name="Straight Connector 42"/>
          <p:cNvCxnSpPr/>
          <p:nvPr/>
        </p:nvCxnSpPr>
        <p:spPr>
          <a:xfrm>
            <a:off x="1184637" y="3352256"/>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791936" y="3945277"/>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2</a:t>
            </a:r>
          </a:p>
          <a:p>
            <a:pPr defTabSz="685800"/>
            <a:r>
              <a:rPr lang="en-US" sz="1350" dirty="0">
                <a:solidFill>
                  <a:prstClr val="white"/>
                </a:solidFill>
              </a:rPr>
              <a:t>offset partition 1: 1</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37" name="TextBox 36"/>
          <p:cNvSpPr txBox="1"/>
          <p:nvPr/>
        </p:nvSpPr>
        <p:spPr>
          <a:xfrm>
            <a:off x="3382463" y="98909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83403" y="983988"/>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39" name="Cloud Callout 38"/>
          <p:cNvSpPr/>
          <p:nvPr/>
        </p:nvSpPr>
        <p:spPr>
          <a:xfrm>
            <a:off x="6362427" y="617220"/>
            <a:ext cx="1817371" cy="1447741"/>
          </a:xfrm>
          <a:prstGeom prst="cloudCallout">
            <a:avLst>
              <a:gd name="adj1" fmla="val 31054"/>
              <a:gd name="adj2" fmla="val -2116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en-US" sz="1350" dirty="0">
                <a:solidFill>
                  <a:prstClr val="white"/>
                </a:solidFill>
              </a:rPr>
              <a:t>Reset all operators to last completed checkpoint</a:t>
            </a:r>
          </a:p>
        </p:txBody>
      </p:sp>
      <p:cxnSp>
        <p:nvCxnSpPr>
          <p:cNvPr id="4" name="Straight Arrow Connector 3"/>
          <p:cNvCxnSpPr/>
          <p:nvPr/>
        </p:nvCxnSpPr>
        <p:spPr>
          <a:xfrm flipH="1">
            <a:off x="3434716" y="1244658"/>
            <a:ext cx="617219" cy="121235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5" idx="2"/>
            <a:endCxn id="40" idx="0"/>
          </p:cNvCxnSpPr>
          <p:nvPr/>
        </p:nvCxnSpPr>
        <p:spPr>
          <a:xfrm>
            <a:off x="5052875" y="1284070"/>
            <a:ext cx="894806" cy="119437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3102" y="4607719"/>
            <a:ext cx="8382273" cy="507831"/>
          </a:xfrm>
          <a:prstGeom prst="rect">
            <a:avLst/>
          </a:prstGeom>
          <a:noFill/>
        </p:spPr>
        <p:txBody>
          <a:bodyPr wrap="square" rtlCol="0">
            <a:spAutoFit/>
          </a:bodyPr>
          <a:lstStyle/>
          <a:p>
            <a:pPr defTabSz="685800"/>
            <a:r>
              <a:rPr lang="en-US" sz="1350" dirty="0">
                <a:solidFill>
                  <a:prstClr val="black"/>
                </a:solidFill>
              </a:rPr>
              <a:t>The checkpoint coordinator restores the state at all the operators participating at the </a:t>
            </a:r>
            <a:r>
              <a:rPr lang="en-US" sz="1350" dirty="0" err="1">
                <a:solidFill>
                  <a:prstClr val="black"/>
                </a:solidFill>
              </a:rPr>
              <a:t>checkpointing</a:t>
            </a:r>
            <a:r>
              <a:rPr lang="en-US" sz="1350" dirty="0">
                <a:solidFill>
                  <a:prstClr val="black"/>
                </a:solidFill>
              </a:rPr>
              <a:t>. The Kafka sources start from offset 2 and 1, the counter’s value is 3.</a:t>
            </a:r>
          </a:p>
        </p:txBody>
      </p:sp>
    </p:spTree>
    <p:extLst>
      <p:ext uri="{BB962C8B-B14F-4D97-AF65-F5344CB8AC3E}">
        <p14:creationId xmlns:p14="http://schemas.microsoft.com/office/powerpoint/2010/main" val="2152854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33102" y="3461661"/>
            <a:ext cx="2220687" cy="316999"/>
            <a:chOff x="905690" y="3614057"/>
            <a:chExt cx="2960916" cy="422664"/>
          </a:xfrm>
        </p:grpSpPr>
        <p:sp>
          <p:nvSpPr>
            <p:cNvPr id="5" name="Rectangle 4"/>
            <p:cNvSpPr/>
            <p:nvPr/>
          </p:nvSpPr>
          <p:spPr>
            <a:xfrm>
              <a:off x="905691" y="36140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7" name="TextBox 6"/>
            <p:cNvSpPr txBox="1"/>
            <p:nvPr/>
          </p:nvSpPr>
          <p:spPr>
            <a:xfrm>
              <a:off x="905690" y="36366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8" name="TextBox 7"/>
            <p:cNvSpPr txBox="1"/>
            <p:nvPr/>
          </p:nvSpPr>
          <p:spPr>
            <a:xfrm>
              <a:off x="1473381" y="36366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9" name="TextBox 8"/>
            <p:cNvSpPr txBox="1"/>
            <p:nvPr/>
          </p:nvSpPr>
          <p:spPr>
            <a:xfrm>
              <a:off x="2041070" y="36366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10" name="TextBox 9"/>
            <p:cNvSpPr txBox="1"/>
            <p:nvPr/>
          </p:nvSpPr>
          <p:spPr>
            <a:xfrm>
              <a:off x="2608761" y="36366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11" name="TextBox 10"/>
            <p:cNvSpPr txBox="1"/>
            <p:nvPr/>
          </p:nvSpPr>
          <p:spPr>
            <a:xfrm>
              <a:off x="3176451" y="36366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grpSp>
        <p:nvGrpSpPr>
          <p:cNvPr id="24" name="Group 23"/>
          <p:cNvGrpSpPr/>
          <p:nvPr/>
        </p:nvGrpSpPr>
        <p:grpSpPr>
          <a:xfrm>
            <a:off x="333102" y="4046224"/>
            <a:ext cx="2220687" cy="316999"/>
            <a:chOff x="1058090" y="3766457"/>
            <a:chExt cx="2960916" cy="422664"/>
          </a:xfrm>
        </p:grpSpPr>
        <p:sp>
          <p:nvSpPr>
            <p:cNvPr id="18" name="Rectangle 17"/>
            <p:cNvSpPr/>
            <p:nvPr/>
          </p:nvSpPr>
          <p:spPr>
            <a:xfrm>
              <a:off x="1058091" y="3766457"/>
              <a:ext cx="2960915" cy="3918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endParaRPr lang="en-US" sz="1350">
                <a:solidFill>
                  <a:prstClr val="black"/>
                </a:solidFill>
              </a:endParaRPr>
            </a:p>
          </p:txBody>
        </p:sp>
        <p:sp>
          <p:nvSpPr>
            <p:cNvPr id="19" name="TextBox 18"/>
            <p:cNvSpPr txBox="1"/>
            <p:nvPr/>
          </p:nvSpPr>
          <p:spPr>
            <a:xfrm>
              <a:off x="1058090" y="3789012"/>
              <a:ext cx="609601" cy="400109"/>
            </a:xfrm>
            <a:prstGeom prst="rect">
              <a:avLst/>
            </a:prstGeom>
            <a:noFill/>
          </p:spPr>
          <p:txBody>
            <a:bodyPr wrap="square" rtlCol="0">
              <a:spAutoFit/>
            </a:bodyPr>
            <a:lstStyle/>
            <a:p>
              <a:pPr algn="ctr" defTabSz="685800"/>
              <a:r>
                <a:rPr lang="en-US" sz="1350" dirty="0">
                  <a:solidFill>
                    <a:prstClr val="black"/>
                  </a:solidFill>
                </a:rPr>
                <a:t>a</a:t>
              </a:r>
            </a:p>
          </p:txBody>
        </p:sp>
        <p:sp>
          <p:nvSpPr>
            <p:cNvPr id="20" name="TextBox 19"/>
            <p:cNvSpPr txBox="1"/>
            <p:nvPr/>
          </p:nvSpPr>
          <p:spPr>
            <a:xfrm>
              <a:off x="1625781" y="3789012"/>
              <a:ext cx="609601" cy="400108"/>
            </a:xfrm>
            <a:prstGeom prst="rect">
              <a:avLst/>
            </a:prstGeom>
            <a:noFill/>
          </p:spPr>
          <p:txBody>
            <a:bodyPr wrap="square" rtlCol="0">
              <a:spAutoFit/>
            </a:bodyPr>
            <a:lstStyle/>
            <a:p>
              <a:pPr algn="ctr" defTabSz="685800"/>
              <a:r>
                <a:rPr lang="en-US" sz="1350" dirty="0">
                  <a:solidFill>
                    <a:prstClr val="black"/>
                  </a:solidFill>
                </a:rPr>
                <a:t>b</a:t>
              </a:r>
            </a:p>
          </p:txBody>
        </p:sp>
        <p:sp>
          <p:nvSpPr>
            <p:cNvPr id="21" name="TextBox 20"/>
            <p:cNvSpPr txBox="1"/>
            <p:nvPr/>
          </p:nvSpPr>
          <p:spPr>
            <a:xfrm>
              <a:off x="2193470" y="3789012"/>
              <a:ext cx="609601" cy="400108"/>
            </a:xfrm>
            <a:prstGeom prst="rect">
              <a:avLst/>
            </a:prstGeom>
            <a:noFill/>
          </p:spPr>
          <p:txBody>
            <a:bodyPr wrap="square" rtlCol="0">
              <a:spAutoFit/>
            </a:bodyPr>
            <a:lstStyle/>
            <a:p>
              <a:pPr algn="ctr" defTabSz="685800"/>
              <a:r>
                <a:rPr lang="en-US" sz="1350" dirty="0">
                  <a:solidFill>
                    <a:prstClr val="black"/>
                  </a:solidFill>
                </a:rPr>
                <a:t>c</a:t>
              </a:r>
            </a:p>
          </p:txBody>
        </p:sp>
        <p:sp>
          <p:nvSpPr>
            <p:cNvPr id="22" name="TextBox 21"/>
            <p:cNvSpPr txBox="1"/>
            <p:nvPr/>
          </p:nvSpPr>
          <p:spPr>
            <a:xfrm>
              <a:off x="2761161" y="3789012"/>
              <a:ext cx="609601" cy="400108"/>
            </a:xfrm>
            <a:prstGeom prst="rect">
              <a:avLst/>
            </a:prstGeom>
            <a:noFill/>
          </p:spPr>
          <p:txBody>
            <a:bodyPr wrap="square" rtlCol="0">
              <a:spAutoFit/>
            </a:bodyPr>
            <a:lstStyle/>
            <a:p>
              <a:pPr algn="ctr" defTabSz="685800"/>
              <a:r>
                <a:rPr lang="en-US" sz="1350" dirty="0">
                  <a:solidFill>
                    <a:prstClr val="black"/>
                  </a:solidFill>
                </a:rPr>
                <a:t>d</a:t>
              </a:r>
            </a:p>
          </p:txBody>
        </p:sp>
        <p:sp>
          <p:nvSpPr>
            <p:cNvPr id="23" name="TextBox 22"/>
            <p:cNvSpPr txBox="1"/>
            <p:nvPr/>
          </p:nvSpPr>
          <p:spPr>
            <a:xfrm>
              <a:off x="3328851" y="3789012"/>
              <a:ext cx="609601" cy="400108"/>
            </a:xfrm>
            <a:prstGeom prst="rect">
              <a:avLst/>
            </a:prstGeom>
            <a:noFill/>
          </p:spPr>
          <p:txBody>
            <a:bodyPr wrap="square" rtlCol="0">
              <a:spAutoFit/>
            </a:bodyPr>
            <a:lstStyle/>
            <a:p>
              <a:pPr algn="ctr" defTabSz="685800"/>
              <a:r>
                <a:rPr lang="en-US" sz="1350" dirty="0">
                  <a:solidFill>
                    <a:prstClr val="black"/>
                  </a:solidFill>
                </a:rPr>
                <a:t>e</a:t>
              </a:r>
            </a:p>
          </p:txBody>
        </p:sp>
      </p:grpSp>
      <p:sp>
        <p:nvSpPr>
          <p:cNvPr id="26" name="Rectangle 25"/>
          <p:cNvSpPr/>
          <p:nvPr/>
        </p:nvSpPr>
        <p:spPr>
          <a:xfrm>
            <a:off x="2821577" y="3461658"/>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7" name="Rectangle 26"/>
          <p:cNvSpPr/>
          <p:nvPr/>
        </p:nvSpPr>
        <p:spPr>
          <a:xfrm>
            <a:off x="2821577" y="4046220"/>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Kafka Consumer</a:t>
            </a:r>
          </a:p>
        </p:txBody>
      </p:sp>
      <p:sp>
        <p:nvSpPr>
          <p:cNvPr id="28" name="Rectangle 27"/>
          <p:cNvSpPr/>
          <p:nvPr/>
        </p:nvSpPr>
        <p:spPr>
          <a:xfrm>
            <a:off x="5052875" y="3755572"/>
            <a:ext cx="1789612" cy="29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prstClr val="white"/>
                </a:solidFill>
              </a:rPr>
              <a:t>Flink</a:t>
            </a:r>
            <a:r>
              <a:rPr lang="en-US" sz="1350" dirty="0">
                <a:solidFill>
                  <a:prstClr val="white"/>
                </a:solidFill>
              </a:rPr>
              <a:t> Map Operator</a:t>
            </a:r>
          </a:p>
        </p:txBody>
      </p:sp>
      <p:cxnSp>
        <p:nvCxnSpPr>
          <p:cNvPr id="30" name="Straight Arrow Connector 29"/>
          <p:cNvCxnSpPr>
            <a:stCxn id="5" idx="3"/>
            <a:endCxn id="26" idx="1"/>
          </p:cNvCxnSpPr>
          <p:nvPr/>
        </p:nvCxnSpPr>
        <p:spPr>
          <a:xfrm>
            <a:off x="2553789" y="3608615"/>
            <a:ext cx="2677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7" idx="1"/>
          </p:cNvCxnSpPr>
          <p:nvPr/>
        </p:nvCxnSpPr>
        <p:spPr>
          <a:xfrm>
            <a:off x="2553789" y="4193177"/>
            <a:ext cx="267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8" idx="1"/>
          </p:cNvCxnSpPr>
          <p:nvPr/>
        </p:nvCxnSpPr>
        <p:spPr>
          <a:xfrm>
            <a:off x="4611189" y="3608616"/>
            <a:ext cx="441686"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28" idx="1"/>
          </p:cNvCxnSpPr>
          <p:nvPr/>
        </p:nvCxnSpPr>
        <p:spPr>
          <a:xfrm flipV="1">
            <a:off x="4611189" y="3902530"/>
            <a:ext cx="441686" cy="290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78209" y="2478447"/>
            <a:ext cx="1338943" cy="300082"/>
          </a:xfrm>
          <a:prstGeom prst="rect">
            <a:avLst/>
          </a:prstGeom>
          <a:noFill/>
        </p:spPr>
        <p:txBody>
          <a:bodyPr wrap="square" rtlCol="0">
            <a:spAutoFit/>
          </a:bodyPr>
          <a:lstStyle/>
          <a:p>
            <a:pPr defTabSz="685800"/>
            <a:r>
              <a:rPr lang="en-US" sz="1350" dirty="0">
                <a:solidFill>
                  <a:prstClr val="black"/>
                </a:solidFill>
              </a:rPr>
              <a:t>counter = 3</a:t>
            </a:r>
          </a:p>
        </p:txBody>
      </p:sp>
      <p:cxnSp>
        <p:nvCxnSpPr>
          <p:cNvPr id="43" name="Straight Connector 42"/>
          <p:cNvCxnSpPr/>
          <p:nvPr/>
        </p:nvCxnSpPr>
        <p:spPr>
          <a:xfrm>
            <a:off x="1610405" y="3352256"/>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791936" y="3945277"/>
            <a:ext cx="0" cy="51271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289832" y="579665"/>
            <a:ext cx="1746342" cy="930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smtClean="0">
                <a:solidFill>
                  <a:prstClr val="white"/>
                </a:solidFill>
              </a:rPr>
              <a:t>Zookeeper/Broker</a:t>
            </a:r>
            <a:endParaRPr lang="en-US" sz="1350" b="1" u="sng" dirty="0">
              <a:solidFill>
                <a:prstClr val="white"/>
              </a:solidFill>
            </a:endParaRPr>
          </a:p>
          <a:p>
            <a:pPr defTabSz="685800"/>
            <a:r>
              <a:rPr lang="en-US" sz="1350" dirty="0">
                <a:solidFill>
                  <a:prstClr val="white"/>
                </a:solidFill>
              </a:rPr>
              <a:t>offset partition 0: 2</a:t>
            </a:r>
          </a:p>
          <a:p>
            <a:pPr defTabSz="685800"/>
            <a:r>
              <a:rPr lang="en-US" sz="1350" dirty="0">
                <a:solidFill>
                  <a:prstClr val="white"/>
                </a:solidFill>
              </a:rPr>
              <a:t>offset partition 1: 1</a:t>
            </a:r>
          </a:p>
        </p:txBody>
      </p:sp>
      <p:sp>
        <p:nvSpPr>
          <p:cNvPr id="2" name="Rectangle 1"/>
          <p:cNvSpPr/>
          <p:nvPr/>
        </p:nvSpPr>
        <p:spPr>
          <a:xfrm>
            <a:off x="2493373" y="579665"/>
            <a:ext cx="3221627" cy="132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800"/>
            <a:r>
              <a:rPr lang="en-US" sz="1350" b="1" u="sng" dirty="0" err="1">
                <a:solidFill>
                  <a:prstClr val="white"/>
                </a:solidFill>
              </a:rPr>
              <a:t>Flink</a:t>
            </a:r>
            <a:r>
              <a:rPr lang="en-US" sz="1350" b="1" u="sng" dirty="0">
                <a:solidFill>
                  <a:prstClr val="white"/>
                </a:solidFill>
              </a:rPr>
              <a:t> Checkpoint Coordinator</a:t>
            </a:r>
          </a:p>
          <a:p>
            <a:pPr defTabSz="685800"/>
            <a:r>
              <a:rPr lang="en-US" sz="1350" dirty="0">
                <a:solidFill>
                  <a:prstClr val="white"/>
                </a:solidFill>
              </a:rPr>
              <a:t>Pending:</a:t>
            </a:r>
          </a:p>
          <a:p>
            <a:pPr defTabSz="685800"/>
            <a:r>
              <a:rPr lang="en-US" sz="1350" dirty="0">
                <a:solidFill>
                  <a:prstClr val="white"/>
                </a:solidFill>
              </a:rPr>
              <a:t>Completed: </a:t>
            </a:r>
          </a:p>
        </p:txBody>
      </p:sp>
      <p:sp>
        <p:nvSpPr>
          <p:cNvPr id="33" name="TextBox 32"/>
          <p:cNvSpPr txBox="1"/>
          <p:nvPr/>
        </p:nvSpPr>
        <p:spPr>
          <a:xfrm>
            <a:off x="2765244" y="2478447"/>
            <a:ext cx="1338943" cy="300082"/>
          </a:xfrm>
          <a:prstGeom prst="rect">
            <a:avLst/>
          </a:prstGeom>
          <a:noFill/>
        </p:spPr>
        <p:txBody>
          <a:bodyPr wrap="square" rtlCol="0">
            <a:spAutoFit/>
          </a:bodyPr>
          <a:lstStyle/>
          <a:p>
            <a:pPr defTabSz="685800"/>
            <a:r>
              <a:rPr lang="en-US" sz="1350" dirty="0">
                <a:solidFill>
                  <a:prstClr val="black"/>
                </a:solidFill>
              </a:rPr>
              <a:t>offsets = 3, 1</a:t>
            </a:r>
          </a:p>
        </p:txBody>
      </p:sp>
      <p:sp>
        <p:nvSpPr>
          <p:cNvPr id="37" name="TextBox 36"/>
          <p:cNvSpPr txBox="1"/>
          <p:nvPr/>
        </p:nvSpPr>
        <p:spPr>
          <a:xfrm>
            <a:off x="3382463" y="989090"/>
            <a:ext cx="1338943" cy="300082"/>
          </a:xfrm>
          <a:prstGeom prst="rect">
            <a:avLst/>
          </a:prstGeom>
          <a:noFill/>
        </p:spPr>
        <p:txBody>
          <a:bodyPr wrap="square" rtlCol="0">
            <a:spAutoFit/>
          </a:bodyPr>
          <a:lstStyle/>
          <a:p>
            <a:pPr defTabSz="685800"/>
            <a:r>
              <a:rPr lang="en-US" sz="1350" dirty="0">
                <a:solidFill>
                  <a:prstClr val="black"/>
                </a:solidFill>
              </a:rPr>
              <a:t>offsets = 2, 1</a:t>
            </a:r>
          </a:p>
        </p:txBody>
      </p:sp>
      <p:sp>
        <p:nvSpPr>
          <p:cNvPr id="45" name="TextBox 44"/>
          <p:cNvSpPr txBox="1"/>
          <p:nvPr/>
        </p:nvSpPr>
        <p:spPr>
          <a:xfrm>
            <a:off x="4383403" y="983988"/>
            <a:ext cx="1338943" cy="300082"/>
          </a:xfrm>
          <a:prstGeom prst="rect">
            <a:avLst/>
          </a:prstGeom>
          <a:noFill/>
        </p:spPr>
        <p:txBody>
          <a:bodyPr wrap="square" rtlCol="0">
            <a:spAutoFit/>
          </a:bodyPr>
          <a:lstStyle/>
          <a:p>
            <a:pPr defTabSz="685800"/>
            <a:r>
              <a:rPr lang="en-US" sz="1350" dirty="0">
                <a:solidFill>
                  <a:prstClr val="black"/>
                </a:solidFill>
              </a:rPr>
              <a:t>counter = 3</a:t>
            </a:r>
          </a:p>
        </p:txBody>
      </p:sp>
      <p:sp>
        <p:nvSpPr>
          <p:cNvPr id="39" name="Cloud Callout 38"/>
          <p:cNvSpPr/>
          <p:nvPr/>
        </p:nvSpPr>
        <p:spPr>
          <a:xfrm>
            <a:off x="6362427" y="989091"/>
            <a:ext cx="1817371" cy="1075870"/>
          </a:xfrm>
          <a:prstGeom prst="cloudCallout">
            <a:avLst>
              <a:gd name="adj1" fmla="val 31054"/>
              <a:gd name="adj2" fmla="val -2116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r>
              <a:rPr lang="en-US" sz="1350" dirty="0">
                <a:solidFill>
                  <a:prstClr val="white"/>
                </a:solidFill>
              </a:rPr>
              <a:t>Continue processing …</a:t>
            </a:r>
          </a:p>
        </p:txBody>
      </p:sp>
      <p:sp>
        <p:nvSpPr>
          <p:cNvPr id="35" name="TextBox 34"/>
          <p:cNvSpPr txBox="1"/>
          <p:nvPr/>
        </p:nvSpPr>
        <p:spPr>
          <a:xfrm>
            <a:off x="3382463" y="3018018"/>
            <a:ext cx="457201" cy="30008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defTabSz="685800"/>
            <a:r>
              <a:rPr lang="en-US" sz="1350" dirty="0">
                <a:solidFill>
                  <a:prstClr val="white"/>
                </a:solidFill>
              </a:rPr>
              <a:t>c</a:t>
            </a:r>
          </a:p>
        </p:txBody>
      </p:sp>
      <p:sp>
        <p:nvSpPr>
          <p:cNvPr id="36" name="TextBox 35"/>
          <p:cNvSpPr txBox="1"/>
          <p:nvPr/>
        </p:nvSpPr>
        <p:spPr>
          <a:xfrm>
            <a:off x="333102" y="4607719"/>
            <a:ext cx="8382273" cy="300082"/>
          </a:xfrm>
          <a:prstGeom prst="rect">
            <a:avLst/>
          </a:prstGeom>
          <a:noFill/>
        </p:spPr>
        <p:txBody>
          <a:bodyPr wrap="square" rtlCol="0">
            <a:spAutoFit/>
          </a:bodyPr>
          <a:lstStyle/>
          <a:p>
            <a:pPr defTabSz="685800"/>
            <a:r>
              <a:rPr lang="en-US" sz="1350" dirty="0">
                <a:solidFill>
                  <a:prstClr val="black"/>
                </a:solidFill>
              </a:rPr>
              <a:t>The system continues with the processing, the counter’s value is consistent across a worker failure.</a:t>
            </a:r>
          </a:p>
        </p:txBody>
      </p:sp>
    </p:spTree>
    <p:extLst>
      <p:ext uri="{BB962C8B-B14F-4D97-AF65-F5344CB8AC3E}">
        <p14:creationId xmlns:p14="http://schemas.microsoft.com/office/powerpoint/2010/main" val="978906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End-to-End exactly once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497018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Consistently move and process data</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pPr/>
              <a:t>27</a:t>
            </a:fld>
            <a:endParaRPr lang="en-US"/>
          </a:p>
        </p:txBody>
      </p:sp>
      <p:sp>
        <p:nvSpPr>
          <p:cNvPr id="7" name="Right Arrow 6"/>
          <p:cNvSpPr/>
          <p:nvPr/>
        </p:nvSpPr>
        <p:spPr>
          <a:xfrm>
            <a:off x="3126769" y="2034282"/>
            <a:ext cx="2554840" cy="1061663"/>
          </a:xfrm>
          <a:prstGeom prst="rightArrow">
            <a:avLst>
              <a:gd name="adj1" fmla="val 8024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Process </a:t>
            </a:r>
          </a:p>
          <a:p>
            <a:r>
              <a:rPr lang="en-US" dirty="0" smtClean="0"/>
              <a:t>Transform </a:t>
            </a:r>
          </a:p>
          <a:p>
            <a:r>
              <a:rPr lang="en-US" dirty="0" smtClean="0"/>
              <a:t>Analyze</a:t>
            </a:r>
            <a:endParaRPr lang="en-US" dirty="0"/>
          </a:p>
        </p:txBody>
      </p:sp>
      <p:sp>
        <p:nvSpPr>
          <p:cNvPr id="8" name="TextBox 7"/>
          <p:cNvSpPr txBox="1"/>
          <p:nvPr/>
        </p:nvSpPr>
        <p:spPr>
          <a:xfrm>
            <a:off x="457223" y="1780350"/>
            <a:ext cx="2946948" cy="1754326"/>
          </a:xfrm>
          <a:prstGeom prst="rect">
            <a:avLst/>
          </a:prstGeom>
          <a:noFill/>
        </p:spPr>
        <p:txBody>
          <a:bodyPr wrap="square" rtlCol="0">
            <a:spAutoFit/>
          </a:bodyPr>
          <a:lstStyle/>
          <a:p>
            <a:r>
              <a:rPr lang="en-US" b="1" u="sng" dirty="0" smtClean="0"/>
              <a:t>Exactly-once:</a:t>
            </a:r>
          </a:p>
          <a:p>
            <a:pPr marL="285750" indent="-285750">
              <a:buFont typeface="Arial" panose="020B0604020202020204" pitchFamily="34" charset="0"/>
              <a:buChar char="•"/>
            </a:pPr>
            <a:r>
              <a:rPr lang="en-US" dirty="0" smtClean="0"/>
              <a:t>Apache Kafka</a:t>
            </a:r>
          </a:p>
          <a:p>
            <a:pPr marL="285750" indent="-285750">
              <a:buFont typeface="Arial" panose="020B0604020202020204" pitchFamily="34" charset="0"/>
              <a:buChar char="•"/>
            </a:pPr>
            <a:r>
              <a:rPr lang="en-US" dirty="0" smtClean="0"/>
              <a:t>Kinesis</a:t>
            </a:r>
          </a:p>
          <a:p>
            <a:pPr marL="285750" indent="-285750">
              <a:buFont typeface="Arial" panose="020B0604020202020204" pitchFamily="34" charset="0"/>
              <a:buChar char="•"/>
            </a:pPr>
            <a:r>
              <a:rPr lang="en-US" dirty="0" err="1" smtClean="0"/>
              <a:t>RabbitMQ</a:t>
            </a:r>
            <a:r>
              <a:rPr lang="en-US" dirty="0" smtClean="0"/>
              <a:t> / </a:t>
            </a:r>
            <a:r>
              <a:rPr lang="en-US" dirty="0" err="1" smtClean="0"/>
              <a:t>ActiveMQ</a:t>
            </a:r>
            <a:endParaRPr lang="en-US" dirty="0" smtClean="0"/>
          </a:p>
          <a:p>
            <a:pPr marL="285750" indent="-285750">
              <a:buFont typeface="Arial" panose="020B0604020202020204" pitchFamily="34" charset="0"/>
              <a:buChar char="•"/>
            </a:pPr>
            <a:r>
              <a:rPr lang="en-US" dirty="0" smtClean="0"/>
              <a:t>File monitoring</a:t>
            </a:r>
          </a:p>
          <a:p>
            <a:pPr marL="285750" indent="-285750">
              <a:buFont typeface="Arial" panose="020B0604020202020204" pitchFamily="34" charset="0"/>
              <a:buChar char="•"/>
            </a:pPr>
            <a:endParaRPr lang="en-US" dirty="0"/>
          </a:p>
        </p:txBody>
      </p:sp>
      <p:sp>
        <p:nvSpPr>
          <p:cNvPr id="9" name="TextBox 8"/>
          <p:cNvSpPr txBox="1"/>
          <p:nvPr/>
        </p:nvSpPr>
        <p:spPr>
          <a:xfrm>
            <a:off x="5846018" y="1157119"/>
            <a:ext cx="2946948" cy="1754326"/>
          </a:xfrm>
          <a:prstGeom prst="rect">
            <a:avLst/>
          </a:prstGeom>
          <a:noFill/>
        </p:spPr>
        <p:txBody>
          <a:bodyPr wrap="square" rtlCol="0">
            <a:spAutoFit/>
          </a:bodyPr>
          <a:lstStyle/>
          <a:p>
            <a:r>
              <a:rPr lang="en-US" b="1" u="sng" dirty="0" smtClean="0"/>
              <a:t>Exactly-once:</a:t>
            </a:r>
          </a:p>
          <a:p>
            <a:pPr marL="285750" indent="-285750">
              <a:buFont typeface="Arial" panose="020B0604020202020204" pitchFamily="34" charset="0"/>
              <a:buChar char="•"/>
            </a:pPr>
            <a:r>
              <a:rPr lang="en-US" dirty="0" smtClean="0"/>
              <a:t>Rolling file sink</a:t>
            </a:r>
          </a:p>
          <a:p>
            <a:pPr marL="285750" indent="-285750">
              <a:buFont typeface="Arial" panose="020B0604020202020204" pitchFamily="34" charset="0"/>
              <a:buChar char="•"/>
            </a:pPr>
            <a:r>
              <a:rPr lang="en-US" dirty="0" smtClean="0"/>
              <a:t>With idempotent updates</a:t>
            </a:r>
          </a:p>
          <a:p>
            <a:pPr marL="742950" lvl="1" indent="-285750">
              <a:buFont typeface="Arial" panose="020B0604020202020204" pitchFamily="34" charset="0"/>
              <a:buChar char="•"/>
            </a:pPr>
            <a:r>
              <a:rPr lang="en-US" dirty="0" smtClean="0"/>
              <a:t>Apache Cassandra</a:t>
            </a:r>
          </a:p>
          <a:p>
            <a:pPr marL="742950" lvl="1" indent="-285750">
              <a:buFont typeface="Arial" panose="020B0604020202020204" pitchFamily="34" charset="0"/>
              <a:buChar char="•"/>
            </a:pPr>
            <a:r>
              <a:rPr lang="en-US" dirty="0" err="1" smtClean="0"/>
              <a:t>Elasticsearch</a:t>
            </a:r>
            <a:endParaRPr lang="en-US" dirty="0" smtClean="0"/>
          </a:p>
          <a:p>
            <a:pPr marL="742950" lvl="1" indent="-285750">
              <a:buFont typeface="Arial" panose="020B0604020202020204" pitchFamily="34" charset="0"/>
              <a:buChar char="•"/>
            </a:pPr>
            <a:r>
              <a:rPr lang="en-US" dirty="0" err="1" smtClean="0"/>
              <a:t>Redis</a:t>
            </a:r>
            <a:endParaRPr lang="en-US" dirty="0" smtClean="0"/>
          </a:p>
        </p:txBody>
      </p:sp>
      <p:sp>
        <p:nvSpPr>
          <p:cNvPr id="10" name="TextBox 9"/>
          <p:cNvSpPr txBox="1"/>
          <p:nvPr/>
        </p:nvSpPr>
        <p:spPr>
          <a:xfrm>
            <a:off x="5846018" y="2962191"/>
            <a:ext cx="2946948" cy="646331"/>
          </a:xfrm>
          <a:prstGeom prst="rect">
            <a:avLst/>
          </a:prstGeom>
          <a:noFill/>
        </p:spPr>
        <p:txBody>
          <a:bodyPr wrap="square" rtlCol="0">
            <a:spAutoFit/>
          </a:bodyPr>
          <a:lstStyle/>
          <a:p>
            <a:r>
              <a:rPr lang="en-US" b="1" u="sng" dirty="0" smtClean="0"/>
              <a:t>At-least-once (duplicates):</a:t>
            </a:r>
          </a:p>
          <a:p>
            <a:pPr marL="285750" indent="-285750">
              <a:buFont typeface="Arial" panose="020B0604020202020204" pitchFamily="34" charset="0"/>
              <a:buChar char="•"/>
            </a:pPr>
            <a:r>
              <a:rPr lang="en-US" dirty="0" smtClean="0"/>
              <a:t>Apache Kafka</a:t>
            </a:r>
          </a:p>
        </p:txBody>
      </p:sp>
      <p:sp>
        <p:nvSpPr>
          <p:cNvPr id="11" name="Content Placeholder 2"/>
          <p:cNvSpPr txBox="1">
            <a:spLocks/>
          </p:cNvSpPr>
          <p:nvPr/>
        </p:nvSpPr>
        <p:spPr>
          <a:xfrm>
            <a:off x="457223" y="3973407"/>
            <a:ext cx="8229600" cy="9556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rgbClr val="34AD91"/>
              </a:buClr>
              <a:buFont typeface="Wingdings" charset="2"/>
              <a:buChar char="§"/>
              <a:defRPr sz="3200" kern="1200">
                <a:solidFill>
                  <a:schemeClr val="tx1"/>
                </a:solidFill>
                <a:latin typeface="+mn-lt"/>
                <a:ea typeface="+mn-ea"/>
                <a:cs typeface="Avenir Next Regular"/>
              </a:defRPr>
            </a:lvl1pPr>
            <a:lvl2pPr marL="742950" indent="-285750" algn="l" defTabSz="457200" rtl="0" eaLnBrk="1" latinLnBrk="0" hangingPunct="1">
              <a:spcBef>
                <a:spcPct val="20000"/>
              </a:spcBef>
              <a:buClr>
                <a:srgbClr val="34AD91"/>
              </a:buClr>
              <a:buFont typeface="Arial"/>
              <a:buChar char="•"/>
              <a:defRPr sz="2800" kern="1200">
                <a:solidFill>
                  <a:schemeClr val="tx1"/>
                </a:solidFill>
                <a:latin typeface="+mn-lt"/>
                <a:ea typeface="+mn-ea"/>
                <a:cs typeface="Avenir Next Regular"/>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venir Next Regular"/>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Flink allows to move data between systems, keeping consistency </a:t>
            </a:r>
            <a:endParaRPr lang="en-US" dirty="0"/>
          </a:p>
        </p:txBody>
      </p:sp>
      <p:pic>
        <p:nvPicPr>
          <p:cNvPr id="1028" name="Picture 4" descr="https://flink.apache.org/img/logo/png/200/flink_squirrel_200_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941" y="2284060"/>
            <a:ext cx="562105" cy="56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79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3" name="Right Arrow 22"/>
          <p:cNvSpPr/>
          <p:nvPr/>
        </p:nvSpPr>
        <p:spPr>
          <a:xfrm rot="21238368">
            <a:off x="3054674" y="3400309"/>
            <a:ext cx="2002412" cy="164386"/>
          </a:xfrm>
          <a:prstGeom prst="rightArrow">
            <a:avLst/>
          </a:prstGeom>
          <a:solidFill>
            <a:srgbClr val="2D9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rot="20332743">
            <a:off x="2999495" y="3007678"/>
            <a:ext cx="2127499" cy="164386"/>
          </a:xfrm>
          <a:prstGeom prst="rightArrow">
            <a:avLst/>
          </a:prstGeom>
          <a:solidFill>
            <a:srgbClr val="2D9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Arrow 24"/>
          <p:cNvSpPr/>
          <p:nvPr/>
        </p:nvSpPr>
        <p:spPr>
          <a:xfrm rot="19565701">
            <a:off x="2843565" y="2586399"/>
            <a:ext cx="2400500" cy="164386"/>
          </a:xfrm>
          <a:prstGeom prst="rightArrow">
            <a:avLst/>
          </a:prstGeom>
          <a:solidFill>
            <a:srgbClr val="2D9F7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Continuous File Monitoring</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28</a:t>
            </a:fld>
            <a:endParaRPr lang="en-US">
              <a:solidFill>
                <a:prstClr val="black">
                  <a:tint val="75000"/>
                </a:prstClr>
              </a:solidFill>
            </a:endParaRPr>
          </a:p>
        </p:txBody>
      </p:sp>
      <p:sp>
        <p:nvSpPr>
          <p:cNvPr id="5" name="Can 4"/>
          <p:cNvSpPr/>
          <p:nvPr/>
        </p:nvSpPr>
        <p:spPr>
          <a:xfrm>
            <a:off x="1491953" y="3041669"/>
            <a:ext cx="1496603" cy="827129"/>
          </a:xfrm>
          <a:prstGeom prst="can">
            <a:avLst/>
          </a:prstGeom>
          <a:solidFill>
            <a:srgbClr val="2D9F7E"/>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Some </a:t>
            </a:r>
            <a:r>
              <a:rPr lang="en-US" dirty="0" err="1" smtClean="0"/>
              <a:t>FileSystem</a:t>
            </a:r>
            <a:endParaRPr lang="en-US" dirty="0"/>
          </a:p>
        </p:txBody>
      </p:sp>
      <p:sp>
        <p:nvSpPr>
          <p:cNvPr id="6" name="Rectangle 5"/>
          <p:cNvSpPr/>
          <p:nvPr/>
        </p:nvSpPr>
        <p:spPr>
          <a:xfrm>
            <a:off x="1584420" y="1452598"/>
            <a:ext cx="1311668" cy="821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Monitoring task</a:t>
            </a:r>
            <a:endParaRPr lang="en-US" dirty="0"/>
          </a:p>
        </p:txBody>
      </p:sp>
      <p:cxnSp>
        <p:nvCxnSpPr>
          <p:cNvPr id="8" name="Straight Arrow Connector 7"/>
          <p:cNvCxnSpPr>
            <a:stCxn id="6" idx="2"/>
            <a:endCxn id="5" idx="1"/>
          </p:cNvCxnSpPr>
          <p:nvPr/>
        </p:nvCxnSpPr>
        <p:spPr>
          <a:xfrm>
            <a:off x="2240254" y="2274531"/>
            <a:ext cx="1" cy="76713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0290" y="2474061"/>
            <a:ext cx="2061681" cy="369332"/>
          </a:xfrm>
          <a:prstGeom prst="rect">
            <a:avLst/>
          </a:prstGeom>
          <a:noFill/>
        </p:spPr>
        <p:txBody>
          <a:bodyPr wrap="square" rtlCol="0">
            <a:spAutoFit/>
          </a:bodyPr>
          <a:lstStyle/>
          <a:p>
            <a:r>
              <a:rPr lang="en-US" dirty="0" smtClean="0"/>
              <a:t>Periodic Querying</a:t>
            </a:r>
            <a:endParaRPr lang="en-US" dirty="0"/>
          </a:p>
        </p:txBody>
      </p:sp>
      <p:sp>
        <p:nvSpPr>
          <p:cNvPr id="10" name="Rectangle 9"/>
          <p:cNvSpPr/>
          <p:nvPr/>
        </p:nvSpPr>
        <p:spPr>
          <a:xfrm>
            <a:off x="5106744" y="1320746"/>
            <a:ext cx="1311668" cy="7139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Parallel file reader</a:t>
            </a:r>
            <a:endParaRPr lang="en-US" dirty="0"/>
          </a:p>
        </p:txBody>
      </p:sp>
      <p:sp>
        <p:nvSpPr>
          <p:cNvPr id="11" name="Rectangle 10"/>
          <p:cNvSpPr/>
          <p:nvPr/>
        </p:nvSpPr>
        <p:spPr>
          <a:xfrm>
            <a:off x="5106743" y="2096505"/>
            <a:ext cx="1311668" cy="7139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Parallel file reader</a:t>
            </a:r>
            <a:endParaRPr lang="en-US" dirty="0"/>
          </a:p>
        </p:txBody>
      </p:sp>
      <p:sp>
        <p:nvSpPr>
          <p:cNvPr id="12" name="Rectangle 11"/>
          <p:cNvSpPr/>
          <p:nvPr/>
        </p:nvSpPr>
        <p:spPr>
          <a:xfrm>
            <a:off x="5106744" y="2887556"/>
            <a:ext cx="1311668" cy="746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Parallel file reader</a:t>
            </a:r>
            <a:endParaRPr lang="en-US" dirty="0"/>
          </a:p>
        </p:txBody>
      </p:sp>
      <p:cxnSp>
        <p:nvCxnSpPr>
          <p:cNvPr id="14" name="Straight Arrow Connector 13"/>
          <p:cNvCxnSpPr>
            <a:stCxn id="6" idx="3"/>
            <a:endCxn id="10" idx="1"/>
          </p:cNvCxnSpPr>
          <p:nvPr/>
        </p:nvCxnSpPr>
        <p:spPr>
          <a:xfrm flipV="1">
            <a:off x="2896088" y="1677744"/>
            <a:ext cx="2210656" cy="185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3"/>
            <a:endCxn id="11" idx="1"/>
          </p:cNvCxnSpPr>
          <p:nvPr/>
        </p:nvCxnSpPr>
        <p:spPr>
          <a:xfrm>
            <a:off x="2896088" y="1863565"/>
            <a:ext cx="2210655" cy="5899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12" idx="1"/>
          </p:cNvCxnSpPr>
          <p:nvPr/>
        </p:nvCxnSpPr>
        <p:spPr>
          <a:xfrm>
            <a:off x="2896088" y="1863565"/>
            <a:ext cx="2210656" cy="1397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Flowchart: Document 18"/>
          <p:cNvSpPr/>
          <p:nvPr/>
        </p:nvSpPr>
        <p:spPr>
          <a:xfrm>
            <a:off x="3331027" y="1731713"/>
            <a:ext cx="311650" cy="196921"/>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Flowchart: Document 19"/>
          <p:cNvSpPr/>
          <p:nvPr/>
        </p:nvSpPr>
        <p:spPr>
          <a:xfrm>
            <a:off x="4467178" y="1666644"/>
            <a:ext cx="311650" cy="196921"/>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1" name="Flowchart: Document 20"/>
          <p:cNvSpPr/>
          <p:nvPr/>
        </p:nvSpPr>
        <p:spPr>
          <a:xfrm>
            <a:off x="4043815" y="2129231"/>
            <a:ext cx="311650" cy="196921"/>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Rounded Rectangular Callout 21"/>
          <p:cNvSpPr/>
          <p:nvPr/>
        </p:nvSpPr>
        <p:spPr>
          <a:xfrm>
            <a:off x="3477006" y="1144870"/>
            <a:ext cx="1361326" cy="746631"/>
          </a:xfrm>
          <a:prstGeom prst="wedgeRoundRectCallout">
            <a:avLst>
              <a:gd name="adj1" fmla="val -1799"/>
              <a:gd name="adj2" fmla="val 92076"/>
              <a:gd name="adj3" fmla="val 16667"/>
            </a:avLst>
          </a:prstGeom>
          <a:solidFill>
            <a:schemeClr val="bg1">
              <a:lumMod val="85000"/>
              <a:alpha val="74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File Path</a:t>
            </a:r>
          </a:p>
          <a:p>
            <a:pPr marL="285750" indent="-285750">
              <a:buFont typeface="Arial" panose="020B0604020202020204" pitchFamily="34" charset="0"/>
              <a:buChar char="•"/>
            </a:pPr>
            <a:r>
              <a:rPr lang="en-US" dirty="0" smtClean="0">
                <a:solidFill>
                  <a:schemeClr val="tx1"/>
                </a:solidFill>
              </a:rPr>
              <a:t>Offset</a:t>
            </a:r>
            <a:endParaRPr lang="en-US" dirty="0">
              <a:solidFill>
                <a:schemeClr val="tx1"/>
              </a:solidFill>
            </a:endParaRPr>
          </a:p>
        </p:txBody>
      </p:sp>
      <p:sp>
        <p:nvSpPr>
          <p:cNvPr id="26" name="Rectangle 25"/>
          <p:cNvSpPr/>
          <p:nvPr/>
        </p:nvSpPr>
        <p:spPr>
          <a:xfrm>
            <a:off x="6530538" y="144424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Rectangle 26"/>
          <p:cNvSpPr/>
          <p:nvPr/>
        </p:nvSpPr>
        <p:spPr>
          <a:xfrm>
            <a:off x="6814789" y="144424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Rectangle 27"/>
          <p:cNvSpPr/>
          <p:nvPr/>
        </p:nvSpPr>
        <p:spPr>
          <a:xfrm>
            <a:off x="6530538" y="2425736"/>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Rectangle 28"/>
          <p:cNvSpPr/>
          <p:nvPr/>
        </p:nvSpPr>
        <p:spPr>
          <a:xfrm>
            <a:off x="6814789" y="2425736"/>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Rectangle 29"/>
          <p:cNvSpPr/>
          <p:nvPr/>
        </p:nvSpPr>
        <p:spPr>
          <a:xfrm>
            <a:off x="7099040" y="144424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 name="Rectangle 30"/>
          <p:cNvSpPr/>
          <p:nvPr/>
        </p:nvSpPr>
        <p:spPr>
          <a:xfrm>
            <a:off x="7383291" y="144424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33" name="Straight Arrow Connector 32"/>
          <p:cNvCxnSpPr/>
          <p:nvPr/>
        </p:nvCxnSpPr>
        <p:spPr>
          <a:xfrm>
            <a:off x="6530538" y="1761340"/>
            <a:ext cx="15479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444917" y="1724207"/>
            <a:ext cx="1486329" cy="369332"/>
          </a:xfrm>
          <a:prstGeom prst="rect">
            <a:avLst/>
          </a:prstGeom>
          <a:noFill/>
        </p:spPr>
        <p:txBody>
          <a:bodyPr wrap="square" rtlCol="0">
            <a:spAutoFit/>
          </a:bodyPr>
          <a:lstStyle/>
          <a:p>
            <a:r>
              <a:rPr lang="en-US" dirty="0" smtClean="0"/>
              <a:t>Records</a:t>
            </a:r>
            <a:endParaRPr lang="en-US" dirty="0"/>
          </a:p>
        </p:txBody>
      </p:sp>
      <p:sp>
        <p:nvSpPr>
          <p:cNvPr id="35" name="Flowchart: Document 34"/>
          <p:cNvSpPr/>
          <p:nvPr/>
        </p:nvSpPr>
        <p:spPr>
          <a:xfrm>
            <a:off x="4339976" y="2242169"/>
            <a:ext cx="311650" cy="196921"/>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6" name="Flowchart: Document 35"/>
          <p:cNvSpPr/>
          <p:nvPr/>
        </p:nvSpPr>
        <p:spPr>
          <a:xfrm>
            <a:off x="4623003" y="2319721"/>
            <a:ext cx="311650" cy="196921"/>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3" name="Content Placeholder 2"/>
          <p:cNvSpPr txBox="1">
            <a:spLocks/>
          </p:cNvSpPr>
          <p:nvPr/>
        </p:nvSpPr>
        <p:spPr>
          <a:xfrm>
            <a:off x="430290" y="4044223"/>
            <a:ext cx="8229600" cy="955654"/>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34AD91"/>
              </a:buClr>
              <a:buFont typeface="Wingdings" charset="2"/>
              <a:buChar char="§"/>
              <a:defRPr sz="3200" kern="1200">
                <a:solidFill>
                  <a:schemeClr val="tx1"/>
                </a:solidFill>
                <a:latin typeface="+mn-lt"/>
                <a:ea typeface="+mn-ea"/>
                <a:cs typeface="Avenir Next Regular"/>
              </a:defRPr>
            </a:lvl1pPr>
            <a:lvl2pPr marL="742950" indent="-285750" algn="l" defTabSz="457200" rtl="0" eaLnBrk="1" latinLnBrk="0" hangingPunct="1">
              <a:spcBef>
                <a:spcPct val="20000"/>
              </a:spcBef>
              <a:buClr>
                <a:srgbClr val="34AD91"/>
              </a:buClr>
              <a:buFont typeface="Arial"/>
              <a:buChar char="•"/>
              <a:defRPr sz="2800" kern="1200">
                <a:solidFill>
                  <a:schemeClr val="tx1"/>
                </a:solidFill>
                <a:latin typeface="+mn-lt"/>
                <a:ea typeface="+mn-ea"/>
                <a:cs typeface="Avenir Next Regular"/>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venir Next Regular"/>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monitoring task checkpoints the last “modification time”</a:t>
            </a:r>
          </a:p>
          <a:p>
            <a:r>
              <a:rPr lang="en-US" dirty="0" smtClean="0"/>
              <a:t>The file readers checkpoint the current file + offset and the list of pending files to read</a:t>
            </a:r>
            <a:endParaRPr lang="en-US" dirty="0"/>
          </a:p>
        </p:txBody>
      </p:sp>
    </p:spTree>
    <p:extLst>
      <p:ext uri="{BB962C8B-B14F-4D97-AF65-F5344CB8AC3E}">
        <p14:creationId xmlns:p14="http://schemas.microsoft.com/office/powerpoint/2010/main" val="98860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Rolling / Bucketing File Sink</a:t>
            </a:r>
            <a:endParaRPr lang="en-US" dirty="0"/>
          </a:p>
        </p:txBody>
      </p:sp>
      <p:sp>
        <p:nvSpPr>
          <p:cNvPr id="3" name="Content Placeholder 2"/>
          <p:cNvSpPr>
            <a:spLocks noGrp="1"/>
          </p:cNvSpPr>
          <p:nvPr>
            <p:ph idx="1"/>
          </p:nvPr>
        </p:nvSpPr>
        <p:spPr>
          <a:xfrm>
            <a:off x="457200" y="1105784"/>
            <a:ext cx="8229600" cy="3935324"/>
          </a:xfrm>
        </p:spPr>
        <p:txBody>
          <a:bodyPr>
            <a:normAutofit/>
          </a:bodyPr>
          <a:lstStyle/>
          <a:p>
            <a:r>
              <a:rPr lang="en-US" dirty="0" smtClean="0"/>
              <a:t>System time bucketing</a:t>
            </a:r>
          </a:p>
          <a:p>
            <a:endParaRPr lang="en-US" dirty="0"/>
          </a:p>
          <a:p>
            <a:pPr marL="0" indent="0">
              <a:buNone/>
            </a:pPr>
            <a:endParaRPr lang="en-US" dirty="0"/>
          </a:p>
          <a:p>
            <a:pPr marL="0" indent="0">
              <a:buNone/>
            </a:pPr>
            <a:endParaRPr lang="en-US" sz="1050" dirty="0" smtClean="0"/>
          </a:p>
          <a:p>
            <a:r>
              <a:rPr lang="en-US" dirty="0" smtClean="0"/>
              <a:t>Bucketing based on  record data</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29</a:t>
            </a:fld>
            <a:endParaRPr lang="en-US">
              <a:solidFill>
                <a:prstClr val="black">
                  <a:tint val="75000"/>
                </a:prstClr>
              </a:solidFill>
            </a:endParaRPr>
          </a:p>
        </p:txBody>
      </p:sp>
      <p:sp>
        <p:nvSpPr>
          <p:cNvPr id="5" name="Right Arrow 4"/>
          <p:cNvSpPr/>
          <p:nvPr/>
        </p:nvSpPr>
        <p:spPr>
          <a:xfrm>
            <a:off x="428064" y="1771370"/>
            <a:ext cx="3616504" cy="523982"/>
          </a:xfrm>
          <a:prstGeom prst="rightArrow">
            <a:avLst>
              <a:gd name="adj1" fmla="val 6215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245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Rectangle 6"/>
          <p:cNvSpPr/>
          <p:nvPr/>
        </p:nvSpPr>
        <p:spPr>
          <a:xfrm>
            <a:off x="762213"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Rectangle 7"/>
          <p:cNvSpPr/>
          <p:nvPr/>
        </p:nvSpPr>
        <p:spPr>
          <a:xfrm>
            <a:off x="104196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Rectangle 8"/>
          <p:cNvSpPr/>
          <p:nvPr/>
        </p:nvSpPr>
        <p:spPr>
          <a:xfrm>
            <a:off x="1321723"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160147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ectangle 10"/>
          <p:cNvSpPr/>
          <p:nvPr/>
        </p:nvSpPr>
        <p:spPr>
          <a:xfrm>
            <a:off x="1881233"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216098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Rectangle 12"/>
          <p:cNvSpPr/>
          <p:nvPr/>
        </p:nvSpPr>
        <p:spPr>
          <a:xfrm>
            <a:off x="2440743"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Rectangle 13"/>
          <p:cNvSpPr/>
          <p:nvPr/>
        </p:nvSpPr>
        <p:spPr>
          <a:xfrm>
            <a:off x="272049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Rectangle 14"/>
          <p:cNvSpPr/>
          <p:nvPr/>
        </p:nvSpPr>
        <p:spPr>
          <a:xfrm>
            <a:off x="3000253"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Rectangle 15"/>
          <p:cNvSpPr/>
          <p:nvPr/>
        </p:nvSpPr>
        <p:spPr>
          <a:xfrm>
            <a:off x="328000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 name="Rectangle 16"/>
          <p:cNvSpPr/>
          <p:nvPr/>
        </p:nvSpPr>
        <p:spPr>
          <a:xfrm>
            <a:off x="3559768" y="19279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Rectangle 17"/>
          <p:cNvSpPr/>
          <p:nvPr/>
        </p:nvSpPr>
        <p:spPr>
          <a:xfrm>
            <a:off x="4236352" y="1692560"/>
            <a:ext cx="1250023" cy="767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Bucketing Operator</a:t>
            </a:r>
            <a:endParaRPr lang="en-US" dirty="0"/>
          </a:p>
        </p:txBody>
      </p:sp>
      <p:sp>
        <p:nvSpPr>
          <p:cNvPr id="19" name="Can 18"/>
          <p:cNvSpPr/>
          <p:nvPr/>
        </p:nvSpPr>
        <p:spPr>
          <a:xfrm>
            <a:off x="5650515" y="2451775"/>
            <a:ext cx="794534" cy="511435"/>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11:00</a:t>
            </a:r>
          </a:p>
        </p:txBody>
      </p:sp>
      <p:sp>
        <p:nvSpPr>
          <p:cNvPr id="22" name="Bent Arrow 21"/>
          <p:cNvSpPr/>
          <p:nvPr/>
        </p:nvSpPr>
        <p:spPr>
          <a:xfrm rot="10800000" flipH="1">
            <a:off x="5072866" y="2451775"/>
            <a:ext cx="520557" cy="331528"/>
          </a:xfrm>
          <a:prstGeom prst="bentArrow">
            <a:avLst>
              <a:gd name="adj1" fmla="val 36916"/>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Can 22"/>
          <p:cNvSpPr/>
          <p:nvPr/>
        </p:nvSpPr>
        <p:spPr>
          <a:xfrm>
            <a:off x="6504982" y="2451775"/>
            <a:ext cx="794534" cy="511435"/>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10:00</a:t>
            </a:r>
          </a:p>
        </p:txBody>
      </p:sp>
      <p:sp>
        <p:nvSpPr>
          <p:cNvPr id="24" name="Can 23"/>
          <p:cNvSpPr/>
          <p:nvPr/>
        </p:nvSpPr>
        <p:spPr>
          <a:xfrm>
            <a:off x="7359449" y="2451775"/>
            <a:ext cx="794534" cy="511435"/>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r>
              <a:rPr lang="en-US" dirty="0" smtClean="0"/>
              <a:t>:00</a:t>
            </a:r>
          </a:p>
        </p:txBody>
      </p:sp>
      <p:grpSp>
        <p:nvGrpSpPr>
          <p:cNvPr id="43" name="Group 42"/>
          <p:cNvGrpSpPr/>
          <p:nvPr/>
        </p:nvGrpSpPr>
        <p:grpSpPr>
          <a:xfrm>
            <a:off x="430430" y="3612885"/>
            <a:ext cx="5058311" cy="767137"/>
            <a:chOff x="-99318" y="3181481"/>
            <a:chExt cx="5058311" cy="767137"/>
          </a:xfrm>
        </p:grpSpPr>
        <p:sp>
          <p:nvSpPr>
            <p:cNvPr id="25" name="Right Arrow 24"/>
            <p:cNvSpPr/>
            <p:nvPr/>
          </p:nvSpPr>
          <p:spPr>
            <a:xfrm>
              <a:off x="-99318" y="3260291"/>
              <a:ext cx="3616504" cy="523982"/>
            </a:xfrm>
            <a:prstGeom prst="rightArrow">
              <a:avLst>
                <a:gd name="adj1" fmla="val 6215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4924"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9</a:t>
              </a:r>
              <a:endParaRPr lang="en-US" dirty="0"/>
            </a:p>
          </p:txBody>
        </p:sp>
        <p:sp>
          <p:nvSpPr>
            <p:cNvPr id="27" name="Rectangle 26"/>
            <p:cNvSpPr/>
            <p:nvPr/>
          </p:nvSpPr>
          <p:spPr>
            <a:xfrm>
              <a:off x="234831"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5</a:t>
              </a:r>
              <a:endParaRPr lang="en-US" dirty="0"/>
            </a:p>
          </p:txBody>
        </p:sp>
        <p:sp>
          <p:nvSpPr>
            <p:cNvPr id="28" name="Rectangle 27"/>
            <p:cNvSpPr/>
            <p:nvPr/>
          </p:nvSpPr>
          <p:spPr>
            <a:xfrm>
              <a:off x="514586"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29" name="Rectangle 28"/>
            <p:cNvSpPr/>
            <p:nvPr/>
          </p:nvSpPr>
          <p:spPr>
            <a:xfrm>
              <a:off x="794341"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1</a:t>
              </a:r>
              <a:endParaRPr lang="en-US" dirty="0"/>
            </a:p>
          </p:txBody>
        </p:sp>
        <p:sp>
          <p:nvSpPr>
            <p:cNvPr id="30" name="Rectangle 29"/>
            <p:cNvSpPr/>
            <p:nvPr/>
          </p:nvSpPr>
          <p:spPr>
            <a:xfrm>
              <a:off x="1074096"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8</a:t>
              </a:r>
              <a:endParaRPr lang="en-US" dirty="0"/>
            </a:p>
          </p:txBody>
        </p:sp>
        <p:sp>
          <p:nvSpPr>
            <p:cNvPr id="31" name="Rectangle 30"/>
            <p:cNvSpPr/>
            <p:nvPr/>
          </p:nvSpPr>
          <p:spPr>
            <a:xfrm>
              <a:off x="1353851"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32" name="Rectangle 31"/>
            <p:cNvSpPr/>
            <p:nvPr/>
          </p:nvSpPr>
          <p:spPr>
            <a:xfrm>
              <a:off x="1633606"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33" name="Rectangle 32"/>
            <p:cNvSpPr/>
            <p:nvPr/>
          </p:nvSpPr>
          <p:spPr>
            <a:xfrm>
              <a:off x="1913361"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34" name="Rectangle 33"/>
            <p:cNvSpPr/>
            <p:nvPr/>
          </p:nvSpPr>
          <p:spPr>
            <a:xfrm>
              <a:off x="2193116"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6</a:t>
              </a:r>
              <a:endParaRPr lang="en-US" dirty="0"/>
            </a:p>
          </p:txBody>
        </p:sp>
        <p:sp>
          <p:nvSpPr>
            <p:cNvPr id="35" name="Rectangle 34"/>
            <p:cNvSpPr/>
            <p:nvPr/>
          </p:nvSpPr>
          <p:spPr>
            <a:xfrm>
              <a:off x="2472871"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2</a:t>
              </a:r>
              <a:endParaRPr lang="en-US" dirty="0"/>
            </a:p>
          </p:txBody>
        </p:sp>
        <p:sp>
          <p:nvSpPr>
            <p:cNvPr id="36" name="Rectangle 35"/>
            <p:cNvSpPr/>
            <p:nvPr/>
          </p:nvSpPr>
          <p:spPr>
            <a:xfrm>
              <a:off x="2752626"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3</a:t>
              </a:r>
              <a:endParaRPr lang="en-US" dirty="0"/>
            </a:p>
          </p:txBody>
        </p:sp>
        <p:sp>
          <p:nvSpPr>
            <p:cNvPr id="37" name="Rectangle 36"/>
            <p:cNvSpPr/>
            <p:nvPr/>
          </p:nvSpPr>
          <p:spPr>
            <a:xfrm>
              <a:off x="3032386" y="3416845"/>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38" name="Rectangle 37"/>
            <p:cNvSpPr/>
            <p:nvPr/>
          </p:nvSpPr>
          <p:spPr>
            <a:xfrm>
              <a:off x="3708970" y="3181481"/>
              <a:ext cx="1250023" cy="767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Bucketing Operator</a:t>
              </a:r>
              <a:endParaRPr lang="en-US" dirty="0"/>
            </a:p>
          </p:txBody>
        </p:sp>
      </p:grpSp>
      <p:sp>
        <p:nvSpPr>
          <p:cNvPr id="44" name="Can 43"/>
          <p:cNvSpPr/>
          <p:nvPr/>
        </p:nvSpPr>
        <p:spPr>
          <a:xfrm>
            <a:off x="8213916" y="2452933"/>
            <a:ext cx="794534" cy="511435"/>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r>
              <a:rPr lang="en-US" dirty="0" smtClean="0"/>
              <a:t>:00</a:t>
            </a:r>
          </a:p>
        </p:txBody>
      </p:sp>
      <p:sp>
        <p:nvSpPr>
          <p:cNvPr id="45" name="Bent Arrow 44"/>
          <p:cNvSpPr/>
          <p:nvPr/>
        </p:nvSpPr>
        <p:spPr>
          <a:xfrm rot="10800000" flipH="1">
            <a:off x="5072865" y="4380022"/>
            <a:ext cx="520557" cy="331528"/>
          </a:xfrm>
          <a:prstGeom prst="bentArrow">
            <a:avLst>
              <a:gd name="adj1" fmla="val 36916"/>
              <a:gd name="adj2" fmla="val 25000"/>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Can 45"/>
          <p:cNvSpPr/>
          <p:nvPr/>
        </p:nvSpPr>
        <p:spPr>
          <a:xfrm>
            <a:off x="5650515" y="4372128"/>
            <a:ext cx="794534" cy="511435"/>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0-4</a:t>
            </a:r>
          </a:p>
        </p:txBody>
      </p:sp>
      <p:sp>
        <p:nvSpPr>
          <p:cNvPr id="47" name="Can 46"/>
          <p:cNvSpPr/>
          <p:nvPr/>
        </p:nvSpPr>
        <p:spPr>
          <a:xfrm>
            <a:off x="6504982" y="4396444"/>
            <a:ext cx="794534" cy="511435"/>
          </a:xfrm>
          <a:prstGeom prst="can">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5-9</a:t>
            </a:r>
          </a:p>
        </p:txBody>
      </p:sp>
    </p:spTree>
    <p:extLst>
      <p:ext uri="{BB962C8B-B14F-4D97-AF65-F5344CB8AC3E}">
        <p14:creationId xmlns:p14="http://schemas.microsoft.com/office/powerpoint/2010/main" val="60133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Connectors in Apache Flink</a:t>
            </a:r>
            <a:r>
              <a:rPr lang="de-DE" b="0" dirty="0"/>
              <a:t>®</a:t>
            </a:r>
            <a:endParaRPr lang="en-US" dirty="0"/>
          </a:p>
        </p:txBody>
      </p:sp>
      <p:sp>
        <p:nvSpPr>
          <p:cNvPr id="3" name="Textplatzhalter 2"/>
          <p:cNvSpPr>
            <a:spLocks noGrp="1"/>
          </p:cNvSpPr>
          <p:nvPr>
            <p:ph type="body" idx="1"/>
          </p:nvPr>
        </p:nvSpPr>
        <p:spPr/>
        <p:txBody>
          <a:bodyPr/>
          <a:lstStyle/>
          <a:p>
            <a:r>
              <a:rPr lang="en-US" dirty="0" smtClean="0"/>
              <a:t>“Hello World, let’s connect”</a:t>
            </a:r>
            <a:endParaRPr lang="en-US" dirty="0"/>
          </a:p>
        </p:txBody>
      </p:sp>
      <p:sp>
        <p:nvSpPr>
          <p:cNvPr id="4" name="Foliennummernplatzhalter 3"/>
          <p:cNvSpPr>
            <a:spLocks noGrp="1"/>
          </p:cNvSpPr>
          <p:nvPr>
            <p:ph type="sldNum" sz="quarter" idx="12"/>
          </p:nvPr>
        </p:nvSpPr>
        <p:spPr/>
        <p:txBody>
          <a:bodyPr/>
          <a:lstStyle/>
          <a:p>
            <a:fld id="{B07C5D84-2227-C144-B485-A8CA33CE4230}" type="slidenum">
              <a:rPr lang="en-US" smtClean="0"/>
              <a:pPr/>
              <a:t>3</a:t>
            </a:fld>
            <a:endParaRPr lang="en-US"/>
          </a:p>
        </p:txBody>
      </p:sp>
    </p:spTree>
    <p:extLst>
      <p:ext uri="{BB962C8B-B14F-4D97-AF65-F5344CB8AC3E}">
        <p14:creationId xmlns:p14="http://schemas.microsoft.com/office/powerpoint/2010/main" val="547506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Bucketing File Sink exactly-once</a:t>
            </a:r>
            <a:endParaRPr lang="en-US" dirty="0"/>
          </a:p>
        </p:txBody>
      </p:sp>
      <p:sp>
        <p:nvSpPr>
          <p:cNvPr id="3" name="Content Placeholder 2"/>
          <p:cNvSpPr>
            <a:spLocks noGrp="1"/>
          </p:cNvSpPr>
          <p:nvPr>
            <p:ph idx="1"/>
          </p:nvPr>
        </p:nvSpPr>
        <p:spPr/>
        <p:txBody>
          <a:bodyPr/>
          <a:lstStyle/>
          <a:p>
            <a:r>
              <a:rPr lang="en-US" dirty="0" smtClean="0"/>
              <a:t>On Hadoop 2.7+, we call truncate() to remove invalid data on restore</a:t>
            </a:r>
          </a:p>
          <a:p>
            <a:r>
              <a:rPr lang="en-US" dirty="0" smtClean="0"/>
              <a:t>On earlier versions, we’ll write a metadata file with valid offsets</a:t>
            </a:r>
          </a:p>
          <a:p>
            <a:pPr marL="457200" lvl="1" indent="0">
              <a:buNone/>
            </a:pPr>
            <a:r>
              <a:rPr lang="en-US" dirty="0" smtClean="0">
                <a:sym typeface="Wingdings" panose="05000000000000000000" pitchFamily="2" charset="2"/>
              </a:rPr>
              <a:t> Downstream consumers must take valid offset metadata into account</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55865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Kafka Producer: Avoid data loss</a:t>
            </a:r>
            <a:endParaRPr lang="en-US" dirty="0"/>
          </a:p>
        </p:txBody>
      </p:sp>
      <p:sp>
        <p:nvSpPr>
          <p:cNvPr id="4" name="Content Placeholder 3"/>
          <p:cNvSpPr>
            <a:spLocks noGrp="1"/>
          </p:cNvSpPr>
          <p:nvPr>
            <p:ph idx="1"/>
          </p:nvPr>
        </p:nvSpPr>
        <p:spPr/>
        <p:txBody>
          <a:bodyPr>
            <a:normAutofit/>
          </a:bodyPr>
          <a:lstStyle/>
          <a:p>
            <a:r>
              <a:rPr lang="en-US" sz="2400" dirty="0" smtClean="0"/>
              <a:t>Apache Kafka does currently not provide the infrastructure to produce in an exactly-once fashion</a:t>
            </a:r>
          </a:p>
          <a:p>
            <a:r>
              <a:rPr lang="en-US" sz="2400" dirty="0" smtClean="0"/>
              <a:t>By avoiding data-loss, we can guarantee at-least-once.</a:t>
            </a:r>
            <a:endParaRPr lang="en-US" sz="2400" dirty="0"/>
          </a:p>
        </p:txBody>
      </p:sp>
      <p:sp>
        <p:nvSpPr>
          <p:cNvPr id="2" name="Slide Number Placeholder 1"/>
          <p:cNvSpPr>
            <a:spLocks noGrp="1"/>
          </p:cNvSpPr>
          <p:nvPr>
            <p:ph type="sldNum" sz="quarter" idx="12"/>
          </p:nvPr>
        </p:nvSpPr>
        <p:spPr/>
        <p:txBody>
          <a:bodyPr/>
          <a:lstStyle/>
          <a:p>
            <a:fld id="{B07C5D84-2227-C144-B485-A8CA33CE4230}" type="slidenum">
              <a:rPr lang="en-US" smtClean="0">
                <a:solidFill>
                  <a:prstClr val="black">
                    <a:tint val="75000"/>
                  </a:prstClr>
                </a:solidFill>
              </a:rPr>
              <a:pPr/>
              <a:t>31</a:t>
            </a:fld>
            <a:endParaRPr lang="en-US">
              <a:solidFill>
                <a:prstClr val="black">
                  <a:tint val="75000"/>
                </a:prstClr>
              </a:solidFill>
            </a:endParaRPr>
          </a:p>
        </p:txBody>
      </p:sp>
      <p:sp>
        <p:nvSpPr>
          <p:cNvPr id="17" name="Rectangle 16"/>
          <p:cNvSpPr/>
          <p:nvPr/>
        </p:nvSpPr>
        <p:spPr>
          <a:xfrm>
            <a:off x="1253447" y="2756892"/>
            <a:ext cx="2140450" cy="434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Flink Kafka Producer</a:t>
            </a:r>
            <a:endParaRPr lang="en-US" dirty="0"/>
          </a:p>
        </p:txBody>
      </p:sp>
      <p:sp>
        <p:nvSpPr>
          <p:cNvPr id="18" name="Rectangle 17"/>
          <p:cNvSpPr/>
          <p:nvPr/>
        </p:nvSpPr>
        <p:spPr>
          <a:xfrm>
            <a:off x="5780926" y="3345944"/>
            <a:ext cx="1606193" cy="582202"/>
          </a:xfrm>
          <a:prstGeom prst="rect">
            <a:avLst/>
          </a:prstGeom>
          <a:solidFill>
            <a:srgbClr val="2D9F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Kafka broker</a:t>
            </a:r>
            <a:endParaRPr lang="en-US" dirty="0"/>
          </a:p>
        </p:txBody>
      </p:sp>
      <p:sp>
        <p:nvSpPr>
          <p:cNvPr id="20" name="Freeform 19"/>
          <p:cNvSpPr/>
          <p:nvPr/>
        </p:nvSpPr>
        <p:spPr>
          <a:xfrm>
            <a:off x="3458966" y="2988372"/>
            <a:ext cx="2297987" cy="357572"/>
          </a:xfrm>
          <a:custGeom>
            <a:avLst/>
            <a:gdLst>
              <a:gd name="connsiteX0" fmla="*/ 0 w 1726059"/>
              <a:gd name="connsiteY0" fmla="*/ 11676 h 244557"/>
              <a:gd name="connsiteX1" fmla="*/ 667821 w 1726059"/>
              <a:gd name="connsiteY1" fmla="*/ 1402 h 244557"/>
              <a:gd name="connsiteX2" fmla="*/ 1133582 w 1726059"/>
              <a:gd name="connsiteY2" fmla="*/ 39074 h 244557"/>
              <a:gd name="connsiteX3" fmla="*/ 1513726 w 1726059"/>
              <a:gd name="connsiteY3" fmla="*/ 148665 h 244557"/>
              <a:gd name="connsiteX4" fmla="*/ 1726059 w 1726059"/>
              <a:gd name="connsiteY4" fmla="*/ 244557 h 244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059" h="244557">
                <a:moveTo>
                  <a:pt x="0" y="11676"/>
                </a:moveTo>
                <a:cubicBezTo>
                  <a:pt x="239445" y="4256"/>
                  <a:pt x="478891" y="-3164"/>
                  <a:pt x="667821" y="1402"/>
                </a:cubicBezTo>
                <a:cubicBezTo>
                  <a:pt x="856751" y="5968"/>
                  <a:pt x="992598" y="14530"/>
                  <a:pt x="1133582" y="39074"/>
                </a:cubicBezTo>
                <a:cubicBezTo>
                  <a:pt x="1274566" y="63618"/>
                  <a:pt x="1414980" y="114418"/>
                  <a:pt x="1513726" y="148665"/>
                </a:cubicBezTo>
                <a:cubicBezTo>
                  <a:pt x="1612472" y="182912"/>
                  <a:pt x="1689529" y="236566"/>
                  <a:pt x="1726059" y="244557"/>
                </a:cubicBezTo>
              </a:path>
            </a:pathLst>
          </a:custGeom>
          <a:noFill/>
          <a:ln w="28575">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589106" y="2887032"/>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Rectangle 21"/>
          <p:cNvSpPr/>
          <p:nvPr/>
        </p:nvSpPr>
        <p:spPr>
          <a:xfrm>
            <a:off x="3873357" y="289932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Rectangle 22"/>
          <p:cNvSpPr/>
          <p:nvPr/>
        </p:nvSpPr>
        <p:spPr>
          <a:xfrm>
            <a:off x="4167881" y="289932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Rectangle 23"/>
          <p:cNvSpPr/>
          <p:nvPr/>
        </p:nvSpPr>
        <p:spPr>
          <a:xfrm>
            <a:off x="4453843" y="2928439"/>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5" name="Rectangle 24"/>
          <p:cNvSpPr/>
          <p:nvPr/>
        </p:nvSpPr>
        <p:spPr>
          <a:xfrm>
            <a:off x="4730393" y="2977941"/>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6" name="Rectangle 25"/>
          <p:cNvSpPr/>
          <p:nvPr/>
        </p:nvSpPr>
        <p:spPr>
          <a:xfrm>
            <a:off x="5006943" y="3041298"/>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Rectangle 26"/>
          <p:cNvSpPr/>
          <p:nvPr/>
        </p:nvSpPr>
        <p:spPr>
          <a:xfrm>
            <a:off x="5292905" y="3128624"/>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Rectangle 27"/>
          <p:cNvSpPr/>
          <p:nvPr/>
        </p:nvSpPr>
        <p:spPr>
          <a:xfrm>
            <a:off x="6137098" y="4105040"/>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Rectangle 28"/>
          <p:cNvSpPr/>
          <p:nvPr/>
        </p:nvSpPr>
        <p:spPr>
          <a:xfrm>
            <a:off x="5815173" y="4037738"/>
            <a:ext cx="2506894" cy="325348"/>
          </a:xfrm>
          <a:prstGeom prst="rect">
            <a:avLst/>
          </a:prstGeom>
          <a:gradFill flip="none" rotWithShape="1">
            <a:gsLst>
              <a:gs pos="80000">
                <a:srgbClr val="9FC0E6"/>
              </a:gs>
              <a:gs pos="0">
                <a:schemeClr val="accent1">
                  <a:tint val="100000"/>
                  <a:shade val="100000"/>
                  <a:satMod val="13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815173" y="4317264"/>
            <a:ext cx="2113052" cy="276999"/>
          </a:xfrm>
          <a:prstGeom prst="rect">
            <a:avLst/>
          </a:prstGeom>
          <a:noFill/>
        </p:spPr>
        <p:txBody>
          <a:bodyPr wrap="square" rtlCol="0">
            <a:spAutoFit/>
          </a:bodyPr>
          <a:lstStyle/>
          <a:p>
            <a:r>
              <a:rPr lang="en-US" sz="1200" dirty="0" smtClean="0"/>
              <a:t>Kafka partition</a:t>
            </a:r>
            <a:endParaRPr lang="en-US" sz="1200" dirty="0"/>
          </a:p>
        </p:txBody>
      </p:sp>
      <p:sp>
        <p:nvSpPr>
          <p:cNvPr id="31" name="Rectangle 30"/>
          <p:cNvSpPr/>
          <p:nvPr/>
        </p:nvSpPr>
        <p:spPr>
          <a:xfrm>
            <a:off x="5905074" y="4092122"/>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2" name="Rectangle 31"/>
          <p:cNvSpPr/>
          <p:nvPr/>
        </p:nvSpPr>
        <p:spPr>
          <a:xfrm>
            <a:off x="6146517" y="4094691"/>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Rectangle 32"/>
          <p:cNvSpPr/>
          <p:nvPr/>
        </p:nvSpPr>
        <p:spPr>
          <a:xfrm>
            <a:off x="6375115" y="4097277"/>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4" name="Rectangle 33"/>
          <p:cNvSpPr/>
          <p:nvPr/>
        </p:nvSpPr>
        <p:spPr>
          <a:xfrm>
            <a:off x="6616557" y="4092588"/>
            <a:ext cx="178085" cy="1780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5" name="TextBox 34"/>
          <p:cNvSpPr txBox="1"/>
          <p:nvPr/>
        </p:nvSpPr>
        <p:spPr>
          <a:xfrm>
            <a:off x="1349339" y="3201970"/>
            <a:ext cx="2109627" cy="369332"/>
          </a:xfrm>
          <a:prstGeom prst="rect">
            <a:avLst/>
          </a:prstGeom>
          <a:noFill/>
        </p:spPr>
        <p:txBody>
          <a:bodyPr wrap="square" rtlCol="0">
            <a:spAutoFit/>
          </a:bodyPr>
          <a:lstStyle/>
          <a:p>
            <a:r>
              <a:rPr lang="en-US" dirty="0" smtClean="0"/>
              <a:t>unacknowledged=7</a:t>
            </a:r>
            <a:endParaRPr lang="en-US" dirty="0"/>
          </a:p>
        </p:txBody>
      </p:sp>
      <p:sp>
        <p:nvSpPr>
          <p:cNvPr id="38" name="Rounded Rectangular Callout 37"/>
          <p:cNvSpPr/>
          <p:nvPr/>
        </p:nvSpPr>
        <p:spPr>
          <a:xfrm>
            <a:off x="702065" y="3711085"/>
            <a:ext cx="3465816" cy="1304002"/>
          </a:xfrm>
          <a:prstGeom prst="wedgeRoundRectCallout">
            <a:avLst>
              <a:gd name="adj1" fmla="val -541"/>
              <a:gd name="adj2" fmla="val -67089"/>
              <a:gd name="adj3" fmla="val 16667"/>
            </a:avLst>
          </a:prstGeom>
          <a:solidFill>
            <a:schemeClr val="bg1">
              <a:lumMod val="85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chemeClr val="tx1"/>
                </a:solidFill>
              </a:rPr>
              <a:t>On checkpoint, Flink calls flush() and waits for </a:t>
            </a:r>
            <a:r>
              <a:rPr lang="en-US" i="1" dirty="0" err="1" smtClean="0">
                <a:solidFill>
                  <a:schemeClr val="tx1"/>
                </a:solidFill>
              </a:rPr>
              <a:t>unack</a:t>
            </a:r>
            <a:r>
              <a:rPr lang="en-US" i="1" dirty="0" smtClean="0">
                <a:solidFill>
                  <a:schemeClr val="tx1"/>
                </a:solidFill>
              </a:rPr>
              <a:t> == 0</a:t>
            </a:r>
            <a:r>
              <a:rPr lang="en-US" dirty="0" smtClean="0">
                <a:solidFill>
                  <a:schemeClr val="tx1"/>
                </a:solidFill>
              </a:rPr>
              <a:t/>
            </a:r>
            <a:br>
              <a:rPr lang="en-US" dirty="0" smtClean="0">
                <a:solidFill>
                  <a:schemeClr val="tx1"/>
                </a:solidFill>
              </a:rPr>
            </a:br>
            <a:r>
              <a:rPr lang="en-US" dirty="0" smtClean="0">
                <a:solidFill>
                  <a:schemeClr val="tx1"/>
                </a:solidFill>
                <a:sym typeface="Wingdings" panose="05000000000000000000" pitchFamily="2" charset="2"/>
              </a:rPr>
              <a:t> Guarantee that data has been written</a:t>
            </a:r>
            <a:endParaRPr lang="en-US" dirty="0">
              <a:solidFill>
                <a:schemeClr val="tx1"/>
              </a:solidFill>
            </a:endParaRPr>
          </a:p>
        </p:txBody>
      </p:sp>
      <p:sp>
        <p:nvSpPr>
          <p:cNvPr id="39" name="Freeform 38"/>
          <p:cNvSpPr/>
          <p:nvPr/>
        </p:nvSpPr>
        <p:spPr>
          <a:xfrm>
            <a:off x="3493213" y="3219236"/>
            <a:ext cx="2294562" cy="948647"/>
          </a:xfrm>
          <a:custGeom>
            <a:avLst/>
            <a:gdLst>
              <a:gd name="connsiteX0" fmla="*/ 2294562 w 2294562"/>
              <a:gd name="connsiteY0" fmla="*/ 948647 h 948647"/>
              <a:gd name="connsiteX1" fmla="*/ 1571947 w 2294562"/>
              <a:gd name="connsiteY1" fmla="*/ 719191 h 948647"/>
              <a:gd name="connsiteX2" fmla="*/ 0 w 2294562"/>
              <a:gd name="connsiteY2" fmla="*/ 0 h 948647"/>
            </a:gdLst>
            <a:ahLst/>
            <a:cxnLst>
              <a:cxn ang="0">
                <a:pos x="connsiteX0" y="connsiteY0"/>
              </a:cxn>
              <a:cxn ang="0">
                <a:pos x="connsiteX1" y="connsiteY1"/>
              </a:cxn>
              <a:cxn ang="0">
                <a:pos x="connsiteX2" y="connsiteY2"/>
              </a:cxn>
            </a:cxnLst>
            <a:rect l="l" t="t" r="r" b="b"/>
            <a:pathLst>
              <a:path w="2294562" h="948647">
                <a:moveTo>
                  <a:pt x="2294562" y="948647"/>
                </a:moveTo>
                <a:cubicBezTo>
                  <a:pt x="2124468" y="912973"/>
                  <a:pt x="1954374" y="877299"/>
                  <a:pt x="1571947" y="719191"/>
                </a:cubicBezTo>
                <a:cubicBezTo>
                  <a:pt x="1189520" y="561083"/>
                  <a:pt x="224890" y="106166"/>
                  <a:pt x="0" y="0"/>
                </a:cubicBezTo>
              </a:path>
            </a:pathLst>
          </a:custGeom>
          <a:no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3700399" y="3291111"/>
            <a:ext cx="430236" cy="246221"/>
          </a:xfrm>
          <a:prstGeom prst="rect">
            <a:avLst/>
          </a:prstGeom>
          <a:noFill/>
        </p:spPr>
        <p:txBody>
          <a:bodyPr wrap="square" rtlCol="0">
            <a:spAutoFit/>
          </a:bodyPr>
          <a:lstStyle/>
          <a:p>
            <a:r>
              <a:rPr lang="en-US" sz="1000" b="1" dirty="0" smtClean="0"/>
              <a:t>ACK</a:t>
            </a:r>
            <a:endParaRPr lang="en-US" sz="1000" b="1" dirty="0"/>
          </a:p>
        </p:txBody>
      </p:sp>
      <p:sp>
        <p:nvSpPr>
          <p:cNvPr id="41" name="TextBox 40"/>
          <p:cNvSpPr txBox="1"/>
          <p:nvPr/>
        </p:nvSpPr>
        <p:spPr>
          <a:xfrm>
            <a:off x="4294163" y="3540958"/>
            <a:ext cx="430236" cy="246221"/>
          </a:xfrm>
          <a:prstGeom prst="rect">
            <a:avLst/>
          </a:prstGeom>
          <a:noFill/>
        </p:spPr>
        <p:txBody>
          <a:bodyPr wrap="square" rtlCol="0">
            <a:spAutoFit/>
          </a:bodyPr>
          <a:lstStyle/>
          <a:p>
            <a:r>
              <a:rPr lang="en-US" sz="1000" b="1" dirty="0" smtClean="0"/>
              <a:t>ACK</a:t>
            </a:r>
            <a:endParaRPr lang="en-US" sz="1000" b="1" dirty="0"/>
          </a:p>
        </p:txBody>
      </p:sp>
      <p:sp>
        <p:nvSpPr>
          <p:cNvPr id="42" name="TextBox 41"/>
          <p:cNvSpPr txBox="1"/>
          <p:nvPr/>
        </p:nvSpPr>
        <p:spPr>
          <a:xfrm>
            <a:off x="4658473" y="3727455"/>
            <a:ext cx="430236" cy="246221"/>
          </a:xfrm>
          <a:prstGeom prst="rect">
            <a:avLst/>
          </a:prstGeom>
          <a:noFill/>
        </p:spPr>
        <p:txBody>
          <a:bodyPr wrap="square" rtlCol="0">
            <a:spAutoFit/>
          </a:bodyPr>
          <a:lstStyle/>
          <a:p>
            <a:r>
              <a:rPr lang="en-US" sz="1000" b="1" dirty="0" smtClean="0"/>
              <a:t>ACK</a:t>
            </a:r>
            <a:endParaRPr lang="en-US" sz="1000" b="1" dirty="0"/>
          </a:p>
        </p:txBody>
      </p:sp>
      <p:sp>
        <p:nvSpPr>
          <p:cNvPr id="43" name="TextBox 42"/>
          <p:cNvSpPr txBox="1"/>
          <p:nvPr/>
        </p:nvSpPr>
        <p:spPr>
          <a:xfrm>
            <a:off x="4969910" y="3854016"/>
            <a:ext cx="430236" cy="246221"/>
          </a:xfrm>
          <a:prstGeom prst="rect">
            <a:avLst/>
          </a:prstGeom>
          <a:noFill/>
        </p:spPr>
        <p:txBody>
          <a:bodyPr wrap="square" rtlCol="0">
            <a:spAutoFit/>
          </a:bodyPr>
          <a:lstStyle/>
          <a:p>
            <a:r>
              <a:rPr lang="en-US" sz="1000" b="1" dirty="0" smtClean="0"/>
              <a:t>ACK</a:t>
            </a:r>
            <a:endParaRPr lang="en-US" sz="1000" b="1" dirty="0"/>
          </a:p>
        </p:txBody>
      </p:sp>
    </p:spTree>
    <p:extLst>
      <p:ext uri="{BB962C8B-B14F-4D97-AF65-F5344CB8AC3E}">
        <p14:creationId xmlns:p14="http://schemas.microsoft.com/office/powerpoint/2010/main" val="1539024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Apache Bahir and the future of connectors</a:t>
            </a:r>
            <a:endParaRPr lang="en-US" dirty="0"/>
          </a:p>
        </p:txBody>
      </p:sp>
      <p:sp>
        <p:nvSpPr>
          <p:cNvPr id="3" name="Textplatzhalter 2"/>
          <p:cNvSpPr>
            <a:spLocks noGrp="1"/>
          </p:cNvSpPr>
          <p:nvPr>
            <p:ph type="body" idx="1"/>
          </p:nvPr>
        </p:nvSpPr>
        <p:spPr/>
        <p:txBody>
          <a:bodyPr/>
          <a:lstStyle/>
          <a:p>
            <a:r>
              <a:rPr lang="en-US" dirty="0" smtClean="0"/>
              <a:t>What’s next</a:t>
            </a:r>
            <a:endParaRPr lang="en-US" dirty="0"/>
          </a:p>
        </p:txBody>
      </p:sp>
      <p:sp>
        <p:nvSpPr>
          <p:cNvPr id="4" name="Foliennummernplatzhalter 3"/>
          <p:cNvSpPr>
            <a:spLocks noGrp="1"/>
          </p:cNvSpPr>
          <p:nvPr>
            <p:ph type="sldNum" sz="quarter" idx="12"/>
          </p:nvPr>
        </p:nvSpPr>
        <p:spPr/>
        <p:txBody>
          <a:bodyPr/>
          <a:lstStyle/>
          <a:p>
            <a:fld id="{B07C5D84-2227-C144-B485-A8CA33CE4230}" type="slidenum">
              <a:rPr lang="en-US" smtClean="0"/>
              <a:pPr/>
              <a:t>32</a:t>
            </a:fld>
            <a:endParaRPr lang="en-US"/>
          </a:p>
        </p:txBody>
      </p:sp>
    </p:spTree>
    <p:extLst>
      <p:ext uri="{BB962C8B-B14F-4D97-AF65-F5344CB8AC3E}">
        <p14:creationId xmlns:p14="http://schemas.microsoft.com/office/powerpoint/2010/main" val="3875028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of Connectors in Flink</a:t>
            </a:r>
            <a:endParaRPr lang="en-US" dirty="0"/>
          </a:p>
        </p:txBody>
      </p:sp>
      <p:sp>
        <p:nvSpPr>
          <p:cNvPr id="3" name="Content Placeholder 2"/>
          <p:cNvSpPr>
            <a:spLocks noGrp="1"/>
          </p:cNvSpPr>
          <p:nvPr>
            <p:ph idx="1"/>
          </p:nvPr>
        </p:nvSpPr>
        <p:spPr/>
        <p:txBody>
          <a:bodyPr/>
          <a:lstStyle/>
          <a:p>
            <a:r>
              <a:rPr lang="en-US" dirty="0" smtClean="0"/>
              <a:t>Kafka 0.10 support, with timestamps</a:t>
            </a:r>
          </a:p>
          <a:p>
            <a:r>
              <a:rPr lang="en-US" dirty="0" smtClean="0"/>
              <a:t>Dynamic scaling support for Kafka and other connectors</a:t>
            </a:r>
          </a:p>
          <a:p>
            <a:r>
              <a:rPr lang="en-US" dirty="0" smtClean="0"/>
              <a:t>Refactor Kafka connector API</a:t>
            </a:r>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3930492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Bahir™</a:t>
            </a:r>
          </a:p>
        </p:txBody>
      </p:sp>
      <p:sp>
        <p:nvSpPr>
          <p:cNvPr id="3" name="Content Placeholder 2"/>
          <p:cNvSpPr>
            <a:spLocks noGrp="1"/>
          </p:cNvSpPr>
          <p:nvPr>
            <p:ph idx="1"/>
          </p:nvPr>
        </p:nvSpPr>
        <p:spPr>
          <a:xfrm>
            <a:off x="457200" y="1105784"/>
            <a:ext cx="8229600" cy="3839510"/>
          </a:xfrm>
        </p:spPr>
        <p:txBody>
          <a:bodyPr>
            <a:noAutofit/>
          </a:bodyPr>
          <a:lstStyle/>
          <a:p>
            <a:r>
              <a:rPr lang="en-US" sz="2200" dirty="0"/>
              <a:t>Bahir is a community specialized in connectors, allowing faster releases independent of engine releases</a:t>
            </a:r>
            <a:r>
              <a:rPr lang="en-US" sz="2200" dirty="0" smtClean="0"/>
              <a:t>.</a:t>
            </a:r>
          </a:p>
          <a:p>
            <a:r>
              <a:rPr lang="en-US" sz="2200" dirty="0" smtClean="0"/>
              <a:t>Apache Bahir™ has been created for providing community-contributed connectors a platform, following Apache governance.</a:t>
            </a:r>
          </a:p>
          <a:p>
            <a:r>
              <a:rPr lang="en-US" sz="2200" dirty="0" smtClean="0"/>
              <a:t>The Flink community decided to move some of our connectors there. Kafka, Kinesis, streaming files, … will stay in Flink!</a:t>
            </a:r>
          </a:p>
          <a:p>
            <a:r>
              <a:rPr lang="en-US" sz="2200" dirty="0" smtClean="0"/>
              <a:t>Flink connectors in Bahir:</a:t>
            </a:r>
            <a:br>
              <a:rPr lang="en-US" sz="2200" dirty="0" smtClean="0"/>
            </a:br>
            <a:r>
              <a:rPr lang="en-US" sz="2200" dirty="0" err="1" smtClean="0"/>
              <a:t>ActiveMQ</a:t>
            </a:r>
            <a:r>
              <a:rPr lang="en-US" sz="2200" dirty="0" smtClean="0"/>
              <a:t>, </a:t>
            </a:r>
            <a:r>
              <a:rPr lang="en-US" sz="2200" dirty="0" err="1" smtClean="0"/>
              <a:t>Redis</a:t>
            </a:r>
            <a:r>
              <a:rPr lang="en-US" sz="2200" dirty="0" smtClean="0"/>
              <a:t>, Flume sink, </a:t>
            </a:r>
            <a:r>
              <a:rPr lang="en-US" sz="2200" dirty="0" err="1" smtClean="0"/>
              <a:t>RethinkDB</a:t>
            </a:r>
            <a:r>
              <a:rPr lang="en-US" sz="2200" dirty="0" smtClean="0"/>
              <a:t> (incoming), streaming </a:t>
            </a:r>
            <a:r>
              <a:rPr lang="en-US" sz="2200" dirty="0" err="1" smtClean="0"/>
              <a:t>Hbase</a:t>
            </a:r>
            <a:r>
              <a:rPr lang="en-US" sz="2200" dirty="0" smtClean="0"/>
              <a:t> (incoming).</a:t>
            </a:r>
          </a:p>
          <a:p>
            <a:r>
              <a:rPr lang="en-US" sz="2200" dirty="0" smtClean="0"/>
              <a:t>New connector </a:t>
            </a:r>
            <a:r>
              <a:rPr lang="en-US" sz="2200" b="1" dirty="0" smtClean="0"/>
              <a:t>contributions are welcome</a:t>
            </a:r>
            <a:r>
              <a:rPr lang="en-US" sz="2200" dirty="0" smtClean="0"/>
              <a:t>!</a:t>
            </a:r>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34</a:t>
            </a:fld>
            <a:endParaRPr lang="en-US" dirty="0">
              <a:solidFill>
                <a:prstClr val="black">
                  <a:tint val="75000"/>
                </a:prstClr>
              </a:solidFill>
            </a:endParaRPr>
          </a:p>
        </p:txBody>
      </p:sp>
      <p:sp>
        <p:nvSpPr>
          <p:cNvPr id="5" name="TextBox 4"/>
          <p:cNvSpPr txBox="1"/>
          <p:nvPr/>
        </p:nvSpPr>
        <p:spPr>
          <a:xfrm>
            <a:off x="277586" y="4887840"/>
            <a:ext cx="7569925" cy="276999"/>
          </a:xfrm>
          <a:prstGeom prst="rect">
            <a:avLst/>
          </a:prstGeom>
          <a:noFill/>
        </p:spPr>
        <p:txBody>
          <a:bodyPr wrap="square" rtlCol="0">
            <a:spAutoFit/>
          </a:bodyPr>
          <a:lstStyle/>
          <a:p>
            <a:r>
              <a:rPr lang="en-US" sz="1200" dirty="0" smtClean="0"/>
              <a:t>Disclaimer: The description of the Bahir community is my personal view. I am not a representative of the project.</a:t>
            </a:r>
            <a:endParaRPr lang="en-US" sz="1200" dirty="0"/>
          </a:p>
        </p:txBody>
      </p:sp>
    </p:spTree>
    <p:extLst>
      <p:ext uri="{BB962C8B-B14F-4D97-AF65-F5344CB8AC3E}">
        <p14:creationId xmlns:p14="http://schemas.microsoft.com/office/powerpoint/2010/main" val="3244712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Time for questions…</a:t>
            </a:r>
            <a:endParaRPr lang="en-US" dirty="0"/>
          </a:p>
        </p:txBody>
      </p:sp>
      <p:sp>
        <p:nvSpPr>
          <p:cNvPr id="3" name="Text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2"/>
          </p:nvPr>
        </p:nvSpPr>
        <p:spPr/>
        <p:txBody>
          <a:bodyPr/>
          <a:lstStyle/>
          <a:p>
            <a:fld id="{B07C5D84-2227-C144-B485-A8CA33CE4230}" type="slidenum">
              <a:rPr lang="en-US" smtClean="0"/>
              <a:pPr/>
              <a:t>35</a:t>
            </a:fld>
            <a:endParaRPr lang="en-US"/>
          </a:p>
        </p:txBody>
      </p:sp>
    </p:spTree>
    <p:extLst>
      <p:ext uri="{BB962C8B-B14F-4D97-AF65-F5344CB8AC3E}">
        <p14:creationId xmlns:p14="http://schemas.microsoft.com/office/powerpoint/2010/main" val="5762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Connectors in Apache Flink</a:t>
            </a:r>
            <a:endParaRPr lang="en-US" dirty="0"/>
          </a:p>
        </p:txBody>
      </p:sp>
      <p:sp>
        <p:nvSpPr>
          <p:cNvPr id="3" name="Content Placeholder 2"/>
          <p:cNvSpPr>
            <a:spLocks noGrp="1"/>
          </p:cNvSpPr>
          <p:nvPr>
            <p:ph idx="1"/>
          </p:nvPr>
        </p:nvSpPr>
        <p:spPr>
          <a:xfrm>
            <a:off x="457200" y="1105784"/>
            <a:ext cx="8229600" cy="3685019"/>
          </a:xfrm>
        </p:spPr>
        <p:txBody>
          <a:bodyPr>
            <a:normAutofit lnSpcReduction="10000"/>
          </a:bodyPr>
          <a:lstStyle/>
          <a:p>
            <a:r>
              <a:rPr lang="en-US" dirty="0" smtClean="0"/>
              <a:t>Ask me now!</a:t>
            </a:r>
            <a:br>
              <a:rPr lang="en-US" dirty="0" smtClean="0"/>
            </a:br>
            <a:endParaRPr lang="en-US" dirty="0" smtClean="0"/>
          </a:p>
          <a:p>
            <a:r>
              <a:rPr lang="en-US" dirty="0" smtClean="0"/>
              <a:t>Follow me on Twitter: </a:t>
            </a:r>
            <a:r>
              <a:rPr lang="en-US" b="1" dirty="0" smtClean="0"/>
              <a:t>@</a:t>
            </a:r>
            <a:r>
              <a:rPr lang="en-US" b="1" dirty="0" err="1" smtClean="0"/>
              <a:t>rmetzger</a:t>
            </a:r>
            <a:r>
              <a:rPr lang="en-US" b="1" dirty="0" smtClean="0"/>
              <a:t>_</a:t>
            </a:r>
          </a:p>
          <a:p>
            <a:r>
              <a:rPr lang="en-US" dirty="0" smtClean="0"/>
              <a:t>Ask the Flink community on </a:t>
            </a:r>
            <a:r>
              <a:rPr lang="en-US" dirty="0" smtClean="0">
                <a:hlinkClick r:id="rId2"/>
              </a:rPr>
              <a:t>user@flink.apache.org</a:t>
            </a:r>
            <a:endParaRPr lang="en-US" dirty="0" smtClean="0"/>
          </a:p>
          <a:p>
            <a:r>
              <a:rPr lang="en-US" dirty="0" smtClean="0"/>
              <a:t>Ask me privately on</a:t>
            </a:r>
            <a:r>
              <a:rPr lang="en-US" dirty="0"/>
              <a:t/>
            </a:r>
            <a:br>
              <a:rPr lang="en-US" dirty="0"/>
            </a:br>
            <a:r>
              <a:rPr lang="en-US" dirty="0" smtClean="0">
                <a:hlinkClick r:id="rId3"/>
              </a:rPr>
              <a:t>rmetzger@apache.org</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225874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Message Queues</a:t>
            </a:r>
            <a:endParaRPr lang="en-US" dirty="0"/>
          </a:p>
        </p:txBody>
      </p:sp>
      <p:sp>
        <p:nvSpPr>
          <p:cNvPr id="3" name="Textplatzhalter 2"/>
          <p:cNvSpPr>
            <a:spLocks noGrp="1"/>
          </p:cNvSpPr>
          <p:nvPr>
            <p:ph type="body" idx="1"/>
          </p:nvPr>
        </p:nvSpPr>
        <p:spPr/>
        <p:txBody>
          <a:bodyPr/>
          <a:lstStyle/>
          <a:p>
            <a:r>
              <a:rPr lang="en-US" dirty="0" smtClean="0"/>
              <a:t>Exactly-once for</a:t>
            </a:r>
            <a:endParaRPr lang="en-US" dirty="0"/>
          </a:p>
        </p:txBody>
      </p:sp>
      <p:sp>
        <p:nvSpPr>
          <p:cNvPr id="4" name="Foliennummernplatzhalter 3"/>
          <p:cNvSpPr>
            <a:spLocks noGrp="1"/>
          </p:cNvSpPr>
          <p:nvPr>
            <p:ph type="sldNum" sz="quarter" idx="12"/>
          </p:nvPr>
        </p:nvSpPr>
        <p:spPr/>
        <p:txBody>
          <a:bodyPr/>
          <a:lstStyle/>
          <a:p>
            <a:fld id="{B07C5D84-2227-C144-B485-A8CA33CE4230}" type="slidenum">
              <a:rPr lang="en-US" smtClean="0"/>
              <a:pPr/>
              <a:t>37</a:t>
            </a:fld>
            <a:endParaRPr lang="en-US"/>
          </a:p>
        </p:txBody>
      </p:sp>
      <p:pic>
        <p:nvPicPr>
          <p:cNvPr id="2052" name="Picture 4" descr="http://sd.keepcalm-o-matic.co.uk/i/keep-calm-it-s-bonus-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432" y="1696982"/>
            <a:ext cx="2254072" cy="262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946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Message Queues supported by Flink</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pPr/>
              <a:t>38</a:t>
            </a:fld>
            <a:endParaRPr lang="en-US"/>
          </a:p>
        </p:txBody>
      </p:sp>
      <p:sp>
        <p:nvSpPr>
          <p:cNvPr id="6" name="Content Placeholder 5"/>
          <p:cNvSpPr>
            <a:spLocks noGrp="1"/>
          </p:cNvSpPr>
          <p:nvPr>
            <p:ph idx="1"/>
          </p:nvPr>
        </p:nvSpPr>
        <p:spPr/>
        <p:txBody>
          <a:bodyPr>
            <a:normAutofit fontScale="85000" lnSpcReduction="20000"/>
          </a:bodyPr>
          <a:lstStyle/>
          <a:p>
            <a:r>
              <a:rPr lang="en-US" dirty="0" smtClean="0"/>
              <a:t>Traditional message queues have different semantics than Kafka, Kinesis, etc.</a:t>
            </a:r>
          </a:p>
          <a:p>
            <a:r>
              <a:rPr lang="en-US" b="1" dirty="0" err="1" smtClean="0"/>
              <a:t>RabbitMQ</a:t>
            </a:r>
            <a:endParaRPr lang="en-US" dirty="0"/>
          </a:p>
          <a:p>
            <a:pPr lvl="1"/>
            <a:r>
              <a:rPr lang="en-US" dirty="0" smtClean="0"/>
              <a:t>Advanced </a:t>
            </a:r>
            <a:r>
              <a:rPr lang="en-US" dirty="0"/>
              <a:t>Message </a:t>
            </a:r>
            <a:br>
              <a:rPr lang="en-US" dirty="0"/>
            </a:br>
            <a:r>
              <a:rPr lang="en-US" dirty="0" smtClean="0"/>
              <a:t>Queuing Protocol (AMQP)</a:t>
            </a:r>
          </a:p>
          <a:p>
            <a:pPr lvl="1"/>
            <a:r>
              <a:rPr lang="en-US" dirty="0" smtClean="0"/>
              <a:t>Available in Apache Flink</a:t>
            </a:r>
          </a:p>
          <a:p>
            <a:r>
              <a:rPr lang="en-US" b="1" dirty="0" err="1" smtClean="0"/>
              <a:t>ActiveMQ</a:t>
            </a:r>
            <a:endParaRPr lang="en-US" dirty="0"/>
          </a:p>
          <a:p>
            <a:pPr lvl="1"/>
            <a:r>
              <a:rPr lang="en-US" dirty="0" smtClean="0"/>
              <a:t>Java Message Service (JMS)</a:t>
            </a:r>
          </a:p>
          <a:p>
            <a:pPr lvl="1"/>
            <a:r>
              <a:rPr lang="en-US" dirty="0" smtClean="0"/>
              <a:t>Available in Apache Bahir (no release yet)</a:t>
            </a:r>
            <a:endParaRPr lang="en-US" dirty="0"/>
          </a:p>
        </p:txBody>
      </p:sp>
      <p:pic>
        <p:nvPicPr>
          <p:cNvPr id="1026" name="Picture 2" descr="https://cdn.instructables.com/FSK/YEBD/I48HALI3/FSKYEBDI48HALI3.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682" y="1870905"/>
            <a:ext cx="2856140" cy="1618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3914" y="4790803"/>
            <a:ext cx="8138160" cy="215444"/>
          </a:xfrm>
          <a:prstGeom prst="rect">
            <a:avLst/>
          </a:prstGeom>
          <a:noFill/>
        </p:spPr>
        <p:txBody>
          <a:bodyPr wrap="square" rtlCol="0">
            <a:spAutoFit/>
          </a:bodyPr>
          <a:lstStyle/>
          <a:p>
            <a:r>
              <a:rPr lang="en-US" sz="800" dirty="0"/>
              <a:t>Image source: http://www.instructables.com/id/Spark-Core-Photon-and-CloudMQTT/step1/What-is-Message-Queuing/</a:t>
            </a:r>
          </a:p>
        </p:txBody>
      </p:sp>
    </p:spTree>
    <p:extLst>
      <p:ext uri="{BB962C8B-B14F-4D97-AF65-F5344CB8AC3E}">
        <p14:creationId xmlns:p14="http://schemas.microsoft.com/office/powerpoint/2010/main" val="2898347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 Queue Semantics</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39</a:t>
            </a:fld>
            <a:endParaRPr lang="en-US">
              <a:solidFill>
                <a:prstClr val="black">
                  <a:tint val="75000"/>
                </a:prstClr>
              </a:solidFill>
            </a:endParaRPr>
          </a:p>
        </p:txBody>
      </p:sp>
      <p:sp>
        <p:nvSpPr>
          <p:cNvPr id="5" name="Rectangle 4"/>
          <p:cNvSpPr/>
          <p:nvPr/>
        </p:nvSpPr>
        <p:spPr>
          <a:xfrm>
            <a:off x="885006" y="2800172"/>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967556" y="287637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380306" y="2873196"/>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793056" y="287637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05806" y="2873195"/>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618556" y="2873194"/>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031306" y="287637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44056" y="287637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856806" y="287637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291906" y="2568397"/>
            <a:ext cx="1397000"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Flink </a:t>
            </a:r>
            <a:r>
              <a:rPr lang="en-US" dirty="0" err="1" smtClean="0"/>
              <a:t>RabbitMQ</a:t>
            </a:r>
            <a:r>
              <a:rPr lang="en-US" dirty="0" smtClean="0"/>
              <a:t> Source</a:t>
            </a:r>
            <a:endParaRPr lang="en-US" dirty="0"/>
          </a:p>
        </p:txBody>
      </p:sp>
      <p:sp>
        <p:nvSpPr>
          <p:cNvPr id="15" name="Rectangle 14"/>
          <p:cNvSpPr/>
          <p:nvPr/>
        </p:nvSpPr>
        <p:spPr>
          <a:xfrm>
            <a:off x="885006" y="4106082"/>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67556" y="418228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380306" y="4179106"/>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793056" y="418228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205806" y="4179105"/>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618556" y="4179104"/>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031306" y="418228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44056" y="418228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3856806" y="418228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821096" y="3973272"/>
            <a:ext cx="127820" cy="668837"/>
          </a:xfrm>
          <a:prstGeom prst="rect">
            <a:avLst/>
          </a:prstGeom>
        </p:spPr>
        <p:style>
          <a:lnRef idx="1">
            <a:schemeClr val="accent2"/>
          </a:lnRef>
          <a:fillRef idx="3">
            <a:schemeClr val="accent2"/>
          </a:fillRef>
          <a:effectRef idx="2">
            <a:schemeClr val="accent2"/>
          </a:effectRef>
          <a:fontRef idx="minor">
            <a:schemeClr val="lt1"/>
          </a:fontRef>
        </p:style>
        <p:txBody>
          <a:bodyPr vert="vert" rtlCol="0" anchor="ctr"/>
          <a:lstStyle/>
          <a:p>
            <a:pPr algn="ctr"/>
            <a:r>
              <a:rPr lang="en-US" sz="1100" dirty="0" smtClean="0"/>
              <a:t>Offset</a:t>
            </a:r>
            <a:endParaRPr lang="en-US" sz="1100" dirty="0"/>
          </a:p>
        </p:txBody>
      </p:sp>
      <p:sp>
        <p:nvSpPr>
          <p:cNvPr id="26" name="Rectangle 25"/>
          <p:cNvSpPr/>
          <p:nvPr/>
        </p:nvSpPr>
        <p:spPr>
          <a:xfrm>
            <a:off x="967556" y="4179106"/>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291906" y="3885066"/>
            <a:ext cx="1397000"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Flink Kafka Consumer</a:t>
            </a:r>
            <a:endParaRPr lang="en-US" dirty="0"/>
          </a:p>
        </p:txBody>
      </p:sp>
      <p:sp>
        <p:nvSpPr>
          <p:cNvPr id="28" name="Content Placeholder 5"/>
          <p:cNvSpPr>
            <a:spLocks noGrp="1"/>
          </p:cNvSpPr>
          <p:nvPr>
            <p:ph idx="1"/>
          </p:nvPr>
        </p:nvSpPr>
        <p:spPr>
          <a:xfrm>
            <a:off x="457200" y="1105784"/>
            <a:ext cx="8229600" cy="1239991"/>
          </a:xfrm>
        </p:spPr>
        <p:txBody>
          <a:bodyPr>
            <a:normAutofit/>
          </a:bodyPr>
          <a:lstStyle/>
          <a:p>
            <a:r>
              <a:rPr lang="en-US" dirty="0" smtClean="0"/>
              <a:t>In MQs, messages are removed once they are consumed </a:t>
            </a:r>
            <a:r>
              <a:rPr lang="en-US" dirty="0" smtClean="0">
                <a:sym typeface="Wingdings" panose="05000000000000000000" pitchFamily="2" charset="2"/>
              </a:rPr>
              <a:t> Replay not possible</a:t>
            </a:r>
            <a:endParaRPr lang="en-US" dirty="0" smtClean="0"/>
          </a:p>
        </p:txBody>
      </p:sp>
    </p:spTree>
    <p:extLst>
      <p:ext uri="{BB962C8B-B14F-4D97-AF65-F5344CB8AC3E}">
        <p14:creationId xmlns:p14="http://schemas.microsoft.com/office/powerpoint/2010/main" val="385804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grpId="0" nodeType="clickEffect">
                                  <p:stCondLst>
                                    <p:cond delay="0"/>
                                  </p:stCondLst>
                                  <p:childTnLst>
                                    <p:animMotion origin="layout" path="M -2.77778E-6 7.40741E-7 L 0.04514 -0.00062 " pathEditMode="relative" rAng="0" ptsTypes="AA">
                                      <p:cBhvr>
                                        <p:cTn id="6" dur="2000" fill="hold"/>
                                        <p:tgtEl>
                                          <p:spTgt spid="6"/>
                                        </p:tgtEl>
                                        <p:attrNameLst>
                                          <p:attrName>ppt_x</p:attrName>
                                          <p:attrName>ppt_y</p:attrName>
                                        </p:attrNameLst>
                                      </p:cBhvr>
                                      <p:rCtr x="2257" y="-31"/>
                                    </p:animMotion>
                                  </p:childTnLst>
                                </p:cTn>
                              </p:par>
                              <p:par>
                                <p:cTn id="7" presetID="42" presetClass="path" presetSubtype="0" repeatCount="indefinite" accel="50000" decel="50000" fill="hold" grpId="0" nodeType="withEffect">
                                  <p:stCondLst>
                                    <p:cond delay="0"/>
                                  </p:stCondLst>
                                  <p:childTnLst>
                                    <p:animMotion origin="layout" path="M -1.66667E-6 -1.97531E-6 L 0.04514 0.00062 " pathEditMode="relative" rAng="0" ptsTypes="AA">
                                      <p:cBhvr>
                                        <p:cTn id="8" dur="2000" fill="hold"/>
                                        <p:tgtEl>
                                          <p:spTgt spid="7"/>
                                        </p:tgtEl>
                                        <p:attrNameLst>
                                          <p:attrName>ppt_x</p:attrName>
                                          <p:attrName>ppt_y</p:attrName>
                                        </p:attrNameLst>
                                      </p:cBhvr>
                                      <p:rCtr x="2257" y="31"/>
                                    </p:animMotion>
                                  </p:childTnLst>
                                </p:cTn>
                              </p:par>
                              <p:par>
                                <p:cTn id="9" presetID="42" presetClass="path" presetSubtype="0" repeatCount="indefinite" accel="50000" decel="50000" fill="hold" grpId="0" nodeType="withEffect">
                                  <p:stCondLst>
                                    <p:cond delay="0"/>
                                  </p:stCondLst>
                                  <p:childTnLst>
                                    <p:animMotion origin="layout" path="M -5.55556E-7 7.40741E-7 L 0.04514 -0.00062 " pathEditMode="relative" rAng="0" ptsTypes="AA">
                                      <p:cBhvr>
                                        <p:cTn id="10" dur="2000" fill="hold"/>
                                        <p:tgtEl>
                                          <p:spTgt spid="8"/>
                                        </p:tgtEl>
                                        <p:attrNameLst>
                                          <p:attrName>ppt_x</p:attrName>
                                          <p:attrName>ppt_y</p:attrName>
                                        </p:attrNameLst>
                                      </p:cBhvr>
                                      <p:rCtr x="2257" y="-31"/>
                                    </p:animMotion>
                                  </p:childTnLst>
                                </p:cTn>
                              </p:par>
                              <p:par>
                                <p:cTn id="11" presetID="42" presetClass="path" presetSubtype="0" repeatCount="indefinite" accel="50000" decel="50000" fill="hold" grpId="0" nodeType="withEffect">
                                  <p:stCondLst>
                                    <p:cond delay="0"/>
                                  </p:stCondLst>
                                  <p:childTnLst>
                                    <p:animMotion origin="layout" path="M 5.55556E-7 -1.97531E-6 L 0.04514 -1.97531E-6 " pathEditMode="relative" rAng="0" ptsTypes="AA">
                                      <p:cBhvr>
                                        <p:cTn id="12" dur="2000" fill="hold"/>
                                        <p:tgtEl>
                                          <p:spTgt spid="9"/>
                                        </p:tgtEl>
                                        <p:attrNameLst>
                                          <p:attrName>ppt_x</p:attrName>
                                          <p:attrName>ppt_y</p:attrName>
                                        </p:attrNameLst>
                                      </p:cBhvr>
                                      <p:rCtr x="2257" y="0"/>
                                    </p:animMotion>
                                  </p:childTnLst>
                                </p:cTn>
                              </p:par>
                              <p:par>
                                <p:cTn id="13" presetID="42" presetClass="path" presetSubtype="0" repeatCount="indefinite" accel="50000" decel="50000" fill="hold" grpId="0" nodeType="withEffect">
                                  <p:stCondLst>
                                    <p:cond delay="0"/>
                                  </p:stCondLst>
                                  <p:childTnLst>
                                    <p:animMotion origin="layout" path="M 1.66667E-6 -1.97531E-6 L 0.04514 0.00062 " pathEditMode="relative" rAng="0" ptsTypes="AA">
                                      <p:cBhvr>
                                        <p:cTn id="14" dur="2000" fill="hold"/>
                                        <p:tgtEl>
                                          <p:spTgt spid="10"/>
                                        </p:tgtEl>
                                        <p:attrNameLst>
                                          <p:attrName>ppt_x</p:attrName>
                                          <p:attrName>ppt_y</p:attrName>
                                        </p:attrNameLst>
                                      </p:cBhvr>
                                      <p:rCtr x="2257" y="31"/>
                                    </p:animMotion>
                                  </p:childTnLst>
                                </p:cTn>
                              </p:par>
                              <p:par>
                                <p:cTn id="15" presetID="42" presetClass="path" presetSubtype="0" repeatCount="indefinite" accel="50000" decel="50000" fill="hold" grpId="0" nodeType="withEffect">
                                  <p:stCondLst>
                                    <p:cond delay="0"/>
                                  </p:stCondLst>
                                  <p:childTnLst>
                                    <p:animMotion origin="layout" path="M 2.77778E-6 7.40741E-7 L 0.04514 7.40741E-7 " pathEditMode="relative" rAng="0" ptsTypes="AA">
                                      <p:cBhvr>
                                        <p:cTn id="16" dur="2000" fill="hold"/>
                                        <p:tgtEl>
                                          <p:spTgt spid="11"/>
                                        </p:tgtEl>
                                        <p:attrNameLst>
                                          <p:attrName>ppt_x</p:attrName>
                                          <p:attrName>ppt_y</p:attrName>
                                        </p:attrNameLst>
                                      </p:cBhvr>
                                      <p:rCtr x="2257" y="0"/>
                                    </p:animMotion>
                                  </p:childTnLst>
                                </p:cTn>
                              </p:par>
                              <p:par>
                                <p:cTn id="17" presetID="42" presetClass="path" presetSubtype="0" repeatCount="indefinite" accel="50000" decel="50000" fill="hold" grpId="0" nodeType="withEffect">
                                  <p:stCondLst>
                                    <p:cond delay="0"/>
                                  </p:stCondLst>
                                  <p:childTnLst>
                                    <p:animMotion origin="layout" path="M 3.88889E-6 7.40741E-7 L 0.04514 7.40741E-7 " pathEditMode="relative" rAng="0" ptsTypes="AA">
                                      <p:cBhvr>
                                        <p:cTn id="18" dur="2000" fill="hold"/>
                                        <p:tgtEl>
                                          <p:spTgt spid="12"/>
                                        </p:tgtEl>
                                        <p:attrNameLst>
                                          <p:attrName>ppt_x</p:attrName>
                                          <p:attrName>ppt_y</p:attrName>
                                        </p:attrNameLst>
                                      </p:cBhvr>
                                      <p:rCtr x="2257" y="0"/>
                                    </p:animMotion>
                                  </p:childTnLst>
                                </p:cTn>
                              </p:par>
                              <p:par>
                                <p:cTn id="19" presetID="42" presetClass="path" presetSubtype="0" repeatCount="indefinite" accel="50000" decel="50000" fill="hold" grpId="0" nodeType="withEffect">
                                  <p:stCondLst>
                                    <p:cond delay="0"/>
                                  </p:stCondLst>
                                  <p:childTnLst>
                                    <p:animMotion origin="layout" path="M 5E-6 7.40741E-7 L 0.18091 0.00123 " pathEditMode="relative" rAng="0" ptsTypes="AA">
                                      <p:cBhvr>
                                        <p:cTn id="20" dur="2000" fill="hold"/>
                                        <p:tgtEl>
                                          <p:spTgt spid="13"/>
                                        </p:tgtEl>
                                        <p:attrNameLst>
                                          <p:attrName>ppt_x</p:attrName>
                                          <p:attrName>ppt_y</p:attrName>
                                        </p:attrNameLst>
                                      </p:cBhvr>
                                      <p:rCtr x="9045" y="62"/>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6.79012E-6 L -0.00034 0.071 L 0.52362 6.79012E-6 " pathEditMode="relative" ptsTypes="AAA">
                                      <p:cBhvr>
                                        <p:cTn id="24" dur="2000" fill="hold"/>
                                        <p:tgtEl>
                                          <p:spTgt spid="26"/>
                                        </p:tgtEl>
                                        <p:attrNameLst>
                                          <p:attrName>ppt_x</p:attrName>
                                          <p:attrName>ppt_y</p:attrName>
                                        </p:attrNameLst>
                                      </p:cBhvr>
                                    </p:animMotion>
                                  </p:childTnLst>
                                </p:cTn>
                              </p:par>
                              <p:par>
                                <p:cTn id="25" presetID="42" presetClass="path" presetSubtype="0" accel="50000" decel="50000" fill="hold" grpId="0" nodeType="withEffect">
                                  <p:stCondLst>
                                    <p:cond delay="0"/>
                                  </p:stCondLst>
                                  <p:childTnLst>
                                    <p:animMotion origin="layout" path="M -1.38889E-6 4.32099E-6 L 0.05 0.00123 " pathEditMode="relative" rAng="0" ptsTypes="AA">
                                      <p:cBhvr>
                                        <p:cTn id="26" dur="2000" fill="hold"/>
                                        <p:tgtEl>
                                          <p:spTgt spid="25"/>
                                        </p:tgtEl>
                                        <p:attrNameLst>
                                          <p:attrName>ppt_x</p:attrName>
                                          <p:attrName>ppt_y</p:attrName>
                                        </p:attrNameLst>
                                      </p:cBhvr>
                                      <p:rCtr x="2500"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Connectors in Flink 1.1</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800107731"/>
              </p:ext>
            </p:extLst>
          </p:nvPr>
        </p:nvGraphicFramePr>
        <p:xfrm>
          <a:off x="457200" y="1106488"/>
          <a:ext cx="8229600" cy="3327400"/>
        </p:xfrm>
        <a:graphic>
          <a:graphicData uri="http://schemas.openxmlformats.org/drawingml/2006/table">
            <a:tbl>
              <a:tblPr firstRow="1" bandRow="1">
                <a:tableStyleId>{5C22544A-7EE6-4342-B048-85BDC9FD1C3A}</a:tableStyleId>
              </a:tblPr>
              <a:tblGrid>
                <a:gridCol w="2057400"/>
                <a:gridCol w="972519"/>
                <a:gridCol w="1247613"/>
                <a:gridCol w="3952068"/>
              </a:tblGrid>
              <a:tr h="179871">
                <a:tc>
                  <a:txBody>
                    <a:bodyPr/>
                    <a:lstStyle/>
                    <a:p>
                      <a:r>
                        <a:rPr lang="en-US" dirty="0" smtClean="0"/>
                        <a:t>Connector</a:t>
                      </a:r>
                      <a:endParaRPr lang="en-US" dirty="0"/>
                    </a:p>
                  </a:txBody>
                  <a:tcPr>
                    <a:solidFill>
                      <a:srgbClr val="2DA07E"/>
                    </a:solidFill>
                  </a:tcPr>
                </a:tc>
                <a:tc>
                  <a:txBody>
                    <a:bodyPr/>
                    <a:lstStyle/>
                    <a:p>
                      <a:r>
                        <a:rPr lang="en-US" dirty="0" smtClean="0"/>
                        <a:t>Source</a:t>
                      </a:r>
                      <a:endParaRPr lang="en-US" dirty="0"/>
                    </a:p>
                  </a:txBody>
                  <a:tcPr>
                    <a:solidFill>
                      <a:srgbClr val="2DA07E"/>
                    </a:solidFill>
                  </a:tcPr>
                </a:tc>
                <a:tc>
                  <a:txBody>
                    <a:bodyPr/>
                    <a:lstStyle/>
                    <a:p>
                      <a:r>
                        <a:rPr lang="en-US" dirty="0" smtClean="0"/>
                        <a:t>Sink</a:t>
                      </a:r>
                    </a:p>
                  </a:txBody>
                  <a:tcPr>
                    <a:solidFill>
                      <a:srgbClr val="2DA07E"/>
                    </a:solidFill>
                  </a:tcPr>
                </a:tc>
                <a:tc>
                  <a:txBody>
                    <a:bodyPr/>
                    <a:lstStyle/>
                    <a:p>
                      <a:r>
                        <a:rPr lang="en-US" dirty="0" smtClean="0"/>
                        <a:t>Notes</a:t>
                      </a:r>
                    </a:p>
                  </a:txBody>
                  <a:tcPr>
                    <a:solidFill>
                      <a:srgbClr val="2DA07E"/>
                    </a:solidFill>
                  </a:tcPr>
                </a:tc>
              </a:tr>
              <a:tr h="242984">
                <a:tc>
                  <a:txBody>
                    <a:bodyPr/>
                    <a:lstStyle/>
                    <a:p>
                      <a:r>
                        <a:rPr lang="en-US" dirty="0" smtClean="0"/>
                        <a:t>Streaming files</a:t>
                      </a:r>
                      <a:endParaRPr lang="en-US" dirty="0"/>
                    </a:p>
                  </a:txBody>
                  <a:tcPr/>
                </a:tc>
                <a:tc>
                  <a:txBody>
                    <a:bodyPr/>
                    <a:lstStyle/>
                    <a:p>
                      <a:endParaRPr lang="en-US"/>
                    </a:p>
                  </a:txBody>
                  <a:tcPr/>
                </a:tc>
                <a:tc>
                  <a:txBody>
                    <a:bodyPr/>
                    <a:lstStyle/>
                    <a:p>
                      <a:endParaRPr lang="en-US"/>
                    </a:p>
                  </a:txBody>
                  <a:tcPr/>
                </a:tc>
                <a:tc>
                  <a:txBody>
                    <a:bodyPr/>
                    <a:lstStyle/>
                    <a:p>
                      <a:r>
                        <a:rPr lang="en-US" dirty="0" smtClean="0"/>
                        <a:t>Both</a:t>
                      </a:r>
                      <a:r>
                        <a:rPr lang="en-US" baseline="0" dirty="0" smtClean="0"/>
                        <a:t> source and sink are exactly-once</a:t>
                      </a:r>
                      <a:endParaRPr lang="en-US" dirty="0"/>
                    </a:p>
                  </a:txBody>
                  <a:tcPr/>
                </a:tc>
              </a:tr>
              <a:tr h="370840">
                <a:tc>
                  <a:txBody>
                    <a:bodyPr/>
                    <a:lstStyle/>
                    <a:p>
                      <a:r>
                        <a:rPr lang="en-US" dirty="0" smtClean="0"/>
                        <a:t>Apache Kafka</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Consumers</a:t>
                      </a:r>
                      <a:r>
                        <a:rPr lang="en-US" baseline="0" dirty="0" smtClean="0"/>
                        <a:t> (sources) exactly-once</a:t>
                      </a:r>
                      <a:endParaRPr lang="en-US" dirty="0"/>
                    </a:p>
                  </a:txBody>
                  <a:tcPr/>
                </a:tc>
              </a:tr>
              <a:tr h="370840">
                <a:tc>
                  <a:txBody>
                    <a:bodyPr/>
                    <a:lstStyle/>
                    <a:p>
                      <a:r>
                        <a:rPr lang="en-US" dirty="0" smtClean="0"/>
                        <a:t>Amazon Kinesis</a:t>
                      </a:r>
                      <a:endParaRPr lang="en-US" dirty="0"/>
                    </a:p>
                  </a:txBody>
                  <a:tcPr/>
                </a:tc>
                <a:tc>
                  <a:txBody>
                    <a:bodyPr/>
                    <a:lstStyle/>
                    <a:p>
                      <a:endParaRPr lang="en-US"/>
                    </a:p>
                  </a:txBody>
                  <a:tcPr/>
                </a:tc>
                <a:tc>
                  <a:txBody>
                    <a:bodyPr/>
                    <a:lstStyle/>
                    <a:p>
                      <a:endParaRPr lang="en-US"/>
                    </a:p>
                  </a:txBody>
                  <a:tcPr/>
                </a:tc>
                <a:tc>
                  <a:txBody>
                    <a:bodyPr/>
                    <a:lstStyle/>
                    <a:p>
                      <a:r>
                        <a:rPr lang="en-US" dirty="0" smtClean="0"/>
                        <a:t>Consumers (sources) exactly-once</a:t>
                      </a:r>
                      <a:endParaRPr lang="en-US" dirty="0"/>
                    </a:p>
                  </a:txBody>
                  <a:tcPr/>
                </a:tc>
              </a:tr>
              <a:tr h="370840">
                <a:tc>
                  <a:txBody>
                    <a:bodyPr/>
                    <a:lstStyle/>
                    <a:p>
                      <a:r>
                        <a:rPr lang="en-US" dirty="0" err="1" smtClean="0"/>
                        <a:t>RabbitMQ</a:t>
                      </a:r>
                      <a:r>
                        <a:rPr lang="en-US" dirty="0" smtClean="0"/>
                        <a:t> / AMQP</a:t>
                      </a:r>
                      <a:endParaRPr lang="en-US" dirty="0"/>
                    </a:p>
                  </a:txBody>
                  <a:tcPr/>
                </a:tc>
                <a:tc>
                  <a:txBody>
                    <a:bodyPr/>
                    <a:lstStyle/>
                    <a:p>
                      <a:endParaRPr lang="en-US"/>
                    </a:p>
                  </a:txBody>
                  <a:tcPr/>
                </a:tc>
                <a:tc>
                  <a:txBody>
                    <a:bodyPr/>
                    <a:lstStyle/>
                    <a:p>
                      <a:endParaRPr lang="en-US"/>
                    </a:p>
                  </a:txBody>
                  <a:tcPr/>
                </a:tc>
                <a:tc>
                  <a:txBody>
                    <a:bodyPr/>
                    <a:lstStyle/>
                    <a:p>
                      <a:r>
                        <a:rPr lang="en-US" dirty="0" smtClean="0"/>
                        <a:t>Consumers (sources) exactly-once</a:t>
                      </a:r>
                      <a:endParaRPr lang="en-US" dirty="0"/>
                    </a:p>
                  </a:txBody>
                  <a:tcPr/>
                </a:tc>
              </a:tr>
              <a:tr h="370840">
                <a:tc>
                  <a:txBody>
                    <a:bodyPr/>
                    <a:lstStyle/>
                    <a:p>
                      <a:r>
                        <a:rPr lang="en-US" dirty="0" err="1" smtClean="0"/>
                        <a:t>Elasticsearch</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No guarantees</a:t>
                      </a:r>
                      <a:endParaRPr lang="en-US" dirty="0"/>
                    </a:p>
                  </a:txBody>
                  <a:tcPr/>
                </a:tc>
              </a:tr>
              <a:tr h="370840">
                <a:tc>
                  <a:txBody>
                    <a:bodyPr/>
                    <a:lstStyle/>
                    <a:p>
                      <a:r>
                        <a:rPr lang="en-US" dirty="0" smtClean="0"/>
                        <a:t>Apache Cassandra</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Exactly-once</a:t>
                      </a:r>
                      <a:r>
                        <a:rPr lang="en-US" baseline="0" dirty="0" smtClean="0"/>
                        <a:t> with idempotent updates</a:t>
                      </a:r>
                      <a:endParaRPr lang="en-US" dirty="0"/>
                    </a:p>
                  </a:txBody>
                  <a:tcPr/>
                </a:tc>
              </a:tr>
              <a:tr h="370840">
                <a:tc>
                  <a:txBody>
                    <a:bodyPr/>
                    <a:lstStyle/>
                    <a:p>
                      <a:r>
                        <a:rPr lang="en-US" dirty="0" smtClean="0"/>
                        <a:t>Apache </a:t>
                      </a:r>
                      <a:r>
                        <a:rPr lang="en-US" dirty="0" err="1" smtClean="0"/>
                        <a:t>Nifi</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No guarantees</a:t>
                      </a:r>
                      <a:endParaRPr lang="en-US" dirty="0"/>
                    </a:p>
                  </a:txBody>
                  <a:tcPr/>
                </a:tc>
              </a:tr>
              <a:tr h="370840">
                <a:tc>
                  <a:txBody>
                    <a:bodyPr/>
                    <a:lstStyle/>
                    <a:p>
                      <a:r>
                        <a:rPr lang="en-US" dirty="0" err="1" smtClean="0"/>
                        <a:t>Redis</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No guarantees</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B07C5D84-2227-C144-B485-A8CA33CE4230}" type="slidenum">
              <a:rPr lang="en-US" smtClean="0">
                <a:solidFill>
                  <a:prstClr val="black">
                    <a:tint val="75000"/>
                  </a:prstClr>
                </a:solidFill>
              </a:rPr>
              <a:pPr/>
              <a:t>4</a:t>
            </a:fld>
            <a:endParaRPr lang="en-US">
              <a:solidFill>
                <a:prstClr val="black">
                  <a:tint val="75000"/>
                </a:prstClr>
              </a:solidFill>
            </a:endParaRPr>
          </a:p>
        </p:txBody>
      </p:sp>
      <p:pic>
        <p:nvPicPr>
          <p:cNvPr id="1026"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728" y="1551622"/>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1548247"/>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1963802"/>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2305063"/>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728" y="1963802"/>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2656473"/>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728" y="2646324"/>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728" y="2305062"/>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3061879"/>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3411446"/>
            <a:ext cx="213184" cy="1888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23" y="4575772"/>
            <a:ext cx="8229600" cy="369332"/>
          </a:xfrm>
          <a:prstGeom prst="rect">
            <a:avLst/>
          </a:prstGeom>
          <a:noFill/>
        </p:spPr>
        <p:txBody>
          <a:bodyPr wrap="square" rtlCol="0">
            <a:spAutoFit/>
          </a:bodyPr>
          <a:lstStyle/>
          <a:p>
            <a:r>
              <a:rPr lang="en-US" dirty="0" smtClean="0"/>
              <a:t>There is also a Twitter Source and an </a:t>
            </a:r>
            <a:r>
              <a:rPr lang="en-US" dirty="0" err="1" smtClean="0"/>
              <a:t>ActiveMQ</a:t>
            </a:r>
            <a:r>
              <a:rPr lang="en-US" dirty="0" smtClean="0"/>
              <a:t> connector in Apache Bahir</a:t>
            </a:r>
            <a:endParaRPr lang="en-US" dirty="0"/>
          </a:p>
        </p:txBody>
      </p:sp>
      <p:pic>
        <p:nvPicPr>
          <p:cNvPr id="20"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728" y="3810650"/>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772" y="3810651"/>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172" y="4166419"/>
            <a:ext cx="213184" cy="1888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www.clker.com/cliparts/D/z/C/2/q/E/check-mark-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542" y="4166419"/>
            <a:ext cx="213184" cy="188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792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 Acknowledging</a:t>
            </a:r>
            <a:endParaRPr lang="en-US" dirty="0"/>
          </a:p>
        </p:txBody>
      </p:sp>
      <p:sp>
        <p:nvSpPr>
          <p:cNvPr id="3" name="Content Placeholder 2"/>
          <p:cNvSpPr>
            <a:spLocks noGrp="1"/>
          </p:cNvSpPr>
          <p:nvPr>
            <p:ph idx="1"/>
          </p:nvPr>
        </p:nvSpPr>
        <p:spPr>
          <a:xfrm>
            <a:off x="457200" y="1105785"/>
            <a:ext cx="8229600" cy="622852"/>
          </a:xfrm>
        </p:spPr>
        <p:txBody>
          <a:bodyPr>
            <a:normAutofit fontScale="62500" lnSpcReduction="20000"/>
          </a:bodyPr>
          <a:lstStyle/>
          <a:p>
            <a:r>
              <a:rPr lang="en-US" dirty="0" smtClean="0"/>
              <a:t>Once a checkpoint has been completed by all operators, the messages in the queue are acknowledged, leading to their removal from the queue.</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40</a:t>
            </a:fld>
            <a:endParaRPr lang="en-US">
              <a:solidFill>
                <a:prstClr val="black">
                  <a:tint val="75000"/>
                </a:prstClr>
              </a:solidFill>
            </a:endParaRPr>
          </a:p>
        </p:txBody>
      </p:sp>
      <p:sp>
        <p:nvSpPr>
          <p:cNvPr id="5" name="Rectangle 4"/>
          <p:cNvSpPr/>
          <p:nvPr/>
        </p:nvSpPr>
        <p:spPr>
          <a:xfrm>
            <a:off x="545741" y="2121642"/>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2829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id=8</a:t>
            </a:r>
            <a:endParaRPr lang="en-US" sz="700" dirty="0"/>
          </a:p>
        </p:txBody>
      </p:sp>
      <p:sp>
        <p:nvSpPr>
          <p:cNvPr id="7" name="Rectangle 6"/>
          <p:cNvSpPr/>
          <p:nvPr/>
        </p:nvSpPr>
        <p:spPr>
          <a:xfrm>
            <a:off x="1041041" y="2194666"/>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id=7</a:t>
            </a:r>
            <a:endParaRPr lang="en-US" sz="700" dirty="0"/>
          </a:p>
        </p:txBody>
      </p:sp>
      <p:sp>
        <p:nvSpPr>
          <p:cNvPr id="8" name="Rectangle 7"/>
          <p:cNvSpPr/>
          <p:nvPr/>
        </p:nvSpPr>
        <p:spPr>
          <a:xfrm>
            <a:off x="145379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id=6</a:t>
            </a:r>
            <a:endParaRPr lang="en-US" sz="700" dirty="0"/>
          </a:p>
        </p:txBody>
      </p:sp>
      <p:sp>
        <p:nvSpPr>
          <p:cNvPr id="9" name="Rectangle 8"/>
          <p:cNvSpPr/>
          <p:nvPr/>
        </p:nvSpPr>
        <p:spPr>
          <a:xfrm>
            <a:off x="1866541" y="2194665"/>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id=5</a:t>
            </a:r>
            <a:endParaRPr lang="en-US" sz="700" dirty="0"/>
          </a:p>
        </p:txBody>
      </p:sp>
      <p:sp>
        <p:nvSpPr>
          <p:cNvPr id="10" name="Rectangle 9"/>
          <p:cNvSpPr/>
          <p:nvPr/>
        </p:nvSpPr>
        <p:spPr>
          <a:xfrm>
            <a:off x="2279291" y="2194664"/>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id=4</a:t>
            </a:r>
            <a:endParaRPr lang="en-US" sz="700" dirty="0"/>
          </a:p>
        </p:txBody>
      </p:sp>
      <p:sp>
        <p:nvSpPr>
          <p:cNvPr id="11" name="Rectangle 10"/>
          <p:cNvSpPr/>
          <p:nvPr/>
        </p:nvSpPr>
        <p:spPr>
          <a:xfrm>
            <a:off x="269204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id=3</a:t>
            </a:r>
            <a:endParaRPr lang="en-US" sz="700" dirty="0"/>
          </a:p>
        </p:txBody>
      </p:sp>
      <p:sp>
        <p:nvSpPr>
          <p:cNvPr id="12" name="Rectangle 11"/>
          <p:cNvSpPr/>
          <p:nvPr/>
        </p:nvSpPr>
        <p:spPr>
          <a:xfrm>
            <a:off x="310479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id=2</a:t>
            </a:r>
          </a:p>
        </p:txBody>
      </p:sp>
      <p:sp>
        <p:nvSpPr>
          <p:cNvPr id="13" name="Rectangle 12"/>
          <p:cNvSpPr/>
          <p:nvPr/>
        </p:nvSpPr>
        <p:spPr>
          <a:xfrm>
            <a:off x="351754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id=1</a:t>
            </a:r>
          </a:p>
        </p:txBody>
      </p:sp>
      <p:sp>
        <p:nvSpPr>
          <p:cNvPr id="14" name="Rectangle 13"/>
          <p:cNvSpPr/>
          <p:nvPr/>
        </p:nvSpPr>
        <p:spPr>
          <a:xfrm>
            <a:off x="4513212" y="1896213"/>
            <a:ext cx="4045959"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Flink </a:t>
            </a:r>
          </a:p>
          <a:p>
            <a:r>
              <a:rPr lang="en-US" dirty="0" err="1" smtClean="0"/>
              <a:t>RabbitMQ</a:t>
            </a:r>
            <a:r>
              <a:rPr lang="en-US" dirty="0" smtClean="0"/>
              <a:t> </a:t>
            </a:r>
          </a:p>
          <a:p>
            <a:r>
              <a:rPr lang="en-US" dirty="0" smtClean="0"/>
              <a:t>Source</a:t>
            </a:r>
            <a:endParaRPr lang="en-US" dirty="0"/>
          </a:p>
        </p:txBody>
      </p:sp>
      <p:sp>
        <p:nvSpPr>
          <p:cNvPr id="17" name="Rectangle 16"/>
          <p:cNvSpPr/>
          <p:nvPr/>
        </p:nvSpPr>
        <p:spPr>
          <a:xfrm>
            <a:off x="5945217" y="1933598"/>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1:</a:t>
            </a:r>
          </a:p>
          <a:p>
            <a:r>
              <a:rPr lang="en-US" sz="1200" dirty="0" smtClean="0">
                <a:solidFill>
                  <a:schemeClr val="tx1"/>
                </a:solidFill>
              </a:rPr>
              <a:t>id=1</a:t>
            </a:r>
            <a:br>
              <a:rPr lang="en-US" sz="1200" dirty="0" smtClean="0">
                <a:solidFill>
                  <a:schemeClr val="tx1"/>
                </a:solidFill>
              </a:rPr>
            </a:br>
            <a:r>
              <a:rPr lang="en-US" sz="1200" dirty="0" smtClean="0">
                <a:solidFill>
                  <a:schemeClr val="tx1"/>
                </a:solidFill>
              </a:rPr>
              <a:t>id=2</a:t>
            </a:r>
            <a:br>
              <a:rPr lang="en-US" sz="1200" dirty="0" smtClean="0">
                <a:solidFill>
                  <a:schemeClr val="tx1"/>
                </a:solidFill>
              </a:rPr>
            </a:br>
            <a:r>
              <a:rPr lang="en-US" sz="1200" dirty="0" smtClean="0">
                <a:solidFill>
                  <a:schemeClr val="tx1"/>
                </a:solidFill>
              </a:rPr>
              <a:t>id=3</a:t>
            </a:r>
            <a:endParaRPr lang="en-US" sz="1200" dirty="0">
              <a:solidFill>
                <a:schemeClr val="tx1"/>
              </a:solidFill>
            </a:endParaRPr>
          </a:p>
        </p:txBody>
      </p:sp>
      <p:sp>
        <p:nvSpPr>
          <p:cNvPr id="18" name="Rectangle 17"/>
          <p:cNvSpPr/>
          <p:nvPr/>
        </p:nvSpPr>
        <p:spPr>
          <a:xfrm rot="19408668">
            <a:off x="6277981" y="2343947"/>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19" name="Rectangle 18"/>
          <p:cNvSpPr/>
          <p:nvPr/>
        </p:nvSpPr>
        <p:spPr>
          <a:xfrm>
            <a:off x="7240855" y="1935931"/>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2:</a:t>
            </a:r>
          </a:p>
          <a:p>
            <a:r>
              <a:rPr lang="en-US" sz="1200" dirty="0" smtClean="0">
                <a:solidFill>
                  <a:schemeClr val="tx1"/>
                </a:solidFill>
              </a:rPr>
              <a:t>id=4</a:t>
            </a:r>
            <a:br>
              <a:rPr lang="en-US" sz="1200" dirty="0" smtClean="0">
                <a:solidFill>
                  <a:schemeClr val="tx1"/>
                </a:solidFill>
              </a:rPr>
            </a:br>
            <a:r>
              <a:rPr lang="en-US" sz="1200" dirty="0" smtClean="0">
                <a:solidFill>
                  <a:schemeClr val="tx1"/>
                </a:solidFill>
              </a:rPr>
              <a:t>id=5</a:t>
            </a:r>
            <a:br>
              <a:rPr lang="en-US" sz="1200" dirty="0" smtClean="0">
                <a:solidFill>
                  <a:schemeClr val="tx1"/>
                </a:solidFill>
              </a:rPr>
            </a:br>
            <a:r>
              <a:rPr lang="en-US" sz="1200" dirty="0" smtClean="0">
                <a:solidFill>
                  <a:schemeClr val="tx1"/>
                </a:solidFill>
              </a:rPr>
              <a:t>id=6</a:t>
            </a:r>
            <a:endParaRPr lang="en-US" sz="1200" dirty="0">
              <a:solidFill>
                <a:schemeClr val="tx1"/>
              </a:solidFill>
            </a:endParaRPr>
          </a:p>
        </p:txBody>
      </p:sp>
      <p:sp>
        <p:nvSpPr>
          <p:cNvPr id="20" name="Rectangle 19"/>
          <p:cNvSpPr/>
          <p:nvPr/>
        </p:nvSpPr>
        <p:spPr>
          <a:xfrm rot="19408668">
            <a:off x="7573619" y="2346280"/>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21" name="Down Arrow 20"/>
          <p:cNvSpPr/>
          <p:nvPr/>
        </p:nvSpPr>
        <p:spPr>
          <a:xfrm>
            <a:off x="2758242" y="2940297"/>
            <a:ext cx="3098620" cy="534054"/>
          </a:xfrm>
          <a:prstGeom prst="downArrow">
            <a:avLst>
              <a:gd name="adj1" fmla="val 83484"/>
              <a:gd name="adj2"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Checkpoint 1 completed</a:t>
            </a:r>
            <a:endParaRPr lang="en-US" dirty="0">
              <a:solidFill>
                <a:schemeClr val="tx1"/>
              </a:solidFill>
            </a:endParaRPr>
          </a:p>
        </p:txBody>
      </p:sp>
      <p:sp>
        <p:nvSpPr>
          <p:cNvPr id="22" name="Rectangle 21"/>
          <p:cNvSpPr/>
          <p:nvPr/>
        </p:nvSpPr>
        <p:spPr>
          <a:xfrm>
            <a:off x="523063" y="3995051"/>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05613" y="4071251"/>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id=8</a:t>
            </a:r>
            <a:endParaRPr lang="en-US" sz="700" dirty="0"/>
          </a:p>
        </p:txBody>
      </p:sp>
      <p:sp>
        <p:nvSpPr>
          <p:cNvPr id="24" name="Rectangle 23"/>
          <p:cNvSpPr/>
          <p:nvPr/>
        </p:nvSpPr>
        <p:spPr>
          <a:xfrm>
            <a:off x="1018363" y="4068075"/>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id=7</a:t>
            </a:r>
            <a:endParaRPr lang="en-US" sz="700" dirty="0"/>
          </a:p>
        </p:txBody>
      </p:sp>
      <p:sp>
        <p:nvSpPr>
          <p:cNvPr id="25" name="Rectangle 24"/>
          <p:cNvSpPr/>
          <p:nvPr/>
        </p:nvSpPr>
        <p:spPr>
          <a:xfrm>
            <a:off x="1431113" y="4071251"/>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id=6</a:t>
            </a:r>
            <a:endParaRPr lang="en-US" sz="700" dirty="0"/>
          </a:p>
        </p:txBody>
      </p:sp>
      <p:sp>
        <p:nvSpPr>
          <p:cNvPr id="26" name="Rectangle 25"/>
          <p:cNvSpPr/>
          <p:nvPr/>
        </p:nvSpPr>
        <p:spPr>
          <a:xfrm>
            <a:off x="1843863" y="4068074"/>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id=5</a:t>
            </a:r>
            <a:endParaRPr lang="en-US" sz="700" dirty="0"/>
          </a:p>
        </p:txBody>
      </p:sp>
      <p:sp>
        <p:nvSpPr>
          <p:cNvPr id="27" name="Rectangle 26"/>
          <p:cNvSpPr/>
          <p:nvPr/>
        </p:nvSpPr>
        <p:spPr>
          <a:xfrm>
            <a:off x="2256613" y="4068073"/>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id=4</a:t>
            </a:r>
            <a:endParaRPr lang="en-US" sz="700" dirty="0"/>
          </a:p>
        </p:txBody>
      </p:sp>
      <p:sp>
        <p:nvSpPr>
          <p:cNvPr id="31" name="Rectangle 30"/>
          <p:cNvSpPr/>
          <p:nvPr/>
        </p:nvSpPr>
        <p:spPr>
          <a:xfrm>
            <a:off x="4490534" y="3769622"/>
            <a:ext cx="4045959"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Flink </a:t>
            </a:r>
          </a:p>
          <a:p>
            <a:r>
              <a:rPr lang="en-US" dirty="0" err="1" smtClean="0"/>
              <a:t>RabbitMQ</a:t>
            </a:r>
            <a:r>
              <a:rPr lang="en-US" dirty="0" smtClean="0"/>
              <a:t> </a:t>
            </a:r>
          </a:p>
          <a:p>
            <a:r>
              <a:rPr lang="en-US" dirty="0" smtClean="0"/>
              <a:t>Source</a:t>
            </a:r>
            <a:endParaRPr lang="en-US" dirty="0"/>
          </a:p>
        </p:txBody>
      </p:sp>
      <p:sp>
        <p:nvSpPr>
          <p:cNvPr id="32" name="Rectangle 31"/>
          <p:cNvSpPr/>
          <p:nvPr/>
        </p:nvSpPr>
        <p:spPr>
          <a:xfrm>
            <a:off x="5922539" y="3807007"/>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1:</a:t>
            </a:r>
          </a:p>
          <a:p>
            <a:r>
              <a:rPr lang="en-US" sz="1200" dirty="0" smtClean="0">
                <a:solidFill>
                  <a:schemeClr val="tx1"/>
                </a:solidFill>
              </a:rPr>
              <a:t>id=1</a:t>
            </a:r>
            <a:br>
              <a:rPr lang="en-US" sz="1200" dirty="0" smtClean="0">
                <a:solidFill>
                  <a:schemeClr val="tx1"/>
                </a:solidFill>
              </a:rPr>
            </a:br>
            <a:r>
              <a:rPr lang="en-US" sz="1200" dirty="0" smtClean="0">
                <a:solidFill>
                  <a:schemeClr val="tx1"/>
                </a:solidFill>
              </a:rPr>
              <a:t>id=2</a:t>
            </a:r>
            <a:br>
              <a:rPr lang="en-US" sz="1200" dirty="0" smtClean="0">
                <a:solidFill>
                  <a:schemeClr val="tx1"/>
                </a:solidFill>
              </a:rPr>
            </a:br>
            <a:r>
              <a:rPr lang="en-US" sz="1200" dirty="0" smtClean="0">
                <a:solidFill>
                  <a:schemeClr val="tx1"/>
                </a:solidFill>
              </a:rPr>
              <a:t>id=3</a:t>
            </a:r>
            <a:endParaRPr lang="en-US" sz="1200" dirty="0">
              <a:solidFill>
                <a:schemeClr val="tx1"/>
              </a:solidFill>
            </a:endParaRPr>
          </a:p>
        </p:txBody>
      </p:sp>
      <p:sp>
        <p:nvSpPr>
          <p:cNvPr id="33" name="Rectangle 32"/>
          <p:cNvSpPr/>
          <p:nvPr/>
        </p:nvSpPr>
        <p:spPr>
          <a:xfrm rot="19408668">
            <a:off x="6255303" y="4217356"/>
            <a:ext cx="998409" cy="210021"/>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Confirmed</a:t>
            </a:r>
            <a:endParaRPr lang="en-US" sz="1200" dirty="0">
              <a:solidFill>
                <a:schemeClr val="tx1"/>
              </a:solidFill>
            </a:endParaRPr>
          </a:p>
        </p:txBody>
      </p:sp>
      <p:sp>
        <p:nvSpPr>
          <p:cNvPr id="34" name="Rectangle 33"/>
          <p:cNvSpPr/>
          <p:nvPr/>
        </p:nvSpPr>
        <p:spPr>
          <a:xfrm>
            <a:off x="7218177" y="3809340"/>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2:</a:t>
            </a:r>
          </a:p>
          <a:p>
            <a:r>
              <a:rPr lang="en-US" sz="1200" dirty="0" smtClean="0">
                <a:solidFill>
                  <a:schemeClr val="tx1"/>
                </a:solidFill>
              </a:rPr>
              <a:t>id=4</a:t>
            </a:r>
            <a:br>
              <a:rPr lang="en-US" sz="1200" dirty="0" smtClean="0">
                <a:solidFill>
                  <a:schemeClr val="tx1"/>
                </a:solidFill>
              </a:rPr>
            </a:br>
            <a:r>
              <a:rPr lang="en-US" sz="1200" dirty="0" smtClean="0">
                <a:solidFill>
                  <a:schemeClr val="tx1"/>
                </a:solidFill>
              </a:rPr>
              <a:t>id=5</a:t>
            </a:r>
            <a:br>
              <a:rPr lang="en-US" sz="1200" dirty="0" smtClean="0">
                <a:solidFill>
                  <a:schemeClr val="tx1"/>
                </a:solidFill>
              </a:rPr>
            </a:br>
            <a:r>
              <a:rPr lang="en-US" sz="1200" dirty="0" smtClean="0">
                <a:solidFill>
                  <a:schemeClr val="tx1"/>
                </a:solidFill>
              </a:rPr>
              <a:t>id=6</a:t>
            </a:r>
            <a:endParaRPr lang="en-US" sz="1200" dirty="0">
              <a:solidFill>
                <a:schemeClr val="tx1"/>
              </a:solidFill>
            </a:endParaRPr>
          </a:p>
        </p:txBody>
      </p:sp>
      <p:sp>
        <p:nvSpPr>
          <p:cNvPr id="35" name="Rectangle 34"/>
          <p:cNvSpPr/>
          <p:nvPr/>
        </p:nvSpPr>
        <p:spPr>
          <a:xfrm rot="19408668">
            <a:off x="7550941" y="4219689"/>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36" name="TextBox 35"/>
          <p:cNvSpPr txBox="1"/>
          <p:nvPr/>
        </p:nvSpPr>
        <p:spPr>
          <a:xfrm>
            <a:off x="628291" y="2524867"/>
            <a:ext cx="1864342" cy="276999"/>
          </a:xfrm>
          <a:prstGeom prst="rect">
            <a:avLst/>
          </a:prstGeom>
          <a:noFill/>
        </p:spPr>
        <p:txBody>
          <a:bodyPr wrap="square" rtlCol="0">
            <a:spAutoFit/>
          </a:bodyPr>
          <a:lstStyle/>
          <a:p>
            <a:r>
              <a:rPr lang="en-US" sz="1200" dirty="0" smtClean="0"/>
              <a:t>Message queue</a:t>
            </a:r>
            <a:endParaRPr lang="en-US" sz="1200" dirty="0"/>
          </a:p>
        </p:txBody>
      </p:sp>
      <p:sp>
        <p:nvSpPr>
          <p:cNvPr id="37" name="Freeform 36"/>
          <p:cNvSpPr/>
          <p:nvPr/>
        </p:nvSpPr>
        <p:spPr>
          <a:xfrm rot="408527">
            <a:off x="2943380" y="4323613"/>
            <a:ext cx="1542224" cy="357017"/>
          </a:xfrm>
          <a:custGeom>
            <a:avLst/>
            <a:gdLst>
              <a:gd name="connsiteX0" fmla="*/ 953173 w 953173"/>
              <a:gd name="connsiteY0" fmla="*/ 0 h 357017"/>
              <a:gd name="connsiteX1" fmla="*/ 775463 w 953173"/>
              <a:gd name="connsiteY1" fmla="*/ 352189 h 357017"/>
              <a:gd name="connsiteX2" fmla="*/ 0 w 953173"/>
              <a:gd name="connsiteY2" fmla="*/ 210021 h 357017"/>
            </a:gdLst>
            <a:ahLst/>
            <a:cxnLst>
              <a:cxn ang="0">
                <a:pos x="connsiteX0" y="connsiteY0"/>
              </a:cxn>
              <a:cxn ang="0">
                <a:pos x="connsiteX1" y="connsiteY1"/>
              </a:cxn>
              <a:cxn ang="0">
                <a:pos x="connsiteX2" y="connsiteY2"/>
              </a:cxn>
            </a:cxnLst>
            <a:rect l="l" t="t" r="r" b="b"/>
            <a:pathLst>
              <a:path w="953173" h="357017">
                <a:moveTo>
                  <a:pt x="953173" y="0"/>
                </a:moveTo>
                <a:cubicBezTo>
                  <a:pt x="943749" y="158593"/>
                  <a:pt x="934325" y="317186"/>
                  <a:pt x="775463" y="352189"/>
                </a:cubicBezTo>
                <a:cubicBezTo>
                  <a:pt x="616601" y="387192"/>
                  <a:pt x="106626" y="220791"/>
                  <a:pt x="0" y="210021"/>
                </a:cubicBezTo>
              </a:path>
            </a:pathLst>
          </a:custGeom>
          <a:noFill/>
          <a:ln w="28575">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104791" y="4375825"/>
            <a:ext cx="455470" cy="319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ACK</a:t>
            </a:r>
          </a:p>
          <a:p>
            <a:pPr algn="ctr"/>
            <a:r>
              <a:rPr lang="en-US" sz="1200" dirty="0" smtClean="0"/>
              <a:t>id=1</a:t>
            </a:r>
            <a:endParaRPr lang="en-US" sz="1200" dirty="0"/>
          </a:p>
        </p:txBody>
      </p:sp>
      <p:sp>
        <p:nvSpPr>
          <p:cNvPr id="39" name="Rectangle 38"/>
          <p:cNvSpPr/>
          <p:nvPr/>
        </p:nvSpPr>
        <p:spPr>
          <a:xfrm>
            <a:off x="3525252" y="4463757"/>
            <a:ext cx="455470" cy="319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ACK</a:t>
            </a:r>
          </a:p>
          <a:p>
            <a:pPr algn="ctr"/>
            <a:r>
              <a:rPr lang="en-US" sz="1200" dirty="0" smtClean="0"/>
              <a:t>id=2</a:t>
            </a:r>
            <a:endParaRPr lang="en-US" sz="1200" dirty="0"/>
          </a:p>
        </p:txBody>
      </p:sp>
      <p:sp>
        <p:nvSpPr>
          <p:cNvPr id="40" name="Rectangle 39"/>
          <p:cNvSpPr/>
          <p:nvPr/>
        </p:nvSpPr>
        <p:spPr>
          <a:xfrm>
            <a:off x="3928560" y="4525330"/>
            <a:ext cx="455470" cy="319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ACK</a:t>
            </a:r>
          </a:p>
          <a:p>
            <a:pPr algn="ctr"/>
            <a:r>
              <a:rPr lang="en-US" sz="1200" dirty="0" smtClean="0"/>
              <a:t>id=3</a:t>
            </a:r>
            <a:endParaRPr lang="en-US" sz="1200" dirty="0"/>
          </a:p>
        </p:txBody>
      </p:sp>
    </p:spTree>
    <p:extLst>
      <p:ext uri="{BB962C8B-B14F-4D97-AF65-F5344CB8AC3E}">
        <p14:creationId xmlns:p14="http://schemas.microsoft.com/office/powerpoint/2010/main" val="347075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 Acknowledging</a:t>
            </a:r>
            <a:endParaRPr lang="en-US" dirty="0"/>
          </a:p>
        </p:txBody>
      </p:sp>
      <p:sp>
        <p:nvSpPr>
          <p:cNvPr id="3" name="Content Placeholder 2"/>
          <p:cNvSpPr>
            <a:spLocks noGrp="1"/>
          </p:cNvSpPr>
          <p:nvPr>
            <p:ph idx="1"/>
          </p:nvPr>
        </p:nvSpPr>
        <p:spPr>
          <a:xfrm>
            <a:off x="457200" y="1105785"/>
            <a:ext cx="8229600" cy="738858"/>
          </a:xfrm>
        </p:spPr>
        <p:txBody>
          <a:bodyPr>
            <a:normAutofit fontScale="77500" lnSpcReduction="20000"/>
          </a:bodyPr>
          <a:lstStyle/>
          <a:p>
            <a:r>
              <a:rPr lang="en-US" dirty="0" smtClean="0"/>
              <a:t>In case of a failure, all the unacknowledged messages are consumed again</a:t>
            </a:r>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41</a:t>
            </a:fld>
            <a:endParaRPr lang="en-US">
              <a:solidFill>
                <a:prstClr val="black">
                  <a:tint val="75000"/>
                </a:prstClr>
              </a:solidFill>
            </a:endParaRPr>
          </a:p>
        </p:txBody>
      </p:sp>
      <p:sp>
        <p:nvSpPr>
          <p:cNvPr id="5" name="Rectangle 4"/>
          <p:cNvSpPr/>
          <p:nvPr/>
        </p:nvSpPr>
        <p:spPr>
          <a:xfrm>
            <a:off x="545741" y="2121642"/>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2829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id=8</a:t>
            </a:r>
            <a:endParaRPr lang="en-US" sz="700" dirty="0"/>
          </a:p>
        </p:txBody>
      </p:sp>
      <p:sp>
        <p:nvSpPr>
          <p:cNvPr id="7" name="Rectangle 6"/>
          <p:cNvSpPr/>
          <p:nvPr/>
        </p:nvSpPr>
        <p:spPr>
          <a:xfrm>
            <a:off x="1041041" y="2194666"/>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id=7</a:t>
            </a:r>
            <a:endParaRPr lang="en-US" sz="700" dirty="0"/>
          </a:p>
        </p:txBody>
      </p:sp>
      <p:sp>
        <p:nvSpPr>
          <p:cNvPr id="8" name="Rectangle 7"/>
          <p:cNvSpPr/>
          <p:nvPr/>
        </p:nvSpPr>
        <p:spPr>
          <a:xfrm>
            <a:off x="145379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id=6</a:t>
            </a:r>
            <a:endParaRPr lang="en-US" sz="700" dirty="0"/>
          </a:p>
        </p:txBody>
      </p:sp>
      <p:sp>
        <p:nvSpPr>
          <p:cNvPr id="9" name="Rectangle 8"/>
          <p:cNvSpPr/>
          <p:nvPr/>
        </p:nvSpPr>
        <p:spPr>
          <a:xfrm>
            <a:off x="1866541" y="2194665"/>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id=5</a:t>
            </a:r>
            <a:endParaRPr lang="en-US" sz="700" dirty="0"/>
          </a:p>
        </p:txBody>
      </p:sp>
      <p:sp>
        <p:nvSpPr>
          <p:cNvPr id="10" name="Rectangle 9"/>
          <p:cNvSpPr/>
          <p:nvPr/>
        </p:nvSpPr>
        <p:spPr>
          <a:xfrm>
            <a:off x="2279291" y="2194664"/>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id=4</a:t>
            </a:r>
            <a:endParaRPr lang="en-US" sz="700" dirty="0"/>
          </a:p>
        </p:txBody>
      </p:sp>
      <p:sp>
        <p:nvSpPr>
          <p:cNvPr id="11" name="Rectangle 10"/>
          <p:cNvSpPr/>
          <p:nvPr/>
        </p:nvSpPr>
        <p:spPr>
          <a:xfrm>
            <a:off x="269204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id=3</a:t>
            </a:r>
            <a:endParaRPr lang="en-US" sz="700" dirty="0"/>
          </a:p>
        </p:txBody>
      </p:sp>
      <p:sp>
        <p:nvSpPr>
          <p:cNvPr id="12" name="Rectangle 11"/>
          <p:cNvSpPr/>
          <p:nvPr/>
        </p:nvSpPr>
        <p:spPr>
          <a:xfrm>
            <a:off x="310479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id=2</a:t>
            </a:r>
          </a:p>
        </p:txBody>
      </p:sp>
      <p:sp>
        <p:nvSpPr>
          <p:cNvPr id="13" name="Rectangle 12"/>
          <p:cNvSpPr/>
          <p:nvPr/>
        </p:nvSpPr>
        <p:spPr>
          <a:xfrm>
            <a:off x="3517541" y="219784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id=1</a:t>
            </a:r>
          </a:p>
        </p:txBody>
      </p:sp>
      <p:sp>
        <p:nvSpPr>
          <p:cNvPr id="14" name="Rectangle 13"/>
          <p:cNvSpPr/>
          <p:nvPr/>
        </p:nvSpPr>
        <p:spPr>
          <a:xfrm>
            <a:off x="4513212" y="1896213"/>
            <a:ext cx="4045959"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Flink </a:t>
            </a:r>
          </a:p>
          <a:p>
            <a:r>
              <a:rPr lang="en-US" dirty="0" err="1" smtClean="0"/>
              <a:t>RabbitMQ</a:t>
            </a:r>
            <a:r>
              <a:rPr lang="en-US" dirty="0" smtClean="0"/>
              <a:t> </a:t>
            </a:r>
          </a:p>
          <a:p>
            <a:r>
              <a:rPr lang="en-US" dirty="0" smtClean="0"/>
              <a:t>Source</a:t>
            </a:r>
            <a:endParaRPr lang="en-US" dirty="0"/>
          </a:p>
        </p:txBody>
      </p:sp>
      <p:sp>
        <p:nvSpPr>
          <p:cNvPr id="17" name="Rectangle 16"/>
          <p:cNvSpPr/>
          <p:nvPr/>
        </p:nvSpPr>
        <p:spPr>
          <a:xfrm>
            <a:off x="5945217" y="1933598"/>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1:</a:t>
            </a:r>
          </a:p>
          <a:p>
            <a:r>
              <a:rPr lang="en-US" sz="1200" dirty="0" smtClean="0">
                <a:solidFill>
                  <a:schemeClr val="tx1"/>
                </a:solidFill>
              </a:rPr>
              <a:t>id=1</a:t>
            </a:r>
            <a:br>
              <a:rPr lang="en-US" sz="1200" dirty="0" smtClean="0">
                <a:solidFill>
                  <a:schemeClr val="tx1"/>
                </a:solidFill>
              </a:rPr>
            </a:br>
            <a:r>
              <a:rPr lang="en-US" sz="1200" dirty="0" smtClean="0">
                <a:solidFill>
                  <a:schemeClr val="tx1"/>
                </a:solidFill>
              </a:rPr>
              <a:t>id=2</a:t>
            </a:r>
            <a:br>
              <a:rPr lang="en-US" sz="1200" dirty="0" smtClean="0">
                <a:solidFill>
                  <a:schemeClr val="tx1"/>
                </a:solidFill>
              </a:rPr>
            </a:br>
            <a:r>
              <a:rPr lang="en-US" sz="1200" dirty="0" smtClean="0">
                <a:solidFill>
                  <a:schemeClr val="tx1"/>
                </a:solidFill>
              </a:rPr>
              <a:t>id=3</a:t>
            </a:r>
            <a:endParaRPr lang="en-US" sz="1200" dirty="0">
              <a:solidFill>
                <a:schemeClr val="tx1"/>
              </a:solidFill>
            </a:endParaRPr>
          </a:p>
        </p:txBody>
      </p:sp>
      <p:sp>
        <p:nvSpPr>
          <p:cNvPr id="18" name="Rectangle 17"/>
          <p:cNvSpPr/>
          <p:nvPr/>
        </p:nvSpPr>
        <p:spPr>
          <a:xfrm rot="19408668">
            <a:off x="6277981" y="2343947"/>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19" name="Rectangle 18"/>
          <p:cNvSpPr/>
          <p:nvPr/>
        </p:nvSpPr>
        <p:spPr>
          <a:xfrm>
            <a:off x="7240855" y="1935931"/>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2:</a:t>
            </a:r>
          </a:p>
          <a:p>
            <a:r>
              <a:rPr lang="en-US" sz="1200" dirty="0" smtClean="0">
                <a:solidFill>
                  <a:schemeClr val="tx1"/>
                </a:solidFill>
              </a:rPr>
              <a:t>id=4</a:t>
            </a:r>
            <a:br>
              <a:rPr lang="en-US" sz="1200" dirty="0" smtClean="0">
                <a:solidFill>
                  <a:schemeClr val="tx1"/>
                </a:solidFill>
              </a:rPr>
            </a:br>
            <a:r>
              <a:rPr lang="en-US" sz="1200" dirty="0" smtClean="0">
                <a:solidFill>
                  <a:schemeClr val="tx1"/>
                </a:solidFill>
              </a:rPr>
              <a:t>id=5</a:t>
            </a:r>
            <a:br>
              <a:rPr lang="en-US" sz="1200" dirty="0" smtClean="0">
                <a:solidFill>
                  <a:schemeClr val="tx1"/>
                </a:solidFill>
              </a:rPr>
            </a:br>
            <a:r>
              <a:rPr lang="en-US" sz="1200" dirty="0" smtClean="0">
                <a:solidFill>
                  <a:schemeClr val="tx1"/>
                </a:solidFill>
              </a:rPr>
              <a:t>id=6</a:t>
            </a:r>
            <a:endParaRPr lang="en-US" sz="1200" dirty="0">
              <a:solidFill>
                <a:schemeClr val="tx1"/>
              </a:solidFill>
            </a:endParaRPr>
          </a:p>
        </p:txBody>
      </p:sp>
      <p:sp>
        <p:nvSpPr>
          <p:cNvPr id="20" name="Rectangle 19"/>
          <p:cNvSpPr/>
          <p:nvPr/>
        </p:nvSpPr>
        <p:spPr>
          <a:xfrm rot="19408668">
            <a:off x="7573619" y="2346280"/>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21" name="Down Arrow 20"/>
          <p:cNvSpPr/>
          <p:nvPr/>
        </p:nvSpPr>
        <p:spPr>
          <a:xfrm>
            <a:off x="2758242" y="2940297"/>
            <a:ext cx="3098620" cy="534054"/>
          </a:xfrm>
          <a:prstGeom prst="downArrow">
            <a:avLst>
              <a:gd name="adj1" fmla="val 83484"/>
              <a:gd name="adj2"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System failure</a:t>
            </a:r>
            <a:endParaRPr lang="en-US" dirty="0">
              <a:solidFill>
                <a:schemeClr val="tx1"/>
              </a:solidFill>
            </a:endParaRPr>
          </a:p>
        </p:txBody>
      </p:sp>
      <p:sp>
        <p:nvSpPr>
          <p:cNvPr id="31" name="Rectangle 30"/>
          <p:cNvSpPr/>
          <p:nvPr/>
        </p:nvSpPr>
        <p:spPr>
          <a:xfrm>
            <a:off x="4490534" y="3769622"/>
            <a:ext cx="4045959"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Flink </a:t>
            </a:r>
          </a:p>
          <a:p>
            <a:r>
              <a:rPr lang="en-US" dirty="0" err="1" smtClean="0"/>
              <a:t>RabbitMQ</a:t>
            </a:r>
            <a:r>
              <a:rPr lang="en-US" dirty="0" smtClean="0"/>
              <a:t> </a:t>
            </a:r>
          </a:p>
          <a:p>
            <a:r>
              <a:rPr lang="en-US" dirty="0" smtClean="0"/>
              <a:t>Source</a:t>
            </a:r>
            <a:endParaRPr lang="en-US" dirty="0"/>
          </a:p>
        </p:txBody>
      </p:sp>
      <p:sp>
        <p:nvSpPr>
          <p:cNvPr id="32" name="Rectangle 31"/>
          <p:cNvSpPr/>
          <p:nvPr/>
        </p:nvSpPr>
        <p:spPr>
          <a:xfrm>
            <a:off x="5922539" y="3807007"/>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1:</a:t>
            </a:r>
          </a:p>
          <a:p>
            <a:r>
              <a:rPr lang="en-US" sz="1200" dirty="0" smtClean="0">
                <a:solidFill>
                  <a:schemeClr val="tx1"/>
                </a:solidFill>
              </a:rPr>
              <a:t>id=1</a:t>
            </a:r>
            <a:br>
              <a:rPr lang="en-US" sz="1200" dirty="0" smtClean="0">
                <a:solidFill>
                  <a:schemeClr val="tx1"/>
                </a:solidFill>
              </a:rPr>
            </a:br>
            <a:r>
              <a:rPr lang="en-US" sz="1200" dirty="0" smtClean="0">
                <a:solidFill>
                  <a:schemeClr val="tx1"/>
                </a:solidFill>
              </a:rPr>
              <a:t>id=2</a:t>
            </a:r>
            <a:br>
              <a:rPr lang="en-US" sz="1200" dirty="0" smtClean="0">
                <a:solidFill>
                  <a:schemeClr val="tx1"/>
                </a:solidFill>
              </a:rPr>
            </a:br>
            <a:r>
              <a:rPr lang="en-US" sz="1200" dirty="0" smtClean="0">
                <a:solidFill>
                  <a:schemeClr val="tx1"/>
                </a:solidFill>
              </a:rPr>
              <a:t>id=3</a:t>
            </a:r>
            <a:endParaRPr lang="en-US" sz="1200" dirty="0">
              <a:solidFill>
                <a:schemeClr val="tx1"/>
              </a:solidFill>
            </a:endParaRPr>
          </a:p>
        </p:txBody>
      </p:sp>
      <p:sp>
        <p:nvSpPr>
          <p:cNvPr id="36" name="TextBox 35"/>
          <p:cNvSpPr txBox="1"/>
          <p:nvPr/>
        </p:nvSpPr>
        <p:spPr>
          <a:xfrm>
            <a:off x="628291" y="2524867"/>
            <a:ext cx="1864342" cy="276999"/>
          </a:xfrm>
          <a:prstGeom prst="rect">
            <a:avLst/>
          </a:prstGeom>
          <a:noFill/>
        </p:spPr>
        <p:txBody>
          <a:bodyPr wrap="square" rtlCol="0">
            <a:spAutoFit/>
          </a:bodyPr>
          <a:lstStyle/>
          <a:p>
            <a:r>
              <a:rPr lang="en-US" sz="1200" dirty="0" smtClean="0"/>
              <a:t>Message queue</a:t>
            </a:r>
            <a:endParaRPr lang="en-US" sz="1200" dirty="0"/>
          </a:p>
        </p:txBody>
      </p:sp>
      <p:sp>
        <p:nvSpPr>
          <p:cNvPr id="41" name="Rectangle 40"/>
          <p:cNvSpPr/>
          <p:nvPr/>
        </p:nvSpPr>
        <p:spPr>
          <a:xfrm rot="19408668">
            <a:off x="6255304" y="4233082"/>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42" name="Rectangle 41"/>
          <p:cNvSpPr/>
          <p:nvPr/>
        </p:nvSpPr>
        <p:spPr>
          <a:xfrm>
            <a:off x="545741" y="3956609"/>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8291" y="4032809"/>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id=8</a:t>
            </a:r>
            <a:endParaRPr lang="en-US" sz="700" dirty="0"/>
          </a:p>
        </p:txBody>
      </p:sp>
      <p:sp>
        <p:nvSpPr>
          <p:cNvPr id="44" name="Rectangle 43"/>
          <p:cNvSpPr/>
          <p:nvPr/>
        </p:nvSpPr>
        <p:spPr>
          <a:xfrm>
            <a:off x="1041041" y="4029633"/>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id=7</a:t>
            </a:r>
            <a:endParaRPr lang="en-US" sz="700" dirty="0"/>
          </a:p>
        </p:txBody>
      </p:sp>
      <p:sp>
        <p:nvSpPr>
          <p:cNvPr id="45" name="Rectangle 44"/>
          <p:cNvSpPr/>
          <p:nvPr/>
        </p:nvSpPr>
        <p:spPr>
          <a:xfrm>
            <a:off x="1453791" y="4032809"/>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id=6</a:t>
            </a:r>
            <a:endParaRPr lang="en-US" sz="700" dirty="0"/>
          </a:p>
        </p:txBody>
      </p:sp>
      <p:sp>
        <p:nvSpPr>
          <p:cNvPr id="46" name="Rectangle 45"/>
          <p:cNvSpPr/>
          <p:nvPr/>
        </p:nvSpPr>
        <p:spPr>
          <a:xfrm>
            <a:off x="1866541" y="4029632"/>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id=5</a:t>
            </a:r>
            <a:endParaRPr lang="en-US" sz="700" dirty="0"/>
          </a:p>
        </p:txBody>
      </p:sp>
      <p:sp>
        <p:nvSpPr>
          <p:cNvPr id="47" name="Rectangle 46"/>
          <p:cNvSpPr/>
          <p:nvPr/>
        </p:nvSpPr>
        <p:spPr>
          <a:xfrm>
            <a:off x="2279291" y="4029631"/>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id=4</a:t>
            </a:r>
            <a:endParaRPr lang="en-US" sz="700" dirty="0"/>
          </a:p>
        </p:txBody>
      </p:sp>
      <p:sp>
        <p:nvSpPr>
          <p:cNvPr id="48" name="Rectangle 47"/>
          <p:cNvSpPr/>
          <p:nvPr/>
        </p:nvSpPr>
        <p:spPr>
          <a:xfrm>
            <a:off x="2692041" y="4032809"/>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id=3</a:t>
            </a:r>
            <a:endParaRPr lang="en-US" sz="700" dirty="0"/>
          </a:p>
        </p:txBody>
      </p:sp>
      <p:sp>
        <p:nvSpPr>
          <p:cNvPr id="49" name="Rectangle 48"/>
          <p:cNvSpPr/>
          <p:nvPr/>
        </p:nvSpPr>
        <p:spPr>
          <a:xfrm>
            <a:off x="3104791" y="4032809"/>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id=2</a:t>
            </a:r>
          </a:p>
        </p:txBody>
      </p:sp>
      <p:sp>
        <p:nvSpPr>
          <p:cNvPr id="50" name="Rectangle 49"/>
          <p:cNvSpPr/>
          <p:nvPr/>
        </p:nvSpPr>
        <p:spPr>
          <a:xfrm>
            <a:off x="3517541" y="4032809"/>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id=1</a:t>
            </a:r>
          </a:p>
        </p:txBody>
      </p:sp>
      <p:sp>
        <p:nvSpPr>
          <p:cNvPr id="15" name="Rectangular Callout 14"/>
          <p:cNvSpPr/>
          <p:nvPr/>
        </p:nvSpPr>
        <p:spPr>
          <a:xfrm>
            <a:off x="2401371" y="4513622"/>
            <a:ext cx="1289207" cy="565659"/>
          </a:xfrm>
          <a:prstGeom prst="wedgeRectCallout">
            <a:avLst>
              <a:gd name="adj1" fmla="val 15257"/>
              <a:gd name="adj2" fmla="val -81449"/>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Message are not lost and send again after recovery</a:t>
            </a:r>
            <a:endParaRPr lang="en-US" sz="1100" dirty="0">
              <a:solidFill>
                <a:schemeClr val="tx1"/>
              </a:solidFill>
            </a:endParaRPr>
          </a:p>
        </p:txBody>
      </p:sp>
    </p:spTree>
    <p:extLst>
      <p:ext uri="{BB962C8B-B14F-4D97-AF65-F5344CB8AC3E}">
        <p14:creationId xmlns:p14="http://schemas.microsoft.com/office/powerpoint/2010/main" val="19106932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 Acknowledging</a:t>
            </a:r>
            <a:endParaRPr lang="en-US" dirty="0"/>
          </a:p>
        </p:txBody>
      </p:sp>
      <p:sp>
        <p:nvSpPr>
          <p:cNvPr id="3" name="Content Placeholder 2"/>
          <p:cNvSpPr>
            <a:spLocks noGrp="1"/>
          </p:cNvSpPr>
          <p:nvPr>
            <p:ph idx="1"/>
          </p:nvPr>
        </p:nvSpPr>
        <p:spPr>
          <a:xfrm>
            <a:off x="457200" y="1105785"/>
            <a:ext cx="8229600" cy="955654"/>
          </a:xfrm>
        </p:spPr>
        <p:txBody>
          <a:bodyPr>
            <a:noAutofit/>
          </a:bodyPr>
          <a:lstStyle/>
          <a:p>
            <a:r>
              <a:rPr lang="en-US" sz="2000" dirty="0" smtClean="0"/>
              <a:t>What happens if the system fails </a:t>
            </a:r>
            <a:r>
              <a:rPr lang="en-US" sz="2000" b="1" dirty="0" smtClean="0"/>
              <a:t>after</a:t>
            </a:r>
            <a:r>
              <a:rPr lang="en-US" sz="2000" dirty="0" smtClean="0"/>
              <a:t> a checkpoint is completed, but </a:t>
            </a:r>
            <a:r>
              <a:rPr lang="en-US" sz="2000" b="1" dirty="0" smtClean="0"/>
              <a:t>before</a:t>
            </a:r>
            <a:r>
              <a:rPr lang="en-US" sz="2000" dirty="0" smtClean="0"/>
              <a:t> all messages have been acknowledged?</a:t>
            </a:r>
            <a:endParaRPr lang="en-US" sz="2000"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42</a:t>
            </a:fld>
            <a:endParaRPr lang="en-US">
              <a:solidFill>
                <a:prstClr val="black">
                  <a:tint val="75000"/>
                </a:prstClr>
              </a:solidFill>
            </a:endParaRPr>
          </a:p>
        </p:txBody>
      </p:sp>
      <p:sp>
        <p:nvSpPr>
          <p:cNvPr id="21" name="Down Arrow 20"/>
          <p:cNvSpPr/>
          <p:nvPr/>
        </p:nvSpPr>
        <p:spPr>
          <a:xfrm>
            <a:off x="2661309" y="1908481"/>
            <a:ext cx="3098620" cy="534054"/>
          </a:xfrm>
          <a:prstGeom prst="downArrow">
            <a:avLst>
              <a:gd name="adj1" fmla="val 83484"/>
              <a:gd name="adj2"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Checkpoint 1 completed</a:t>
            </a:r>
            <a:endParaRPr lang="en-US" dirty="0">
              <a:solidFill>
                <a:schemeClr val="tx1"/>
              </a:solidFill>
            </a:endParaRPr>
          </a:p>
        </p:txBody>
      </p:sp>
      <p:sp>
        <p:nvSpPr>
          <p:cNvPr id="22" name="Rectangle 21"/>
          <p:cNvSpPr/>
          <p:nvPr/>
        </p:nvSpPr>
        <p:spPr>
          <a:xfrm>
            <a:off x="426130" y="2724013"/>
            <a:ext cx="3422650" cy="403225"/>
          </a:xfrm>
          <a:prstGeom prst="rect">
            <a:avLst/>
          </a:prstGeom>
          <a:solidFill>
            <a:srgbClr val="34AC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08680" y="2800213"/>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id=8</a:t>
            </a:r>
            <a:endParaRPr lang="en-US" sz="700" dirty="0"/>
          </a:p>
        </p:txBody>
      </p:sp>
      <p:sp>
        <p:nvSpPr>
          <p:cNvPr id="24" name="Rectangle 23"/>
          <p:cNvSpPr/>
          <p:nvPr/>
        </p:nvSpPr>
        <p:spPr>
          <a:xfrm>
            <a:off x="921430" y="2797037"/>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id=7</a:t>
            </a:r>
            <a:endParaRPr lang="en-US" sz="700" dirty="0"/>
          </a:p>
        </p:txBody>
      </p:sp>
      <p:sp>
        <p:nvSpPr>
          <p:cNvPr id="25" name="Rectangle 24"/>
          <p:cNvSpPr/>
          <p:nvPr/>
        </p:nvSpPr>
        <p:spPr>
          <a:xfrm>
            <a:off x="1334180" y="2800213"/>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id=6</a:t>
            </a:r>
            <a:endParaRPr lang="en-US" sz="700" dirty="0"/>
          </a:p>
        </p:txBody>
      </p:sp>
      <p:sp>
        <p:nvSpPr>
          <p:cNvPr id="26" name="Rectangle 25"/>
          <p:cNvSpPr/>
          <p:nvPr/>
        </p:nvSpPr>
        <p:spPr>
          <a:xfrm>
            <a:off x="1746930" y="2797036"/>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id=5</a:t>
            </a:r>
            <a:endParaRPr lang="en-US" sz="700" dirty="0"/>
          </a:p>
        </p:txBody>
      </p:sp>
      <p:sp>
        <p:nvSpPr>
          <p:cNvPr id="27" name="Rectangle 26"/>
          <p:cNvSpPr/>
          <p:nvPr/>
        </p:nvSpPr>
        <p:spPr>
          <a:xfrm>
            <a:off x="2159680" y="2797035"/>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id=4</a:t>
            </a:r>
            <a:endParaRPr lang="en-US" sz="700" dirty="0"/>
          </a:p>
        </p:txBody>
      </p:sp>
      <p:sp>
        <p:nvSpPr>
          <p:cNvPr id="31" name="Rectangle 30"/>
          <p:cNvSpPr/>
          <p:nvPr/>
        </p:nvSpPr>
        <p:spPr>
          <a:xfrm>
            <a:off x="4393601" y="2498584"/>
            <a:ext cx="4045959" cy="854075"/>
          </a:xfrm>
          <a:prstGeom prst="rect">
            <a:avLst/>
          </a:prstGeom>
          <a:solidFill>
            <a:srgbClr val="2DA07E"/>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Flink </a:t>
            </a:r>
          </a:p>
          <a:p>
            <a:r>
              <a:rPr lang="en-US" dirty="0" err="1" smtClean="0"/>
              <a:t>RabbitMQ</a:t>
            </a:r>
            <a:r>
              <a:rPr lang="en-US" dirty="0" smtClean="0"/>
              <a:t> </a:t>
            </a:r>
          </a:p>
          <a:p>
            <a:r>
              <a:rPr lang="en-US" dirty="0" smtClean="0"/>
              <a:t>Source</a:t>
            </a:r>
            <a:endParaRPr lang="en-US" dirty="0"/>
          </a:p>
        </p:txBody>
      </p:sp>
      <p:sp>
        <p:nvSpPr>
          <p:cNvPr id="32" name="Rectangle 31"/>
          <p:cNvSpPr/>
          <p:nvPr/>
        </p:nvSpPr>
        <p:spPr>
          <a:xfrm>
            <a:off x="5825606" y="2535969"/>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1:</a:t>
            </a:r>
          </a:p>
          <a:p>
            <a:r>
              <a:rPr lang="en-US" sz="1200" dirty="0" smtClean="0">
                <a:solidFill>
                  <a:schemeClr val="tx1"/>
                </a:solidFill>
              </a:rPr>
              <a:t>id=1</a:t>
            </a:r>
            <a:br>
              <a:rPr lang="en-US" sz="1200" dirty="0" smtClean="0">
                <a:solidFill>
                  <a:schemeClr val="tx1"/>
                </a:solidFill>
              </a:rPr>
            </a:br>
            <a:r>
              <a:rPr lang="en-US" sz="1200" dirty="0" smtClean="0">
                <a:solidFill>
                  <a:schemeClr val="tx1"/>
                </a:solidFill>
              </a:rPr>
              <a:t>id=2</a:t>
            </a:r>
            <a:br>
              <a:rPr lang="en-US" sz="1200" dirty="0" smtClean="0">
                <a:solidFill>
                  <a:schemeClr val="tx1"/>
                </a:solidFill>
              </a:rPr>
            </a:br>
            <a:r>
              <a:rPr lang="en-US" sz="1200" dirty="0" smtClean="0">
                <a:solidFill>
                  <a:schemeClr val="tx1"/>
                </a:solidFill>
              </a:rPr>
              <a:t>id=3</a:t>
            </a:r>
            <a:endParaRPr lang="en-US" sz="1200" dirty="0">
              <a:solidFill>
                <a:schemeClr val="tx1"/>
              </a:solidFill>
            </a:endParaRPr>
          </a:p>
        </p:txBody>
      </p:sp>
      <p:sp>
        <p:nvSpPr>
          <p:cNvPr id="33" name="Rectangle 32"/>
          <p:cNvSpPr/>
          <p:nvPr/>
        </p:nvSpPr>
        <p:spPr>
          <a:xfrm rot="19408668">
            <a:off x="6158370" y="2946318"/>
            <a:ext cx="998409" cy="210021"/>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Confirmed</a:t>
            </a:r>
            <a:endParaRPr lang="en-US" sz="1200" dirty="0">
              <a:solidFill>
                <a:schemeClr val="tx1"/>
              </a:solidFill>
            </a:endParaRPr>
          </a:p>
        </p:txBody>
      </p:sp>
      <p:sp>
        <p:nvSpPr>
          <p:cNvPr id="34" name="Rectangle 33"/>
          <p:cNvSpPr/>
          <p:nvPr/>
        </p:nvSpPr>
        <p:spPr>
          <a:xfrm>
            <a:off x="7121244" y="2538302"/>
            <a:ext cx="1066800" cy="769001"/>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b="1" u="sng" dirty="0" smtClean="0">
                <a:solidFill>
                  <a:schemeClr val="tx1"/>
                </a:solidFill>
              </a:rPr>
              <a:t>Checkpoint 2:</a:t>
            </a:r>
          </a:p>
          <a:p>
            <a:r>
              <a:rPr lang="en-US" sz="1200" dirty="0" smtClean="0">
                <a:solidFill>
                  <a:schemeClr val="tx1"/>
                </a:solidFill>
              </a:rPr>
              <a:t>id=4</a:t>
            </a:r>
            <a:br>
              <a:rPr lang="en-US" sz="1200" dirty="0" smtClean="0">
                <a:solidFill>
                  <a:schemeClr val="tx1"/>
                </a:solidFill>
              </a:rPr>
            </a:br>
            <a:r>
              <a:rPr lang="en-US" sz="1200" dirty="0" smtClean="0">
                <a:solidFill>
                  <a:schemeClr val="tx1"/>
                </a:solidFill>
              </a:rPr>
              <a:t>id=5</a:t>
            </a:r>
            <a:br>
              <a:rPr lang="en-US" sz="1200" dirty="0" smtClean="0">
                <a:solidFill>
                  <a:schemeClr val="tx1"/>
                </a:solidFill>
              </a:rPr>
            </a:br>
            <a:r>
              <a:rPr lang="en-US" sz="1200" dirty="0" smtClean="0">
                <a:solidFill>
                  <a:schemeClr val="tx1"/>
                </a:solidFill>
              </a:rPr>
              <a:t>id=6</a:t>
            </a:r>
            <a:endParaRPr lang="en-US" sz="1200" dirty="0">
              <a:solidFill>
                <a:schemeClr val="tx1"/>
              </a:solidFill>
            </a:endParaRPr>
          </a:p>
        </p:txBody>
      </p:sp>
      <p:sp>
        <p:nvSpPr>
          <p:cNvPr id="35" name="Rectangle 34"/>
          <p:cNvSpPr/>
          <p:nvPr/>
        </p:nvSpPr>
        <p:spPr>
          <a:xfrm rot="19408668">
            <a:off x="7454008" y="2948651"/>
            <a:ext cx="998409" cy="21002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Unconfirmed</a:t>
            </a:r>
            <a:endParaRPr lang="en-US" sz="1200" dirty="0">
              <a:solidFill>
                <a:schemeClr val="tx1"/>
              </a:solidFill>
            </a:endParaRPr>
          </a:p>
        </p:txBody>
      </p:sp>
      <p:sp>
        <p:nvSpPr>
          <p:cNvPr id="37" name="Freeform 36"/>
          <p:cNvSpPr/>
          <p:nvPr/>
        </p:nvSpPr>
        <p:spPr>
          <a:xfrm rot="408527">
            <a:off x="2846447" y="3052575"/>
            <a:ext cx="1542224" cy="357017"/>
          </a:xfrm>
          <a:custGeom>
            <a:avLst/>
            <a:gdLst>
              <a:gd name="connsiteX0" fmla="*/ 953173 w 953173"/>
              <a:gd name="connsiteY0" fmla="*/ 0 h 357017"/>
              <a:gd name="connsiteX1" fmla="*/ 775463 w 953173"/>
              <a:gd name="connsiteY1" fmla="*/ 352189 h 357017"/>
              <a:gd name="connsiteX2" fmla="*/ 0 w 953173"/>
              <a:gd name="connsiteY2" fmla="*/ 210021 h 357017"/>
            </a:gdLst>
            <a:ahLst/>
            <a:cxnLst>
              <a:cxn ang="0">
                <a:pos x="connsiteX0" y="connsiteY0"/>
              </a:cxn>
              <a:cxn ang="0">
                <a:pos x="connsiteX1" y="connsiteY1"/>
              </a:cxn>
              <a:cxn ang="0">
                <a:pos x="connsiteX2" y="connsiteY2"/>
              </a:cxn>
            </a:cxnLst>
            <a:rect l="l" t="t" r="r" b="b"/>
            <a:pathLst>
              <a:path w="953173" h="357017">
                <a:moveTo>
                  <a:pt x="953173" y="0"/>
                </a:moveTo>
                <a:cubicBezTo>
                  <a:pt x="943749" y="158593"/>
                  <a:pt x="934325" y="317186"/>
                  <a:pt x="775463" y="352189"/>
                </a:cubicBezTo>
                <a:cubicBezTo>
                  <a:pt x="616601" y="387192"/>
                  <a:pt x="106626" y="220791"/>
                  <a:pt x="0" y="210021"/>
                </a:cubicBezTo>
              </a:path>
            </a:pathLst>
          </a:custGeom>
          <a:noFill/>
          <a:ln w="28575">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3007858" y="3104787"/>
            <a:ext cx="455470" cy="319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ACK</a:t>
            </a:r>
          </a:p>
          <a:p>
            <a:pPr algn="ctr"/>
            <a:r>
              <a:rPr lang="en-US" sz="1200" dirty="0" smtClean="0"/>
              <a:t>id=1</a:t>
            </a:r>
            <a:endParaRPr lang="en-US" sz="1200" dirty="0"/>
          </a:p>
        </p:txBody>
      </p:sp>
      <p:sp>
        <p:nvSpPr>
          <p:cNvPr id="39" name="Rectangle 38"/>
          <p:cNvSpPr/>
          <p:nvPr/>
        </p:nvSpPr>
        <p:spPr>
          <a:xfrm>
            <a:off x="3428319" y="3192719"/>
            <a:ext cx="455470" cy="319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ACK</a:t>
            </a:r>
          </a:p>
          <a:p>
            <a:pPr algn="ctr"/>
            <a:r>
              <a:rPr lang="en-US" sz="1200" dirty="0" smtClean="0"/>
              <a:t>id=2</a:t>
            </a:r>
            <a:endParaRPr lang="en-US" sz="1200" dirty="0"/>
          </a:p>
        </p:txBody>
      </p:sp>
      <p:sp>
        <p:nvSpPr>
          <p:cNvPr id="40" name="Rectangle 39"/>
          <p:cNvSpPr/>
          <p:nvPr/>
        </p:nvSpPr>
        <p:spPr>
          <a:xfrm>
            <a:off x="3831627" y="3254292"/>
            <a:ext cx="455470" cy="319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ACK</a:t>
            </a:r>
          </a:p>
          <a:p>
            <a:pPr algn="ctr"/>
            <a:r>
              <a:rPr lang="en-US" sz="1200" dirty="0" smtClean="0"/>
              <a:t>id=3</a:t>
            </a:r>
            <a:endParaRPr lang="en-US" sz="1200" dirty="0"/>
          </a:p>
        </p:txBody>
      </p:sp>
      <p:sp>
        <p:nvSpPr>
          <p:cNvPr id="15" name="Explosion 1 14"/>
          <p:cNvSpPr/>
          <p:nvPr/>
        </p:nvSpPr>
        <p:spPr>
          <a:xfrm>
            <a:off x="2997101" y="2895298"/>
            <a:ext cx="966098" cy="625911"/>
          </a:xfrm>
          <a:prstGeom prst="irregularSeal1">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FAIL</a:t>
            </a:r>
            <a:endParaRPr lang="en-US" sz="1600" dirty="0"/>
          </a:p>
        </p:txBody>
      </p:sp>
      <p:sp>
        <p:nvSpPr>
          <p:cNvPr id="41" name="Content Placeholder 2"/>
          <p:cNvSpPr txBox="1">
            <a:spLocks/>
          </p:cNvSpPr>
          <p:nvPr/>
        </p:nvSpPr>
        <p:spPr>
          <a:xfrm>
            <a:off x="457223" y="3973407"/>
            <a:ext cx="8229600" cy="9556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rgbClr val="34AD91"/>
              </a:buClr>
              <a:buFont typeface="Wingdings" charset="2"/>
              <a:buChar char="§"/>
              <a:defRPr sz="3200" kern="1200">
                <a:solidFill>
                  <a:schemeClr val="tx1"/>
                </a:solidFill>
                <a:latin typeface="+mn-lt"/>
                <a:ea typeface="+mn-ea"/>
                <a:cs typeface="Avenir Next Regular"/>
              </a:defRPr>
            </a:lvl1pPr>
            <a:lvl2pPr marL="742950" indent="-285750" algn="l" defTabSz="457200" rtl="0" eaLnBrk="1" latinLnBrk="0" hangingPunct="1">
              <a:spcBef>
                <a:spcPct val="20000"/>
              </a:spcBef>
              <a:buClr>
                <a:srgbClr val="34AD91"/>
              </a:buClr>
              <a:buFont typeface="Arial"/>
              <a:buChar char="•"/>
              <a:defRPr sz="2800" kern="1200">
                <a:solidFill>
                  <a:schemeClr val="tx1"/>
                </a:solidFill>
                <a:latin typeface="+mn-lt"/>
                <a:ea typeface="+mn-ea"/>
                <a:cs typeface="Avenir Next Regular"/>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venir Next Regular"/>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venir Next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Flink stores a correlation ID of each </a:t>
            </a:r>
            <a:r>
              <a:rPr lang="en-US" dirty="0"/>
              <a:t>(un-</a:t>
            </a:r>
            <a:r>
              <a:rPr lang="en-US" dirty="0" err="1"/>
              <a:t>acked</a:t>
            </a:r>
            <a:r>
              <a:rPr lang="en-US" dirty="0"/>
              <a:t>)</a:t>
            </a:r>
            <a:r>
              <a:rPr lang="en-US" dirty="0" smtClean="0"/>
              <a:t> message to de-duplicate on restore</a:t>
            </a:r>
            <a:endParaRPr lang="en-US" dirty="0"/>
          </a:p>
        </p:txBody>
      </p:sp>
      <p:sp>
        <p:nvSpPr>
          <p:cNvPr id="42" name="Rectangle 41"/>
          <p:cNvSpPr/>
          <p:nvPr/>
        </p:nvSpPr>
        <p:spPr>
          <a:xfrm>
            <a:off x="2572547" y="2797428"/>
            <a:ext cx="346075" cy="2571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id=3</a:t>
            </a:r>
            <a:endParaRPr lang="en-US" sz="700" dirty="0"/>
          </a:p>
        </p:txBody>
      </p:sp>
    </p:spTree>
    <p:extLst>
      <p:ext uri="{BB962C8B-B14F-4D97-AF65-F5344CB8AC3E}">
        <p14:creationId xmlns:p14="http://schemas.microsoft.com/office/powerpoint/2010/main" val="3227161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Streaming connectors by activity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Streaming connectors ordered by number of threads/mentions on the </a:t>
            </a:r>
            <a:r>
              <a:rPr lang="en-US" dirty="0" err="1" smtClean="0"/>
              <a:t>user@flink</a:t>
            </a:r>
            <a:r>
              <a:rPr lang="en-US" dirty="0" smtClean="0"/>
              <a:t> list:</a:t>
            </a:r>
          </a:p>
          <a:p>
            <a:r>
              <a:rPr lang="en-US" dirty="0" smtClean="0"/>
              <a:t>Apache Kafka (250+) (since 0.7)</a:t>
            </a:r>
          </a:p>
          <a:p>
            <a:r>
              <a:rPr lang="en-US" dirty="0" smtClean="0"/>
              <a:t>Apache Cassandra (38) (since 1.1)</a:t>
            </a:r>
          </a:p>
          <a:p>
            <a:r>
              <a:rPr lang="en-US" dirty="0" err="1" smtClean="0"/>
              <a:t>ElasticSearch</a:t>
            </a:r>
            <a:r>
              <a:rPr lang="en-US" dirty="0" smtClean="0"/>
              <a:t> (34) (since 0.10)</a:t>
            </a:r>
          </a:p>
          <a:p>
            <a:r>
              <a:rPr lang="en-US" dirty="0" smtClean="0"/>
              <a:t>File sources (~30) (since 0.10)</a:t>
            </a:r>
          </a:p>
          <a:p>
            <a:r>
              <a:rPr lang="en-US" dirty="0" err="1" smtClean="0"/>
              <a:t>Redis</a:t>
            </a:r>
            <a:r>
              <a:rPr lang="en-US" dirty="0" smtClean="0"/>
              <a:t> (27) (since 1.0)</a:t>
            </a:r>
          </a:p>
          <a:p>
            <a:r>
              <a:rPr lang="en-US" dirty="0" err="1" smtClean="0"/>
              <a:t>RabbitMQ</a:t>
            </a:r>
            <a:r>
              <a:rPr lang="en-US" dirty="0" smtClean="0"/>
              <a:t> (11) (since 0.7)</a:t>
            </a:r>
          </a:p>
          <a:p>
            <a:r>
              <a:rPr lang="en-US" dirty="0" smtClean="0"/>
              <a:t>Kinesis (10) (since 1.1)</a:t>
            </a:r>
          </a:p>
          <a:p>
            <a:r>
              <a:rPr lang="en-US" dirty="0" smtClean="0"/>
              <a:t>Apache </a:t>
            </a:r>
            <a:r>
              <a:rPr lang="en-US" dirty="0" err="1" smtClean="0"/>
              <a:t>Nifi</a:t>
            </a:r>
            <a:r>
              <a:rPr lang="en-US" dirty="0" smtClean="0"/>
              <a:t> (5) (since 0.10)</a:t>
            </a:r>
          </a:p>
          <a:p>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5</a:t>
            </a:fld>
            <a:endParaRPr lang="en-US">
              <a:solidFill>
                <a:prstClr val="black">
                  <a:tint val="75000"/>
                </a:prstClr>
              </a:solidFill>
            </a:endParaRPr>
          </a:p>
        </p:txBody>
      </p:sp>
      <p:sp>
        <p:nvSpPr>
          <p:cNvPr id="5" name="TextBox 4"/>
          <p:cNvSpPr txBox="1"/>
          <p:nvPr/>
        </p:nvSpPr>
        <p:spPr>
          <a:xfrm>
            <a:off x="457200" y="4764109"/>
            <a:ext cx="3404681" cy="276999"/>
          </a:xfrm>
          <a:prstGeom prst="rect">
            <a:avLst/>
          </a:prstGeom>
          <a:noFill/>
        </p:spPr>
        <p:txBody>
          <a:bodyPr wrap="square" rtlCol="0">
            <a:spAutoFit/>
          </a:bodyPr>
          <a:lstStyle/>
          <a:p>
            <a:r>
              <a:rPr lang="en-US" sz="1200" dirty="0" smtClean="0"/>
              <a:t>Date of evaluation 5.9.2016</a:t>
            </a:r>
            <a:endParaRPr lang="en-US" sz="1200" dirty="0"/>
          </a:p>
        </p:txBody>
      </p:sp>
    </p:spTree>
    <p:extLst>
      <p:ext uri="{BB962C8B-B14F-4D97-AF65-F5344CB8AC3E}">
        <p14:creationId xmlns:p14="http://schemas.microsoft.com/office/powerpoint/2010/main" val="431948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Apache Kafka</a:t>
            </a:r>
            <a:r>
              <a:rPr lang="de-DE" dirty="0"/>
              <a:t> </a:t>
            </a:r>
            <a:r>
              <a:rPr lang="de-DE" dirty="0" smtClean="0"/>
              <a:t>Connector</a:t>
            </a:r>
            <a:endParaRPr lang="en-US" dirty="0"/>
          </a:p>
        </p:txBody>
      </p:sp>
      <p:sp>
        <p:nvSpPr>
          <p:cNvPr id="3" name="Text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2"/>
          </p:nvPr>
        </p:nvSpPr>
        <p:spPr/>
        <p:txBody>
          <a:bodyPr/>
          <a:lstStyle/>
          <a:p>
            <a:fld id="{B07C5D84-2227-C144-B485-A8CA33CE4230}" type="slidenum">
              <a:rPr lang="en-US" smtClean="0"/>
              <a:pPr/>
              <a:t>6</a:t>
            </a:fld>
            <a:endParaRPr lang="en-US"/>
          </a:p>
        </p:txBody>
      </p:sp>
    </p:spTree>
    <p:extLst>
      <p:ext uri="{BB962C8B-B14F-4D97-AF65-F5344CB8AC3E}">
        <p14:creationId xmlns:p14="http://schemas.microsoft.com/office/powerpoint/2010/main" val="1345420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Kafka connector: Intro</a:t>
            </a:r>
            <a:endParaRPr lang="en-US" dirty="0"/>
          </a:p>
        </p:txBody>
      </p:sp>
      <p:sp>
        <p:nvSpPr>
          <p:cNvPr id="3" name="Content Placeholder 2"/>
          <p:cNvSpPr>
            <a:spLocks noGrp="1"/>
          </p:cNvSpPr>
          <p:nvPr>
            <p:ph idx="1"/>
          </p:nvPr>
        </p:nvSpPr>
        <p:spPr>
          <a:xfrm>
            <a:off x="457200" y="879794"/>
            <a:ext cx="8229600" cy="3488841"/>
          </a:xfrm>
        </p:spPr>
        <p:txBody>
          <a:bodyPr>
            <a:normAutofit/>
          </a:bodyPr>
          <a:lstStyle/>
          <a:p>
            <a:pPr marL="0" indent="0">
              <a:buNone/>
            </a:pPr>
            <a:endParaRPr lang="en-US" sz="1800" dirty="0" smtClean="0"/>
          </a:p>
          <a:p>
            <a:pPr marL="0" indent="0">
              <a:buNone/>
            </a:pPr>
            <a:r>
              <a:rPr lang="en-US" sz="1800" dirty="0" smtClean="0"/>
              <a:t>“</a:t>
            </a:r>
            <a:r>
              <a:rPr lang="en-US" sz="1800" dirty="0"/>
              <a:t>Apache Kafka is publish-subscribe messaging rethought as a distributed commit log</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7</a:t>
            </a:fld>
            <a:endParaRPr lang="en-US">
              <a:solidFill>
                <a:prstClr val="black">
                  <a:tint val="75000"/>
                </a:prstClr>
              </a:solidFill>
            </a:endParaRPr>
          </a:p>
        </p:txBody>
      </p:sp>
      <p:pic>
        <p:nvPicPr>
          <p:cNvPr id="2050" name="Picture 2" descr="http://kafka.apache.org/images/producer_consu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96200"/>
            <a:ext cx="24574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kafka.apache.org/images/log_anatom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525" y="1839492"/>
            <a:ext cx="39624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464" y="4767264"/>
            <a:ext cx="8219872" cy="307777"/>
          </a:xfrm>
          <a:prstGeom prst="rect">
            <a:avLst/>
          </a:prstGeom>
          <a:noFill/>
        </p:spPr>
        <p:txBody>
          <a:bodyPr wrap="square" rtlCol="0">
            <a:spAutoFit/>
          </a:bodyPr>
          <a:lstStyle/>
          <a:p>
            <a:r>
              <a:rPr lang="en-US" sz="1400" dirty="0" smtClean="0"/>
              <a:t>This page contains material </a:t>
            </a:r>
            <a:r>
              <a:rPr lang="en-US" sz="1400" dirty="0"/>
              <a:t>copied from http://kafka.apache.org/documentation.html#introduction</a:t>
            </a:r>
          </a:p>
        </p:txBody>
      </p:sp>
    </p:spTree>
    <p:extLst>
      <p:ext uri="{BB962C8B-B14F-4D97-AF65-F5344CB8AC3E}">
        <p14:creationId xmlns:p14="http://schemas.microsoft.com/office/powerpoint/2010/main" val="1651920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Apache Kafka connector: Consumer</a:t>
            </a:r>
            <a:endParaRPr lang="en-US" dirty="0"/>
          </a:p>
        </p:txBody>
      </p:sp>
      <p:sp>
        <p:nvSpPr>
          <p:cNvPr id="6" name="Content Placeholder 5"/>
          <p:cNvSpPr>
            <a:spLocks noGrp="1"/>
          </p:cNvSpPr>
          <p:nvPr>
            <p:ph idx="1"/>
          </p:nvPr>
        </p:nvSpPr>
        <p:spPr/>
        <p:txBody>
          <a:bodyPr>
            <a:normAutofit lnSpcReduction="10000"/>
          </a:bodyPr>
          <a:lstStyle/>
          <a:p>
            <a:r>
              <a:rPr lang="en-US" dirty="0" smtClean="0"/>
              <a:t>Flink has two main Kafka consumer implementations</a:t>
            </a:r>
          </a:p>
          <a:p>
            <a:pPr lvl="1"/>
            <a:r>
              <a:rPr lang="en-US" dirty="0" smtClean="0"/>
              <a:t>For Kafka 0.8 an implementation against the “</a:t>
            </a:r>
            <a:r>
              <a:rPr lang="en-US" dirty="0" err="1" smtClean="0"/>
              <a:t>SimpleConsumer</a:t>
            </a:r>
            <a:r>
              <a:rPr lang="en-US" dirty="0" smtClean="0"/>
              <a:t>” API of Kafka</a:t>
            </a:r>
          </a:p>
          <a:p>
            <a:pPr lvl="1"/>
            <a:r>
              <a:rPr lang="en-US" dirty="0" smtClean="0"/>
              <a:t>For Kafka 0.9+ we are using the new </a:t>
            </a:r>
            <a:r>
              <a:rPr lang="en-US" dirty="0"/>
              <a:t>Kafka consumer (</a:t>
            </a:r>
            <a:r>
              <a:rPr lang="en-US" dirty="0" smtClean="0"/>
              <a:t>KAFKA-1326)</a:t>
            </a:r>
          </a:p>
          <a:p>
            <a:r>
              <a:rPr lang="en-US" dirty="0" smtClean="0"/>
              <a:t>The producers </a:t>
            </a:r>
            <a:r>
              <a:rPr lang="en-US" smtClean="0"/>
              <a:t>are basically the same</a:t>
            </a:r>
            <a:endParaRPr lang="en-US"/>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6929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346887" y="3588806"/>
            <a:ext cx="3222539" cy="1355725"/>
          </a:xfrm>
          <a:prstGeom prst="rect">
            <a:avLst/>
          </a:prstGeom>
          <a:gradFill>
            <a:gsLst>
              <a:gs pos="0">
                <a:schemeClr val="accent1">
                  <a:lumMod val="5000"/>
                  <a:lumOff val="95000"/>
                  <a:alpha val="35000"/>
                </a:schemeClr>
              </a:gs>
              <a:gs pos="100000">
                <a:srgbClr val="34AC91">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942852" y="3584724"/>
            <a:ext cx="3222539" cy="1355725"/>
          </a:xfrm>
          <a:prstGeom prst="rect">
            <a:avLst/>
          </a:prstGeom>
          <a:gradFill>
            <a:gsLst>
              <a:gs pos="0">
                <a:schemeClr val="accent1">
                  <a:lumMod val="5000"/>
                  <a:lumOff val="95000"/>
                  <a:alpha val="35000"/>
                </a:schemeClr>
              </a:gs>
              <a:gs pos="100000">
                <a:srgbClr val="34AC91">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346887" y="3592267"/>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46887" y="1532353"/>
            <a:ext cx="8179893" cy="1355725"/>
          </a:xfrm>
          <a:prstGeom prst="rect">
            <a:avLst/>
          </a:prstGeom>
          <a:gradFill>
            <a:gsLst>
              <a:gs pos="0">
                <a:schemeClr val="accent1">
                  <a:lumMod val="5000"/>
                  <a:lumOff val="95000"/>
                  <a:alpha val="14000"/>
                </a:schemeClr>
              </a:gs>
              <a:gs pos="100000">
                <a:srgbClr val="34AC91">
                  <a:alpha val="8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Kafka 0.8 Consumer</a:t>
            </a:r>
            <a:endParaRPr lang="en-US" dirty="0"/>
          </a:p>
        </p:txBody>
      </p:sp>
      <p:sp>
        <p:nvSpPr>
          <p:cNvPr id="4" name="Slide Number Placeholder 3"/>
          <p:cNvSpPr>
            <a:spLocks noGrp="1"/>
          </p:cNvSpPr>
          <p:nvPr>
            <p:ph type="sldNum" sz="quarter" idx="12"/>
          </p:nvPr>
        </p:nvSpPr>
        <p:spPr/>
        <p:txBody>
          <a:bodyPr/>
          <a:lstStyle/>
          <a:p>
            <a:fld id="{B07C5D84-2227-C144-B485-A8CA33CE4230}" type="slidenum">
              <a:rPr lang="en-US" smtClean="0">
                <a:solidFill>
                  <a:prstClr val="black">
                    <a:tint val="75000"/>
                  </a:prstClr>
                </a:solidFill>
              </a:rPr>
              <a:pPr/>
              <a:t>9</a:t>
            </a:fld>
            <a:endParaRPr lang="en-US">
              <a:solidFill>
                <a:prstClr val="black">
                  <a:tint val="75000"/>
                </a:prstClr>
              </a:solidFill>
            </a:endParaRPr>
          </a:p>
        </p:txBody>
      </p:sp>
      <p:sp>
        <p:nvSpPr>
          <p:cNvPr id="12" name="Rectangle 11"/>
          <p:cNvSpPr/>
          <p:nvPr/>
        </p:nvSpPr>
        <p:spPr>
          <a:xfrm>
            <a:off x="1769288" y="3657600"/>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13" name="Rectangle 12"/>
          <p:cNvSpPr/>
          <p:nvPr/>
        </p:nvSpPr>
        <p:spPr>
          <a:xfrm>
            <a:off x="2532639" y="3656695"/>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grpSp>
        <p:nvGrpSpPr>
          <p:cNvPr id="37" name="Group 36"/>
          <p:cNvGrpSpPr/>
          <p:nvPr/>
        </p:nvGrpSpPr>
        <p:grpSpPr>
          <a:xfrm>
            <a:off x="2506647" y="1897359"/>
            <a:ext cx="1613024" cy="640801"/>
            <a:chOff x="1374976" y="1324799"/>
            <a:chExt cx="1613024" cy="640801"/>
          </a:xfrm>
        </p:grpSpPr>
        <p:sp>
          <p:nvSpPr>
            <p:cNvPr id="16" name="Rectangle 15"/>
            <p:cNvSpPr/>
            <p:nvPr/>
          </p:nvSpPr>
          <p:spPr>
            <a:xfrm>
              <a:off x="13749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17" name="Rectangle 16"/>
            <p:cNvSpPr/>
            <p:nvPr/>
          </p:nvSpPr>
          <p:spPr>
            <a:xfrm>
              <a:off x="22389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18" name="Rectangle 17"/>
            <p:cNvSpPr/>
            <p:nvPr/>
          </p:nvSpPr>
          <p:spPr>
            <a:xfrm>
              <a:off x="22389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grpSp>
      <p:grpSp>
        <p:nvGrpSpPr>
          <p:cNvPr id="38" name="Group 37"/>
          <p:cNvGrpSpPr/>
          <p:nvPr/>
        </p:nvGrpSpPr>
        <p:grpSpPr>
          <a:xfrm>
            <a:off x="4457318" y="1897359"/>
            <a:ext cx="1613024" cy="640801"/>
            <a:chOff x="4702576" y="1324799"/>
            <a:chExt cx="1613024" cy="640801"/>
          </a:xfrm>
        </p:grpSpPr>
        <p:sp>
          <p:nvSpPr>
            <p:cNvPr id="24" name="Rectangle 23"/>
            <p:cNvSpPr/>
            <p:nvPr/>
          </p:nvSpPr>
          <p:spPr>
            <a:xfrm>
              <a:off x="4702576" y="1324799"/>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5" name="Rectangle 24"/>
            <p:cNvSpPr/>
            <p:nvPr/>
          </p:nvSpPr>
          <p:spPr>
            <a:xfrm>
              <a:off x="5566576" y="1357200"/>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26" name="Rectangle 25"/>
            <p:cNvSpPr/>
            <p:nvPr/>
          </p:nvSpPr>
          <p:spPr>
            <a:xfrm>
              <a:off x="5566576" y="1565024"/>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27" name="Rectangle 26"/>
            <p:cNvSpPr/>
            <p:nvPr/>
          </p:nvSpPr>
          <p:spPr>
            <a:xfrm>
              <a:off x="5566576" y="1757938"/>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grpSp>
      <p:grpSp>
        <p:nvGrpSpPr>
          <p:cNvPr id="39" name="Group 38"/>
          <p:cNvGrpSpPr/>
          <p:nvPr/>
        </p:nvGrpSpPr>
        <p:grpSpPr>
          <a:xfrm>
            <a:off x="6407989" y="1897359"/>
            <a:ext cx="1613024" cy="640801"/>
            <a:chOff x="6468000" y="1318840"/>
            <a:chExt cx="1613024" cy="640801"/>
          </a:xfrm>
        </p:grpSpPr>
        <p:sp>
          <p:nvSpPr>
            <p:cNvPr id="28" name="Rectangle 27"/>
            <p:cNvSpPr/>
            <p:nvPr/>
          </p:nvSpPr>
          <p:spPr>
            <a:xfrm>
              <a:off x="6468000" y="1318840"/>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29" name="Rectangle 28"/>
            <p:cNvSpPr/>
            <p:nvPr/>
          </p:nvSpPr>
          <p:spPr>
            <a:xfrm>
              <a:off x="7332000" y="135124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30" name="Rectangle 29"/>
            <p:cNvSpPr/>
            <p:nvPr/>
          </p:nvSpPr>
          <p:spPr>
            <a:xfrm>
              <a:off x="7332000" y="155906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31" name="Rectangle 30"/>
            <p:cNvSpPr/>
            <p:nvPr/>
          </p:nvSpPr>
          <p:spPr>
            <a:xfrm>
              <a:off x="7332000" y="175197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grpSp>
      <p:grpSp>
        <p:nvGrpSpPr>
          <p:cNvPr id="36" name="Group 35"/>
          <p:cNvGrpSpPr/>
          <p:nvPr/>
        </p:nvGrpSpPr>
        <p:grpSpPr>
          <a:xfrm>
            <a:off x="555976" y="1897359"/>
            <a:ext cx="1613024" cy="640801"/>
            <a:chOff x="102376" y="1325704"/>
            <a:chExt cx="1613024" cy="640801"/>
          </a:xfrm>
        </p:grpSpPr>
        <p:sp>
          <p:nvSpPr>
            <p:cNvPr id="32" name="Rectangle 31"/>
            <p:cNvSpPr/>
            <p:nvPr/>
          </p:nvSpPr>
          <p:spPr>
            <a:xfrm>
              <a:off x="102376" y="1325704"/>
              <a:ext cx="813600" cy="640801"/>
            </a:xfrm>
            <a:prstGeom prst="rect">
              <a:avLst/>
            </a:prstGeom>
            <a:solidFill>
              <a:srgbClr val="34AC9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Kafka Broker</a:t>
              </a:r>
              <a:endParaRPr lang="en-US" sz="1200" dirty="0"/>
            </a:p>
          </p:txBody>
        </p:sp>
        <p:sp>
          <p:nvSpPr>
            <p:cNvPr id="33" name="Rectangle 32"/>
            <p:cNvSpPr/>
            <p:nvPr/>
          </p:nvSpPr>
          <p:spPr>
            <a:xfrm>
              <a:off x="966376" y="1358105"/>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34" name="Rectangle 33"/>
            <p:cNvSpPr/>
            <p:nvPr/>
          </p:nvSpPr>
          <p:spPr>
            <a:xfrm>
              <a:off x="966376" y="1565929"/>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35" name="Rectangle 34"/>
            <p:cNvSpPr/>
            <p:nvPr/>
          </p:nvSpPr>
          <p:spPr>
            <a:xfrm>
              <a:off x="966376" y="175884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grpSp>
      <p:cxnSp>
        <p:nvCxnSpPr>
          <p:cNvPr id="41" name="Straight Arrow Connector 40"/>
          <p:cNvCxnSpPr>
            <a:stCxn id="32" idx="2"/>
            <a:endCxn id="12" idx="0"/>
          </p:cNvCxnSpPr>
          <p:nvPr/>
        </p:nvCxnSpPr>
        <p:spPr>
          <a:xfrm>
            <a:off x="962776" y="2538160"/>
            <a:ext cx="1101712" cy="11194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8" idx="2"/>
            <a:endCxn id="13" idx="0"/>
          </p:cNvCxnSpPr>
          <p:nvPr/>
        </p:nvCxnSpPr>
        <p:spPr>
          <a:xfrm flipH="1">
            <a:off x="2827839" y="2538160"/>
            <a:ext cx="3986950" cy="11185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24" idx="2"/>
            <a:endCxn id="46" idx="0"/>
          </p:cNvCxnSpPr>
          <p:nvPr/>
        </p:nvCxnSpPr>
        <p:spPr>
          <a:xfrm>
            <a:off x="4864118" y="2538160"/>
            <a:ext cx="1421993"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2"/>
            <a:endCxn id="45" idx="0"/>
          </p:cNvCxnSpPr>
          <p:nvPr/>
        </p:nvCxnSpPr>
        <p:spPr>
          <a:xfrm>
            <a:off x="2913447" y="2538160"/>
            <a:ext cx="2586391" cy="11518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893375" y="3657600"/>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45" name="Rectangle 44"/>
          <p:cNvSpPr/>
          <p:nvPr/>
        </p:nvSpPr>
        <p:spPr>
          <a:xfrm>
            <a:off x="5204638"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6" name="Rectangle 45"/>
          <p:cNvSpPr/>
          <p:nvPr/>
        </p:nvSpPr>
        <p:spPr>
          <a:xfrm>
            <a:off x="5990911" y="3690043"/>
            <a:ext cx="5904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Fetcher Thread</a:t>
            </a:r>
            <a:endParaRPr lang="en-US" sz="1000" dirty="0"/>
          </a:p>
        </p:txBody>
      </p:sp>
      <p:sp>
        <p:nvSpPr>
          <p:cNvPr id="47" name="Rectangle 46"/>
          <p:cNvSpPr/>
          <p:nvPr/>
        </p:nvSpPr>
        <p:spPr>
          <a:xfrm>
            <a:off x="4328725" y="3690043"/>
            <a:ext cx="751700" cy="42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Consumer Thread</a:t>
            </a:r>
            <a:endParaRPr lang="en-US" sz="1000" dirty="0"/>
          </a:p>
        </p:txBody>
      </p:sp>
      <p:sp>
        <p:nvSpPr>
          <p:cNvPr id="50" name="Rectangle 49"/>
          <p:cNvSpPr/>
          <p:nvPr/>
        </p:nvSpPr>
        <p:spPr>
          <a:xfrm>
            <a:off x="1679552" y="4129182"/>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topicA:2</a:t>
            </a:r>
            <a:endParaRPr lang="en-US" sz="1200" dirty="0"/>
          </a:p>
        </p:txBody>
      </p:sp>
      <p:sp>
        <p:nvSpPr>
          <p:cNvPr id="51" name="Rectangle 50"/>
          <p:cNvSpPr/>
          <p:nvPr/>
        </p:nvSpPr>
        <p:spPr>
          <a:xfrm>
            <a:off x="1679552" y="4337006"/>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topicB:0</a:t>
            </a:r>
            <a:endParaRPr lang="en-US" sz="1200" dirty="0"/>
          </a:p>
        </p:txBody>
      </p:sp>
      <p:sp>
        <p:nvSpPr>
          <p:cNvPr id="52" name="Rectangle 51"/>
          <p:cNvSpPr/>
          <p:nvPr/>
        </p:nvSpPr>
        <p:spPr>
          <a:xfrm>
            <a:off x="1679552" y="452992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topicA:0</a:t>
            </a:r>
            <a:endParaRPr lang="en-US" sz="1200" dirty="0"/>
          </a:p>
        </p:txBody>
      </p:sp>
      <p:sp>
        <p:nvSpPr>
          <p:cNvPr id="53" name="Rectangle 52"/>
          <p:cNvSpPr/>
          <p:nvPr/>
        </p:nvSpPr>
        <p:spPr>
          <a:xfrm>
            <a:off x="5133950" y="4358298"/>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topicB:1</a:t>
            </a:r>
            <a:endParaRPr lang="en-US" sz="1200" dirty="0"/>
          </a:p>
        </p:txBody>
      </p:sp>
      <p:sp>
        <p:nvSpPr>
          <p:cNvPr id="54" name="Rectangle 53"/>
          <p:cNvSpPr/>
          <p:nvPr/>
        </p:nvSpPr>
        <p:spPr>
          <a:xfrm>
            <a:off x="5133950" y="4155070"/>
            <a:ext cx="712036"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topicB:3</a:t>
            </a:r>
            <a:endParaRPr lang="en-US" sz="1200" dirty="0"/>
          </a:p>
        </p:txBody>
      </p:sp>
      <p:sp>
        <p:nvSpPr>
          <p:cNvPr id="55" name="Rectangle 54"/>
          <p:cNvSpPr/>
          <p:nvPr/>
        </p:nvSpPr>
        <p:spPr>
          <a:xfrm>
            <a:off x="2476177" y="4127318"/>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topicB:4</a:t>
            </a:r>
            <a:endParaRPr lang="en-US" sz="1200" dirty="0"/>
          </a:p>
        </p:txBody>
      </p:sp>
      <p:sp>
        <p:nvSpPr>
          <p:cNvPr id="56" name="Rectangle 55"/>
          <p:cNvSpPr/>
          <p:nvPr/>
        </p:nvSpPr>
        <p:spPr>
          <a:xfrm>
            <a:off x="2476177" y="4335142"/>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topicB:2</a:t>
            </a:r>
            <a:endParaRPr lang="en-US" sz="1200" dirty="0"/>
          </a:p>
        </p:txBody>
      </p:sp>
      <p:sp>
        <p:nvSpPr>
          <p:cNvPr id="57" name="Rectangle 56"/>
          <p:cNvSpPr/>
          <p:nvPr/>
        </p:nvSpPr>
        <p:spPr>
          <a:xfrm>
            <a:off x="2476177" y="4528056"/>
            <a:ext cx="7033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topicA:1</a:t>
            </a:r>
          </a:p>
        </p:txBody>
      </p:sp>
      <p:sp>
        <p:nvSpPr>
          <p:cNvPr id="59" name="Rectangle 58"/>
          <p:cNvSpPr/>
          <p:nvPr/>
        </p:nvSpPr>
        <p:spPr>
          <a:xfrm>
            <a:off x="5913239" y="4149683"/>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topicA:3</a:t>
            </a:r>
            <a:endParaRPr lang="en-US" sz="1200" dirty="0"/>
          </a:p>
        </p:txBody>
      </p:sp>
      <p:sp>
        <p:nvSpPr>
          <p:cNvPr id="60" name="Rectangle 59"/>
          <p:cNvSpPr/>
          <p:nvPr/>
        </p:nvSpPr>
        <p:spPr>
          <a:xfrm>
            <a:off x="5913239" y="4357507"/>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topicB:6</a:t>
            </a:r>
            <a:endParaRPr lang="en-US" sz="1200" dirty="0"/>
          </a:p>
        </p:txBody>
      </p:sp>
      <p:sp>
        <p:nvSpPr>
          <p:cNvPr id="61" name="Rectangle 60"/>
          <p:cNvSpPr/>
          <p:nvPr/>
        </p:nvSpPr>
        <p:spPr>
          <a:xfrm>
            <a:off x="5913239" y="4550421"/>
            <a:ext cx="749024" cy="151200"/>
          </a:xfrm>
          <a:prstGeom prst="rect">
            <a:avLst/>
          </a:prstGeom>
          <a:solidFill>
            <a:srgbClr val="2DA07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topicB:5</a:t>
            </a:r>
            <a:endParaRPr lang="en-US" sz="1200" dirty="0"/>
          </a:p>
        </p:txBody>
      </p:sp>
      <p:sp>
        <p:nvSpPr>
          <p:cNvPr id="65" name="TextBox 64"/>
          <p:cNvSpPr txBox="1"/>
          <p:nvPr/>
        </p:nvSpPr>
        <p:spPr>
          <a:xfrm>
            <a:off x="8157882" y="1539897"/>
            <a:ext cx="461665" cy="1355724"/>
          </a:xfrm>
          <a:prstGeom prst="rect">
            <a:avLst/>
          </a:prstGeom>
          <a:noFill/>
        </p:spPr>
        <p:txBody>
          <a:bodyPr vert="vert" wrap="square" rtlCol="0">
            <a:spAutoFit/>
          </a:bodyPr>
          <a:lstStyle/>
          <a:p>
            <a:r>
              <a:rPr lang="en-US" dirty="0" smtClean="0"/>
              <a:t>Kafka Cluster</a:t>
            </a:r>
            <a:endParaRPr lang="en-US" dirty="0"/>
          </a:p>
        </p:txBody>
      </p:sp>
      <p:sp>
        <p:nvSpPr>
          <p:cNvPr id="67" name="TextBox 66"/>
          <p:cNvSpPr txBox="1"/>
          <p:nvPr/>
        </p:nvSpPr>
        <p:spPr>
          <a:xfrm>
            <a:off x="8157882" y="3599811"/>
            <a:ext cx="461665" cy="1355724"/>
          </a:xfrm>
          <a:prstGeom prst="rect">
            <a:avLst/>
          </a:prstGeom>
          <a:noFill/>
        </p:spPr>
        <p:txBody>
          <a:bodyPr vert="vert" wrap="square" rtlCol="0">
            <a:spAutoFit/>
          </a:bodyPr>
          <a:lstStyle/>
          <a:p>
            <a:r>
              <a:rPr lang="en-US" dirty="0" smtClean="0"/>
              <a:t>Flink Cluster</a:t>
            </a:r>
            <a:endParaRPr lang="en-US" dirty="0"/>
          </a:p>
        </p:txBody>
      </p:sp>
      <p:sp>
        <p:nvSpPr>
          <p:cNvPr id="68" name="TextBox 67"/>
          <p:cNvSpPr txBox="1"/>
          <p:nvPr/>
        </p:nvSpPr>
        <p:spPr>
          <a:xfrm>
            <a:off x="457223" y="943786"/>
            <a:ext cx="7677671" cy="646331"/>
          </a:xfrm>
          <a:prstGeom prst="rect">
            <a:avLst/>
          </a:prstGeom>
          <a:noFill/>
        </p:spPr>
        <p:txBody>
          <a:bodyPr wrap="square" rtlCol="0">
            <a:spAutoFit/>
          </a:bodyPr>
          <a:lstStyle/>
          <a:p>
            <a:r>
              <a:rPr lang="en-US" dirty="0" smtClean="0"/>
              <a:t>Each </a:t>
            </a:r>
            <a:r>
              <a:rPr lang="en-US" dirty="0" err="1" smtClean="0"/>
              <a:t>TaskManager</a:t>
            </a:r>
            <a:r>
              <a:rPr lang="en-US" dirty="0" smtClean="0"/>
              <a:t> has one Consumer Thread, coordinating Fetcher Threads for each Kafka broker</a:t>
            </a:r>
            <a:endParaRPr lang="en-US" dirty="0"/>
          </a:p>
        </p:txBody>
      </p:sp>
      <p:sp>
        <p:nvSpPr>
          <p:cNvPr id="72" name="TextBox 71"/>
          <p:cNvSpPr txBox="1"/>
          <p:nvPr/>
        </p:nvSpPr>
        <p:spPr>
          <a:xfrm>
            <a:off x="3886682" y="4696798"/>
            <a:ext cx="1243516" cy="276999"/>
          </a:xfrm>
          <a:prstGeom prst="rect">
            <a:avLst/>
          </a:prstGeom>
          <a:noFill/>
        </p:spPr>
        <p:txBody>
          <a:bodyPr wrap="square" rtlCol="0">
            <a:spAutoFit/>
          </a:bodyPr>
          <a:lstStyle/>
          <a:p>
            <a:r>
              <a:rPr lang="en-US" sz="1200" dirty="0" err="1" smtClean="0"/>
              <a:t>TaskManager</a:t>
            </a:r>
            <a:endParaRPr lang="en-US" sz="1200" dirty="0"/>
          </a:p>
        </p:txBody>
      </p:sp>
      <p:sp>
        <p:nvSpPr>
          <p:cNvPr id="73" name="TextBox 72"/>
          <p:cNvSpPr txBox="1"/>
          <p:nvPr/>
        </p:nvSpPr>
        <p:spPr>
          <a:xfrm>
            <a:off x="279634" y="4701621"/>
            <a:ext cx="1243516" cy="276999"/>
          </a:xfrm>
          <a:prstGeom prst="rect">
            <a:avLst/>
          </a:prstGeom>
          <a:noFill/>
        </p:spPr>
        <p:txBody>
          <a:bodyPr wrap="square" rtlCol="0">
            <a:spAutoFit/>
          </a:bodyPr>
          <a:lstStyle/>
          <a:p>
            <a:r>
              <a:rPr lang="en-US" sz="1200" dirty="0" err="1" smtClean="0"/>
              <a:t>TaskManager</a:t>
            </a:r>
            <a:endParaRPr lang="en-US" sz="1200" dirty="0"/>
          </a:p>
        </p:txBody>
      </p:sp>
    </p:spTree>
    <p:extLst>
      <p:ext uri="{BB962C8B-B14F-4D97-AF65-F5344CB8AC3E}">
        <p14:creationId xmlns:p14="http://schemas.microsoft.com/office/powerpoint/2010/main" val="409642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2368</Words>
  <Application>Microsoft Office PowerPoint</Application>
  <PresentationFormat>On-screen Show (16:9)</PresentationFormat>
  <Paragraphs>799</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Avenir Next Demi Bold</vt:lpstr>
      <vt:lpstr>Avenir Next Regular</vt:lpstr>
      <vt:lpstr>Calibri</vt:lpstr>
      <vt:lpstr>Wingdings</vt:lpstr>
      <vt:lpstr>1_Office Theme</vt:lpstr>
      <vt:lpstr>Connecting Apache Flink® to the World: Reviewing the streaming connectors</vt:lpstr>
      <vt:lpstr>What to expect from this talk</vt:lpstr>
      <vt:lpstr>Connectors in Apache Flink®</vt:lpstr>
      <vt:lpstr>Connectors in Flink 1.1</vt:lpstr>
      <vt:lpstr>Streaming connectors by activity</vt:lpstr>
      <vt:lpstr>The Apache Kafka Connector</vt:lpstr>
      <vt:lpstr>Apache Kafka connector: Intro</vt:lpstr>
      <vt:lpstr>Apache Kafka connector: Consumer</vt:lpstr>
      <vt:lpstr>Kafka 0.8 Consumer</vt:lpstr>
      <vt:lpstr>Kafka 0.8 Broker rebalance</vt:lpstr>
      <vt:lpstr>Kafka 0.8 Broker rebalance</vt:lpstr>
      <vt:lpstr>Kafka 0.8 Broker rebalance</vt:lpstr>
      <vt:lpstr>Kafka 0.9+ Consumer</vt:lpstr>
      <vt:lpstr>Exactly-once for Kafka consumers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End-to-End exactly once</vt:lpstr>
      <vt:lpstr>Consistently move and process data</vt:lpstr>
      <vt:lpstr>Continuous File Monitoring</vt:lpstr>
      <vt:lpstr>Rolling / Bucketing File Sink</vt:lpstr>
      <vt:lpstr>Bucketing File Sink exactly-once</vt:lpstr>
      <vt:lpstr>Kafka Producer: Avoid data loss</vt:lpstr>
      <vt:lpstr>Apache Bahir and the future of connectors</vt:lpstr>
      <vt:lpstr>Future of Connectors in Flink</vt:lpstr>
      <vt:lpstr>Apache Bahir™</vt:lpstr>
      <vt:lpstr>Time for questions…</vt:lpstr>
      <vt:lpstr>Connectors in Apache Flink</vt:lpstr>
      <vt:lpstr>Message Queues</vt:lpstr>
      <vt:lpstr>Message Queues supported by Flink</vt:lpstr>
      <vt:lpstr>Message Queue Semantics</vt:lpstr>
      <vt:lpstr>Message Acknowledging</vt:lpstr>
      <vt:lpstr>Message Acknowledging</vt:lpstr>
      <vt:lpstr>Message Acknowledging</vt:lpstr>
    </vt:vector>
  </TitlesOfParts>
  <Company>data Artisans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Kostas Tzoumas</dc:creator>
  <cp:lastModifiedBy>robert-da-win7</cp:lastModifiedBy>
  <cp:revision>443</cp:revision>
  <dcterms:created xsi:type="dcterms:W3CDTF">2016-03-29T17:37:25Z</dcterms:created>
  <dcterms:modified xsi:type="dcterms:W3CDTF">2016-09-19T11:47:07Z</dcterms:modified>
</cp:coreProperties>
</file>