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574" r:id="rId2"/>
    <p:sldId id="619" r:id="rId3"/>
    <p:sldId id="618" r:id="rId4"/>
    <p:sldId id="622" r:id="rId5"/>
    <p:sldId id="620" r:id="rId6"/>
    <p:sldId id="621" r:id="rId7"/>
    <p:sldId id="642" r:id="rId8"/>
    <p:sldId id="623" r:id="rId9"/>
    <p:sldId id="624" r:id="rId10"/>
    <p:sldId id="625" r:id="rId11"/>
    <p:sldId id="626" r:id="rId12"/>
    <p:sldId id="637" r:id="rId13"/>
    <p:sldId id="640" r:id="rId14"/>
    <p:sldId id="636" r:id="rId15"/>
    <p:sldId id="643" r:id="rId16"/>
    <p:sldId id="638" r:id="rId17"/>
    <p:sldId id="627" r:id="rId18"/>
    <p:sldId id="639" r:id="rId19"/>
    <p:sldId id="641" r:id="rId20"/>
    <p:sldId id="644" r:id="rId21"/>
    <p:sldId id="633" r:id="rId22"/>
    <p:sldId id="629" r:id="rId23"/>
    <p:sldId id="635" r:id="rId24"/>
    <p:sldId id="628" r:id="rId25"/>
    <p:sldId id="645" r:id="rId26"/>
    <p:sldId id="630" r:id="rId27"/>
    <p:sldId id="632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212"/>
    <a:srgbClr val="34AC91"/>
    <a:srgbClr val="F6B26B"/>
    <a:srgbClr val="D99694"/>
    <a:srgbClr val="BF73F2"/>
    <a:srgbClr val="FFD966"/>
    <a:srgbClr val="F5A030"/>
    <a:srgbClr val="E6526E"/>
    <a:srgbClr val="935F1C"/>
    <a:srgbClr val="898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2980" autoAdjust="0"/>
  </p:normalViewPr>
  <p:slideViewPr>
    <p:cSldViewPr snapToGrid="0" snapToObjects="1">
      <p:cViewPr varScale="1">
        <p:scale>
          <a:sx n="114" d="100"/>
          <a:sy n="114" d="100"/>
        </p:scale>
        <p:origin x="630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6B15-21B7-4E40-87B6-CC96FF607CA1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B54E8-0D5E-4519-8F2B-B3DBC4DFF2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9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3" y="205989"/>
            <a:ext cx="7474685" cy="673805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4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03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1/14/15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" name="Picture 9" descr="avatar_white_1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3" y="286693"/>
            <a:ext cx="660743" cy="4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2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4"/>
            <a:ext cx="663961" cy="4954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4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51" y="286704"/>
            <a:ext cx="663961" cy="4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9"/>
            <a:ext cx="8229600" cy="673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Avenir Next Regular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1/14/15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3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Segoe UI Semilight" panose="020B0402040204020203" pitchFamily="34" charset="0"/>
          <a:ea typeface="Segoe UI" panose="020B0502040204020203" pitchFamily="34" charset="0"/>
          <a:cs typeface="Segoe UI Semilight" panose="020B04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Semilight" panose="020B04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149104" y="605623"/>
            <a:ext cx="5501180" cy="1938718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Scaling Apache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Flink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®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3216730" y="2710674"/>
            <a:ext cx="5195892" cy="90279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</a:rPr>
              <a:t>Stephan Ewen (@StephanEwen)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88" y="1067603"/>
            <a:ext cx="2023572" cy="2023572"/>
          </a:xfrm>
          <a:prstGeom prst="rect">
            <a:avLst/>
          </a:prstGeom>
        </p:spPr>
      </p:pic>
      <p:pic>
        <p:nvPicPr>
          <p:cNvPr id="3" name="Picture 2" descr="ew80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33" y="4132374"/>
            <a:ext cx="4194082" cy="6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Checkpoints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36"/>
          <p:cNvSpPr/>
          <p:nvPr/>
        </p:nvSpPr>
        <p:spPr>
          <a:xfrm rot="5400000">
            <a:off x="1320264" y="1623043"/>
            <a:ext cx="540690" cy="1987242"/>
          </a:xfrm>
          <a:prstGeom prst="can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Can 36"/>
          <p:cNvSpPr/>
          <p:nvPr/>
        </p:nvSpPr>
        <p:spPr>
          <a:xfrm rot="5400000">
            <a:off x="1312787" y="2282027"/>
            <a:ext cx="540690" cy="1987242"/>
          </a:xfrm>
          <a:prstGeom prst="can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3876873" y="1648920"/>
            <a:ext cx="3598125" cy="2638971"/>
            <a:chOff x="4018916" y="2158671"/>
            <a:chExt cx="3009343" cy="2207141"/>
          </a:xfrm>
        </p:grpSpPr>
        <p:sp>
          <p:nvSpPr>
            <p:cNvPr id="6" name="Ellipse 5"/>
            <p:cNvSpPr/>
            <p:nvPr/>
          </p:nvSpPr>
          <p:spPr>
            <a:xfrm>
              <a:off x="4018916" y="215867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Pfeil nach rechts 6"/>
            <p:cNvSpPr/>
            <p:nvPr/>
          </p:nvSpPr>
          <p:spPr>
            <a:xfrm>
              <a:off x="5065616" y="2513650"/>
              <a:ext cx="883603" cy="254154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6064148" y="215867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018916" y="340170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5065616" y="3756679"/>
              <a:ext cx="883603" cy="254154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6064148" y="340170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Pfeil nach rechts 11"/>
            <p:cNvSpPr/>
            <p:nvPr/>
          </p:nvSpPr>
          <p:spPr>
            <a:xfrm rot="2061426">
              <a:off x="4909549" y="3146327"/>
              <a:ext cx="1178924" cy="291777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Pfeil nach rechts 12"/>
            <p:cNvSpPr/>
            <p:nvPr/>
          </p:nvSpPr>
          <p:spPr>
            <a:xfrm rot="19538574" flipV="1">
              <a:off x="4899477" y="3156521"/>
              <a:ext cx="1178924" cy="291777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6426382" y="4462339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window()/</a:t>
            </a:r>
          </a:p>
          <a:p>
            <a:pPr lvl="0" algn="ctr"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sum()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145819" y="4343440"/>
            <a:ext cx="817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 /</a:t>
            </a:r>
          </a:p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filter() /</a:t>
            </a:r>
          </a:p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map()</a:t>
            </a:r>
            <a:endParaRPr lang="en-US" sz="1400" kern="0" dirty="0">
              <a:solidFill>
                <a:prstClr val="black"/>
              </a:solidFill>
              <a:latin typeface="Segoe UI Ligh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Pfeil nach rechts 19"/>
          <p:cNvSpPr/>
          <p:nvPr/>
        </p:nvSpPr>
        <p:spPr>
          <a:xfrm rot="20825629">
            <a:off x="2729090" y="2358386"/>
            <a:ext cx="1056481" cy="303880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Pfeil nach rechts 20"/>
          <p:cNvSpPr/>
          <p:nvPr/>
        </p:nvSpPr>
        <p:spPr>
          <a:xfrm rot="774371" flipV="1">
            <a:off x="2749290" y="3249297"/>
            <a:ext cx="1056481" cy="303880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097367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leichschenkliges Dreieck 22"/>
          <p:cNvSpPr/>
          <p:nvPr/>
        </p:nvSpPr>
        <p:spPr>
          <a:xfrm>
            <a:off x="6984558" y="2244935"/>
            <a:ext cx="497917" cy="661719"/>
          </a:xfrm>
          <a:prstGeom prst="triangle">
            <a:avLst/>
          </a:prstGeom>
          <a:solidFill>
            <a:srgbClr val="E652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leichschenkliges Dreieck 25"/>
          <p:cNvSpPr/>
          <p:nvPr/>
        </p:nvSpPr>
        <p:spPr>
          <a:xfrm>
            <a:off x="6984558" y="3811165"/>
            <a:ext cx="497917" cy="661719"/>
          </a:xfrm>
          <a:prstGeom prst="triangle">
            <a:avLst/>
          </a:prstGeom>
          <a:solidFill>
            <a:srgbClr val="E652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3397754" y="3275648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4368614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5247774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5620406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5247774" y="211260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5620406" y="211260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4368614" y="2111864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3117126" y="2396900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5256108" y="2695276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5092756" y="3174385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1764409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1429715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095371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2097367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/>
          <p:cNvSpPr/>
          <p:nvPr/>
        </p:nvSpPr>
        <p:spPr>
          <a:xfrm>
            <a:off x="1764409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/>
          <p:cNvSpPr/>
          <p:nvPr/>
        </p:nvSpPr>
        <p:spPr>
          <a:xfrm>
            <a:off x="1429715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1095371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>
            <a:off x="371476" y="1083510"/>
            <a:ext cx="2327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Take state snapshot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6594282" y="1674168"/>
            <a:ext cx="0" cy="112749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7458430" y="981253"/>
            <a:ext cx="1553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RocksDB:</a:t>
            </a:r>
          </a:p>
          <a:p>
            <a:pPr lvl="0" algn="ctr" defTabSz="914400">
              <a:defRPr/>
            </a:pPr>
            <a: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Trigger state</a:t>
            </a:r>
            <a:b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copy-on-write</a:t>
            </a:r>
            <a:endParaRPr lang="en-US" kern="0" dirty="0">
              <a:solidFill>
                <a:prstClr val="black"/>
              </a:solidFill>
              <a:latin typeface="Segoe UI Ligh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7" name="Gerader Verbinder 56"/>
          <p:cNvCxnSpPr/>
          <p:nvPr/>
        </p:nvCxnSpPr>
        <p:spPr>
          <a:xfrm>
            <a:off x="6608859" y="3159971"/>
            <a:ext cx="0" cy="112749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/>
          <p:cNvSpPr/>
          <p:nvPr/>
        </p:nvSpPr>
        <p:spPr>
          <a:xfrm>
            <a:off x="7226039" y="2339453"/>
            <a:ext cx="497917" cy="661719"/>
          </a:xfrm>
          <a:prstGeom prst="triangle">
            <a:avLst/>
          </a:prstGeom>
          <a:solidFill>
            <a:srgbClr val="7030A0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leichschenkliges Dreieck 61"/>
          <p:cNvSpPr/>
          <p:nvPr/>
        </p:nvSpPr>
        <p:spPr>
          <a:xfrm>
            <a:off x="7226039" y="3930460"/>
            <a:ext cx="497917" cy="661719"/>
          </a:xfrm>
          <a:prstGeom prst="triangle">
            <a:avLst/>
          </a:prstGeom>
          <a:solidFill>
            <a:srgbClr val="7030A0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/>
          <p:cNvCxnSpPr/>
          <p:nvPr/>
        </p:nvCxnSpPr>
        <p:spPr>
          <a:xfrm flipH="1">
            <a:off x="7412672" y="3102631"/>
            <a:ext cx="732104" cy="924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>
            <a:off x="7407097" y="1950555"/>
            <a:ext cx="512912" cy="62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8131690" y="1957911"/>
            <a:ext cx="12043" cy="11595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ussdiagramm: Magnetplattenspeicher 47"/>
          <p:cNvSpPr/>
          <p:nvPr/>
        </p:nvSpPr>
        <p:spPr>
          <a:xfrm>
            <a:off x="7950201" y="2064326"/>
            <a:ext cx="890546" cy="461176"/>
          </a:xfrm>
          <a:prstGeom prst="flowChartMagneticDisk">
            <a:avLst/>
          </a:prstGeom>
          <a:solidFill>
            <a:srgbClr val="E6526E"/>
          </a:solidFill>
          <a:ln w="19050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Checkpoints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36"/>
          <p:cNvSpPr/>
          <p:nvPr/>
        </p:nvSpPr>
        <p:spPr>
          <a:xfrm rot="5400000">
            <a:off x="1320264" y="1623043"/>
            <a:ext cx="540690" cy="1987242"/>
          </a:xfrm>
          <a:prstGeom prst="can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Can 36"/>
          <p:cNvSpPr/>
          <p:nvPr/>
        </p:nvSpPr>
        <p:spPr>
          <a:xfrm rot="5400000">
            <a:off x="1312787" y="2282027"/>
            <a:ext cx="540690" cy="1987242"/>
          </a:xfrm>
          <a:prstGeom prst="can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3876873" y="1648920"/>
            <a:ext cx="3598125" cy="2638971"/>
            <a:chOff x="4018916" y="2158671"/>
            <a:chExt cx="3009343" cy="2207141"/>
          </a:xfrm>
        </p:grpSpPr>
        <p:sp>
          <p:nvSpPr>
            <p:cNvPr id="6" name="Ellipse 5"/>
            <p:cNvSpPr/>
            <p:nvPr/>
          </p:nvSpPr>
          <p:spPr>
            <a:xfrm>
              <a:off x="4018916" y="215867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Pfeil nach rechts 6"/>
            <p:cNvSpPr/>
            <p:nvPr/>
          </p:nvSpPr>
          <p:spPr>
            <a:xfrm>
              <a:off x="5065616" y="2513650"/>
              <a:ext cx="883603" cy="254154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6064148" y="215867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018916" y="340170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5065616" y="3756679"/>
              <a:ext cx="883603" cy="254154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6064148" y="340170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Pfeil nach rechts 11"/>
            <p:cNvSpPr/>
            <p:nvPr/>
          </p:nvSpPr>
          <p:spPr>
            <a:xfrm rot="2061426">
              <a:off x="4909549" y="3146327"/>
              <a:ext cx="1178924" cy="291777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Pfeil nach rechts 12"/>
            <p:cNvSpPr/>
            <p:nvPr/>
          </p:nvSpPr>
          <p:spPr>
            <a:xfrm rot="19538574" flipV="1">
              <a:off x="4899477" y="3156521"/>
              <a:ext cx="1178924" cy="291777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6426382" y="4462339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window()/</a:t>
            </a:r>
          </a:p>
          <a:p>
            <a:pPr lvl="0" algn="ctr"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sum()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145819" y="4343440"/>
            <a:ext cx="817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 /</a:t>
            </a:r>
          </a:p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filter() /</a:t>
            </a:r>
          </a:p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map()</a:t>
            </a:r>
            <a:endParaRPr lang="en-US" sz="1400" kern="0" dirty="0">
              <a:solidFill>
                <a:prstClr val="black"/>
              </a:solidFill>
              <a:latin typeface="Segoe UI Ligh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Pfeil nach rechts 19"/>
          <p:cNvSpPr/>
          <p:nvPr/>
        </p:nvSpPr>
        <p:spPr>
          <a:xfrm rot="20825629">
            <a:off x="2729090" y="2358386"/>
            <a:ext cx="1056481" cy="303880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Pfeil nach rechts 20"/>
          <p:cNvSpPr/>
          <p:nvPr/>
        </p:nvSpPr>
        <p:spPr>
          <a:xfrm rot="774371" flipV="1">
            <a:off x="2749290" y="3249297"/>
            <a:ext cx="1056481" cy="303880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097367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leichschenkliges Dreieck 22"/>
          <p:cNvSpPr/>
          <p:nvPr/>
        </p:nvSpPr>
        <p:spPr>
          <a:xfrm>
            <a:off x="6984558" y="2244935"/>
            <a:ext cx="497917" cy="661719"/>
          </a:xfrm>
          <a:prstGeom prst="triangle">
            <a:avLst/>
          </a:prstGeom>
          <a:solidFill>
            <a:srgbClr val="E652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leichschenkliges Dreieck 25"/>
          <p:cNvSpPr/>
          <p:nvPr/>
        </p:nvSpPr>
        <p:spPr>
          <a:xfrm>
            <a:off x="6984558" y="3811165"/>
            <a:ext cx="497917" cy="661719"/>
          </a:xfrm>
          <a:prstGeom prst="triangle">
            <a:avLst/>
          </a:prstGeom>
          <a:solidFill>
            <a:srgbClr val="E652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3397754" y="3275648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4368614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5247774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5620406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5247774" y="211260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5620406" y="211260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4368614" y="2111864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3117126" y="2396900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5256108" y="2695276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5092756" y="3174385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1764409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1429715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095371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2097367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/>
          <p:cNvSpPr/>
          <p:nvPr/>
        </p:nvSpPr>
        <p:spPr>
          <a:xfrm>
            <a:off x="1764409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/>
          <p:cNvSpPr/>
          <p:nvPr/>
        </p:nvSpPr>
        <p:spPr>
          <a:xfrm>
            <a:off x="1429715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1095371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>
            <a:off x="371476" y="1083510"/>
            <a:ext cx="2649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Persist state snapshots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7463777" y="1013035"/>
            <a:ext cx="166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Durably persist</a:t>
            </a:r>
            <a:b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snapshots</a:t>
            </a:r>
            <a:b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asynchronously</a:t>
            </a:r>
            <a:endParaRPr lang="en-US" kern="0" dirty="0">
              <a:solidFill>
                <a:prstClr val="black"/>
              </a:solidFill>
              <a:latin typeface="Segoe UI Ligh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Gleichschenkliges Dreieck 60"/>
          <p:cNvSpPr/>
          <p:nvPr/>
        </p:nvSpPr>
        <p:spPr>
          <a:xfrm>
            <a:off x="7452284" y="2561927"/>
            <a:ext cx="497917" cy="661719"/>
          </a:xfrm>
          <a:prstGeom prst="triangle">
            <a:avLst/>
          </a:prstGeom>
          <a:solidFill>
            <a:srgbClr val="7030A0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leichschenkliges Dreieck 61"/>
          <p:cNvSpPr/>
          <p:nvPr/>
        </p:nvSpPr>
        <p:spPr>
          <a:xfrm>
            <a:off x="7529765" y="3399047"/>
            <a:ext cx="497917" cy="661719"/>
          </a:xfrm>
          <a:prstGeom prst="triangle">
            <a:avLst/>
          </a:prstGeom>
          <a:solidFill>
            <a:srgbClr val="7030A0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 Verbindung mit Pfeil 62"/>
          <p:cNvCxnSpPr/>
          <p:nvPr/>
        </p:nvCxnSpPr>
        <p:spPr>
          <a:xfrm flipV="1">
            <a:off x="7818336" y="2346319"/>
            <a:ext cx="526674" cy="144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V="1">
            <a:off x="7725349" y="2338716"/>
            <a:ext cx="411950" cy="660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6729151" y="2150379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Gewinkelte Verbindung 58"/>
          <p:cNvCxnSpPr>
            <a:stCxn id="49" idx="3"/>
          </p:cNvCxnSpPr>
          <p:nvPr/>
        </p:nvCxnSpPr>
        <p:spPr>
          <a:xfrm>
            <a:off x="6956003" y="2263805"/>
            <a:ext cx="183898" cy="446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6729151" y="3643905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Gewinkelte Verbindung 66"/>
          <p:cNvCxnSpPr>
            <a:stCxn id="66" idx="3"/>
          </p:cNvCxnSpPr>
          <p:nvPr/>
        </p:nvCxnSpPr>
        <p:spPr>
          <a:xfrm>
            <a:off x="6956003" y="3757331"/>
            <a:ext cx="183898" cy="446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663262" y="1075297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 pipeline continues</a:t>
            </a:r>
            <a:endParaRPr lang="en-US" kern="0" dirty="0">
              <a:solidFill>
                <a:prstClr val="black"/>
              </a:solidFill>
              <a:latin typeface="Segoe UI Ligh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5234601" y="1537201"/>
            <a:ext cx="1318599" cy="636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Checkpoints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hackpad-attachments.s3.amazonaws.com/hackpad.com_1r0C5PuWgmg_p.138638_1417438308893_%E8%9E%A2%E5%B9%95%E5%BF%AB%E7%85%A7%202014-12-01%20%E4%B8%8B%E5%8D%888.51.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57" y="1139859"/>
            <a:ext cx="6643661" cy="37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458077" y="1193873"/>
            <a:ext cx="1131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RocksDB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458077" y="1708007"/>
            <a:ext cx="1183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LSM Tree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Checkpoints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Asynchronous checkpoints work with </a:t>
            </a:r>
            <a:r>
              <a:rPr lang="en-US" sz="2400" dirty="0" err="1" smtClean="0"/>
              <a:t>RocksDBStateBackend</a:t>
            </a:r>
            <a:endParaRPr lang="en-US" sz="2400" dirty="0" smtClean="0"/>
          </a:p>
          <a:p>
            <a:r>
              <a:rPr lang="en-US" sz="2400" dirty="0" smtClean="0"/>
              <a:t>In Flink </a:t>
            </a:r>
            <a:r>
              <a:rPr lang="en-US" sz="2400" b="1" dirty="0" smtClean="0"/>
              <a:t>1.1.x</a:t>
            </a:r>
            <a:r>
              <a:rPr lang="en-US" sz="2400" dirty="0" smtClean="0"/>
              <a:t>, use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RocksDBStateBackend.enableFullyAsyncSnapshots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Flink </a:t>
            </a:r>
            <a:r>
              <a:rPr lang="en-US" sz="2400" b="1" dirty="0" smtClean="0"/>
              <a:t>1.2.x</a:t>
            </a:r>
            <a:r>
              <a:rPr lang="en-US" sz="2400" dirty="0"/>
              <a:t>, </a:t>
            </a:r>
            <a:r>
              <a:rPr lang="en-US" sz="2400" dirty="0" smtClean="0"/>
              <a:t>it is the default mode</a:t>
            </a:r>
          </a:p>
          <a:p>
            <a:endParaRPr lang="en-US" sz="2400" dirty="0">
              <a:cs typeface="Consolas" panose="020B0609020204030204" pitchFamily="49" charset="0"/>
            </a:endParaRPr>
          </a:p>
          <a:p>
            <a:r>
              <a:rPr lang="en-US" sz="2400" dirty="0" err="1" smtClean="0">
                <a:cs typeface="Consolas" panose="020B0609020204030204" pitchFamily="49" charset="0"/>
              </a:rPr>
              <a:t>FsStateBackend</a:t>
            </a:r>
            <a:r>
              <a:rPr lang="en-US" sz="2400" dirty="0" smtClean="0">
                <a:cs typeface="Consolas" panose="020B0609020204030204" pitchFamily="49" charset="0"/>
              </a:rPr>
              <a:t> and </a:t>
            </a:r>
            <a:r>
              <a:rPr lang="en-US" sz="2400" dirty="0" err="1" smtClean="0">
                <a:cs typeface="Consolas" panose="020B0609020204030204" pitchFamily="49" charset="0"/>
              </a:rPr>
              <a:t>MemStateBackend</a:t>
            </a:r>
            <a:r>
              <a:rPr lang="en-US" sz="2400" dirty="0" smtClean="0">
                <a:cs typeface="Consolas" panose="020B0609020204030204" pitchFamily="49" charset="0"/>
              </a:rPr>
              <a:t> not yet fully </a:t>
            </a:r>
            <a:r>
              <a:rPr lang="en-US" sz="2400" dirty="0" err="1" smtClean="0">
                <a:cs typeface="Consolas" panose="020B0609020204030204" pitchFamily="49" charset="0"/>
              </a:rPr>
              <a:t>async</a:t>
            </a:r>
            <a:r>
              <a:rPr lang="en-US" sz="2400" dirty="0" smtClean="0">
                <a:cs typeface="Consolas" panose="020B0609020204030204" pitchFamily="49" charset="0"/>
              </a:rPr>
              <a:t>.</a:t>
            </a: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53198" y="1576410"/>
            <a:ext cx="62376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The following slides show ideas, designs,</a:t>
            </a:r>
            <a:br>
              <a:rPr lang="en-US" sz="28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</a:br>
            <a:r>
              <a:rPr lang="en-US" sz="28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and work in progress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607086" y="2911841"/>
            <a:ext cx="59298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The final techniques ending up in Flink</a:t>
            </a:r>
            <a:br>
              <a:rPr lang="en-US" sz="28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</a:br>
            <a:r>
              <a:rPr lang="en-US" sz="28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releases may be different,</a:t>
            </a:r>
            <a:br>
              <a:rPr lang="en-US" sz="28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</a:br>
            <a:r>
              <a:rPr lang="en-US" sz="28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depending on results.</a:t>
            </a:r>
          </a:p>
        </p:txBody>
      </p:sp>
    </p:spTree>
    <p:extLst>
      <p:ext uri="{BB962C8B-B14F-4D97-AF65-F5344CB8AC3E}">
        <p14:creationId xmlns:p14="http://schemas.microsoft.com/office/powerpoint/2010/main" val="25427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Checkpointing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787876" y="1093042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787876" y="1290928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87876" y="1491481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787876" y="1693074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Checkpointing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44877" y="452095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678861" y="452095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95164" y="452095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3</a:t>
            </a:r>
          </a:p>
        </p:txBody>
      </p:sp>
      <p:sp>
        <p:nvSpPr>
          <p:cNvPr id="8" name="Rechteck 7"/>
          <p:cNvSpPr/>
          <p:nvPr/>
        </p:nvSpPr>
        <p:spPr>
          <a:xfrm>
            <a:off x="6595164" y="1093042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595164" y="1290928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595164" y="1491481"/>
            <a:ext cx="187779" cy="187779"/>
          </a:xfrm>
          <a:prstGeom prst="rect">
            <a:avLst/>
          </a:prstGeom>
          <a:solidFill>
            <a:srgbClr val="E4EAF4"/>
          </a:solidFill>
          <a:ln w="9525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595164" y="1693074"/>
            <a:ext cx="187779" cy="187779"/>
          </a:xfrm>
          <a:prstGeom prst="rect">
            <a:avLst/>
          </a:prstGeom>
          <a:solidFill>
            <a:srgbClr val="BE73F1"/>
          </a:solidFill>
          <a:ln w="9525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787876" y="1892000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595164" y="1892000"/>
            <a:ext cx="187779" cy="1877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787876" y="2090926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595164" y="2090926"/>
            <a:ext cx="187779" cy="1877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270992" y="1532500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270992" y="1730386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70992" y="1930939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270992" y="2132532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078280" y="1532500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078280" y="1730386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078280" y="1930939"/>
            <a:ext cx="187779" cy="187779"/>
          </a:xfrm>
          <a:prstGeom prst="rect">
            <a:avLst/>
          </a:prstGeom>
          <a:solidFill>
            <a:srgbClr val="E4EAF4"/>
          </a:solidFill>
          <a:ln w="9525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078280" y="2132532"/>
            <a:ext cx="187779" cy="187779"/>
          </a:xfrm>
          <a:prstGeom prst="rect">
            <a:avLst/>
          </a:prstGeom>
          <a:solidFill>
            <a:srgbClr val="BE73F1"/>
          </a:solidFill>
          <a:ln w="9525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520310" y="3625444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520310" y="3823330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520310" y="4023883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520310" y="4225476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327598" y="3625444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327598" y="3823330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1327598" y="4023883"/>
            <a:ext cx="187779" cy="187779"/>
          </a:xfrm>
          <a:prstGeom prst="rect">
            <a:avLst/>
          </a:prstGeom>
          <a:solidFill>
            <a:srgbClr val="E4EAF4"/>
          </a:solidFill>
          <a:ln w="9525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327598" y="4225476"/>
            <a:ext cx="187779" cy="187779"/>
          </a:xfrm>
          <a:prstGeom prst="rect">
            <a:avLst/>
          </a:prstGeom>
          <a:solidFill>
            <a:srgbClr val="BE73F1"/>
          </a:solidFill>
          <a:ln w="9525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118094" y="1358516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4118094" y="1556402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4118094" y="1756955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118094" y="1958548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925382" y="1358516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25382" y="1556402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3925382" y="1756955"/>
            <a:ext cx="187779" cy="187779"/>
          </a:xfrm>
          <a:prstGeom prst="rect">
            <a:avLst/>
          </a:prstGeom>
          <a:solidFill>
            <a:srgbClr val="E4EAF4"/>
          </a:solidFill>
          <a:ln w="9525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925382" y="1958548"/>
            <a:ext cx="187779" cy="187779"/>
          </a:xfrm>
          <a:prstGeom prst="rect">
            <a:avLst/>
          </a:prstGeom>
          <a:solidFill>
            <a:srgbClr val="BE73F1"/>
          </a:solidFill>
          <a:ln w="9525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118094" y="2155394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925382" y="2155394"/>
            <a:ext cx="187779" cy="1877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>
          <a:xfrm>
            <a:off x="726212" y="3482340"/>
            <a:ext cx="755788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682176" y="2410189"/>
            <a:ext cx="658032" cy="658031"/>
          </a:xfrm>
          <a:prstGeom prst="ellips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@t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1</a:t>
            </a:r>
            <a:endParaRPr kumimoji="0" lang="en-US" sz="1200" b="0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460062" y="2410189"/>
            <a:ext cx="658032" cy="658031"/>
          </a:xfrm>
          <a:prstGeom prst="ellips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@t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2</a:t>
            </a:r>
            <a:endParaRPr kumimoji="0" lang="en-US" sz="1200" b="0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6360037" y="2410189"/>
            <a:ext cx="658032" cy="658031"/>
          </a:xfrm>
          <a:prstGeom prst="ellips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@t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3</a:t>
            </a:r>
            <a:endParaRPr kumimoji="0" lang="en-US" sz="1200" b="0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93" name="Nach oben gebogener Pfeil 92"/>
          <p:cNvSpPr/>
          <p:nvPr/>
        </p:nvSpPr>
        <p:spPr>
          <a:xfrm flipV="1">
            <a:off x="1421487" y="2821895"/>
            <a:ext cx="367086" cy="787068"/>
          </a:xfrm>
          <a:prstGeom prst="bentUpArrow">
            <a:avLst>
              <a:gd name="adj1" fmla="val 33303"/>
              <a:gd name="adj2" fmla="val 37455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Nach oben gebogener Pfeil 93"/>
          <p:cNvSpPr/>
          <p:nvPr/>
        </p:nvSpPr>
        <p:spPr>
          <a:xfrm flipV="1">
            <a:off x="4204914" y="2821895"/>
            <a:ext cx="367086" cy="787068"/>
          </a:xfrm>
          <a:prstGeom prst="bentUpArrow">
            <a:avLst>
              <a:gd name="adj1" fmla="val 33303"/>
              <a:gd name="adj2" fmla="val 37455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Nach oben gebogener Pfeil 94"/>
          <p:cNvSpPr/>
          <p:nvPr/>
        </p:nvSpPr>
        <p:spPr>
          <a:xfrm flipV="1">
            <a:off x="7046666" y="2821895"/>
            <a:ext cx="367086" cy="787068"/>
          </a:xfrm>
          <a:prstGeom prst="bentUpArrow">
            <a:avLst>
              <a:gd name="adj1" fmla="val 33303"/>
              <a:gd name="adj2" fmla="val 37455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feil nach rechts 95"/>
          <p:cNvSpPr/>
          <p:nvPr/>
        </p:nvSpPr>
        <p:spPr>
          <a:xfrm>
            <a:off x="2418901" y="2618894"/>
            <a:ext cx="398473" cy="19892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feil nach rechts 96"/>
          <p:cNvSpPr/>
          <p:nvPr/>
        </p:nvSpPr>
        <p:spPr>
          <a:xfrm>
            <a:off x="5283338" y="2618894"/>
            <a:ext cx="398473" cy="19892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/>
          <p:cNvSpPr/>
          <p:nvPr/>
        </p:nvSpPr>
        <p:spPr>
          <a:xfrm>
            <a:off x="3917350" y="3852873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17350" y="4050759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17350" y="4251312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643993" y="3843694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3724638" y="3852873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724638" y="4050759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724638" y="4251312"/>
            <a:ext cx="187779" cy="187779"/>
          </a:xfrm>
          <a:prstGeom prst="rect">
            <a:avLst/>
          </a:prstGeom>
          <a:solidFill>
            <a:srgbClr val="E4EAF4"/>
          </a:solidFill>
          <a:ln w="9525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4451281" y="3843694"/>
            <a:ext cx="187779" cy="187779"/>
          </a:xfrm>
          <a:prstGeom prst="rect">
            <a:avLst/>
          </a:prstGeom>
          <a:solidFill>
            <a:srgbClr val="BE73F1"/>
          </a:solidFill>
          <a:ln w="9525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4643993" y="4040540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4451281" y="4040540"/>
            <a:ext cx="187779" cy="1877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6826601" y="3864598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826601" y="4062484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6826601" y="4263037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6633889" y="3864598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33889" y="4062484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633889" y="4263037"/>
            <a:ext cx="187779" cy="187779"/>
          </a:xfrm>
          <a:prstGeom prst="rect">
            <a:avLst/>
          </a:prstGeom>
          <a:solidFill>
            <a:srgbClr val="E4EAF4"/>
          </a:solidFill>
          <a:ln w="9525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7565491" y="3867386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7372779" y="3867386"/>
            <a:ext cx="187779" cy="187779"/>
          </a:xfrm>
          <a:prstGeom prst="rect">
            <a:avLst/>
          </a:prstGeom>
          <a:solidFill>
            <a:srgbClr val="BE73F1"/>
          </a:solidFill>
          <a:ln w="9525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7565491" y="4066312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372779" y="4066312"/>
            <a:ext cx="187779" cy="1877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7565491" y="4265238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7372779" y="4265238"/>
            <a:ext cx="187779" cy="1877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787876" y="1093042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787876" y="1290928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87876" y="1491481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787876" y="1693074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Checkpointing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044877" y="452095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678861" y="452095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95164" y="4520959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3</a:t>
            </a:r>
          </a:p>
        </p:txBody>
      </p:sp>
      <p:sp>
        <p:nvSpPr>
          <p:cNvPr id="8" name="Rechteck 7"/>
          <p:cNvSpPr/>
          <p:nvPr/>
        </p:nvSpPr>
        <p:spPr>
          <a:xfrm>
            <a:off x="6595164" y="1093042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595164" y="1290928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595164" y="1491481"/>
            <a:ext cx="187779" cy="187779"/>
          </a:xfrm>
          <a:prstGeom prst="rect">
            <a:avLst/>
          </a:prstGeom>
          <a:solidFill>
            <a:srgbClr val="E4EAF4"/>
          </a:solidFill>
          <a:ln w="9525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595164" y="1693074"/>
            <a:ext cx="187779" cy="187779"/>
          </a:xfrm>
          <a:prstGeom prst="rect">
            <a:avLst/>
          </a:prstGeom>
          <a:solidFill>
            <a:srgbClr val="BE73F1"/>
          </a:solidFill>
          <a:ln w="9525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787876" y="1892000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595164" y="1892000"/>
            <a:ext cx="187779" cy="1877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787876" y="2090926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595164" y="2090926"/>
            <a:ext cx="187779" cy="1877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270992" y="1532500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270992" y="1730386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70992" y="1930939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270992" y="2132532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078280" y="1532500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078280" y="1730386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078280" y="1930939"/>
            <a:ext cx="187779" cy="187779"/>
          </a:xfrm>
          <a:prstGeom prst="rect">
            <a:avLst/>
          </a:prstGeom>
          <a:solidFill>
            <a:srgbClr val="E4EAF4"/>
          </a:solidFill>
          <a:ln w="9525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078280" y="2132532"/>
            <a:ext cx="187779" cy="187779"/>
          </a:xfrm>
          <a:prstGeom prst="rect">
            <a:avLst/>
          </a:prstGeom>
          <a:solidFill>
            <a:srgbClr val="BE73F1"/>
          </a:solidFill>
          <a:ln w="9525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520310" y="3625444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520310" y="3823330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520310" y="4023883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520310" y="4225476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327598" y="3625444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1327598" y="3823330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1327598" y="4023883"/>
            <a:ext cx="187779" cy="187779"/>
          </a:xfrm>
          <a:prstGeom prst="rect">
            <a:avLst/>
          </a:prstGeom>
          <a:solidFill>
            <a:srgbClr val="E4EAF4"/>
          </a:solidFill>
          <a:ln w="9525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327598" y="4225476"/>
            <a:ext cx="187779" cy="187779"/>
          </a:xfrm>
          <a:prstGeom prst="rect">
            <a:avLst/>
          </a:prstGeom>
          <a:solidFill>
            <a:srgbClr val="BE73F1"/>
          </a:solidFill>
          <a:ln w="9525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118094" y="1358516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endPara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4118094" y="1556402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4118094" y="1756955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118094" y="1958548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925382" y="1358516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25382" y="1556402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3925382" y="1756955"/>
            <a:ext cx="187779" cy="187779"/>
          </a:xfrm>
          <a:prstGeom prst="rect">
            <a:avLst/>
          </a:prstGeom>
          <a:solidFill>
            <a:srgbClr val="E4EAF4"/>
          </a:solidFill>
          <a:ln w="9525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3925382" y="1958548"/>
            <a:ext cx="187779" cy="187779"/>
          </a:xfrm>
          <a:prstGeom prst="rect">
            <a:avLst/>
          </a:prstGeom>
          <a:solidFill>
            <a:srgbClr val="BE73F1"/>
          </a:solidFill>
          <a:ln w="9525">
            <a:solidFill>
              <a:srgbClr val="72459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118094" y="2155394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925382" y="2155394"/>
            <a:ext cx="187779" cy="1877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4261655" y="4118813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4068943" y="4118813"/>
            <a:ext cx="187779" cy="1877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261655" y="4317739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4068943" y="4317739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7143296" y="3884507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7143296" y="4082393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950584" y="3884507"/>
            <a:ext cx="187779" cy="187779"/>
          </a:xfrm>
          <a:prstGeom prst="rect">
            <a:avLst/>
          </a:prstGeom>
          <a:solidFill>
            <a:srgbClr val="F5A030"/>
          </a:solidFill>
          <a:ln w="9525">
            <a:solidFill>
              <a:srgbClr val="935F1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6950584" y="4082393"/>
            <a:ext cx="187779" cy="187779"/>
          </a:xfrm>
          <a:prstGeom prst="rect">
            <a:avLst/>
          </a:prstGeom>
          <a:solidFill>
            <a:srgbClr val="E6526E"/>
          </a:solidFill>
          <a:ln w="9525">
            <a:solidFill>
              <a:srgbClr val="8A31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7143296" y="4265724"/>
            <a:ext cx="517581" cy="1877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6950584" y="4265724"/>
            <a:ext cx="187779" cy="1877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>
          <a:xfrm>
            <a:off x="726212" y="3482340"/>
            <a:ext cx="7557884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682176" y="2410189"/>
            <a:ext cx="658032" cy="658031"/>
          </a:xfrm>
          <a:prstGeom prst="ellips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@t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1</a:t>
            </a:r>
            <a:endParaRPr kumimoji="0" lang="en-US" sz="1200" b="0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91" name="Ellipse 90"/>
          <p:cNvSpPr/>
          <p:nvPr/>
        </p:nvSpPr>
        <p:spPr>
          <a:xfrm>
            <a:off x="3460062" y="2410189"/>
            <a:ext cx="658032" cy="658031"/>
          </a:xfrm>
          <a:prstGeom prst="ellips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@t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2</a:t>
            </a:r>
            <a:endParaRPr kumimoji="0" lang="en-US" sz="1200" b="0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6360037" y="2410189"/>
            <a:ext cx="658032" cy="658031"/>
          </a:xfrm>
          <a:prstGeom prst="ellipse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@t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3</a:t>
            </a:r>
            <a:endParaRPr kumimoji="0" lang="en-US" sz="1200" b="0" i="0" u="none" strike="noStrike" kern="0" cap="none" spc="0" normalizeH="0" baseline="-2500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93" name="Nach oben gebogener Pfeil 92"/>
          <p:cNvSpPr/>
          <p:nvPr/>
        </p:nvSpPr>
        <p:spPr>
          <a:xfrm flipV="1">
            <a:off x="1421487" y="2821895"/>
            <a:ext cx="367086" cy="787068"/>
          </a:xfrm>
          <a:prstGeom prst="bentUpArrow">
            <a:avLst>
              <a:gd name="adj1" fmla="val 33303"/>
              <a:gd name="adj2" fmla="val 37455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Nach oben gebogener Pfeil 93"/>
          <p:cNvSpPr/>
          <p:nvPr/>
        </p:nvSpPr>
        <p:spPr>
          <a:xfrm flipV="1">
            <a:off x="4204914" y="2821895"/>
            <a:ext cx="367086" cy="787068"/>
          </a:xfrm>
          <a:prstGeom prst="bentUpArrow">
            <a:avLst>
              <a:gd name="adj1" fmla="val 33303"/>
              <a:gd name="adj2" fmla="val 37455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Nach oben gebogener Pfeil 94"/>
          <p:cNvSpPr/>
          <p:nvPr/>
        </p:nvSpPr>
        <p:spPr>
          <a:xfrm flipV="1">
            <a:off x="7046666" y="2821895"/>
            <a:ext cx="367086" cy="787068"/>
          </a:xfrm>
          <a:prstGeom prst="bentUpArrow">
            <a:avLst>
              <a:gd name="adj1" fmla="val 33303"/>
              <a:gd name="adj2" fmla="val 37455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feil nach rechts 95"/>
          <p:cNvSpPr/>
          <p:nvPr/>
        </p:nvSpPr>
        <p:spPr>
          <a:xfrm>
            <a:off x="2418901" y="2618894"/>
            <a:ext cx="398473" cy="19892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feil nach rechts 96"/>
          <p:cNvSpPr/>
          <p:nvPr/>
        </p:nvSpPr>
        <p:spPr>
          <a:xfrm>
            <a:off x="5283338" y="2618894"/>
            <a:ext cx="398473" cy="19892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Checkpointing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lussdiagramm: Magnetplattenspeicher 10"/>
          <p:cNvSpPr/>
          <p:nvPr/>
        </p:nvSpPr>
        <p:spPr>
          <a:xfrm>
            <a:off x="3173226" y="3573624"/>
            <a:ext cx="3040962" cy="1467483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42950" y="1908494"/>
            <a:ext cx="1575708" cy="840921"/>
          </a:xfrm>
          <a:prstGeom prst="round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804483" y="144302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1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2800350" y="1908494"/>
            <a:ext cx="1575708" cy="840921"/>
          </a:xfrm>
          <a:prstGeom prst="round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2861883" y="144302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2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4827359" y="1908494"/>
            <a:ext cx="1575708" cy="840921"/>
          </a:xfrm>
          <a:prstGeom prst="round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4888892" y="144302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3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6854368" y="1908494"/>
            <a:ext cx="1575708" cy="840921"/>
          </a:xfrm>
          <a:prstGeom prst="roundRect">
            <a:avLst/>
          </a:prstGeom>
          <a:ln w="127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6915901" y="144302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4</a:t>
            </a:r>
          </a:p>
        </p:txBody>
      </p:sp>
      <p:sp>
        <p:nvSpPr>
          <p:cNvPr id="22" name="Gleichschenkliges Dreieck 21"/>
          <p:cNvSpPr/>
          <p:nvPr/>
        </p:nvSpPr>
        <p:spPr>
          <a:xfrm>
            <a:off x="3447458" y="2111626"/>
            <a:ext cx="412666" cy="42299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hteck 22"/>
          <p:cNvSpPr/>
          <p:nvPr/>
        </p:nvSpPr>
        <p:spPr>
          <a:xfrm>
            <a:off x="914948" y="2123289"/>
            <a:ext cx="371174" cy="4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Gleichschenkliges Dreieck 23"/>
          <p:cNvSpPr/>
          <p:nvPr/>
        </p:nvSpPr>
        <p:spPr>
          <a:xfrm>
            <a:off x="5382381" y="2111626"/>
            <a:ext cx="412666" cy="42299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Gleichschenkliges Dreieck 25"/>
          <p:cNvSpPr/>
          <p:nvPr/>
        </p:nvSpPr>
        <p:spPr>
          <a:xfrm>
            <a:off x="5886971" y="2111626"/>
            <a:ext cx="412666" cy="42299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0" rIns="36000" bIns="72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hteck 26"/>
          <p:cNvSpPr/>
          <p:nvPr/>
        </p:nvSpPr>
        <p:spPr>
          <a:xfrm>
            <a:off x="7028002" y="2123289"/>
            <a:ext cx="371174" cy="4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957152" y="2123289"/>
            <a:ext cx="371174" cy="4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939173" y="2123289"/>
            <a:ext cx="371174" cy="411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0" name="Gefaltete Ecke 29"/>
          <p:cNvSpPr/>
          <p:nvPr/>
        </p:nvSpPr>
        <p:spPr>
          <a:xfrm>
            <a:off x="3328326" y="4151444"/>
            <a:ext cx="615820" cy="61582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Chk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efaltete Ecke 30"/>
          <p:cNvSpPr/>
          <p:nvPr/>
        </p:nvSpPr>
        <p:spPr>
          <a:xfrm>
            <a:off x="4095644" y="4151444"/>
            <a:ext cx="615820" cy="61582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Chk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efaltete Ecke 31"/>
          <p:cNvSpPr/>
          <p:nvPr/>
        </p:nvSpPr>
        <p:spPr>
          <a:xfrm>
            <a:off x="4827359" y="4151444"/>
            <a:ext cx="615820" cy="61582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Chk</a:t>
            </a:r>
            <a:r>
              <a:rPr lang="en-US" dirty="0" smtClean="0">
                <a:solidFill>
                  <a:schemeClr val="tx1"/>
                </a:solidFill>
              </a:rPr>
              <a:t>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efaltete Ecke 32"/>
          <p:cNvSpPr/>
          <p:nvPr/>
        </p:nvSpPr>
        <p:spPr>
          <a:xfrm>
            <a:off x="5529124" y="4151444"/>
            <a:ext cx="615820" cy="61582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72000" rIns="36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Chk</a:t>
            </a:r>
            <a:r>
              <a:rPr lang="en-US" dirty="0" smtClean="0">
                <a:solidFill>
                  <a:schemeClr val="tx1"/>
                </a:solidFill>
              </a:rPr>
              <a:t> 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r Verbinder 34"/>
          <p:cNvCxnSpPr>
            <a:stCxn id="23" idx="2"/>
          </p:cNvCxnSpPr>
          <p:nvPr/>
        </p:nvCxnSpPr>
        <p:spPr>
          <a:xfrm>
            <a:off x="1100535" y="2534619"/>
            <a:ext cx="2323800" cy="169214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28" idx="2"/>
          </p:cNvCxnSpPr>
          <p:nvPr/>
        </p:nvCxnSpPr>
        <p:spPr>
          <a:xfrm>
            <a:off x="3142739" y="2534619"/>
            <a:ext cx="393568" cy="169214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3636236" y="2534619"/>
            <a:ext cx="626576" cy="169214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 flipH="1">
            <a:off x="5216444" y="2534619"/>
            <a:ext cx="885800" cy="169214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>
            <a:off x="4561645" y="2534619"/>
            <a:ext cx="1027069" cy="169214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H="1">
            <a:off x="3675845" y="2534619"/>
            <a:ext cx="1424589" cy="169214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H="1">
            <a:off x="5956875" y="2534619"/>
            <a:ext cx="1253961" cy="169214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1620627" y="4169195"/>
            <a:ext cx="119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8497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Checkpointing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Inhaltsplatzhalter 3"/>
          <p:cNvSpPr txBox="1">
            <a:spLocks/>
          </p:cNvSpPr>
          <p:nvPr/>
        </p:nvSpPr>
        <p:spPr>
          <a:xfrm>
            <a:off x="457200" y="1105784"/>
            <a:ext cx="8229600" cy="34888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400" dirty="0" smtClean="0">
                <a:latin typeface="Segoe UI Semilight" panose="020B0402040204020203" pitchFamily="34" charset="0"/>
              </a:rPr>
              <a:t>Discussions</a:t>
            </a:r>
          </a:p>
          <a:p>
            <a:r>
              <a:rPr lang="en-US" sz="2400" dirty="0" smtClean="0"/>
              <a:t>To prevent applying many deltas, perform a full checkpoint once in a while</a:t>
            </a:r>
          </a:p>
          <a:p>
            <a:pPr lvl="1"/>
            <a:r>
              <a:rPr lang="en-US" sz="2000" dirty="0" smtClean="0"/>
              <a:t>Option 1: Every N checkpoints</a:t>
            </a:r>
          </a:p>
          <a:p>
            <a:pPr lvl="1"/>
            <a:r>
              <a:rPr lang="en-US" sz="2000" dirty="0"/>
              <a:t>Option </a:t>
            </a:r>
            <a:r>
              <a:rPr lang="en-US" sz="2000" dirty="0" smtClean="0"/>
              <a:t>2: Once size of deltas is as large as full checkpoint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Ideally: Having a separate merger of deltas</a:t>
            </a:r>
          </a:p>
          <a:p>
            <a:pPr lvl="1"/>
            <a:r>
              <a:rPr lang="en-US" sz="2000" dirty="0" smtClean="0"/>
              <a:t>See later slides on state replication</a:t>
            </a:r>
          </a:p>
        </p:txBody>
      </p:sp>
    </p:spTree>
    <p:extLst>
      <p:ext uri="{BB962C8B-B14F-4D97-AF65-F5344CB8AC3E}">
        <p14:creationId xmlns:p14="http://schemas.microsoft.com/office/powerpoint/2010/main" val="4172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in Streaming Programs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2208" y="982768"/>
            <a:ext cx="689727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onsolas"/>
                <a:cs typeface="Consolas"/>
              </a:rPr>
              <a:t>case </a:t>
            </a:r>
            <a:r>
              <a:rPr lang="en-US" sz="1400" b="1" dirty="0">
                <a:solidFill>
                  <a:prstClr val="black"/>
                </a:solidFill>
                <a:latin typeface="Consolas"/>
                <a:cs typeface="Consolas"/>
              </a:rPr>
              <a:t>class </a:t>
            </a:r>
            <a:r>
              <a:rPr lang="en-US" sz="1400" i="1" dirty="0">
                <a:solidFill>
                  <a:prstClr val="black"/>
                </a:solidFill>
                <a:latin typeface="Consolas"/>
                <a:cs typeface="Consolas"/>
              </a:rPr>
              <a:t>Event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(producer: String,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evtType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: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: String)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Consolas"/>
                <a:cs typeface="Consolas"/>
              </a:rPr>
              <a:t>case </a:t>
            </a:r>
            <a:r>
              <a:rPr lang="en-US" sz="1400" b="1" dirty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/>
                <a:cs typeface="Consolas"/>
              </a:rPr>
              <a:t>Alert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: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String, count: Long)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55324" y="2699422"/>
            <a:ext cx="603093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env.addSource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b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4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keyBy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"producer"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4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mapWithState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(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Event,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Option[</a:t>
            </a:r>
            <a:r>
              <a:rPr lang="en-US" sz="14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=&gt;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pattern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14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.msg.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"CRITICAL"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4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keyBy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b="1" dirty="0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4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timeWindow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Time.seconds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14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257197" y="1756418"/>
            <a:ext cx="783612" cy="626604"/>
          </a:xfrm>
          <a:prstGeom prst="round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Source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2130499" y="1756418"/>
            <a:ext cx="783612" cy="626604"/>
          </a:xfrm>
          <a:prstGeom prst="round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map()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728132" y="1756418"/>
            <a:ext cx="783612" cy="626604"/>
          </a:xfrm>
          <a:prstGeom prst="round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mapWith</a:t>
            </a:r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State()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4601434" y="1756418"/>
            <a:ext cx="783612" cy="626604"/>
          </a:xfrm>
          <a:prstGeom prst="round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filter()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430234" y="1756418"/>
            <a:ext cx="783612" cy="626604"/>
          </a:xfrm>
          <a:prstGeom prst="round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window()</a:t>
            </a:r>
            <a:b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sum()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4497512" y="2069720"/>
            <a:ext cx="146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2016303" y="2069720"/>
            <a:ext cx="146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Pfeil nach rechts 41"/>
          <p:cNvSpPr/>
          <p:nvPr/>
        </p:nvSpPr>
        <p:spPr>
          <a:xfrm>
            <a:off x="3097658" y="1959032"/>
            <a:ext cx="446926" cy="22137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rechts 42"/>
          <p:cNvSpPr/>
          <p:nvPr/>
        </p:nvSpPr>
        <p:spPr>
          <a:xfrm>
            <a:off x="5684177" y="1959032"/>
            <a:ext cx="446926" cy="22137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3057871" y="2060745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keyBy</a:t>
            </a:r>
            <a:endParaRPr lang="en-US" sz="105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5641381" y="2060745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keyBy</a:t>
            </a:r>
            <a:endParaRPr lang="en-US" sz="105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Recovery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Recovery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56909" y="1105179"/>
            <a:ext cx="7183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cs typeface="Segoe UI Semilight" panose="020B0402040204020203" pitchFamily="34" charset="0"/>
              </a:rPr>
              <a:t>Flink's recovery provides </a:t>
            </a:r>
            <a:r>
              <a:rPr lang="en-US" sz="2800" dirty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"global consistency</a:t>
            </a:r>
            <a:r>
              <a:rPr lang="en-US" sz="2800" dirty="0" smtClean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ctr"/>
            <a: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recovery, all states are together</a:t>
            </a:r>
            <a:br>
              <a:rPr lang="en-US" sz="2800" dirty="0">
                <a:solidFill>
                  <a:prstClr val="black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solidFill>
                  <a:srgbClr val="FDB21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 if a failure free run happened</a:t>
            </a:r>
          </a:p>
          <a:p>
            <a:pPr algn="ctr"/>
            <a:endParaRPr lang="en-US" sz="1200" dirty="0" smtClean="0">
              <a:latin typeface="Segoe UI Light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39119" y="2674839"/>
            <a:ext cx="6601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  <a:buClr>
                <a:srgbClr val="34AD91"/>
              </a:buClr>
            </a:pPr>
            <a:r>
              <a:rPr lang="en-US" sz="2400" dirty="0" smtClean="0">
                <a:solidFill>
                  <a:prstClr val="black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in the presence of non-determinism</a:t>
            </a:r>
          </a:p>
          <a:p>
            <a:pPr marL="457200" lvl="0" indent="-457200">
              <a:spcBef>
                <a:spcPct val="20000"/>
              </a:spcBef>
              <a:buClr>
                <a:srgbClr val="34AD9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Network</a:t>
            </a:r>
          </a:p>
          <a:p>
            <a:pPr marL="457200" lvl="0" indent="-457200">
              <a:spcBef>
                <a:spcPct val="20000"/>
              </a:spcBef>
              <a:buClr>
                <a:srgbClr val="34AD9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External lookups and other non-deterministic user code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09230" y="4077891"/>
            <a:ext cx="8325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rgbClr val="34AD91"/>
              </a:buClr>
            </a:pPr>
            <a:r>
              <a:rPr lang="en-US" sz="2800" dirty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operators rewind to </a:t>
            </a:r>
            <a:r>
              <a:rPr lang="en-US" sz="2800" dirty="0" smtClean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latest </a:t>
            </a:r>
            <a:r>
              <a:rPr lang="en-US" sz="2800" dirty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completed checkpoint</a:t>
            </a:r>
          </a:p>
        </p:txBody>
      </p:sp>
    </p:spTree>
    <p:extLst>
      <p:ext uri="{BB962C8B-B14F-4D97-AF65-F5344CB8AC3E}">
        <p14:creationId xmlns:p14="http://schemas.microsoft.com/office/powerpoint/2010/main" val="122449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Recovery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13466" t="6545" r="33151" b="16329"/>
          <a:stretch/>
        </p:blipFill>
        <p:spPr>
          <a:xfrm>
            <a:off x="2106385" y="972841"/>
            <a:ext cx="4907861" cy="39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Recovery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6701" t="10165" r="34348" b="16403"/>
          <a:stretch/>
        </p:blipFill>
        <p:spPr>
          <a:xfrm>
            <a:off x="2106385" y="972841"/>
            <a:ext cx="4931230" cy="39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Recovery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5649" t="6429" r="32494" b="19026"/>
          <a:stretch/>
        </p:blipFill>
        <p:spPr>
          <a:xfrm>
            <a:off x="2277835" y="977329"/>
            <a:ext cx="4950279" cy="400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Replication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Standby State Replication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64702" y="1180090"/>
            <a:ext cx="7076040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Biggest delay during recovery is </a:t>
            </a:r>
            <a:r>
              <a:rPr lang="en-US" sz="2000" dirty="0" smtClean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loading state</a:t>
            </a:r>
          </a:p>
          <a:p>
            <a:endParaRPr lang="en-US" sz="2000" dirty="0">
              <a:latin typeface="Segoe UI Light" panose="020B05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Only way to alleviate this delay is if machines for recovery</a:t>
            </a:r>
            <a:b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</a:br>
            <a: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do not need to load state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dirty="0" smtClean="0">
                <a:latin typeface="Segoe UI Light" panose="020B05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Keep state outside Stream Processor</a:t>
            </a:r>
          </a:p>
          <a:p>
            <a:r>
              <a:rPr lang="en-US" dirty="0">
                <a:latin typeface="Segoe UI Light" panose="020B0502040204020203" pitchFamily="34" charset="0"/>
                <a:cs typeface="Segoe UI Semilight" panose="020B0402040204020203" pitchFamily="34" charset="0"/>
              </a:rPr>
              <a:t>	</a:t>
            </a:r>
            <a:r>
              <a:rPr lang="en-US" dirty="0">
                <a:latin typeface="Segoe UI Light" panose="020B05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Segoe UI Light" panose="020B05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Have </a:t>
            </a:r>
            <a:r>
              <a:rPr lang="en-US" dirty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hot standbys</a:t>
            </a:r>
            <a:r>
              <a:rPr lang="en-US" dirty="0" smtClean="0">
                <a:latin typeface="Segoe UI Light" panose="020B0502040204020203" pitchFamily="34" charset="0"/>
                <a:cs typeface="Segoe UI Semilight" panose="020B0402040204020203" pitchFamily="34" charset="0"/>
                <a:sym typeface="Wingdings" panose="05000000000000000000" pitchFamily="2" charset="2"/>
              </a:rPr>
              <a:t> that can immediately proceed</a:t>
            </a:r>
            <a:endParaRPr lang="en-US" dirty="0">
              <a:latin typeface="Segoe UI Light" panose="020B0502040204020203" pitchFamily="34" charset="0"/>
              <a:cs typeface="Segoe UI Semilight" panose="020B0402040204020203" pitchFamily="34" charset="0"/>
            </a:endParaRPr>
          </a:p>
          <a:p>
            <a:endParaRPr lang="en-US" sz="2000" dirty="0">
              <a:latin typeface="Segoe UI Light" panose="020B05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Standbys: Replicate </a:t>
            </a:r>
            <a:r>
              <a:rPr lang="en-US" sz="2000" dirty="0">
                <a:latin typeface="Segoe UI Light" panose="020B0502040204020203" pitchFamily="34" charset="0"/>
                <a:cs typeface="Segoe UI Semilight" panose="020B0402040204020203" pitchFamily="34" charset="0"/>
              </a:rPr>
              <a:t>state to </a:t>
            </a:r>
            <a:r>
              <a:rPr lang="en-US" sz="2000" i="1" dirty="0">
                <a:latin typeface="Segoe UI Light" panose="020B0502040204020203" pitchFamily="34" charset="0"/>
                <a:cs typeface="Segoe UI Semilight" panose="020B0402040204020203" pitchFamily="34" charset="0"/>
              </a:rPr>
              <a:t>N</a:t>
            </a:r>
            <a:r>
              <a:rPr lang="en-US" sz="2000" dirty="0">
                <a:latin typeface="Segoe UI Light" panose="020B0502040204020203" pitchFamily="34" charset="0"/>
                <a:cs typeface="Segoe UI Semilight" panose="020B0402040204020203" pitchFamily="34" charset="0"/>
              </a:rPr>
              <a:t> other </a:t>
            </a:r>
            <a:r>
              <a:rPr lang="en-US" sz="2000" dirty="0" err="1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TaskManagers</a:t>
            </a:r>
            <a:endParaRPr lang="en-US" sz="2000" dirty="0" smtClean="0">
              <a:latin typeface="Segoe UI Light" panose="020B05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Failures of up to </a:t>
            </a:r>
            <a:r>
              <a:rPr lang="en-US" sz="2000" i="1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(N-1)</a:t>
            </a:r>
            <a: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2000" dirty="0" err="1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TaskManagers</a:t>
            </a:r>
            <a: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, no state loading necessary</a:t>
            </a:r>
          </a:p>
          <a:p>
            <a:endParaRPr lang="en-US" sz="2000" dirty="0" smtClean="0">
              <a:latin typeface="Segoe UI Light" panose="020B05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Replication consistency managed by checkpoints</a:t>
            </a:r>
            <a:endParaRPr lang="en-US" sz="2000" dirty="0">
              <a:latin typeface="Segoe UI Light" panose="020B0502040204020203" pitchFamily="34" charset="0"/>
              <a:cs typeface="Segoe UI Semilight" panose="020B0402040204020203" pitchFamily="34" charset="0"/>
            </a:endParaRPr>
          </a:p>
          <a:p>
            <a: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Replication can happen in addition to </a:t>
            </a:r>
            <a:r>
              <a:rPr lang="en-US" sz="2000" dirty="0" err="1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checkpointing</a:t>
            </a:r>
            <a:r>
              <a:rPr lang="en-US" sz="2000" dirty="0" smtClean="0">
                <a:latin typeface="Segoe UI Light" panose="020B0502040204020203" pitchFamily="34" charset="0"/>
                <a:cs typeface="Segoe UI Semilight" panose="020B0402040204020203" pitchFamily="34" charset="0"/>
              </a:rPr>
              <a:t> to DFS</a:t>
            </a:r>
          </a:p>
        </p:txBody>
      </p:sp>
      <p:pic>
        <p:nvPicPr>
          <p:cNvPr id="1026" name="Picture 2" descr="File:Gorilla-serv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412" y="1788159"/>
            <a:ext cx="613137" cy="6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le:Gorilla-serv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12" y="1180090"/>
            <a:ext cx="613137" cy="6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ile:Gorilla-serv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12" y="2360540"/>
            <a:ext cx="613137" cy="6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rade Verbindung mit Pfeil 10"/>
          <p:cNvCxnSpPr>
            <a:endCxn id="9" idx="1"/>
          </p:cNvCxnSpPr>
          <p:nvPr/>
        </p:nvCxnSpPr>
        <p:spPr>
          <a:xfrm flipV="1">
            <a:off x="7778750" y="1562100"/>
            <a:ext cx="368300" cy="231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7778750" y="2178342"/>
            <a:ext cx="368300" cy="260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7711805" y="2317649"/>
            <a:ext cx="368300" cy="26005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7816758" y="1698798"/>
            <a:ext cx="368300" cy="2311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8381908" y="1858090"/>
            <a:ext cx="0" cy="450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8562883" y="1858090"/>
            <a:ext cx="0" cy="45028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7987667" y="1560476"/>
            <a:ext cx="98425" cy="127866"/>
          </a:xfrm>
          <a:prstGeom prst="line">
            <a:avLst/>
          </a:prstGeom>
          <a:ln w="12700">
            <a:solidFill>
              <a:srgbClr val="34AC9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7908878" y="1761107"/>
            <a:ext cx="98425" cy="127866"/>
          </a:xfrm>
          <a:prstGeom prst="line">
            <a:avLst/>
          </a:prstGeom>
          <a:ln w="12700">
            <a:solidFill>
              <a:srgbClr val="34AC9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8475480" y="2083230"/>
            <a:ext cx="180975" cy="0"/>
          </a:xfrm>
          <a:prstGeom prst="line">
            <a:avLst/>
          </a:prstGeom>
          <a:ln w="12700">
            <a:solidFill>
              <a:srgbClr val="34AC9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291420" y="2178342"/>
            <a:ext cx="180975" cy="0"/>
          </a:xfrm>
          <a:prstGeom prst="line">
            <a:avLst/>
          </a:prstGeom>
          <a:ln w="12700">
            <a:solidFill>
              <a:srgbClr val="34AC9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V="1">
            <a:off x="7975600" y="2302332"/>
            <a:ext cx="106455" cy="98964"/>
          </a:xfrm>
          <a:prstGeom prst="line">
            <a:avLst/>
          </a:prstGeom>
          <a:ln w="12700">
            <a:solidFill>
              <a:srgbClr val="34AC9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7778750" y="2353651"/>
            <a:ext cx="106455" cy="98964"/>
          </a:xfrm>
          <a:prstGeom prst="line">
            <a:avLst/>
          </a:prstGeom>
          <a:ln w="12700">
            <a:solidFill>
              <a:srgbClr val="34AC9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265841" y="1694441"/>
            <a:ext cx="2612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Thank you!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65841" y="2548812"/>
            <a:ext cx="26132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</a:p>
        </p:txBody>
      </p:sp>
      <p:pic>
        <p:nvPicPr>
          <p:cNvPr id="5" name="Picture 8" descr="https://flink.apache.org/img/logo/png/200/flink_squirrel_200_colo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865" y="4179347"/>
            <a:ext cx="610457" cy="61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taartisans-logo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818" b="22168"/>
          <a:stretch/>
        </p:blipFill>
        <p:spPr bwMode="auto">
          <a:xfrm>
            <a:off x="1424501" y="4261757"/>
            <a:ext cx="2058114" cy="44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>
          <a:xfrm>
            <a:off x="991456" y="3395528"/>
            <a:ext cx="5666197" cy="626805"/>
          </a:xfrm>
          <a:prstGeom prst="rect">
            <a:avLst/>
          </a:prstGeom>
          <a:solidFill>
            <a:srgbClr val="D996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991456" y="4448710"/>
            <a:ext cx="5666197" cy="430888"/>
          </a:xfrm>
          <a:prstGeom prst="rect">
            <a:avLst/>
          </a:prstGeom>
          <a:solidFill>
            <a:srgbClr val="D996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/>
          <p:cNvSpPr/>
          <p:nvPr/>
        </p:nvSpPr>
        <p:spPr>
          <a:xfrm>
            <a:off x="6379227" y="1672290"/>
            <a:ext cx="885626" cy="793508"/>
          </a:xfrm>
          <a:prstGeom prst="rect">
            <a:avLst/>
          </a:prstGeom>
          <a:solidFill>
            <a:srgbClr val="D996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3677125" y="1672290"/>
            <a:ext cx="885626" cy="793508"/>
          </a:xfrm>
          <a:prstGeom prst="rect">
            <a:avLst/>
          </a:prstGeom>
          <a:solidFill>
            <a:srgbClr val="D996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991457" y="4029230"/>
            <a:ext cx="5671334" cy="2166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4554540" y="1672290"/>
            <a:ext cx="885626" cy="793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991457" y="2952773"/>
            <a:ext cx="5671334" cy="2166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2070997" y="1672290"/>
            <a:ext cx="916008" cy="793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in Streaming Programs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2208" y="982768"/>
            <a:ext cx="6897279" cy="5232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Consolas"/>
                <a:cs typeface="Consolas"/>
              </a:rPr>
              <a:t>case </a:t>
            </a:r>
            <a:r>
              <a:rPr lang="en-US" sz="1400" b="1" dirty="0">
                <a:solidFill>
                  <a:prstClr val="black"/>
                </a:solidFill>
                <a:latin typeface="Consolas"/>
                <a:cs typeface="Consolas"/>
              </a:rPr>
              <a:t>class </a:t>
            </a:r>
            <a:r>
              <a:rPr lang="en-US" sz="1400" i="1" dirty="0">
                <a:solidFill>
                  <a:prstClr val="black"/>
                </a:solidFill>
                <a:latin typeface="Consolas"/>
                <a:cs typeface="Consolas"/>
              </a:rPr>
              <a:t>Event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(producer: String,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evtType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: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: String)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Consolas"/>
                <a:cs typeface="Consolas"/>
              </a:rPr>
              <a:t>case </a:t>
            </a:r>
            <a:r>
              <a:rPr lang="en-US" sz="1400" b="1" dirty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/>
                <a:cs typeface="Consolas"/>
              </a:rPr>
              <a:t>Alert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  <a:cs typeface="Consolas"/>
              </a:rPr>
              <a:t>msg</a:t>
            </a:r>
            <a:r>
              <a:rPr lang="en-US" sz="1400" dirty="0">
                <a:solidFill>
                  <a:prstClr val="black"/>
                </a:solidFill>
                <a:latin typeface="Consolas"/>
                <a:cs typeface="Consolas"/>
              </a:rPr>
              <a:t>: </a:t>
            </a:r>
            <a:r>
              <a:rPr lang="en-US" sz="1400" dirty="0" smtClean="0">
                <a:solidFill>
                  <a:prstClr val="black"/>
                </a:solidFill>
                <a:latin typeface="Consolas"/>
                <a:cs typeface="Consolas"/>
              </a:rPr>
              <a:t>String, count: Long)</a:t>
            </a:r>
            <a:endParaRPr lang="en-US" sz="1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55324" y="2699422"/>
            <a:ext cx="603093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env.addSource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  <a:b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4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keyBy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"producer"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4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mapWithState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(</a:t>
            </a:r>
            <a:r>
              <a:rPr lang="en-US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Event,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Option[</a:t>
            </a:r>
            <a:r>
              <a:rPr lang="en-US" sz="1400" b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 =&gt;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pattern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14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.msg.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"CRITICAL"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4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keyBy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b="1" dirty="0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400" dirty="0" err="1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timeWindow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Time.seconds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sz="1400" dirty="0" smtClean="0">
                <a:solidFill>
                  <a:srgbClr val="2DA0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AF48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"count"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257197" y="1756418"/>
            <a:ext cx="783612" cy="626604"/>
          </a:xfrm>
          <a:prstGeom prst="round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Source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2130499" y="1756418"/>
            <a:ext cx="783612" cy="626604"/>
          </a:xfrm>
          <a:prstGeom prst="round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map()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3728132" y="1756418"/>
            <a:ext cx="783612" cy="626604"/>
          </a:xfrm>
          <a:prstGeom prst="round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mapWith</a:t>
            </a:r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State()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4601434" y="1756418"/>
            <a:ext cx="783612" cy="626604"/>
          </a:xfrm>
          <a:prstGeom prst="round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filter()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430234" y="1756418"/>
            <a:ext cx="783612" cy="626604"/>
          </a:xfrm>
          <a:prstGeom prst="roundRect">
            <a:avLst/>
          </a:prstGeom>
          <a:solidFill>
            <a:srgbClr val="FDB2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window()</a:t>
            </a:r>
            <a:b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sum()</a:t>
            </a:r>
            <a:endParaRPr lang="en-US" sz="14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4497512" y="2069720"/>
            <a:ext cx="146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>
            <a:off x="2016303" y="2069720"/>
            <a:ext cx="146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Pfeil nach rechts 41"/>
          <p:cNvSpPr/>
          <p:nvPr/>
        </p:nvSpPr>
        <p:spPr>
          <a:xfrm>
            <a:off x="3097658" y="1959032"/>
            <a:ext cx="446926" cy="22137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 nach rechts 42"/>
          <p:cNvSpPr/>
          <p:nvPr/>
        </p:nvSpPr>
        <p:spPr>
          <a:xfrm>
            <a:off x="5684177" y="1959032"/>
            <a:ext cx="446926" cy="22137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/>
          <p:cNvSpPr txBox="1"/>
          <p:nvPr/>
        </p:nvSpPr>
        <p:spPr>
          <a:xfrm>
            <a:off x="3057871" y="2060745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keyBy</a:t>
            </a:r>
            <a:endParaRPr lang="en-US" sz="105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5641381" y="2060745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keyBy</a:t>
            </a:r>
            <a:endParaRPr lang="en-US" sz="105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056705" y="2952773"/>
            <a:ext cx="112659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Stateless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7056705" y="3458861"/>
            <a:ext cx="112659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Stateful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Internal &amp; External State</a:t>
            </a:r>
            <a:endParaRPr lang="en-US" sz="3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comparison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69706" y="1599612"/>
            <a:ext cx="3369563" cy="157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823969" y="1006866"/>
            <a:ext cx="2815118" cy="2330563"/>
            <a:chOff x="791113" y="1179546"/>
            <a:chExt cx="2815118" cy="2330563"/>
          </a:xfrm>
        </p:grpSpPr>
        <p:pic>
          <p:nvPicPr>
            <p:cNvPr id="1026" name="Picture 2" descr="comparison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91113" y="1179546"/>
              <a:ext cx="2815118" cy="2330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1176391" y="1294544"/>
              <a:ext cx="1335640" cy="477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553432" y="3259478"/>
            <a:ext cx="151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External State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933326" y="3259478"/>
            <a:ext cx="148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Internal State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0" y="3690046"/>
            <a:ext cx="3811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State in a separate data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Can store "state capacity"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Usually much slower than internal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Hard to get "exactly-once" guarantees</a:t>
            </a:r>
            <a:endParaRPr lang="en-US" sz="1600" dirty="0">
              <a:latin typeface="Segoe UI Light" panose="020B0502040204020203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565351" y="3690046"/>
            <a:ext cx="41214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State in the stream processor</a:t>
            </a:r>
            <a:endParaRPr lang="en-US" sz="1600" dirty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Faster than external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Always exactly-once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Stream processor has to handle scalability</a:t>
            </a:r>
            <a:endParaRPr lang="en-US" sz="1600" dirty="0">
              <a:latin typeface="Segoe UI Light" panose="020B0502040204020203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68884" y="1006866"/>
            <a:ext cx="4417916" cy="3991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Scaling </a:t>
            </a:r>
            <a:r>
              <a:rPr lang="en-US" sz="3600" dirty="0" err="1" smtClean="0"/>
              <a:t>Stateful</a:t>
            </a:r>
            <a:r>
              <a:rPr lang="en-US" sz="3600" dirty="0" smtClean="0"/>
              <a:t> Computation</a:t>
            </a:r>
            <a:endParaRPr lang="en-US" sz="36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553432" y="1200994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State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Sharding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56703" y="1200994"/>
            <a:ext cx="282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Larger-than-memory State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57200" y="1631562"/>
            <a:ext cx="40147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Operators keep state shards (partitions)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Stream and state partitioning symmetric</a:t>
            </a:r>
            <a:br>
              <a:rPr lang="en-US" sz="1600" dirty="0" smtClean="0">
                <a:latin typeface="Segoe UI Light" panose="020B0502040204020203" pitchFamily="34" charset="0"/>
              </a:rPr>
            </a:br>
            <a:r>
              <a:rPr lang="en-US" sz="1600" dirty="0" smtClean="0">
                <a:latin typeface="Segoe UI Light" panose="020B0502040204020203" pitchFamily="34" charset="0"/>
                <a:sym typeface="Wingdings" panose="05000000000000000000" pitchFamily="2" charset="2"/>
              </a:rPr>
              <a:t> All state operations are local</a:t>
            </a:r>
          </a:p>
          <a:p>
            <a:r>
              <a:rPr lang="en-US" sz="1600" dirty="0" smtClean="0">
                <a:latin typeface="Segoe UI Ligh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Increasing the operator parallelism is like</a:t>
            </a:r>
            <a:br>
              <a:rPr lang="en-US" sz="1600" dirty="0" smtClean="0">
                <a:latin typeface="Segoe UI Light" panose="020B0502040204020203" pitchFamily="34" charset="0"/>
              </a:rPr>
            </a:br>
            <a:r>
              <a:rPr lang="en-US" sz="1600" dirty="0" smtClean="0">
                <a:latin typeface="Segoe UI Light" panose="020B0502040204020203" pitchFamily="34" charset="0"/>
              </a:rPr>
              <a:t>adding nodes to a key/value store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565351" y="1631562"/>
            <a:ext cx="40968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State is naturally fastest in main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Some applications have lot of historic data</a:t>
            </a:r>
            <a:br>
              <a:rPr lang="en-US" sz="1600" dirty="0" smtClean="0">
                <a:latin typeface="Segoe UI Light" panose="020B0502040204020203" pitchFamily="34" charset="0"/>
              </a:rPr>
            </a:br>
            <a:r>
              <a:rPr lang="en-US" sz="1600" dirty="0" smtClean="0">
                <a:latin typeface="Segoe UI Light" panose="020B0502040204020203" pitchFamily="34" charset="0"/>
                <a:sym typeface="Wingdings" panose="05000000000000000000" pitchFamily="2" charset="2"/>
              </a:rPr>
              <a:t> Lot of state, moderate throughput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 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 Light" panose="020B0502040204020203" pitchFamily="34" charset="0"/>
              </a:rPr>
              <a:t>Flink has a RocksDB-based state backend</a:t>
            </a:r>
            <a:br>
              <a:rPr lang="en-US" sz="1600" dirty="0" smtClean="0">
                <a:latin typeface="Segoe UI Light" panose="020B0502040204020203" pitchFamily="34" charset="0"/>
              </a:rPr>
            </a:br>
            <a:r>
              <a:rPr lang="en-US" sz="1600" dirty="0" smtClean="0">
                <a:latin typeface="Segoe UI Light" panose="020B0502040204020203" pitchFamily="34" charset="0"/>
              </a:rPr>
              <a:t>to allow for state that is kept partially in</a:t>
            </a:r>
            <a:br>
              <a:rPr lang="en-US" sz="1600" dirty="0" smtClean="0">
                <a:latin typeface="Segoe UI Light" panose="020B0502040204020203" pitchFamily="34" charset="0"/>
              </a:rPr>
            </a:br>
            <a:r>
              <a:rPr lang="en-US" sz="1600" dirty="0" smtClean="0">
                <a:latin typeface="Segoe UI Light" panose="020B0502040204020203" pitchFamily="34" charset="0"/>
              </a:rPr>
              <a:t>memory, partially on disk</a:t>
            </a:r>
            <a:endParaRPr lang="en-US" sz="1600" dirty="0">
              <a:latin typeface="Segoe UI Light" panose="020B0502040204020203" pitchFamily="34" charset="0"/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1776595" y="3621368"/>
            <a:ext cx="1541958" cy="1207685"/>
            <a:chOff x="2623425" y="3106071"/>
            <a:chExt cx="3605602" cy="2823964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2623425" y="3106071"/>
              <a:ext cx="3598125" cy="2638971"/>
              <a:chOff x="4018916" y="2158671"/>
              <a:chExt cx="3009343" cy="2207141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4018916" y="2158671"/>
                <a:ext cx="964111" cy="964111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8" name="Pfeil nach rechts 37"/>
              <p:cNvSpPr/>
              <p:nvPr/>
            </p:nvSpPr>
            <p:spPr>
              <a:xfrm>
                <a:off x="5065616" y="2513650"/>
                <a:ext cx="883603" cy="254154"/>
              </a:xfrm>
              <a:prstGeom prst="rightArrow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064148" y="2158671"/>
                <a:ext cx="964111" cy="964111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018916" y="3401701"/>
                <a:ext cx="964111" cy="964111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1" name="Pfeil nach rechts 40"/>
              <p:cNvSpPr/>
              <p:nvPr/>
            </p:nvSpPr>
            <p:spPr>
              <a:xfrm>
                <a:off x="5065616" y="3756679"/>
                <a:ext cx="883603" cy="254154"/>
              </a:xfrm>
              <a:prstGeom prst="rightArrow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6064148" y="3401701"/>
                <a:ext cx="964111" cy="964111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3" name="Pfeil nach rechts 42"/>
              <p:cNvSpPr/>
              <p:nvPr/>
            </p:nvSpPr>
            <p:spPr>
              <a:xfrm rot="2061426">
                <a:off x="4909549" y="3146327"/>
                <a:ext cx="1178924" cy="291777"/>
              </a:xfrm>
              <a:prstGeom prst="rightArrow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4" name="Pfeil nach rechts 43"/>
              <p:cNvSpPr/>
              <p:nvPr/>
            </p:nvSpPr>
            <p:spPr>
              <a:xfrm rot="19538574" flipV="1">
                <a:off x="4899477" y="3156521"/>
                <a:ext cx="1178924" cy="291777"/>
              </a:xfrm>
              <a:prstGeom prst="rightArrow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45" name="Gleichschenkliges Dreieck 44"/>
            <p:cNvSpPr/>
            <p:nvPr/>
          </p:nvSpPr>
          <p:spPr>
            <a:xfrm>
              <a:off x="5731110" y="3702086"/>
              <a:ext cx="497917" cy="661719"/>
            </a:xfrm>
            <a:prstGeom prst="triangle">
              <a:avLst/>
            </a:prstGeom>
            <a:solidFill>
              <a:srgbClr val="E652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/>
            <p:cNvSpPr/>
            <p:nvPr/>
          </p:nvSpPr>
          <p:spPr>
            <a:xfrm>
              <a:off x="5731110" y="5268316"/>
              <a:ext cx="497917" cy="661719"/>
            </a:xfrm>
            <a:prstGeom prst="triangle">
              <a:avLst/>
            </a:prstGeom>
            <a:solidFill>
              <a:srgbClr val="E652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115166" y="5035964"/>
              <a:ext cx="226852" cy="226852"/>
            </a:xfrm>
            <a:prstGeom prst="rect">
              <a:avLst/>
            </a:prstGeom>
            <a:solidFill>
              <a:srgbClr val="34A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3994326" y="5035964"/>
              <a:ext cx="226852" cy="226852"/>
            </a:xfrm>
            <a:prstGeom prst="rect">
              <a:avLst/>
            </a:prstGeom>
            <a:solidFill>
              <a:srgbClr val="34A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4366958" y="5035964"/>
              <a:ext cx="226852" cy="226852"/>
            </a:xfrm>
            <a:prstGeom prst="rect">
              <a:avLst/>
            </a:prstGeom>
            <a:solidFill>
              <a:srgbClr val="34A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994326" y="3569752"/>
              <a:ext cx="226852" cy="226852"/>
            </a:xfrm>
            <a:prstGeom prst="rect">
              <a:avLst/>
            </a:prstGeom>
            <a:solidFill>
              <a:srgbClr val="34A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4366958" y="3569752"/>
              <a:ext cx="226852" cy="226852"/>
            </a:xfrm>
            <a:prstGeom prst="rect">
              <a:avLst/>
            </a:prstGeom>
            <a:solidFill>
              <a:srgbClr val="34A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3115166" y="3569015"/>
              <a:ext cx="226852" cy="226852"/>
            </a:xfrm>
            <a:prstGeom prst="rect">
              <a:avLst/>
            </a:prstGeom>
            <a:solidFill>
              <a:srgbClr val="34A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4002660" y="4152427"/>
              <a:ext cx="226852" cy="226852"/>
            </a:xfrm>
            <a:prstGeom prst="rect">
              <a:avLst/>
            </a:prstGeom>
            <a:solidFill>
              <a:srgbClr val="34A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839308" y="4631536"/>
              <a:ext cx="226852" cy="226852"/>
            </a:xfrm>
            <a:prstGeom prst="rect">
              <a:avLst/>
            </a:prstGeom>
            <a:solidFill>
              <a:srgbClr val="34A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5475703" y="3607530"/>
              <a:ext cx="226852" cy="226852"/>
            </a:xfrm>
            <a:prstGeom prst="rect">
              <a:avLst/>
            </a:prstGeom>
            <a:solidFill>
              <a:srgbClr val="34A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Gewinkelte Verbindung 57"/>
            <p:cNvCxnSpPr>
              <a:stCxn id="57" idx="3"/>
            </p:cNvCxnSpPr>
            <p:nvPr/>
          </p:nvCxnSpPr>
          <p:spPr>
            <a:xfrm>
              <a:off x="5702555" y="3720956"/>
              <a:ext cx="183898" cy="44691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eck 58"/>
            <p:cNvSpPr/>
            <p:nvPr/>
          </p:nvSpPr>
          <p:spPr>
            <a:xfrm>
              <a:off x="5475703" y="5101056"/>
              <a:ext cx="226852" cy="226852"/>
            </a:xfrm>
            <a:prstGeom prst="rect">
              <a:avLst/>
            </a:prstGeom>
            <a:solidFill>
              <a:srgbClr val="34AC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winkelte Verbindung 59"/>
            <p:cNvCxnSpPr>
              <a:stCxn id="59" idx="3"/>
            </p:cNvCxnSpPr>
            <p:nvPr/>
          </p:nvCxnSpPr>
          <p:spPr>
            <a:xfrm>
              <a:off x="5702555" y="5214482"/>
              <a:ext cx="183898" cy="44691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 descr="https://www.percona.com/blog/wp-content/uploads/2015/10/1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35875" y="4130541"/>
            <a:ext cx="1525905" cy="48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State Fault Tolerance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11659" y="1607638"/>
            <a:ext cx="33668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Scale Checkpointing</a:t>
            </a:r>
          </a:p>
          <a:p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asynchronous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Checkpoint less (incremental)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925321" y="1602233"/>
            <a:ext cx="37614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Scale Recovery</a:t>
            </a:r>
          </a:p>
          <a:p>
            <a:endParaRPr lang="en-US" sz="2400" dirty="0" smtClean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Need to recover fewer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Replicate state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055582" y="3534216"/>
            <a:ext cx="2882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Performance during</a:t>
            </a:r>
            <a:br>
              <a:rPr lang="en-US" sz="2400" dirty="0" smtClean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 operation</a:t>
            </a:r>
            <a:endParaRPr lang="en-US" dirty="0" smtClean="0">
              <a:solidFill>
                <a:srgbClr val="34AC9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281448" y="3534216"/>
            <a:ext cx="2249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Performance at</a:t>
            </a:r>
            <a:br>
              <a:rPr lang="en-US" sz="2400" dirty="0" smtClean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 smtClean="0">
                <a:solidFill>
                  <a:srgbClr val="34AC9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recovery time</a:t>
            </a:r>
            <a:endParaRPr lang="en-US" dirty="0" smtClean="0">
              <a:solidFill>
                <a:srgbClr val="34AC9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Checkpoints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Checkpoints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36"/>
          <p:cNvSpPr/>
          <p:nvPr/>
        </p:nvSpPr>
        <p:spPr>
          <a:xfrm rot="5400000">
            <a:off x="1320264" y="1623043"/>
            <a:ext cx="540690" cy="1987242"/>
          </a:xfrm>
          <a:prstGeom prst="can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Can 36"/>
          <p:cNvSpPr/>
          <p:nvPr/>
        </p:nvSpPr>
        <p:spPr>
          <a:xfrm rot="5400000">
            <a:off x="1312787" y="2282027"/>
            <a:ext cx="540690" cy="1987242"/>
          </a:xfrm>
          <a:prstGeom prst="can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3876873" y="1648920"/>
            <a:ext cx="3598125" cy="2638971"/>
            <a:chOff x="4018916" y="2158671"/>
            <a:chExt cx="3009343" cy="2207141"/>
          </a:xfrm>
        </p:grpSpPr>
        <p:sp>
          <p:nvSpPr>
            <p:cNvPr id="6" name="Ellipse 5"/>
            <p:cNvSpPr/>
            <p:nvPr/>
          </p:nvSpPr>
          <p:spPr>
            <a:xfrm>
              <a:off x="4018916" y="215867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Pfeil nach rechts 6"/>
            <p:cNvSpPr/>
            <p:nvPr/>
          </p:nvSpPr>
          <p:spPr>
            <a:xfrm>
              <a:off x="5065616" y="2513650"/>
              <a:ext cx="883603" cy="254154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6064148" y="215867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018916" y="340170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5065616" y="3756679"/>
              <a:ext cx="883603" cy="254154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6064148" y="340170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Pfeil nach rechts 11"/>
            <p:cNvSpPr/>
            <p:nvPr/>
          </p:nvSpPr>
          <p:spPr>
            <a:xfrm rot="2061426">
              <a:off x="4909549" y="3146327"/>
              <a:ext cx="1178924" cy="291777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Pfeil nach rechts 12"/>
            <p:cNvSpPr/>
            <p:nvPr/>
          </p:nvSpPr>
          <p:spPr>
            <a:xfrm rot="19538574" flipV="1">
              <a:off x="4899477" y="3156521"/>
              <a:ext cx="1178924" cy="291777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6426382" y="4462339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window()/</a:t>
            </a:r>
          </a:p>
          <a:p>
            <a:pPr lvl="0" algn="ctr"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sum()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145819" y="4343440"/>
            <a:ext cx="817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 /</a:t>
            </a:r>
          </a:p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filter() /</a:t>
            </a:r>
          </a:p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map()</a:t>
            </a:r>
            <a:endParaRPr lang="en-US" sz="1400" kern="0" dirty="0">
              <a:solidFill>
                <a:prstClr val="black"/>
              </a:solidFill>
              <a:latin typeface="Segoe UI Ligh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Pfeil nach rechts 19"/>
          <p:cNvSpPr/>
          <p:nvPr/>
        </p:nvSpPr>
        <p:spPr>
          <a:xfrm rot="20825629">
            <a:off x="2729090" y="2358386"/>
            <a:ext cx="1056481" cy="303880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Pfeil nach rechts 20"/>
          <p:cNvSpPr/>
          <p:nvPr/>
        </p:nvSpPr>
        <p:spPr>
          <a:xfrm rot="774371" flipV="1">
            <a:off x="2749290" y="3249297"/>
            <a:ext cx="1056481" cy="303880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097367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leichschenkliges Dreieck 22"/>
          <p:cNvSpPr/>
          <p:nvPr/>
        </p:nvSpPr>
        <p:spPr>
          <a:xfrm>
            <a:off x="6984558" y="2244935"/>
            <a:ext cx="497917" cy="661719"/>
          </a:xfrm>
          <a:prstGeom prst="triangle">
            <a:avLst/>
          </a:prstGeom>
          <a:solidFill>
            <a:srgbClr val="E652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leichschenkliges Dreieck 25"/>
          <p:cNvSpPr/>
          <p:nvPr/>
        </p:nvSpPr>
        <p:spPr>
          <a:xfrm>
            <a:off x="6984558" y="3811165"/>
            <a:ext cx="497917" cy="661719"/>
          </a:xfrm>
          <a:prstGeom prst="triangle">
            <a:avLst/>
          </a:prstGeom>
          <a:solidFill>
            <a:srgbClr val="E652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7739688" y="2954435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 index</a:t>
            </a:r>
          </a:p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(e.g., RocksDB)</a:t>
            </a:r>
            <a:endParaRPr lang="en-US" sz="1400" kern="0" dirty="0">
              <a:solidFill>
                <a:prstClr val="black"/>
              </a:solidFill>
              <a:latin typeface="Segoe UI Ligh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H="1" flipV="1">
            <a:off x="7233517" y="2748355"/>
            <a:ext cx="624047" cy="339197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7233517" y="3502500"/>
            <a:ext cx="624047" cy="527513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397754" y="3275648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4368614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5247774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5620406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5247774" y="211260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5620406" y="211260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4368614" y="2111864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3117126" y="2396900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5256108" y="2695276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5092756" y="3174385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6729151" y="2150379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winkelte Verbindung 46"/>
          <p:cNvCxnSpPr>
            <a:stCxn id="45" idx="3"/>
          </p:cNvCxnSpPr>
          <p:nvPr/>
        </p:nvCxnSpPr>
        <p:spPr>
          <a:xfrm>
            <a:off x="6956003" y="2263805"/>
            <a:ext cx="183898" cy="446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729151" y="3643905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ewinkelte Verbindung 48"/>
          <p:cNvCxnSpPr>
            <a:stCxn id="48" idx="3"/>
          </p:cNvCxnSpPr>
          <p:nvPr/>
        </p:nvCxnSpPr>
        <p:spPr>
          <a:xfrm>
            <a:off x="6956003" y="3757331"/>
            <a:ext cx="183898" cy="446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764409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1429715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095371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2097367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/>
          <p:cNvSpPr/>
          <p:nvPr/>
        </p:nvSpPr>
        <p:spPr>
          <a:xfrm>
            <a:off x="1764409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/>
          <p:cNvSpPr/>
          <p:nvPr/>
        </p:nvSpPr>
        <p:spPr>
          <a:xfrm>
            <a:off x="1429715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1095371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feld 56"/>
          <p:cNvSpPr txBox="1"/>
          <p:nvPr/>
        </p:nvSpPr>
        <p:spPr>
          <a:xfrm>
            <a:off x="158423" y="3960316"/>
            <a:ext cx="26212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Events are persistent</a:t>
            </a:r>
            <a:b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ordered (per partition / key)</a:t>
            </a:r>
            <a:b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log (e.g., Apache Kafka)</a:t>
            </a:r>
            <a:endParaRPr lang="en-US" sz="1400" kern="0" dirty="0">
              <a:solidFill>
                <a:prstClr val="black"/>
              </a:solidFill>
              <a:latin typeface="Segoe UI Ligh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71476" y="1083510"/>
            <a:ext cx="6017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Events flow without replication or synchronous writes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Checkpoints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n 36"/>
          <p:cNvSpPr/>
          <p:nvPr/>
        </p:nvSpPr>
        <p:spPr>
          <a:xfrm rot="5400000">
            <a:off x="1320264" y="1623043"/>
            <a:ext cx="540690" cy="1987242"/>
          </a:xfrm>
          <a:prstGeom prst="can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Can 36"/>
          <p:cNvSpPr/>
          <p:nvPr/>
        </p:nvSpPr>
        <p:spPr>
          <a:xfrm rot="5400000">
            <a:off x="1312787" y="2282027"/>
            <a:ext cx="540690" cy="1987242"/>
          </a:xfrm>
          <a:prstGeom prst="can">
            <a:avLst/>
          </a:prstGeom>
          <a:solidFill>
            <a:srgbClr val="E4EAF4"/>
          </a:solidFill>
          <a:ln w="19050">
            <a:solidFill>
              <a:srgbClr val="898C9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3876873" y="1648920"/>
            <a:ext cx="3598125" cy="2638971"/>
            <a:chOff x="4018916" y="2158671"/>
            <a:chExt cx="3009343" cy="2207141"/>
          </a:xfrm>
        </p:grpSpPr>
        <p:sp>
          <p:nvSpPr>
            <p:cNvPr id="6" name="Ellipse 5"/>
            <p:cNvSpPr/>
            <p:nvPr/>
          </p:nvSpPr>
          <p:spPr>
            <a:xfrm>
              <a:off x="4018916" y="215867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Pfeil nach rechts 6"/>
            <p:cNvSpPr/>
            <p:nvPr/>
          </p:nvSpPr>
          <p:spPr>
            <a:xfrm>
              <a:off x="5065616" y="2513650"/>
              <a:ext cx="883603" cy="254154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6064148" y="215867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018916" y="340170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5065616" y="3756679"/>
              <a:ext cx="883603" cy="254154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6064148" y="3401701"/>
              <a:ext cx="964111" cy="96411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Pfeil nach rechts 11"/>
            <p:cNvSpPr/>
            <p:nvPr/>
          </p:nvSpPr>
          <p:spPr>
            <a:xfrm rot="2061426">
              <a:off x="4909549" y="3146327"/>
              <a:ext cx="1178924" cy="291777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Pfeil nach rechts 12"/>
            <p:cNvSpPr/>
            <p:nvPr/>
          </p:nvSpPr>
          <p:spPr>
            <a:xfrm rot="19538574" flipV="1">
              <a:off x="4899477" y="3156521"/>
              <a:ext cx="1178924" cy="291777"/>
            </a:xfrm>
            <a:prstGeom prst="rightArrow">
              <a:avLst/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6426382" y="4462339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window()/</a:t>
            </a:r>
          </a:p>
          <a:p>
            <a:pPr lvl="0" algn="ctr"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sum()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145819" y="4343440"/>
            <a:ext cx="817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Source /</a:t>
            </a:r>
          </a:p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filter() /</a:t>
            </a:r>
          </a:p>
          <a:p>
            <a:pPr lvl="0" algn="ctr" defTabSz="914400">
              <a:defRPr/>
            </a:pPr>
            <a:r>
              <a:rPr lang="en-US" sz="1400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map()</a:t>
            </a:r>
            <a:endParaRPr lang="en-US" sz="1400" kern="0" dirty="0">
              <a:solidFill>
                <a:prstClr val="black"/>
              </a:solidFill>
              <a:latin typeface="Segoe UI Ligh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Pfeil nach rechts 19"/>
          <p:cNvSpPr/>
          <p:nvPr/>
        </p:nvSpPr>
        <p:spPr>
          <a:xfrm rot="20825629">
            <a:off x="2729090" y="2358386"/>
            <a:ext cx="1056481" cy="303880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Pfeil nach rechts 20"/>
          <p:cNvSpPr/>
          <p:nvPr/>
        </p:nvSpPr>
        <p:spPr>
          <a:xfrm rot="774371" flipV="1">
            <a:off x="2749290" y="3249297"/>
            <a:ext cx="1056481" cy="303880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097367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leichschenkliges Dreieck 22"/>
          <p:cNvSpPr/>
          <p:nvPr/>
        </p:nvSpPr>
        <p:spPr>
          <a:xfrm>
            <a:off x="6984558" y="2244935"/>
            <a:ext cx="497917" cy="661719"/>
          </a:xfrm>
          <a:prstGeom prst="triangle">
            <a:avLst/>
          </a:prstGeom>
          <a:solidFill>
            <a:srgbClr val="E652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leichschenkliges Dreieck 25"/>
          <p:cNvSpPr/>
          <p:nvPr/>
        </p:nvSpPr>
        <p:spPr>
          <a:xfrm>
            <a:off x="6984558" y="3811165"/>
            <a:ext cx="497917" cy="661719"/>
          </a:xfrm>
          <a:prstGeom prst="triangle">
            <a:avLst/>
          </a:prstGeom>
          <a:solidFill>
            <a:srgbClr val="E652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3397754" y="3275648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4368614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5247774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5620406" y="3578813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5247774" y="211260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/>
          <p:cNvSpPr/>
          <p:nvPr/>
        </p:nvSpPr>
        <p:spPr>
          <a:xfrm>
            <a:off x="5620406" y="211260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4368614" y="2111864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3117126" y="2396900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5256108" y="2695276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hteck 42"/>
          <p:cNvSpPr/>
          <p:nvPr/>
        </p:nvSpPr>
        <p:spPr>
          <a:xfrm>
            <a:off x="5092756" y="3174385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6729151" y="2150379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winkelte Verbindung 46"/>
          <p:cNvCxnSpPr>
            <a:stCxn id="45" idx="3"/>
          </p:cNvCxnSpPr>
          <p:nvPr/>
        </p:nvCxnSpPr>
        <p:spPr>
          <a:xfrm>
            <a:off x="6956003" y="2263805"/>
            <a:ext cx="183898" cy="446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6729151" y="3643905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ewinkelte Verbindung 48"/>
          <p:cNvCxnSpPr>
            <a:stCxn id="48" idx="3"/>
          </p:cNvCxnSpPr>
          <p:nvPr/>
        </p:nvCxnSpPr>
        <p:spPr>
          <a:xfrm>
            <a:off x="6956003" y="3757331"/>
            <a:ext cx="183898" cy="446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764409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/>
          <p:cNvSpPr/>
          <p:nvPr/>
        </p:nvSpPr>
        <p:spPr>
          <a:xfrm>
            <a:off x="1429715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095371" y="3159971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2097367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hteck 53"/>
          <p:cNvSpPr/>
          <p:nvPr/>
        </p:nvSpPr>
        <p:spPr>
          <a:xfrm>
            <a:off x="1764409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hteck 54"/>
          <p:cNvSpPr/>
          <p:nvPr/>
        </p:nvSpPr>
        <p:spPr>
          <a:xfrm>
            <a:off x="1429715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/>
          <p:cNvSpPr/>
          <p:nvPr/>
        </p:nvSpPr>
        <p:spPr>
          <a:xfrm>
            <a:off x="1095371" y="2492892"/>
            <a:ext cx="226852" cy="226852"/>
          </a:xfrm>
          <a:prstGeom prst="rect">
            <a:avLst/>
          </a:prstGeom>
          <a:solidFill>
            <a:srgbClr val="34AC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/>
          <p:cNvSpPr txBox="1"/>
          <p:nvPr/>
        </p:nvSpPr>
        <p:spPr>
          <a:xfrm>
            <a:off x="371476" y="1083510"/>
            <a:ext cx="222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Trigger checkpoint</a:t>
            </a:r>
            <a:endParaRPr lang="en-US" sz="2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5" name="Gerader Verbinder 14"/>
          <p:cNvCxnSpPr/>
          <p:nvPr/>
        </p:nvCxnSpPr>
        <p:spPr>
          <a:xfrm>
            <a:off x="4269961" y="1648920"/>
            <a:ext cx="0" cy="112749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4269961" y="3174385"/>
            <a:ext cx="0" cy="112749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4299067" y="1082150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/>
            </a:pPr>
            <a:r>
              <a:rPr lang="en-US" kern="0" dirty="0" smtClean="0">
                <a:solidFill>
                  <a:prstClr val="black"/>
                </a:solidFill>
                <a:latin typeface="Segoe UI Light" panose="020B05020402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 checkpoint barrier</a:t>
            </a:r>
            <a:endParaRPr lang="en-US" kern="0" dirty="0">
              <a:solidFill>
                <a:prstClr val="black"/>
              </a:solidFill>
              <a:latin typeface="Segoe UI Light" panose="020B05020402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4269961" y="1408481"/>
            <a:ext cx="389503" cy="607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Bildschirmpräsentation (16:9)</PresentationFormat>
  <Paragraphs>272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7" baseType="lpstr">
      <vt:lpstr>Arial</vt:lpstr>
      <vt:lpstr>Avenir Next Regular</vt:lpstr>
      <vt:lpstr>Calibri</vt:lpstr>
      <vt:lpstr>Consolas</vt:lpstr>
      <vt:lpstr>Segoe UI</vt:lpstr>
      <vt:lpstr>Segoe UI Light</vt:lpstr>
      <vt:lpstr>Segoe UI Semilight</vt:lpstr>
      <vt:lpstr>Verdana</vt:lpstr>
      <vt:lpstr>Wingdings</vt:lpstr>
      <vt:lpstr>1_Office Theme</vt:lpstr>
      <vt:lpstr>Scaling Apache Flink® to very large State</vt:lpstr>
      <vt:lpstr>State in Streaming Programs</vt:lpstr>
      <vt:lpstr>State in Streaming Programs</vt:lpstr>
      <vt:lpstr>Internal &amp; External State</vt:lpstr>
      <vt:lpstr>Scaling Stateful Computation</vt:lpstr>
      <vt:lpstr>Scaling State Fault Tolerance</vt:lpstr>
      <vt:lpstr>Asynchronous Checkpoints</vt:lpstr>
      <vt:lpstr>Asynchronous Checkpoints</vt:lpstr>
      <vt:lpstr>Asynchronous Checkpoints</vt:lpstr>
      <vt:lpstr>Asynchronous Checkpoints</vt:lpstr>
      <vt:lpstr>Asynchronous Checkpoints</vt:lpstr>
      <vt:lpstr>Asynchronous Checkpoints</vt:lpstr>
      <vt:lpstr>Asynchronous Checkpoints</vt:lpstr>
      <vt:lpstr>Work in Progress</vt:lpstr>
      <vt:lpstr>Incremental Checkpointing</vt:lpstr>
      <vt:lpstr>Full Checkpointing</vt:lpstr>
      <vt:lpstr>Incremental Checkpointing</vt:lpstr>
      <vt:lpstr>Incremental Checkpointing</vt:lpstr>
      <vt:lpstr>Incremental Checkpointing</vt:lpstr>
      <vt:lpstr>Incremental Recovery</vt:lpstr>
      <vt:lpstr>Full Recovery</vt:lpstr>
      <vt:lpstr>Incremental Recovery</vt:lpstr>
      <vt:lpstr>Incremental Recovery</vt:lpstr>
      <vt:lpstr>Incremental Recovery</vt:lpstr>
      <vt:lpstr>State Replication</vt:lpstr>
      <vt:lpstr>Standby State Replication</vt:lpstr>
      <vt:lpstr>PowerPoint-Präsentation</vt:lpstr>
    </vt:vector>
  </TitlesOfParts>
  <Company>data Artisans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Stephan</cp:lastModifiedBy>
  <cp:revision>362</cp:revision>
  <dcterms:created xsi:type="dcterms:W3CDTF">2016-03-29T17:37:25Z</dcterms:created>
  <dcterms:modified xsi:type="dcterms:W3CDTF">2016-09-12T12:41:24Z</dcterms:modified>
</cp:coreProperties>
</file>