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89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75" r:id="rId26"/>
    <p:sldId id="270" r:id="rId27"/>
    <p:sldId id="271" r:id="rId28"/>
    <p:sldId id="272" r:id="rId29"/>
    <p:sldId id="273" r:id="rId30"/>
    <p:sldId id="274" r:id="rId31"/>
    <p:sldId id="287" r:id="rId32"/>
    <p:sldId id="288" r:id="rId33"/>
    <p:sldId id="290" r:id="rId34"/>
    <p:sldId id="292" r:id="rId35"/>
    <p:sldId id="293" r:id="rId36"/>
    <p:sldId id="291" r:id="rId37"/>
    <p:sldId id="294" r:id="rId38"/>
    <p:sldId id="295" r:id="rId39"/>
    <p:sldId id="304" r:id="rId40"/>
    <p:sldId id="296" r:id="rId41"/>
    <p:sldId id="297" r:id="rId42"/>
    <p:sldId id="298" r:id="rId43"/>
    <p:sldId id="303" r:id="rId44"/>
    <p:sldId id="300" r:id="rId45"/>
    <p:sldId id="301" r:id="rId46"/>
    <p:sldId id="302" r:id="rId47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83EB7B-6A2A-FD4A-9270-254626D48F17}">
          <p14:sldIdLst>
            <p14:sldId id="256"/>
            <p14:sldId id="258"/>
            <p14:sldId id="289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75"/>
            <p14:sldId id="270"/>
            <p14:sldId id="271"/>
            <p14:sldId id="272"/>
            <p14:sldId id="273"/>
            <p14:sldId id="274"/>
            <p14:sldId id="287"/>
            <p14:sldId id="288"/>
            <p14:sldId id="290"/>
            <p14:sldId id="292"/>
            <p14:sldId id="293"/>
            <p14:sldId id="291"/>
            <p14:sldId id="294"/>
            <p14:sldId id="295"/>
            <p14:sldId id="304"/>
            <p14:sldId id="296"/>
            <p14:sldId id="297"/>
            <p14:sldId id="298"/>
            <p14:sldId id="303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0" y="-24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0AF3A-A640-9B40-9AC2-EE8CD06144E3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02732-602A-7440-83A1-D6C87B20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000">
                <a:schemeClr val="accent1"/>
              </a:gs>
              <a:gs pos="4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endParaRPr lang="en-US" sz="2000" b="1" dirty="0" smtClean="0"/>
          </a:p>
        </p:txBody>
      </p:sp>
      <p:pic>
        <p:nvPicPr>
          <p:cNvPr id="7" name="Picture 6" descr="MapR006_DphIV_app_ppt_logotype_white_noBox_Jan2014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9" y="757859"/>
            <a:ext cx="1755851" cy="448631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59839" y="4066596"/>
            <a:ext cx="11244814" cy="643253"/>
          </a:xfrm>
        </p:spPr>
        <p:txBody>
          <a:bodyPr anchor="b" anchorCtr="0"/>
          <a:lstStyle>
            <a:lvl1pPr marL="0" indent="0">
              <a:buNone/>
              <a:tabLst>
                <a:tab pos="2916116" algn="l"/>
              </a:tabLst>
              <a:defRPr sz="4400">
                <a:gradFill flip="none" rotWithShape="1">
                  <a:gsLst>
                    <a:gs pos="0">
                      <a:schemeClr val="bg1"/>
                    </a:gs>
                    <a:gs pos="75000">
                      <a:schemeClr val="bg1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  <a:tileRect/>
                </a:gradFill>
                <a:latin typeface="+mn-lt"/>
              </a:defRPr>
            </a:lvl1pPr>
            <a:lvl2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accent2"/>
                </a:solidFill>
                <a:latin typeface="+mj-lt"/>
              </a:defRPr>
            </a:lvl3pPr>
            <a:lvl4pPr>
              <a:defRPr>
                <a:solidFill>
                  <a:schemeClr val="accent2"/>
                </a:solidFill>
                <a:latin typeface="+mj-lt"/>
              </a:defRPr>
            </a:lvl4pPr>
            <a:lvl5pPr>
              <a:defRPr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84" name="TextBox 83" hidden="1"/>
          <p:cNvSpPr txBox="1"/>
          <p:nvPr userDrawn="1"/>
        </p:nvSpPr>
        <p:spPr>
          <a:xfrm>
            <a:off x="11621914" y="6639465"/>
            <a:ext cx="1097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14918" y="893603"/>
            <a:ext cx="9373906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alpha val="73000"/>
                  </a:schemeClr>
                </a:gs>
                <a:gs pos="50000">
                  <a:schemeClr val="bg1">
                    <a:alpha val="5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9837" y="4959222"/>
            <a:ext cx="11244814" cy="57972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700" baseline="0">
                <a:solidFill>
                  <a:schemeClr val="bg1">
                    <a:alpha val="90000"/>
                  </a:schemeClr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28591" indent="0"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59837" y="5538945"/>
            <a:ext cx="11244814" cy="4764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>
                    <a:alpha val="80000"/>
                  </a:schemeClr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228591" indent="0"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2050" name="Picture 2" descr="C:\Users\Annette.DUARTE\Desktop\MapR\PNG\white_line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57291" y="757857"/>
            <a:ext cx="2230338" cy="223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MapR006_DphIV_app_ppt_elephant_rgb128-161-182.eps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3B6E8E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6445252"/>
            <a:ext cx="424174" cy="27764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9444592" y="6555189"/>
            <a:ext cx="2360059" cy="143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© 2014 MapR Technologies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8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 with B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09441" y="1198167"/>
            <a:ext cx="10969943" cy="441815"/>
          </a:xfrm>
        </p:spPr>
        <p:txBody>
          <a:bodyPr anchor="b">
            <a:noAutofit/>
          </a:bodyPr>
          <a:lstStyle>
            <a:lvl1pPr marL="0" indent="0">
              <a:buNone/>
              <a:defRPr sz="3000" b="1">
                <a:latin typeface="Courier New"/>
                <a:cs typeface="Courier New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39982"/>
            <a:ext cx="10969943" cy="4486183"/>
          </a:xfr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tx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chemeClr val="tx2"/>
                </a:solidFill>
                <a:latin typeface="Georgia"/>
                <a:cs typeface="Georgia"/>
              </a:defRPr>
            </a:lvl2pPr>
            <a:lvl3pPr>
              <a:defRPr>
                <a:solidFill>
                  <a:schemeClr val="tx2"/>
                </a:solidFill>
                <a:latin typeface="Georgia"/>
                <a:cs typeface="Georgia"/>
              </a:defRPr>
            </a:lvl3pPr>
            <a:lvl4pPr>
              <a:defRPr>
                <a:solidFill>
                  <a:schemeClr val="tx2"/>
                </a:solidFill>
                <a:latin typeface="Georgia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76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998094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3188D80-890A-084F-8A21-6BFE70FF53BA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4063A33-C2C7-B744-9AEA-0DBBEF1E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8500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55008"/>
            <a:ext cx="10969943" cy="46711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09441" y="1012545"/>
            <a:ext cx="10969943" cy="442463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18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198166"/>
            <a:ext cx="5383398" cy="4927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98166"/>
            <a:ext cx="5383398" cy="49279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014779"/>
            <a:ext cx="5385514" cy="442157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456936"/>
            <a:ext cx="5385514" cy="466922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014779"/>
            <a:ext cx="5387630" cy="442157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1456936"/>
            <a:ext cx="5387630" cy="4669229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0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1336" y="5751428"/>
            <a:ext cx="12066154" cy="1069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027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0">
                <a:srgbClr val="34617C"/>
              </a:gs>
              <a:gs pos="1250">
                <a:srgbClr val="4887AE"/>
              </a:gs>
              <a:gs pos="32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t="-14605" r="6836" b="66033"/>
          <a:stretch/>
        </p:blipFill>
        <p:spPr bwMode="auto">
          <a:xfrm>
            <a:off x="-1197" y="1"/>
            <a:ext cx="12188825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 hidden="1"/>
          <p:cNvSpPr txBox="1"/>
          <p:nvPr userDrawn="1"/>
        </p:nvSpPr>
        <p:spPr>
          <a:xfrm>
            <a:off x="11621914" y="6639465"/>
            <a:ext cx="10971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45502" y="3107374"/>
            <a:ext cx="10027298" cy="643253"/>
          </a:xfrm>
        </p:spPr>
        <p:txBody>
          <a:bodyPr anchor="ctr"/>
          <a:lstStyle>
            <a:lvl1pPr marL="0" indent="0" algn="l" defTabSz="914361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4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Transition Slide</a:t>
            </a:r>
          </a:p>
        </p:txBody>
      </p:sp>
      <p:pic>
        <p:nvPicPr>
          <p:cNvPr id="13" name="Picture 2" descr="C:\Users\Annette.DUARTE\Desktop\MapR\PNG\white_line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57291" y="757857"/>
            <a:ext cx="2230338" cy="223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MapR006_DphIV_app_ppt_elephant_rgb128-161-182.eps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3B6E8E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6445252"/>
            <a:ext cx="424174" cy="27764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462963" y="6540138"/>
            <a:ext cx="2360059" cy="1436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© 2014 MapR Technologies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Picture 14" descr="MapR006_DphIV_app_ppt_logotype_rgbRED_noBox.eps"/>
          <p:cNvPicPr>
            <a:picLocks noChangeAspect="1"/>
          </p:cNvPicPr>
          <p:nvPr userDrawn="1"/>
        </p:nvPicPr>
        <p:blipFill>
          <a:blip r:embed="rId5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6516370"/>
            <a:ext cx="831850" cy="2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tx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chemeClr val="tx2"/>
                </a:solidFill>
                <a:latin typeface="Georgia"/>
                <a:cs typeface="Georgia"/>
              </a:defRPr>
            </a:lvl2pPr>
            <a:lvl3pPr>
              <a:defRPr>
                <a:solidFill>
                  <a:schemeClr val="tx2"/>
                </a:solidFill>
                <a:latin typeface="Georgia"/>
                <a:cs typeface="Georgia"/>
              </a:defRPr>
            </a:lvl3pPr>
            <a:lvl4pPr>
              <a:defRPr>
                <a:solidFill>
                  <a:schemeClr val="tx2"/>
                </a:solidFill>
                <a:latin typeface="Georgia"/>
                <a:cs typeface="Georgia"/>
              </a:defRPr>
            </a:lvl4pPr>
            <a:lvl5pPr>
              <a:defRPr>
                <a:solidFill>
                  <a:schemeClr val="tx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3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923528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98166"/>
            <a:ext cx="10969943" cy="49279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1" name="Picture 20" descr="MapR006_DphIV_app_ppt_logotype_rgbRED_noBox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20" y="6540109"/>
            <a:ext cx="831850" cy="21254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27431" y="6449465"/>
            <a:ext cx="454386" cy="278810"/>
            <a:chOff x="225425" y="2940050"/>
            <a:chExt cx="6351586" cy="3897313"/>
          </a:xfrm>
          <a:solidFill>
            <a:srgbClr val="6A7D91"/>
          </a:solidFill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957262" y="3600450"/>
              <a:ext cx="2392362" cy="3236913"/>
            </a:xfrm>
            <a:custGeom>
              <a:avLst/>
              <a:gdLst>
                <a:gd name="T0" fmla="*/ 84 w 209"/>
                <a:gd name="T1" fmla="*/ 279 h 280"/>
                <a:gd name="T2" fmla="*/ 84 w 209"/>
                <a:gd name="T3" fmla="*/ 279 h 280"/>
                <a:gd name="T4" fmla="*/ 125 w 209"/>
                <a:gd name="T5" fmla="*/ 279 h 280"/>
                <a:gd name="T6" fmla="*/ 124 w 209"/>
                <a:gd name="T7" fmla="*/ 265 h 280"/>
                <a:gd name="T8" fmla="*/ 53 w 209"/>
                <a:gd name="T9" fmla="*/ 159 h 280"/>
                <a:gd name="T10" fmla="*/ 97 w 209"/>
                <a:gd name="T11" fmla="*/ 32 h 280"/>
                <a:gd name="T12" fmla="*/ 205 w 209"/>
                <a:gd name="T13" fmla="*/ 32 h 280"/>
                <a:gd name="T14" fmla="*/ 209 w 209"/>
                <a:gd name="T15" fmla="*/ 6 h 280"/>
                <a:gd name="T16" fmla="*/ 104 w 209"/>
                <a:gd name="T17" fmla="*/ 0 h 280"/>
                <a:gd name="T18" fmla="*/ 3 w 209"/>
                <a:gd name="T19" fmla="*/ 113 h 280"/>
                <a:gd name="T20" fmla="*/ 75 w 209"/>
                <a:gd name="T21" fmla="*/ 271 h 280"/>
                <a:gd name="T22" fmla="*/ 84 w 209"/>
                <a:gd name="T23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280">
                  <a:moveTo>
                    <a:pt x="84" y="279"/>
                  </a:moveTo>
                  <a:lnTo>
                    <a:pt x="84" y="279"/>
                  </a:lnTo>
                  <a:cubicBezTo>
                    <a:pt x="86" y="279"/>
                    <a:pt x="121" y="279"/>
                    <a:pt x="125" y="279"/>
                  </a:cubicBezTo>
                  <a:cubicBezTo>
                    <a:pt x="126" y="280"/>
                    <a:pt x="136" y="278"/>
                    <a:pt x="124" y="265"/>
                  </a:cubicBezTo>
                  <a:cubicBezTo>
                    <a:pt x="107" y="244"/>
                    <a:pt x="77" y="210"/>
                    <a:pt x="53" y="159"/>
                  </a:cubicBezTo>
                  <a:cubicBezTo>
                    <a:pt x="35" y="123"/>
                    <a:pt x="30" y="34"/>
                    <a:pt x="97" y="32"/>
                  </a:cubicBezTo>
                  <a:cubicBezTo>
                    <a:pt x="97" y="32"/>
                    <a:pt x="194" y="33"/>
                    <a:pt x="205" y="32"/>
                  </a:cubicBezTo>
                  <a:cubicBezTo>
                    <a:pt x="199" y="18"/>
                    <a:pt x="209" y="6"/>
                    <a:pt x="209" y="6"/>
                  </a:cubicBezTo>
                  <a:lnTo>
                    <a:pt x="104" y="0"/>
                  </a:lnTo>
                  <a:cubicBezTo>
                    <a:pt x="23" y="5"/>
                    <a:pt x="0" y="64"/>
                    <a:pt x="3" y="113"/>
                  </a:cubicBezTo>
                  <a:cubicBezTo>
                    <a:pt x="5" y="158"/>
                    <a:pt x="74" y="267"/>
                    <a:pt x="75" y="271"/>
                  </a:cubicBezTo>
                  <a:cubicBezTo>
                    <a:pt x="77" y="274"/>
                    <a:pt x="79" y="278"/>
                    <a:pt x="84" y="27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4300537" y="3241675"/>
              <a:ext cx="1830387" cy="1260475"/>
            </a:xfrm>
            <a:custGeom>
              <a:avLst/>
              <a:gdLst>
                <a:gd name="T0" fmla="*/ 3 w 160"/>
                <a:gd name="T1" fmla="*/ 19 h 109"/>
                <a:gd name="T2" fmla="*/ 3 w 160"/>
                <a:gd name="T3" fmla="*/ 19 h 109"/>
                <a:gd name="T4" fmla="*/ 55 w 160"/>
                <a:gd name="T5" fmla="*/ 15 h 109"/>
                <a:gd name="T6" fmla="*/ 131 w 160"/>
                <a:gd name="T7" fmla="*/ 90 h 109"/>
                <a:gd name="T8" fmla="*/ 146 w 160"/>
                <a:gd name="T9" fmla="*/ 69 h 109"/>
                <a:gd name="T10" fmla="*/ 137 w 160"/>
                <a:gd name="T11" fmla="*/ 43 h 109"/>
                <a:gd name="T12" fmla="*/ 151 w 160"/>
                <a:gd name="T13" fmla="*/ 63 h 109"/>
                <a:gd name="T14" fmla="*/ 138 w 160"/>
                <a:gd name="T15" fmla="*/ 98 h 109"/>
                <a:gd name="T16" fmla="*/ 60 w 160"/>
                <a:gd name="T17" fmla="*/ 42 h 109"/>
                <a:gd name="T18" fmla="*/ 11 w 160"/>
                <a:gd name="T19" fmla="*/ 24 h 109"/>
                <a:gd name="T20" fmla="*/ 3 w 160"/>
                <a:gd name="T21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09">
                  <a:moveTo>
                    <a:pt x="3" y="19"/>
                  </a:moveTo>
                  <a:lnTo>
                    <a:pt x="3" y="19"/>
                  </a:lnTo>
                  <a:cubicBezTo>
                    <a:pt x="0" y="13"/>
                    <a:pt x="30" y="0"/>
                    <a:pt x="55" y="15"/>
                  </a:cubicBezTo>
                  <a:cubicBezTo>
                    <a:pt x="81" y="32"/>
                    <a:pt x="106" y="88"/>
                    <a:pt x="131" y="90"/>
                  </a:cubicBezTo>
                  <a:cubicBezTo>
                    <a:pt x="145" y="90"/>
                    <a:pt x="148" y="78"/>
                    <a:pt x="146" y="69"/>
                  </a:cubicBezTo>
                  <a:cubicBezTo>
                    <a:pt x="144" y="60"/>
                    <a:pt x="135" y="45"/>
                    <a:pt x="137" y="43"/>
                  </a:cubicBezTo>
                  <a:cubicBezTo>
                    <a:pt x="139" y="41"/>
                    <a:pt x="146" y="50"/>
                    <a:pt x="151" y="63"/>
                  </a:cubicBezTo>
                  <a:cubicBezTo>
                    <a:pt x="155" y="72"/>
                    <a:pt x="160" y="95"/>
                    <a:pt x="138" y="98"/>
                  </a:cubicBezTo>
                  <a:cubicBezTo>
                    <a:pt x="134" y="99"/>
                    <a:pt x="108" y="109"/>
                    <a:pt x="60" y="42"/>
                  </a:cubicBezTo>
                  <a:cubicBezTo>
                    <a:pt x="42" y="19"/>
                    <a:pt x="25" y="21"/>
                    <a:pt x="11" y="24"/>
                  </a:cubicBezTo>
                  <a:cubicBezTo>
                    <a:pt x="7" y="24"/>
                    <a:pt x="3" y="19"/>
                    <a:pt x="3" y="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5203824" y="2940050"/>
              <a:ext cx="1373187" cy="2128838"/>
            </a:xfrm>
            <a:custGeom>
              <a:avLst/>
              <a:gdLst>
                <a:gd name="T0" fmla="*/ 92 w 120"/>
                <a:gd name="T1" fmla="*/ 119 h 184"/>
                <a:gd name="T2" fmla="*/ 92 w 120"/>
                <a:gd name="T3" fmla="*/ 119 h 184"/>
                <a:gd name="T4" fmla="*/ 67 w 120"/>
                <a:gd name="T5" fmla="*/ 56 h 184"/>
                <a:gd name="T6" fmla="*/ 56 w 120"/>
                <a:gd name="T7" fmla="*/ 43 h 184"/>
                <a:gd name="T8" fmla="*/ 46 w 120"/>
                <a:gd name="T9" fmla="*/ 13 h 184"/>
                <a:gd name="T10" fmla="*/ 58 w 120"/>
                <a:gd name="T11" fmla="*/ 1 h 184"/>
                <a:gd name="T12" fmla="*/ 67 w 120"/>
                <a:gd name="T13" fmla="*/ 8 h 184"/>
                <a:gd name="T14" fmla="*/ 66 w 120"/>
                <a:gd name="T15" fmla="*/ 14 h 184"/>
                <a:gd name="T16" fmla="*/ 78 w 120"/>
                <a:gd name="T17" fmla="*/ 52 h 184"/>
                <a:gd name="T18" fmla="*/ 104 w 120"/>
                <a:gd name="T19" fmla="*/ 139 h 184"/>
                <a:gd name="T20" fmla="*/ 0 w 120"/>
                <a:gd name="T21" fmla="*/ 164 h 184"/>
                <a:gd name="T22" fmla="*/ 13 w 120"/>
                <a:gd name="T23" fmla="*/ 161 h 184"/>
                <a:gd name="T24" fmla="*/ 92 w 120"/>
                <a:gd name="T25" fmla="*/ 1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84">
                  <a:moveTo>
                    <a:pt x="92" y="119"/>
                  </a:moveTo>
                  <a:lnTo>
                    <a:pt x="92" y="119"/>
                  </a:lnTo>
                  <a:cubicBezTo>
                    <a:pt x="95" y="110"/>
                    <a:pt x="99" y="89"/>
                    <a:pt x="67" y="56"/>
                  </a:cubicBezTo>
                  <a:cubicBezTo>
                    <a:pt x="65" y="54"/>
                    <a:pt x="62" y="49"/>
                    <a:pt x="56" y="43"/>
                  </a:cubicBezTo>
                  <a:cubicBezTo>
                    <a:pt x="42" y="30"/>
                    <a:pt x="46" y="15"/>
                    <a:pt x="46" y="13"/>
                  </a:cubicBezTo>
                  <a:cubicBezTo>
                    <a:pt x="50" y="3"/>
                    <a:pt x="56" y="0"/>
                    <a:pt x="58" y="1"/>
                  </a:cubicBezTo>
                  <a:cubicBezTo>
                    <a:pt x="60" y="2"/>
                    <a:pt x="65" y="6"/>
                    <a:pt x="67" y="8"/>
                  </a:cubicBezTo>
                  <a:cubicBezTo>
                    <a:pt x="68" y="9"/>
                    <a:pt x="67" y="11"/>
                    <a:pt x="66" y="14"/>
                  </a:cubicBezTo>
                  <a:cubicBezTo>
                    <a:pt x="61" y="24"/>
                    <a:pt x="58" y="33"/>
                    <a:pt x="78" y="52"/>
                  </a:cubicBezTo>
                  <a:cubicBezTo>
                    <a:pt x="95" y="69"/>
                    <a:pt x="120" y="109"/>
                    <a:pt x="104" y="139"/>
                  </a:cubicBezTo>
                  <a:cubicBezTo>
                    <a:pt x="81" y="184"/>
                    <a:pt x="0" y="171"/>
                    <a:pt x="0" y="164"/>
                  </a:cubicBezTo>
                  <a:cubicBezTo>
                    <a:pt x="0" y="159"/>
                    <a:pt x="4" y="160"/>
                    <a:pt x="13" y="161"/>
                  </a:cubicBezTo>
                  <a:cubicBezTo>
                    <a:pt x="47" y="167"/>
                    <a:pt x="85" y="151"/>
                    <a:pt x="92" y="1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4746624" y="3981450"/>
              <a:ext cx="307975" cy="277813"/>
            </a:xfrm>
            <a:custGeom>
              <a:avLst/>
              <a:gdLst>
                <a:gd name="T0" fmla="*/ 6 w 27"/>
                <a:gd name="T1" fmla="*/ 8 h 24"/>
                <a:gd name="T2" fmla="*/ 6 w 27"/>
                <a:gd name="T3" fmla="*/ 8 h 24"/>
                <a:gd name="T4" fmla="*/ 8 w 27"/>
                <a:gd name="T5" fmla="*/ 19 h 24"/>
                <a:gd name="T6" fmla="*/ 25 w 27"/>
                <a:gd name="T7" fmla="*/ 18 h 24"/>
                <a:gd name="T8" fmla="*/ 14 w 27"/>
                <a:gd name="T9" fmla="*/ 1 h 24"/>
                <a:gd name="T10" fmla="*/ 6 w 27"/>
                <a:gd name="T1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6" y="8"/>
                  </a:moveTo>
                  <a:lnTo>
                    <a:pt x="6" y="8"/>
                  </a:lnTo>
                  <a:cubicBezTo>
                    <a:pt x="0" y="11"/>
                    <a:pt x="6" y="17"/>
                    <a:pt x="8" y="19"/>
                  </a:cubicBezTo>
                  <a:cubicBezTo>
                    <a:pt x="14" y="24"/>
                    <a:pt x="27" y="23"/>
                    <a:pt x="25" y="18"/>
                  </a:cubicBezTo>
                  <a:cubicBezTo>
                    <a:pt x="23" y="12"/>
                    <a:pt x="21" y="2"/>
                    <a:pt x="14" y="1"/>
                  </a:cubicBezTo>
                  <a:cubicBezTo>
                    <a:pt x="0" y="0"/>
                    <a:pt x="7" y="7"/>
                    <a:pt x="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2754312" y="3136900"/>
              <a:ext cx="2128837" cy="2336800"/>
            </a:xfrm>
            <a:custGeom>
              <a:avLst/>
              <a:gdLst>
                <a:gd name="T0" fmla="*/ 186 w 186"/>
                <a:gd name="T1" fmla="*/ 141 h 202"/>
                <a:gd name="T2" fmla="*/ 186 w 186"/>
                <a:gd name="T3" fmla="*/ 141 h 202"/>
                <a:gd name="T4" fmla="*/ 171 w 186"/>
                <a:gd name="T5" fmla="*/ 133 h 202"/>
                <a:gd name="T6" fmla="*/ 49 w 186"/>
                <a:gd name="T7" fmla="*/ 61 h 202"/>
                <a:gd name="T8" fmla="*/ 49 w 186"/>
                <a:gd name="T9" fmla="*/ 61 h 202"/>
                <a:gd name="T10" fmla="*/ 95 w 186"/>
                <a:gd name="T11" fmla="*/ 19 h 202"/>
                <a:gd name="T12" fmla="*/ 99 w 186"/>
                <a:gd name="T13" fmla="*/ 18 h 202"/>
                <a:gd name="T14" fmla="*/ 100 w 186"/>
                <a:gd name="T15" fmla="*/ 7 h 202"/>
                <a:gd name="T16" fmla="*/ 91 w 186"/>
                <a:gd name="T17" fmla="*/ 5 h 202"/>
                <a:gd name="T18" fmla="*/ 13 w 186"/>
                <a:gd name="T19" fmla="*/ 53 h 202"/>
                <a:gd name="T20" fmla="*/ 101 w 186"/>
                <a:gd name="T21" fmla="*/ 160 h 202"/>
                <a:gd name="T22" fmla="*/ 185 w 186"/>
                <a:gd name="T23" fmla="*/ 143 h 202"/>
                <a:gd name="T24" fmla="*/ 186 w 186"/>
                <a:gd name="T25" fmla="*/ 14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02">
                  <a:moveTo>
                    <a:pt x="186" y="141"/>
                  </a:moveTo>
                  <a:lnTo>
                    <a:pt x="186" y="141"/>
                  </a:lnTo>
                  <a:cubicBezTo>
                    <a:pt x="184" y="139"/>
                    <a:pt x="172" y="134"/>
                    <a:pt x="171" y="133"/>
                  </a:cubicBezTo>
                  <a:cubicBezTo>
                    <a:pt x="99" y="202"/>
                    <a:pt x="47" y="103"/>
                    <a:pt x="49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4" y="14"/>
                    <a:pt x="89" y="19"/>
                    <a:pt x="95" y="19"/>
                  </a:cubicBezTo>
                  <a:cubicBezTo>
                    <a:pt x="99" y="18"/>
                    <a:pt x="98" y="18"/>
                    <a:pt x="99" y="18"/>
                  </a:cubicBezTo>
                  <a:cubicBezTo>
                    <a:pt x="106" y="18"/>
                    <a:pt x="108" y="8"/>
                    <a:pt x="100" y="7"/>
                  </a:cubicBezTo>
                  <a:cubicBezTo>
                    <a:pt x="99" y="6"/>
                    <a:pt x="92" y="5"/>
                    <a:pt x="91" y="5"/>
                  </a:cubicBezTo>
                  <a:cubicBezTo>
                    <a:pt x="47" y="3"/>
                    <a:pt x="24" y="0"/>
                    <a:pt x="13" y="53"/>
                  </a:cubicBezTo>
                  <a:cubicBezTo>
                    <a:pt x="0" y="120"/>
                    <a:pt x="83" y="154"/>
                    <a:pt x="101" y="160"/>
                  </a:cubicBezTo>
                  <a:cubicBezTo>
                    <a:pt x="149" y="173"/>
                    <a:pt x="181" y="157"/>
                    <a:pt x="185" y="143"/>
                  </a:cubicBezTo>
                  <a:cubicBezTo>
                    <a:pt x="186" y="142"/>
                    <a:pt x="186" y="141"/>
                    <a:pt x="186" y="1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225425" y="5449888"/>
              <a:ext cx="1006475" cy="1376363"/>
            </a:xfrm>
            <a:custGeom>
              <a:avLst/>
              <a:gdLst>
                <a:gd name="T0" fmla="*/ 84 w 88"/>
                <a:gd name="T1" fmla="*/ 70 h 119"/>
                <a:gd name="T2" fmla="*/ 84 w 88"/>
                <a:gd name="T3" fmla="*/ 70 h 119"/>
                <a:gd name="T4" fmla="*/ 88 w 88"/>
                <a:gd name="T5" fmla="*/ 57 h 119"/>
                <a:gd name="T6" fmla="*/ 68 w 88"/>
                <a:gd name="T7" fmla="*/ 25 h 119"/>
                <a:gd name="T8" fmla="*/ 68 w 88"/>
                <a:gd name="T9" fmla="*/ 25 h 119"/>
                <a:gd name="T10" fmla="*/ 21 w 88"/>
                <a:gd name="T11" fmla="*/ 91 h 119"/>
                <a:gd name="T12" fmla="*/ 40 w 88"/>
                <a:gd name="T13" fmla="*/ 119 h 119"/>
                <a:gd name="T14" fmla="*/ 53 w 88"/>
                <a:gd name="T15" fmla="*/ 112 h 119"/>
                <a:gd name="T16" fmla="*/ 84 w 88"/>
                <a:gd name="T17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9">
                  <a:moveTo>
                    <a:pt x="84" y="70"/>
                  </a:moveTo>
                  <a:lnTo>
                    <a:pt x="84" y="70"/>
                  </a:lnTo>
                  <a:cubicBezTo>
                    <a:pt x="87" y="66"/>
                    <a:pt x="88" y="61"/>
                    <a:pt x="88" y="57"/>
                  </a:cubicBezTo>
                  <a:cubicBezTo>
                    <a:pt x="87" y="46"/>
                    <a:pt x="83" y="0"/>
                    <a:pt x="68" y="25"/>
                  </a:cubicBezTo>
                  <a:lnTo>
                    <a:pt x="68" y="25"/>
                  </a:lnTo>
                  <a:lnTo>
                    <a:pt x="21" y="91"/>
                  </a:lnTo>
                  <a:cubicBezTo>
                    <a:pt x="0" y="119"/>
                    <a:pt x="30" y="118"/>
                    <a:pt x="40" y="119"/>
                  </a:cubicBezTo>
                  <a:cubicBezTo>
                    <a:pt x="49" y="119"/>
                    <a:pt x="51" y="116"/>
                    <a:pt x="53" y="112"/>
                  </a:cubicBezTo>
                  <a:cubicBezTo>
                    <a:pt x="56" y="108"/>
                    <a:pt x="84" y="70"/>
                    <a:pt x="84" y="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3074987" y="5218113"/>
              <a:ext cx="2541587" cy="1619250"/>
            </a:xfrm>
            <a:custGeom>
              <a:avLst/>
              <a:gdLst>
                <a:gd name="T0" fmla="*/ 107 w 222"/>
                <a:gd name="T1" fmla="*/ 57 h 140"/>
                <a:gd name="T2" fmla="*/ 107 w 222"/>
                <a:gd name="T3" fmla="*/ 57 h 140"/>
                <a:gd name="T4" fmla="*/ 107 w 222"/>
                <a:gd name="T5" fmla="*/ 57 h 140"/>
                <a:gd name="T6" fmla="*/ 163 w 222"/>
                <a:gd name="T7" fmla="*/ 131 h 140"/>
                <a:gd name="T8" fmla="*/ 175 w 222"/>
                <a:gd name="T9" fmla="*/ 139 h 140"/>
                <a:gd name="T10" fmla="*/ 208 w 222"/>
                <a:gd name="T11" fmla="*/ 139 h 140"/>
                <a:gd name="T12" fmla="*/ 208 w 222"/>
                <a:gd name="T13" fmla="*/ 124 h 140"/>
                <a:gd name="T14" fmla="*/ 147 w 222"/>
                <a:gd name="T15" fmla="*/ 54 h 140"/>
                <a:gd name="T16" fmla="*/ 87 w 222"/>
                <a:gd name="T17" fmla="*/ 27 h 140"/>
                <a:gd name="T18" fmla="*/ 72 w 222"/>
                <a:gd name="T19" fmla="*/ 46 h 140"/>
                <a:gd name="T20" fmla="*/ 23 w 222"/>
                <a:gd name="T21" fmla="*/ 111 h 140"/>
                <a:gd name="T22" fmla="*/ 41 w 222"/>
                <a:gd name="T23" fmla="*/ 139 h 140"/>
                <a:gd name="T24" fmla="*/ 55 w 222"/>
                <a:gd name="T25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140">
                  <a:moveTo>
                    <a:pt x="107" y="57"/>
                  </a:moveTo>
                  <a:lnTo>
                    <a:pt x="107" y="57"/>
                  </a:lnTo>
                  <a:lnTo>
                    <a:pt x="107" y="57"/>
                  </a:lnTo>
                  <a:cubicBezTo>
                    <a:pt x="128" y="88"/>
                    <a:pt x="162" y="128"/>
                    <a:pt x="163" y="131"/>
                  </a:cubicBezTo>
                  <a:cubicBezTo>
                    <a:pt x="166" y="134"/>
                    <a:pt x="170" y="138"/>
                    <a:pt x="175" y="139"/>
                  </a:cubicBezTo>
                  <a:cubicBezTo>
                    <a:pt x="177" y="140"/>
                    <a:pt x="205" y="139"/>
                    <a:pt x="208" y="139"/>
                  </a:cubicBezTo>
                  <a:cubicBezTo>
                    <a:pt x="209" y="139"/>
                    <a:pt x="222" y="139"/>
                    <a:pt x="208" y="124"/>
                  </a:cubicBezTo>
                  <a:cubicBezTo>
                    <a:pt x="192" y="107"/>
                    <a:pt x="163" y="71"/>
                    <a:pt x="147" y="54"/>
                  </a:cubicBezTo>
                  <a:cubicBezTo>
                    <a:pt x="118" y="21"/>
                    <a:pt x="109" y="0"/>
                    <a:pt x="87" y="27"/>
                  </a:cubicBezTo>
                  <a:lnTo>
                    <a:pt x="72" y="46"/>
                  </a:lnTo>
                  <a:lnTo>
                    <a:pt x="23" y="111"/>
                  </a:lnTo>
                  <a:cubicBezTo>
                    <a:pt x="0" y="139"/>
                    <a:pt x="31" y="138"/>
                    <a:pt x="41" y="139"/>
                  </a:cubicBezTo>
                  <a:cubicBezTo>
                    <a:pt x="51" y="139"/>
                    <a:pt x="52" y="136"/>
                    <a:pt x="55" y="13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54723" y="6584364"/>
            <a:ext cx="23600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2014 MapR Technologies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11757025" y="6507319"/>
            <a:ext cx="8636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C6DA7C-23A0-49B4-BC54-16041AFD646B}" type="slidenum">
              <a:rPr lang="en-US" sz="1200" smtClean="0">
                <a:solidFill>
                  <a:schemeClr val="accent4"/>
                </a:solidFill>
              </a:rPr>
              <a:pPr/>
              <a:t>‹#›</a:t>
            </a:fld>
            <a:endParaRPr 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3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66" r:id="rId3"/>
    <p:sldLayoutId id="2147483671" r:id="rId4"/>
    <p:sldLayoutId id="2147483652" r:id="rId5"/>
    <p:sldLayoutId id="2147483653" r:id="rId6"/>
    <p:sldLayoutId id="2147483654" r:id="rId7"/>
    <p:sldLayoutId id="2147483673" r:id="rId8"/>
    <p:sldLayoutId id="2147483664" r:id="rId9"/>
    <p:sldLayoutId id="2147483665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09493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609493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Arial"/>
          <a:ea typeface="+mn-ea"/>
          <a:cs typeface="Arial"/>
        </a:defRPr>
      </a:lvl1pPr>
      <a:lvl2pPr marL="990427" indent="-380933" algn="l" defTabSz="609493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Arial"/>
          <a:ea typeface="+mn-ea"/>
          <a:cs typeface="Arial"/>
        </a:defRPr>
      </a:lvl2pPr>
      <a:lvl3pPr marL="1523733" indent="-304747" algn="l" defTabSz="6094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Arial"/>
          <a:ea typeface="+mn-ea"/>
          <a:cs typeface="Arial"/>
        </a:defRPr>
      </a:lvl3pPr>
      <a:lvl4pPr marL="2133227" indent="-304747" algn="l" defTabSz="60949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2"/>
          </a:solidFill>
          <a:latin typeface="Arial"/>
          <a:ea typeface="+mn-ea"/>
          <a:cs typeface="Arial"/>
        </a:defRPr>
      </a:lvl4pPr>
      <a:lvl5pPr marL="2742720" indent="-304747" algn="l" defTabSz="609493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d.dunning@gmail.com" TargetMode="External"/><Relationship Id="rId3" Type="http://schemas.openxmlformats.org/officeDocument/2006/relationships/hyperlink" Target="mailto:tdunning@mapr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d.dunning@gmail.com" TargetMode="External"/><Relationship Id="rId3" Type="http://schemas.openxmlformats.org/officeDocument/2006/relationships/hyperlink" Target="mailto:tdunning@mapr.com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Faster and </a:t>
            </a:r>
            <a:r>
              <a:rPr lang="en-US" dirty="0" err="1" smtClean="0"/>
              <a:t>Furiouser</a:t>
            </a:r>
            <a:r>
              <a:rPr lang="en-US" dirty="0" smtClean="0"/>
              <a:t> </a:t>
            </a:r>
            <a:r>
              <a:rPr lang="is-IS" dirty="0" smtClean="0"/>
              <a:t>… Flink at Speed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Ted Dunning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Next?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71600"/>
            <a:ext cx="4991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9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Service Isolation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2260600"/>
            <a:ext cx="6877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Uses of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1371600"/>
            <a:ext cx="4584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4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Through Isolation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349040"/>
            <a:ext cx="44831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6104" y="2059190"/>
            <a:ext cx="112295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5400" dirty="0" smtClean="0">
                <a:solidFill>
                  <a:srgbClr val="C60C30"/>
                </a:solidFill>
                <a:latin typeface="Consolas"/>
                <a:cs typeface="Consolas"/>
              </a:rPr>
              <a:t>For this to work (socially), streaming has to be faster than almost any requirement</a:t>
            </a:r>
          </a:p>
        </p:txBody>
      </p:sp>
    </p:spTree>
    <p:extLst>
      <p:ext uri="{BB962C8B-B14F-4D97-AF65-F5344CB8AC3E}">
        <p14:creationId xmlns:p14="http://schemas.microsoft.com/office/powerpoint/2010/main" val="3370768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6104" y="2059190"/>
            <a:ext cx="1122959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5400" dirty="0" smtClean="0">
                <a:solidFill>
                  <a:srgbClr val="C60C30"/>
                </a:solidFill>
                <a:latin typeface="Consolas"/>
                <a:cs typeface="Consolas"/>
              </a:rPr>
              <a:t>So how do we make something go really fast?</a:t>
            </a:r>
          </a:p>
        </p:txBody>
      </p:sp>
    </p:spTree>
    <p:extLst>
      <p:ext uri="{BB962C8B-B14F-4D97-AF65-F5344CB8AC3E}">
        <p14:creationId xmlns:p14="http://schemas.microsoft.com/office/powerpoint/2010/main" val="4040036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85" y="1995714"/>
            <a:ext cx="5886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01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85" y="1995714"/>
            <a:ext cx="588645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480" y="2367643"/>
            <a:ext cx="5734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080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6104" y="2059190"/>
            <a:ext cx="1122959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5400" dirty="0" smtClean="0">
                <a:solidFill>
                  <a:srgbClr val="C60C30"/>
                </a:solidFill>
                <a:latin typeface="Consolas"/>
                <a:cs typeface="Consolas"/>
              </a:rPr>
              <a:t>Well, perhaps not quite so simple?</a:t>
            </a:r>
          </a:p>
        </p:txBody>
      </p:sp>
    </p:spTree>
    <p:extLst>
      <p:ext uri="{BB962C8B-B14F-4D97-AF65-F5344CB8AC3E}">
        <p14:creationId xmlns:p14="http://schemas.microsoft.com/office/powerpoint/2010/main" val="4293778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037775"/>
            <a:ext cx="7874000" cy="5689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5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Me,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Ted Dunning, </a:t>
            </a:r>
            <a:r>
              <a:rPr lang="en-US" dirty="0" smtClean="0"/>
              <a:t>MapR Chief </a:t>
            </a:r>
            <a:r>
              <a:rPr lang="en-US" dirty="0"/>
              <a:t>Application </a:t>
            </a:r>
            <a:r>
              <a:rPr lang="en-US" dirty="0" smtClean="0"/>
              <a:t>Architect, Apache Member</a:t>
            </a:r>
          </a:p>
          <a:p>
            <a:pPr lvl="1"/>
            <a:r>
              <a:rPr lang="en-US" dirty="0" smtClean="0"/>
              <a:t>Committer </a:t>
            </a:r>
            <a:r>
              <a:rPr lang="en-US" dirty="0"/>
              <a:t>PMC </a:t>
            </a:r>
            <a:r>
              <a:rPr lang="en-US" dirty="0" smtClean="0"/>
              <a:t>member </a:t>
            </a:r>
            <a:r>
              <a:rPr lang="en-US" dirty="0"/>
              <a:t>Zookeeper, </a:t>
            </a:r>
            <a:r>
              <a:rPr lang="en-US" dirty="0" smtClean="0"/>
              <a:t>Drill, others</a:t>
            </a:r>
          </a:p>
          <a:p>
            <a:pPr lvl="1"/>
            <a:r>
              <a:rPr lang="en-US" dirty="0" smtClean="0"/>
              <a:t>Mentor for Flink, Beam (nee Dataflow), Drill, Storm, Zeppelin</a:t>
            </a:r>
          </a:p>
          <a:p>
            <a:pPr lvl="1"/>
            <a:r>
              <a:rPr lang="en-US" dirty="0" smtClean="0"/>
              <a:t>VP Incubator</a:t>
            </a:r>
          </a:p>
          <a:p>
            <a:pPr lvl="1"/>
            <a:r>
              <a:rPr lang="en-US" dirty="0" smtClean="0"/>
              <a:t>Bought </a:t>
            </a:r>
            <a:r>
              <a:rPr lang="en-US" dirty="0"/>
              <a:t>the beer at the first HUG</a:t>
            </a:r>
          </a:p>
          <a:p>
            <a:pPr lvl="1"/>
            <a:endParaRPr lang="en-US" dirty="0"/>
          </a:p>
          <a:p>
            <a:r>
              <a:rPr lang="en-US" dirty="0" smtClean="0"/>
              <a:t>MapR</a:t>
            </a:r>
          </a:p>
          <a:p>
            <a:pPr lvl="1"/>
            <a:r>
              <a:rPr lang="en-US" dirty="0" smtClean="0"/>
              <a:t>Produces first converged platform for big and fast data</a:t>
            </a:r>
          </a:p>
          <a:p>
            <a:pPr lvl="1"/>
            <a:r>
              <a:rPr lang="en-US" dirty="0" smtClean="0"/>
              <a:t>Includes data platform (files, streams, tables) + open source</a:t>
            </a:r>
          </a:p>
          <a:p>
            <a:pPr lvl="1"/>
            <a:r>
              <a:rPr lang="en-US" dirty="0" smtClean="0"/>
              <a:t>Adds </a:t>
            </a:r>
            <a:r>
              <a:rPr lang="en-US" dirty="0"/>
              <a:t>major technology for performance, HA, industry standard API’s</a:t>
            </a:r>
          </a:p>
          <a:p>
            <a:pPr marL="274251" lvl="1" indent="0">
              <a:buNone/>
            </a:pPr>
            <a:endParaRPr lang="en-US" dirty="0"/>
          </a:p>
          <a:p>
            <a:r>
              <a:rPr lang="en-US" dirty="0" smtClean="0"/>
              <a:t>Contact</a:t>
            </a:r>
          </a:p>
          <a:p>
            <a:pPr marL="274251" lvl="1" indent="0">
              <a:buNone/>
            </a:pPr>
            <a:r>
              <a:rPr lang="en-US" dirty="0"/>
              <a:t>			@</a:t>
            </a:r>
            <a:r>
              <a:rPr lang="en-US" dirty="0" err="1" smtClean="0"/>
              <a:t>ted_dunning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ted.dunning@gmail.com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tdunning@mapr.com</a:t>
            </a:r>
            <a:endParaRPr lang="en-US" dirty="0"/>
          </a:p>
          <a:p>
            <a:pPr marL="274251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82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947059"/>
            <a:ext cx="6261100" cy="5422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Generated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Streaming Benchmark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27" y="1453243"/>
            <a:ext cx="79819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27" y="1453243"/>
            <a:ext cx="7981950" cy="4838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74" y="862693"/>
            <a:ext cx="7829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16876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27" y="1453243"/>
            <a:ext cx="7981950" cy="4838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74" y="862693"/>
            <a:ext cx="78295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816" y="2698750"/>
            <a:ext cx="4305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6487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72" y="1453244"/>
            <a:ext cx="7981950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74" y="862693"/>
            <a:ext cx="782955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816" y="2698750"/>
            <a:ext cx="4305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3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2" y="2494622"/>
            <a:ext cx="12181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C60C30"/>
                </a:solidFill>
                <a:latin typeface="Consolas"/>
                <a:cs typeface="Consolas"/>
              </a:rPr>
              <a:t>What we do at MapR</a:t>
            </a:r>
            <a:endParaRPr lang="en-US" sz="5400" dirty="0">
              <a:solidFill>
                <a:srgbClr val="C60C3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7983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 of Data </a:t>
            </a:r>
            <a:r>
              <a:rPr lang="en-US" dirty="0" smtClean="0"/>
              <a:t>Storage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4400" y="1846663"/>
            <a:ext cx="7916570" cy="4647810"/>
            <a:chOff x="2584021" y="1846663"/>
            <a:chExt cx="7916570" cy="4647810"/>
          </a:xfrm>
        </p:grpSpPr>
        <p:sp>
          <p:nvSpPr>
            <p:cNvPr id="4" name="Freeform 3"/>
            <p:cNvSpPr/>
            <p:nvPr/>
          </p:nvSpPr>
          <p:spPr>
            <a:xfrm>
              <a:off x="4239452" y="1846663"/>
              <a:ext cx="0" cy="3840480"/>
            </a:xfrm>
            <a:custGeom>
              <a:avLst/>
              <a:gdLst>
                <a:gd name="connsiteX0" fmla="*/ 0 w 20817"/>
                <a:gd name="connsiteY0" fmla="*/ 2998261 h 2998261"/>
                <a:gd name="connsiteX1" fmla="*/ 20817 w 20817"/>
                <a:gd name="connsiteY1" fmla="*/ 0 h 299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7" h="2998261">
                  <a:moveTo>
                    <a:pt x="0" y="2998261"/>
                  </a:moveTo>
                  <a:lnTo>
                    <a:pt x="20817" y="0"/>
                  </a:lnTo>
                </a:path>
              </a:pathLst>
            </a:custGeom>
            <a:ln w="508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 rot="5400000" flipH="1">
              <a:off x="6709358" y="2778377"/>
              <a:ext cx="0" cy="5367650"/>
            </a:xfrm>
            <a:custGeom>
              <a:avLst/>
              <a:gdLst>
                <a:gd name="connsiteX0" fmla="*/ 0 w 20817"/>
                <a:gd name="connsiteY0" fmla="*/ 2998261 h 2998261"/>
                <a:gd name="connsiteX1" fmla="*/ 20817 w 20817"/>
                <a:gd name="connsiteY1" fmla="*/ 0 h 299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7" h="2998261">
                  <a:moveTo>
                    <a:pt x="0" y="2998261"/>
                  </a:moveTo>
                  <a:lnTo>
                    <a:pt x="20817" y="0"/>
                  </a:lnTo>
                </a:path>
              </a:pathLst>
            </a:custGeom>
            <a:ln w="508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3551" y="5663476"/>
              <a:ext cx="18535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Functionality</a:t>
              </a:r>
            </a:p>
            <a:p>
              <a:pPr algn="ctr"/>
              <a:r>
                <a:rPr lang="en-US" sz="2400" dirty="0" smtClean="0"/>
                <a:t>Compatibility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4021" y="1846981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Scalability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17094" y="4427879"/>
              <a:ext cx="731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Linux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59495" y="4821272"/>
              <a:ext cx="8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POSIX</a:t>
              </a:r>
              <a:endParaRPr lang="en-US" sz="20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067906" y="4668131"/>
              <a:ext cx="2849188" cy="308899"/>
            </a:xfrm>
            <a:custGeom>
              <a:avLst/>
              <a:gdLst>
                <a:gd name="connsiteX0" fmla="*/ 3387526 w 3387526"/>
                <a:gd name="connsiteY0" fmla="*/ 2591324 h 2809376"/>
                <a:gd name="connsiteX1" fmla="*/ 1980096 w 3387526"/>
                <a:gd name="connsiteY1" fmla="*/ 2608485 h 2809376"/>
                <a:gd name="connsiteX2" fmla="*/ 126409 w 3387526"/>
                <a:gd name="connsiteY2" fmla="*/ 463349 h 2809376"/>
                <a:gd name="connsiteX3" fmla="*/ 160736 w 3387526"/>
                <a:gd name="connsiteY3" fmla="*/ 0 h 2809376"/>
                <a:gd name="connsiteX0" fmla="*/ 3226790 w 3226790"/>
                <a:gd name="connsiteY0" fmla="*/ 2591324 h 2842562"/>
                <a:gd name="connsiteX1" fmla="*/ 1819360 w 3226790"/>
                <a:gd name="connsiteY1" fmla="*/ 2608485 h 2842562"/>
                <a:gd name="connsiteX2" fmla="*/ 0 w 3226790"/>
                <a:gd name="connsiteY2" fmla="*/ 0 h 2842562"/>
                <a:gd name="connsiteX0" fmla="*/ 3227396 w 3227396"/>
                <a:gd name="connsiteY0" fmla="*/ 2591324 h 2842562"/>
                <a:gd name="connsiteX1" fmla="*/ 1819966 w 3227396"/>
                <a:gd name="connsiteY1" fmla="*/ 2608485 h 2842562"/>
                <a:gd name="connsiteX2" fmla="*/ 606 w 3227396"/>
                <a:gd name="connsiteY2" fmla="*/ 0 h 2842562"/>
                <a:gd name="connsiteX0" fmla="*/ 3226790 w 3226790"/>
                <a:gd name="connsiteY0" fmla="*/ 2591324 h 2591324"/>
                <a:gd name="connsiteX1" fmla="*/ 0 w 3226790"/>
                <a:gd name="connsiteY1" fmla="*/ 0 h 2591324"/>
                <a:gd name="connsiteX0" fmla="*/ 3226790 w 3226790"/>
                <a:gd name="connsiteY0" fmla="*/ 2591324 h 2591324"/>
                <a:gd name="connsiteX1" fmla="*/ 0 w 3226790"/>
                <a:gd name="connsiteY1" fmla="*/ 0 h 2591324"/>
                <a:gd name="connsiteX0" fmla="*/ 3226811 w 3226811"/>
                <a:gd name="connsiteY0" fmla="*/ 2591324 h 2591324"/>
                <a:gd name="connsiteX1" fmla="*/ 21 w 3226811"/>
                <a:gd name="connsiteY1" fmla="*/ 0 h 2591324"/>
                <a:gd name="connsiteX0" fmla="*/ 1008937 w 1008937"/>
                <a:gd name="connsiteY0" fmla="*/ 634960 h 1405946"/>
                <a:gd name="connsiteX1" fmla="*/ 751480 w 1008937"/>
                <a:gd name="connsiteY1" fmla="*/ 0 h 1405946"/>
                <a:gd name="connsiteX0" fmla="*/ 1303918 w 1303918"/>
                <a:gd name="connsiteY0" fmla="*/ 635889 h 635889"/>
                <a:gd name="connsiteX1" fmla="*/ 1046461 w 1303918"/>
                <a:gd name="connsiteY1" fmla="*/ 929 h 635889"/>
                <a:gd name="connsiteX0" fmla="*/ 566839 w 669647"/>
                <a:gd name="connsiteY0" fmla="*/ 635844 h 635987"/>
                <a:gd name="connsiteX1" fmla="*/ 309382 w 669647"/>
                <a:gd name="connsiteY1" fmla="*/ 884 h 635987"/>
                <a:gd name="connsiteX0" fmla="*/ 0 w 2574566"/>
                <a:gd name="connsiteY0" fmla="*/ 0 h 17161"/>
                <a:gd name="connsiteX1" fmla="*/ 2574566 w 2574566"/>
                <a:gd name="connsiteY1" fmla="*/ 17161 h 17161"/>
                <a:gd name="connsiteX0" fmla="*/ 0 w 2574566"/>
                <a:gd name="connsiteY0" fmla="*/ 10521 h 12636"/>
                <a:gd name="connsiteX1" fmla="*/ 2574566 w 2574566"/>
                <a:gd name="connsiteY1" fmla="*/ 10521 h 12636"/>
                <a:gd name="connsiteX0" fmla="*/ 0 w 2574566"/>
                <a:gd name="connsiteY0" fmla="*/ 0 h 13210"/>
                <a:gd name="connsiteX1" fmla="*/ 2574566 w 2574566"/>
                <a:gd name="connsiteY1" fmla="*/ 0 h 13210"/>
                <a:gd name="connsiteX0" fmla="*/ 0 w 2591730"/>
                <a:gd name="connsiteY0" fmla="*/ 171610 h 172193"/>
                <a:gd name="connsiteX1" fmla="*/ 2591730 w 2591730"/>
                <a:gd name="connsiteY1" fmla="*/ 0 h 172193"/>
                <a:gd name="connsiteX0" fmla="*/ 0 w 2591730"/>
                <a:gd name="connsiteY0" fmla="*/ 171610 h 171610"/>
                <a:gd name="connsiteX1" fmla="*/ 2591730 w 2591730"/>
                <a:gd name="connsiteY1" fmla="*/ 0 h 171610"/>
                <a:gd name="connsiteX0" fmla="*/ 0 w 2608893"/>
                <a:gd name="connsiteY0" fmla="*/ 308899 h 308899"/>
                <a:gd name="connsiteX1" fmla="*/ 2608893 w 2608893"/>
                <a:gd name="connsiteY1" fmla="*/ 0 h 308899"/>
                <a:gd name="connsiteX0" fmla="*/ 0 w 2608893"/>
                <a:gd name="connsiteY0" fmla="*/ 308899 h 308899"/>
                <a:gd name="connsiteX1" fmla="*/ 2608893 w 2608893"/>
                <a:gd name="connsiteY1" fmla="*/ 0 h 30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8893" h="308899">
                  <a:moveTo>
                    <a:pt x="0" y="308899"/>
                  </a:moveTo>
                  <a:cubicBezTo>
                    <a:pt x="692272" y="131567"/>
                    <a:pt x="1590509" y="22882"/>
                    <a:pt x="2608893" y="0"/>
                  </a:cubicBezTo>
                </a:path>
              </a:pathLst>
            </a:custGeom>
            <a:ln w="152400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6389" y="2550582"/>
              <a:ext cx="4334202" cy="14465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88900" dist="165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Over decades of progress,</a:t>
              </a:r>
            </a:p>
            <a:p>
              <a:r>
                <a:rPr lang="en-US" sz="2200" dirty="0" smtClean="0"/>
                <a:t>Unix-based systems have set the standard for compatibility and functionality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67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846346"/>
            <a:ext cx="7613072" cy="4647810"/>
            <a:chOff x="642097" y="1846981"/>
            <a:chExt cx="7613072" cy="4647810"/>
          </a:xfrm>
        </p:grpSpPr>
        <p:sp>
          <p:nvSpPr>
            <p:cNvPr id="13" name="Freeform 12"/>
            <p:cNvSpPr/>
            <p:nvPr/>
          </p:nvSpPr>
          <p:spPr>
            <a:xfrm>
              <a:off x="2297528" y="1846981"/>
              <a:ext cx="0" cy="3840480"/>
            </a:xfrm>
            <a:custGeom>
              <a:avLst/>
              <a:gdLst>
                <a:gd name="connsiteX0" fmla="*/ 0 w 20817"/>
                <a:gd name="connsiteY0" fmla="*/ 2998261 h 2998261"/>
                <a:gd name="connsiteX1" fmla="*/ 20817 w 20817"/>
                <a:gd name="connsiteY1" fmla="*/ 0 h 299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7" h="2998261">
                  <a:moveTo>
                    <a:pt x="0" y="2998261"/>
                  </a:moveTo>
                  <a:lnTo>
                    <a:pt x="20817" y="0"/>
                  </a:lnTo>
                </a:path>
              </a:pathLst>
            </a:custGeom>
            <a:ln w="508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5400000" flipH="1">
              <a:off x="4767434" y="2778695"/>
              <a:ext cx="0" cy="5367650"/>
            </a:xfrm>
            <a:custGeom>
              <a:avLst/>
              <a:gdLst>
                <a:gd name="connsiteX0" fmla="*/ 0 w 20817"/>
                <a:gd name="connsiteY0" fmla="*/ 2998261 h 2998261"/>
                <a:gd name="connsiteX1" fmla="*/ 20817 w 20817"/>
                <a:gd name="connsiteY1" fmla="*/ 0 h 299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7" h="2998261">
                  <a:moveTo>
                    <a:pt x="0" y="2998261"/>
                  </a:moveTo>
                  <a:lnTo>
                    <a:pt x="20817" y="0"/>
                  </a:lnTo>
                </a:path>
              </a:pathLst>
            </a:custGeom>
            <a:ln w="508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1627" y="5663794"/>
              <a:ext cx="18535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Functionality</a:t>
              </a:r>
            </a:p>
            <a:p>
              <a:pPr algn="ctr"/>
              <a:r>
                <a:rPr lang="en-US" sz="2400" dirty="0" smtClean="0"/>
                <a:t>Compatibility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097" y="1847299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Scalability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75170" y="4428197"/>
              <a:ext cx="731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Linux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17571" y="4821590"/>
              <a:ext cx="8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POSIX</a:t>
              </a:r>
              <a:endParaRPr lang="en-US" sz="20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748358" y="2918020"/>
              <a:ext cx="3226811" cy="2007847"/>
            </a:xfrm>
            <a:custGeom>
              <a:avLst/>
              <a:gdLst>
                <a:gd name="connsiteX0" fmla="*/ 3387526 w 3387526"/>
                <a:gd name="connsiteY0" fmla="*/ 2591324 h 2809376"/>
                <a:gd name="connsiteX1" fmla="*/ 1980096 w 3387526"/>
                <a:gd name="connsiteY1" fmla="*/ 2608485 h 2809376"/>
                <a:gd name="connsiteX2" fmla="*/ 126409 w 3387526"/>
                <a:gd name="connsiteY2" fmla="*/ 463349 h 2809376"/>
                <a:gd name="connsiteX3" fmla="*/ 160736 w 3387526"/>
                <a:gd name="connsiteY3" fmla="*/ 0 h 2809376"/>
                <a:gd name="connsiteX0" fmla="*/ 3226790 w 3226790"/>
                <a:gd name="connsiteY0" fmla="*/ 2591324 h 2842562"/>
                <a:gd name="connsiteX1" fmla="*/ 1819360 w 3226790"/>
                <a:gd name="connsiteY1" fmla="*/ 2608485 h 2842562"/>
                <a:gd name="connsiteX2" fmla="*/ 0 w 3226790"/>
                <a:gd name="connsiteY2" fmla="*/ 0 h 2842562"/>
                <a:gd name="connsiteX0" fmla="*/ 3227396 w 3227396"/>
                <a:gd name="connsiteY0" fmla="*/ 2591324 h 2842562"/>
                <a:gd name="connsiteX1" fmla="*/ 1819966 w 3227396"/>
                <a:gd name="connsiteY1" fmla="*/ 2608485 h 2842562"/>
                <a:gd name="connsiteX2" fmla="*/ 606 w 3227396"/>
                <a:gd name="connsiteY2" fmla="*/ 0 h 2842562"/>
                <a:gd name="connsiteX0" fmla="*/ 3226790 w 3226790"/>
                <a:gd name="connsiteY0" fmla="*/ 2591324 h 2591324"/>
                <a:gd name="connsiteX1" fmla="*/ 0 w 3226790"/>
                <a:gd name="connsiteY1" fmla="*/ 0 h 2591324"/>
                <a:gd name="connsiteX0" fmla="*/ 3226790 w 3226790"/>
                <a:gd name="connsiteY0" fmla="*/ 2591324 h 2591324"/>
                <a:gd name="connsiteX1" fmla="*/ 0 w 3226790"/>
                <a:gd name="connsiteY1" fmla="*/ 0 h 2591324"/>
                <a:gd name="connsiteX0" fmla="*/ 3226811 w 3226811"/>
                <a:gd name="connsiteY0" fmla="*/ 2591324 h 2591324"/>
                <a:gd name="connsiteX1" fmla="*/ 21 w 3226811"/>
                <a:gd name="connsiteY1" fmla="*/ 0 h 259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6811" h="2591324">
                  <a:moveTo>
                    <a:pt x="3226811" y="2591324"/>
                  </a:moveTo>
                  <a:cubicBezTo>
                    <a:pt x="1121387" y="2568442"/>
                    <a:pt x="-5700" y="2751495"/>
                    <a:pt x="21" y="0"/>
                  </a:cubicBezTo>
                </a:path>
              </a:pathLst>
            </a:custGeom>
            <a:ln w="152400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8017" y="2410582"/>
              <a:ext cx="1007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Hadoop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7915" y="2572305"/>
              <a:ext cx="4357254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88900" dist="165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Hadoop achieves much higher scalability by trading away essentially all of this compatibility</a:t>
              </a:r>
              <a:endParaRPr lang="en-US" sz="2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 of Data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3705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 of Data </a:t>
            </a:r>
            <a:r>
              <a:rPr lang="en-US" dirty="0" smtClean="0"/>
              <a:t>Storage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1535644"/>
            <a:ext cx="7834390" cy="4958829"/>
            <a:chOff x="2576758" y="1535644"/>
            <a:chExt cx="7834390" cy="4958829"/>
          </a:xfrm>
        </p:grpSpPr>
        <p:grpSp>
          <p:nvGrpSpPr>
            <p:cNvPr id="8" name="Group 7"/>
            <p:cNvGrpSpPr/>
            <p:nvPr/>
          </p:nvGrpSpPr>
          <p:grpSpPr>
            <a:xfrm>
              <a:off x="2576758" y="1535644"/>
              <a:ext cx="7834390" cy="4958511"/>
              <a:chOff x="657084" y="1535644"/>
              <a:chExt cx="7834390" cy="495851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312515" y="1846345"/>
                <a:ext cx="0" cy="3840480"/>
              </a:xfrm>
              <a:custGeom>
                <a:avLst/>
                <a:gdLst>
                  <a:gd name="connsiteX0" fmla="*/ 0 w 20817"/>
                  <a:gd name="connsiteY0" fmla="*/ 2998261 h 2998261"/>
                  <a:gd name="connsiteX1" fmla="*/ 20817 w 20817"/>
                  <a:gd name="connsiteY1" fmla="*/ 0 h 2998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17" h="2998261">
                    <a:moveTo>
                      <a:pt x="0" y="2998261"/>
                    </a:moveTo>
                    <a:lnTo>
                      <a:pt x="20817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5400000" flipH="1">
                <a:off x="4782421" y="2778059"/>
                <a:ext cx="0" cy="5367650"/>
              </a:xfrm>
              <a:custGeom>
                <a:avLst/>
                <a:gdLst>
                  <a:gd name="connsiteX0" fmla="*/ 0 w 20817"/>
                  <a:gd name="connsiteY0" fmla="*/ 2998261 h 2998261"/>
                  <a:gd name="connsiteX1" fmla="*/ 20817 w 20817"/>
                  <a:gd name="connsiteY1" fmla="*/ 0 h 2998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17" h="2998261">
                    <a:moveTo>
                      <a:pt x="0" y="2998261"/>
                    </a:moveTo>
                    <a:lnTo>
                      <a:pt x="20817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6614" y="5663158"/>
                <a:ext cx="18535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Functionality</a:t>
                </a:r>
              </a:p>
              <a:p>
                <a:pPr algn="ctr"/>
                <a:r>
                  <a:rPr lang="en-US" sz="2400" dirty="0" smtClean="0"/>
                  <a:t>Compatibility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7084" y="1846663"/>
                <a:ext cx="1441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Scalability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990157" y="4427561"/>
                <a:ext cx="7319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Linux</a:t>
                </a:r>
                <a:endParaRPr lang="en-US" sz="2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2558" y="4820954"/>
                <a:ext cx="802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POSIX</a:t>
                </a:r>
                <a:endParaRPr lang="en-US" sz="2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03004" y="2482605"/>
                <a:ext cx="10073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Hadoop</a:t>
                </a:r>
                <a:endParaRPr lang="en-US" sz="2000" dirty="0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83446" y="1535644"/>
                <a:ext cx="2082800" cy="800100"/>
              </a:xfrm>
              <a:prstGeom prst="rect">
                <a:avLst/>
              </a:prstGeom>
            </p:spPr>
          </p:pic>
          <p:sp>
            <p:nvSpPr>
              <p:cNvPr id="31" name="Freeform 30"/>
              <p:cNvSpPr/>
              <p:nvPr/>
            </p:nvSpPr>
            <p:spPr>
              <a:xfrm flipH="1">
                <a:off x="3501408" y="2042170"/>
                <a:ext cx="1882037" cy="600635"/>
              </a:xfrm>
              <a:custGeom>
                <a:avLst/>
                <a:gdLst>
                  <a:gd name="connsiteX0" fmla="*/ 3387526 w 3387526"/>
                  <a:gd name="connsiteY0" fmla="*/ 2591324 h 2809376"/>
                  <a:gd name="connsiteX1" fmla="*/ 1980096 w 3387526"/>
                  <a:gd name="connsiteY1" fmla="*/ 2608485 h 2809376"/>
                  <a:gd name="connsiteX2" fmla="*/ 126409 w 3387526"/>
                  <a:gd name="connsiteY2" fmla="*/ 463349 h 2809376"/>
                  <a:gd name="connsiteX3" fmla="*/ 160736 w 3387526"/>
                  <a:gd name="connsiteY3" fmla="*/ 0 h 2809376"/>
                  <a:gd name="connsiteX0" fmla="*/ 3226790 w 3226790"/>
                  <a:gd name="connsiteY0" fmla="*/ 2591324 h 2842562"/>
                  <a:gd name="connsiteX1" fmla="*/ 1819360 w 3226790"/>
                  <a:gd name="connsiteY1" fmla="*/ 2608485 h 2842562"/>
                  <a:gd name="connsiteX2" fmla="*/ 0 w 3226790"/>
                  <a:gd name="connsiteY2" fmla="*/ 0 h 2842562"/>
                  <a:gd name="connsiteX0" fmla="*/ 3227396 w 3227396"/>
                  <a:gd name="connsiteY0" fmla="*/ 2591324 h 2842562"/>
                  <a:gd name="connsiteX1" fmla="*/ 1819966 w 3227396"/>
                  <a:gd name="connsiteY1" fmla="*/ 2608485 h 2842562"/>
                  <a:gd name="connsiteX2" fmla="*/ 606 w 3227396"/>
                  <a:gd name="connsiteY2" fmla="*/ 0 h 2842562"/>
                  <a:gd name="connsiteX0" fmla="*/ 3226790 w 3226790"/>
                  <a:gd name="connsiteY0" fmla="*/ 2591324 h 2591324"/>
                  <a:gd name="connsiteX1" fmla="*/ 0 w 3226790"/>
                  <a:gd name="connsiteY1" fmla="*/ 0 h 2591324"/>
                  <a:gd name="connsiteX0" fmla="*/ 3226790 w 3226790"/>
                  <a:gd name="connsiteY0" fmla="*/ 2591324 h 2591324"/>
                  <a:gd name="connsiteX1" fmla="*/ 0 w 3226790"/>
                  <a:gd name="connsiteY1" fmla="*/ 0 h 2591324"/>
                  <a:gd name="connsiteX0" fmla="*/ 3226811 w 3226811"/>
                  <a:gd name="connsiteY0" fmla="*/ 2591324 h 2591324"/>
                  <a:gd name="connsiteX1" fmla="*/ 21 w 3226811"/>
                  <a:gd name="connsiteY1" fmla="*/ 0 h 2591324"/>
                  <a:gd name="connsiteX0" fmla="*/ 3226789 w 3226789"/>
                  <a:gd name="connsiteY0" fmla="*/ 2591324 h 2591324"/>
                  <a:gd name="connsiteX1" fmla="*/ -1 w 3226789"/>
                  <a:gd name="connsiteY1" fmla="*/ 0 h 2591324"/>
                  <a:gd name="connsiteX0" fmla="*/ 3973491 w 3973491"/>
                  <a:gd name="connsiteY0" fmla="*/ 40489 h 40489"/>
                  <a:gd name="connsiteX1" fmla="*/ 1 w 3973491"/>
                  <a:gd name="connsiteY1" fmla="*/ 0 h 40489"/>
                  <a:gd name="connsiteX0" fmla="*/ 4240167 w 4240167"/>
                  <a:gd name="connsiteY0" fmla="*/ 40489 h 40489"/>
                  <a:gd name="connsiteX1" fmla="*/ 0 w 4240167"/>
                  <a:gd name="connsiteY1" fmla="*/ 0 h 40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40167" h="40489">
                    <a:moveTo>
                      <a:pt x="4240167" y="40489"/>
                    </a:moveTo>
                    <a:lnTo>
                      <a:pt x="0" y="0"/>
                    </a:lnTo>
                  </a:path>
                </a:pathLst>
              </a:custGeom>
              <a:ln w="152400"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09984" y="2981124"/>
                <a:ext cx="4981490" cy="11079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>
                <a:outerShdw blurRad="88900" dist="165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MapR enhanced Apache Hadoop by restoring the compatibility while increasing scalability and performance</a:t>
                </a:r>
                <a:endParaRPr lang="en-US" sz="2200" dirty="0"/>
              </a:p>
            </p:txBody>
          </p:sp>
        </p:grpSp>
        <p:sp>
          <p:nvSpPr>
            <p:cNvPr id="4" name="Freeform 3"/>
            <p:cNvSpPr/>
            <p:nvPr/>
          </p:nvSpPr>
          <p:spPr>
            <a:xfrm>
              <a:off x="4239452" y="1846663"/>
              <a:ext cx="0" cy="3840480"/>
            </a:xfrm>
            <a:custGeom>
              <a:avLst/>
              <a:gdLst>
                <a:gd name="connsiteX0" fmla="*/ 0 w 20817"/>
                <a:gd name="connsiteY0" fmla="*/ 2998261 h 2998261"/>
                <a:gd name="connsiteX1" fmla="*/ 20817 w 20817"/>
                <a:gd name="connsiteY1" fmla="*/ 0 h 299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7" h="2998261">
                  <a:moveTo>
                    <a:pt x="0" y="2998261"/>
                  </a:moveTo>
                  <a:lnTo>
                    <a:pt x="20817" y="0"/>
                  </a:lnTo>
                </a:path>
              </a:pathLst>
            </a:custGeom>
            <a:ln w="508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 rot="5400000" flipH="1">
              <a:off x="6709358" y="2778377"/>
              <a:ext cx="0" cy="5367650"/>
            </a:xfrm>
            <a:custGeom>
              <a:avLst/>
              <a:gdLst>
                <a:gd name="connsiteX0" fmla="*/ 0 w 20817"/>
                <a:gd name="connsiteY0" fmla="*/ 2998261 h 2998261"/>
                <a:gd name="connsiteX1" fmla="*/ 20817 w 20817"/>
                <a:gd name="connsiteY1" fmla="*/ 0 h 299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7" h="2998261">
                  <a:moveTo>
                    <a:pt x="0" y="2998261"/>
                  </a:moveTo>
                  <a:lnTo>
                    <a:pt x="20817" y="0"/>
                  </a:lnTo>
                </a:path>
              </a:pathLst>
            </a:custGeom>
            <a:ln w="508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3551" y="5663476"/>
              <a:ext cx="18535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Functionality</a:t>
              </a:r>
            </a:p>
            <a:p>
              <a:pPr algn="ctr"/>
              <a:r>
                <a:rPr lang="en-US" sz="2400" dirty="0" smtClean="0"/>
                <a:t>Compatibility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4021" y="1846981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Scalability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59495" y="4821272"/>
              <a:ext cx="8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POSIX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502028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400" y="1535644"/>
            <a:ext cx="8021582" cy="4958511"/>
            <a:chOff x="657084" y="1535644"/>
            <a:chExt cx="8021582" cy="4958511"/>
          </a:xfrm>
        </p:grpSpPr>
        <p:sp>
          <p:nvSpPr>
            <p:cNvPr id="23" name="Freeform 22"/>
            <p:cNvSpPr/>
            <p:nvPr/>
          </p:nvSpPr>
          <p:spPr>
            <a:xfrm>
              <a:off x="2312515" y="1846345"/>
              <a:ext cx="0" cy="3840480"/>
            </a:xfrm>
            <a:custGeom>
              <a:avLst/>
              <a:gdLst>
                <a:gd name="connsiteX0" fmla="*/ 0 w 20817"/>
                <a:gd name="connsiteY0" fmla="*/ 2998261 h 2998261"/>
                <a:gd name="connsiteX1" fmla="*/ 20817 w 20817"/>
                <a:gd name="connsiteY1" fmla="*/ 0 h 299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7" h="2998261">
                  <a:moveTo>
                    <a:pt x="0" y="2998261"/>
                  </a:moveTo>
                  <a:lnTo>
                    <a:pt x="20817" y="0"/>
                  </a:lnTo>
                </a:path>
              </a:pathLst>
            </a:custGeom>
            <a:ln w="508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5400000" flipH="1">
              <a:off x="4782421" y="2778059"/>
              <a:ext cx="0" cy="5367650"/>
            </a:xfrm>
            <a:custGeom>
              <a:avLst/>
              <a:gdLst>
                <a:gd name="connsiteX0" fmla="*/ 0 w 20817"/>
                <a:gd name="connsiteY0" fmla="*/ 2998261 h 2998261"/>
                <a:gd name="connsiteX1" fmla="*/ 20817 w 20817"/>
                <a:gd name="connsiteY1" fmla="*/ 0 h 299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817" h="2998261">
                  <a:moveTo>
                    <a:pt x="0" y="2998261"/>
                  </a:moveTo>
                  <a:lnTo>
                    <a:pt x="20817" y="0"/>
                  </a:lnTo>
                </a:path>
              </a:pathLst>
            </a:custGeom>
            <a:ln w="50800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16614" y="5663158"/>
              <a:ext cx="18535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Functionality</a:t>
              </a:r>
            </a:p>
            <a:p>
              <a:pPr algn="ctr"/>
              <a:r>
                <a:rPr lang="en-US" sz="2400" dirty="0" smtClean="0"/>
                <a:t>Compatibility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7084" y="1846663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Scalability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90157" y="4427561"/>
              <a:ext cx="731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Linux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32558" y="4820954"/>
              <a:ext cx="8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POSIX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3004" y="2536269"/>
              <a:ext cx="1007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Hadoop</a:t>
              </a:r>
              <a:endParaRPr lang="en-US" sz="2000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3446" y="1535644"/>
              <a:ext cx="2082800" cy="800100"/>
            </a:xfrm>
            <a:prstGeom prst="rect">
              <a:avLst/>
            </a:prstGeom>
          </p:spPr>
        </p:pic>
        <p:sp>
          <p:nvSpPr>
            <p:cNvPr id="31" name="Freeform 30"/>
            <p:cNvSpPr/>
            <p:nvPr/>
          </p:nvSpPr>
          <p:spPr>
            <a:xfrm flipH="1">
              <a:off x="3501408" y="2042170"/>
              <a:ext cx="1882037" cy="600635"/>
            </a:xfrm>
            <a:custGeom>
              <a:avLst/>
              <a:gdLst>
                <a:gd name="connsiteX0" fmla="*/ 3387526 w 3387526"/>
                <a:gd name="connsiteY0" fmla="*/ 2591324 h 2809376"/>
                <a:gd name="connsiteX1" fmla="*/ 1980096 w 3387526"/>
                <a:gd name="connsiteY1" fmla="*/ 2608485 h 2809376"/>
                <a:gd name="connsiteX2" fmla="*/ 126409 w 3387526"/>
                <a:gd name="connsiteY2" fmla="*/ 463349 h 2809376"/>
                <a:gd name="connsiteX3" fmla="*/ 160736 w 3387526"/>
                <a:gd name="connsiteY3" fmla="*/ 0 h 2809376"/>
                <a:gd name="connsiteX0" fmla="*/ 3226790 w 3226790"/>
                <a:gd name="connsiteY0" fmla="*/ 2591324 h 2842562"/>
                <a:gd name="connsiteX1" fmla="*/ 1819360 w 3226790"/>
                <a:gd name="connsiteY1" fmla="*/ 2608485 h 2842562"/>
                <a:gd name="connsiteX2" fmla="*/ 0 w 3226790"/>
                <a:gd name="connsiteY2" fmla="*/ 0 h 2842562"/>
                <a:gd name="connsiteX0" fmla="*/ 3227396 w 3227396"/>
                <a:gd name="connsiteY0" fmla="*/ 2591324 h 2842562"/>
                <a:gd name="connsiteX1" fmla="*/ 1819966 w 3227396"/>
                <a:gd name="connsiteY1" fmla="*/ 2608485 h 2842562"/>
                <a:gd name="connsiteX2" fmla="*/ 606 w 3227396"/>
                <a:gd name="connsiteY2" fmla="*/ 0 h 2842562"/>
                <a:gd name="connsiteX0" fmla="*/ 3226790 w 3226790"/>
                <a:gd name="connsiteY0" fmla="*/ 2591324 h 2591324"/>
                <a:gd name="connsiteX1" fmla="*/ 0 w 3226790"/>
                <a:gd name="connsiteY1" fmla="*/ 0 h 2591324"/>
                <a:gd name="connsiteX0" fmla="*/ 3226790 w 3226790"/>
                <a:gd name="connsiteY0" fmla="*/ 2591324 h 2591324"/>
                <a:gd name="connsiteX1" fmla="*/ 0 w 3226790"/>
                <a:gd name="connsiteY1" fmla="*/ 0 h 2591324"/>
                <a:gd name="connsiteX0" fmla="*/ 3226811 w 3226811"/>
                <a:gd name="connsiteY0" fmla="*/ 2591324 h 2591324"/>
                <a:gd name="connsiteX1" fmla="*/ 21 w 3226811"/>
                <a:gd name="connsiteY1" fmla="*/ 0 h 2591324"/>
                <a:gd name="connsiteX0" fmla="*/ 3226789 w 3226789"/>
                <a:gd name="connsiteY0" fmla="*/ 2591324 h 2591324"/>
                <a:gd name="connsiteX1" fmla="*/ -1 w 3226789"/>
                <a:gd name="connsiteY1" fmla="*/ 0 h 2591324"/>
                <a:gd name="connsiteX0" fmla="*/ 3973491 w 3973491"/>
                <a:gd name="connsiteY0" fmla="*/ 40489 h 40489"/>
                <a:gd name="connsiteX1" fmla="*/ 1 w 3973491"/>
                <a:gd name="connsiteY1" fmla="*/ 0 h 40489"/>
                <a:gd name="connsiteX0" fmla="*/ 4240167 w 4240167"/>
                <a:gd name="connsiteY0" fmla="*/ 40489 h 40489"/>
                <a:gd name="connsiteX1" fmla="*/ 0 w 4240167"/>
                <a:gd name="connsiteY1" fmla="*/ 0 h 4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0167" h="40489">
                  <a:moveTo>
                    <a:pt x="4240167" y="40489"/>
                  </a:moveTo>
                  <a:lnTo>
                    <a:pt x="0" y="0"/>
                  </a:lnTo>
                </a:path>
              </a:pathLst>
            </a:custGeom>
            <a:ln w="152400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7466246" y="1535644"/>
              <a:ext cx="1212420" cy="311019"/>
            </a:xfrm>
            <a:custGeom>
              <a:avLst/>
              <a:gdLst>
                <a:gd name="connsiteX0" fmla="*/ 3387526 w 3387526"/>
                <a:gd name="connsiteY0" fmla="*/ 2591324 h 2809376"/>
                <a:gd name="connsiteX1" fmla="*/ 1980096 w 3387526"/>
                <a:gd name="connsiteY1" fmla="*/ 2608485 h 2809376"/>
                <a:gd name="connsiteX2" fmla="*/ 126409 w 3387526"/>
                <a:gd name="connsiteY2" fmla="*/ 463349 h 2809376"/>
                <a:gd name="connsiteX3" fmla="*/ 160736 w 3387526"/>
                <a:gd name="connsiteY3" fmla="*/ 0 h 2809376"/>
                <a:gd name="connsiteX0" fmla="*/ 3226790 w 3226790"/>
                <a:gd name="connsiteY0" fmla="*/ 2591324 h 2842562"/>
                <a:gd name="connsiteX1" fmla="*/ 1819360 w 3226790"/>
                <a:gd name="connsiteY1" fmla="*/ 2608485 h 2842562"/>
                <a:gd name="connsiteX2" fmla="*/ 0 w 3226790"/>
                <a:gd name="connsiteY2" fmla="*/ 0 h 2842562"/>
                <a:gd name="connsiteX0" fmla="*/ 3227396 w 3227396"/>
                <a:gd name="connsiteY0" fmla="*/ 2591324 h 2842562"/>
                <a:gd name="connsiteX1" fmla="*/ 1819966 w 3227396"/>
                <a:gd name="connsiteY1" fmla="*/ 2608485 h 2842562"/>
                <a:gd name="connsiteX2" fmla="*/ 606 w 3227396"/>
                <a:gd name="connsiteY2" fmla="*/ 0 h 2842562"/>
                <a:gd name="connsiteX0" fmla="*/ 3226790 w 3226790"/>
                <a:gd name="connsiteY0" fmla="*/ 2591324 h 2591324"/>
                <a:gd name="connsiteX1" fmla="*/ 0 w 3226790"/>
                <a:gd name="connsiteY1" fmla="*/ 0 h 2591324"/>
                <a:gd name="connsiteX0" fmla="*/ 3226790 w 3226790"/>
                <a:gd name="connsiteY0" fmla="*/ 2591324 h 2591324"/>
                <a:gd name="connsiteX1" fmla="*/ 0 w 3226790"/>
                <a:gd name="connsiteY1" fmla="*/ 0 h 2591324"/>
                <a:gd name="connsiteX0" fmla="*/ 3226811 w 3226811"/>
                <a:gd name="connsiteY0" fmla="*/ 2591324 h 2591324"/>
                <a:gd name="connsiteX1" fmla="*/ 21 w 3226811"/>
                <a:gd name="connsiteY1" fmla="*/ 0 h 2591324"/>
                <a:gd name="connsiteX0" fmla="*/ 3226789 w 3226789"/>
                <a:gd name="connsiteY0" fmla="*/ 2591324 h 2591324"/>
                <a:gd name="connsiteX1" fmla="*/ -1 w 3226789"/>
                <a:gd name="connsiteY1" fmla="*/ 0 h 2591324"/>
                <a:gd name="connsiteX0" fmla="*/ 3973491 w 3973491"/>
                <a:gd name="connsiteY0" fmla="*/ 40489 h 40489"/>
                <a:gd name="connsiteX1" fmla="*/ 1 w 3973491"/>
                <a:gd name="connsiteY1" fmla="*/ 0 h 40489"/>
                <a:gd name="connsiteX0" fmla="*/ 4240167 w 4240167"/>
                <a:gd name="connsiteY0" fmla="*/ 40489 h 40489"/>
                <a:gd name="connsiteX1" fmla="*/ 0 w 4240167"/>
                <a:gd name="connsiteY1" fmla="*/ 0 h 40489"/>
                <a:gd name="connsiteX0" fmla="*/ 3618337 w 3618337"/>
                <a:gd name="connsiteY0" fmla="*/ 33071 h 33071"/>
                <a:gd name="connsiteX1" fmla="*/ 0 w 3618337"/>
                <a:gd name="connsiteY1" fmla="*/ 0 h 3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8337" h="33071">
                  <a:moveTo>
                    <a:pt x="3618337" y="33071"/>
                  </a:moveTo>
                  <a:lnTo>
                    <a:pt x="0" y="0"/>
                  </a:lnTo>
                </a:path>
              </a:pathLst>
            </a:custGeom>
            <a:ln w="152400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Evolution of Data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5400000" flipH="1">
            <a:off x="6709358" y="2778377"/>
            <a:ext cx="0" cy="5367650"/>
          </a:xfrm>
          <a:custGeom>
            <a:avLst/>
            <a:gdLst>
              <a:gd name="connsiteX0" fmla="*/ 0 w 20817"/>
              <a:gd name="connsiteY0" fmla="*/ 2998261 h 2998261"/>
              <a:gd name="connsiteX1" fmla="*/ 20817 w 20817"/>
              <a:gd name="connsiteY1" fmla="*/ 0 h 2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17" h="2998261">
                <a:moveTo>
                  <a:pt x="0" y="2998261"/>
                </a:moveTo>
                <a:lnTo>
                  <a:pt x="20817" y="0"/>
                </a:lnTo>
              </a:path>
            </a:pathLst>
          </a:custGeom>
          <a:ln w="508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382" y="1123820"/>
            <a:ext cx="2146777" cy="715593"/>
          </a:xfrm>
          <a:prstGeom prst="rect">
            <a:avLst/>
          </a:prstGeom>
          <a:effectLst>
            <a:outerShdw blurRad="95250" dist="114300" dir="2700000" algn="tl" rotWithShape="0">
              <a:srgbClr val="000000">
                <a:alpha val="51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5073281" y="2931923"/>
            <a:ext cx="4981490" cy="110799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88900" dist="165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Adding </a:t>
            </a:r>
            <a:r>
              <a:rPr lang="en-US" sz="2200" i="1" dirty="0" smtClean="0"/>
              <a:t>converged </a:t>
            </a:r>
            <a:r>
              <a:rPr lang="en-US" sz="2200" dirty="0" smtClean="0"/>
              <a:t>tables and streams enhances the functionality of the base file system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70277944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New book on Apache </a:t>
            </a:r>
            <a:r>
              <a:rPr lang="en-US" dirty="0" err="1" smtClean="0">
                <a:solidFill>
                  <a:schemeClr val="tx1"/>
                </a:solidFill>
              </a:rPr>
              <a:t>Flink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0000">
            <a:off x="1807192" y="1375542"/>
            <a:ext cx="3171190" cy="4805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0165" y="2436159"/>
            <a:ext cx="6250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3200" dirty="0" smtClean="0">
                <a:solidFill>
                  <a:schemeClr val="tx2"/>
                </a:solidFill>
                <a:latin typeface="Arial"/>
                <a:cs typeface="Arial"/>
              </a:rPr>
              <a:t>Download free </a:t>
            </a:r>
            <a:r>
              <a:rPr lang="en-US" sz="3200" dirty="0" err="1" smtClean="0">
                <a:solidFill>
                  <a:schemeClr val="tx2"/>
                </a:solidFill>
                <a:latin typeface="Arial"/>
                <a:cs typeface="Arial"/>
              </a:rPr>
              <a:t>pdf</a:t>
            </a:r>
            <a:r>
              <a:rPr lang="en-US" sz="320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Arial"/>
                <a:cs typeface="Arial"/>
              </a:rPr>
              <a:t>courtesy of </a:t>
            </a:r>
            <a:r>
              <a:rPr lang="en-US" sz="3200" dirty="0" err="1" smtClean="0">
                <a:solidFill>
                  <a:schemeClr val="tx2"/>
                </a:solidFill>
                <a:latin typeface="Arial"/>
                <a:cs typeface="Arial"/>
              </a:rPr>
              <a:t>MapR</a:t>
            </a:r>
            <a:r>
              <a:rPr lang="en-US" sz="3200" dirty="0" smtClean="0">
                <a:solidFill>
                  <a:schemeClr val="tx2"/>
                </a:solidFill>
                <a:latin typeface="Arial"/>
                <a:cs typeface="Arial"/>
              </a:rPr>
              <a:t> Technologies </a:t>
            </a:r>
          </a:p>
          <a:p>
            <a:endParaRPr lang="en-US" sz="32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3200" dirty="0" err="1" smtClean="0">
                <a:solidFill>
                  <a:schemeClr val="tx2"/>
                </a:solidFill>
                <a:cs typeface="Arial"/>
              </a:rPr>
              <a:t>mapr.com</a:t>
            </a:r>
            <a:r>
              <a:rPr lang="en-US" sz="3200" dirty="0">
                <a:solidFill>
                  <a:schemeClr val="tx2"/>
                </a:solidFill>
                <a:cs typeface="Arial"/>
              </a:rPr>
              <a:t>/</a:t>
            </a:r>
            <a:r>
              <a:rPr lang="en-US" sz="3200" dirty="0" err="1">
                <a:solidFill>
                  <a:schemeClr val="tx2"/>
                </a:solidFill>
                <a:cs typeface="Arial"/>
              </a:rPr>
              <a:t>flink</a:t>
            </a:r>
            <a:r>
              <a:rPr lang="en-US" sz="3200" dirty="0">
                <a:solidFill>
                  <a:schemeClr val="tx2"/>
                </a:solidFill>
                <a:cs typeface="Arial"/>
              </a:rPr>
              <a:t>-book</a:t>
            </a:r>
            <a:endParaRPr lang="en-US" sz="3200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320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76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34" y="431800"/>
            <a:ext cx="8275034" cy="5228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4634" y="5917219"/>
            <a:ext cx="5261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bit.ly</a:t>
            </a:r>
            <a:r>
              <a:rPr lang="en-US" dirty="0">
                <a:latin typeface="Consolas"/>
                <a:cs typeface="Consolas"/>
              </a:rPr>
              <a:t>/fastest-big-data</a:t>
            </a:r>
          </a:p>
        </p:txBody>
      </p:sp>
    </p:spTree>
    <p:extLst>
      <p:ext uri="{BB962C8B-B14F-4D97-AF65-F5344CB8AC3E}">
        <p14:creationId xmlns:p14="http://schemas.microsoft.com/office/powerpoint/2010/main" val="121724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of files, tables, streams into single platform</a:t>
            </a:r>
          </a:p>
          <a:p>
            <a:pPr lvl="1"/>
            <a:r>
              <a:rPr lang="en-US" dirty="0" smtClean="0"/>
              <a:t>All forms of persistence share common implementation base</a:t>
            </a:r>
          </a:p>
          <a:p>
            <a:endParaRPr lang="en-US" dirty="0"/>
          </a:p>
          <a:p>
            <a:r>
              <a:rPr lang="en-US" dirty="0" smtClean="0"/>
              <a:t>Very high abstraction from hardware </a:t>
            </a:r>
            <a:r>
              <a:rPr lang="is-IS" dirty="0" smtClean="0"/>
              <a:t>… no need to provision clusters for tables and files</a:t>
            </a:r>
          </a:p>
          <a:p>
            <a:pPr lvl="1"/>
            <a:r>
              <a:rPr lang="is-IS" dirty="0" smtClean="0"/>
              <a:t>Common disaster recovery, security, availability models for files, directories, tables and streams</a:t>
            </a:r>
          </a:p>
          <a:p>
            <a:endParaRPr lang="is-IS" dirty="0"/>
          </a:p>
          <a:p>
            <a:r>
              <a:rPr lang="is-IS" dirty="0" smtClean="0"/>
              <a:t>Very high performance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8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 itself is heavily threaded internally (as many as 50k threads/core)</a:t>
            </a:r>
            <a:endParaRPr lang="en-US" dirty="0"/>
          </a:p>
          <a:p>
            <a:r>
              <a:rPr lang="en-US" dirty="0" smtClean="0"/>
              <a:t>MapR client can have multiple internal threads</a:t>
            </a:r>
            <a:endParaRPr lang="en-US" dirty="0"/>
          </a:p>
          <a:p>
            <a:r>
              <a:rPr lang="en-US" dirty="0" smtClean="0"/>
              <a:t>Ordering boundaries require serialization, locks or memory contention</a:t>
            </a:r>
          </a:p>
          <a:p>
            <a:pPr lvl="1"/>
            <a:r>
              <a:rPr lang="en-US" dirty="0" smtClean="0"/>
              <a:t>At client level and also within single stream/topic/partition</a:t>
            </a:r>
          </a:p>
          <a:p>
            <a:r>
              <a:rPr lang="en-US" dirty="0" smtClean="0"/>
              <a:t>Replication, splitting, data location completely automated by default, explicit control available</a:t>
            </a:r>
            <a:endParaRPr lang="en-US" dirty="0"/>
          </a:p>
          <a:p>
            <a:r>
              <a:rPr lang="en-US" dirty="0" smtClean="0"/>
              <a:t>MapR Streams and Flink are in same cluster, but some shuffles still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2" y="1198166"/>
            <a:ext cx="6411138" cy="4927999"/>
          </a:xfrm>
        </p:spPr>
        <p:txBody>
          <a:bodyPr/>
          <a:lstStyle/>
          <a:p>
            <a:r>
              <a:rPr lang="en-US" dirty="0" smtClean="0"/>
              <a:t>10 nodes in cluster</a:t>
            </a:r>
          </a:p>
          <a:p>
            <a:r>
              <a:rPr lang="en-US" dirty="0" smtClean="0"/>
              <a:t>1 Flink task manager / node</a:t>
            </a:r>
          </a:p>
          <a:p>
            <a:r>
              <a:rPr lang="en-US" dirty="0" smtClean="0"/>
              <a:t>72 partitions in impressions stream</a:t>
            </a:r>
          </a:p>
          <a:p>
            <a:r>
              <a:rPr lang="en-US" dirty="0" smtClean="0"/>
              <a:t>Each task manager spawns 72 generator threads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-2850" t="-8991" r="-2654" b="-8826"/>
          <a:stretch/>
        </p:blipFill>
        <p:spPr>
          <a:xfrm>
            <a:off x="7020580" y="1539385"/>
            <a:ext cx="4160520" cy="1234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0580" y="2773825"/>
            <a:ext cx="213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10x72 threads</a:t>
            </a:r>
            <a:endParaRPr lang="en-US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7200" y="1320343"/>
            <a:ext cx="1861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72 partitions</a:t>
            </a:r>
            <a:endParaRPr lang="en-US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98563" y="3828142"/>
            <a:ext cx="10326715" cy="239599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990427" indent="-380933" algn="l" defTabSz="609493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52373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2133227" indent="-304747" algn="l" defTabSz="609493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2742720" indent="-304747" algn="l" defTabSz="60949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335221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 full speed, partition insert points wander around cluster to avoid hot-spotting</a:t>
            </a:r>
          </a:p>
          <a:p>
            <a:r>
              <a:rPr lang="en-US" dirty="0" smtClean="0"/>
              <a:t>MapR client connection shared by all threads in task manager. Having more client connections could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threads and single client connection per node caused massive contention at serialization point inside client</a:t>
            </a:r>
          </a:p>
          <a:p>
            <a:endParaRPr lang="en-US" dirty="0"/>
          </a:p>
          <a:p>
            <a:r>
              <a:rPr lang="en-US" dirty="0" smtClean="0"/>
              <a:t>Switched to 3 Flink task managers per node</a:t>
            </a:r>
          </a:p>
          <a:p>
            <a:r>
              <a:rPr lang="en-US" dirty="0" smtClean="0"/>
              <a:t>2 task managers each run 1 producer thread</a:t>
            </a:r>
          </a:p>
          <a:p>
            <a:pPr lvl="1"/>
            <a:r>
              <a:rPr lang="en-US" dirty="0" smtClean="0"/>
              <a:t>More data pushed by 1 thread than previously sent by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3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cluster-wide parallelism limited by 72 partitions in stream</a:t>
            </a:r>
          </a:p>
          <a:p>
            <a:r>
              <a:rPr lang="en-US" dirty="0" smtClean="0"/>
              <a:t>Increasing to 300 partitions substantially improved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7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consumer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441" y="1198166"/>
            <a:ext cx="7409105" cy="4927999"/>
          </a:xfrm>
        </p:spPr>
        <p:txBody>
          <a:bodyPr/>
          <a:lstStyle/>
          <a:p>
            <a:r>
              <a:rPr lang="en-US" dirty="0" smtClean="0"/>
              <a:t>Initial tuning had 72 consumer threads per node</a:t>
            </a:r>
          </a:p>
          <a:p>
            <a:r>
              <a:rPr lang="en-US" dirty="0" smtClean="0"/>
              <a:t>Final tuning used single consumer thread per Flink task manager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281" y="1353457"/>
            <a:ext cx="6667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Shuffle / Group-by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442" y="1198166"/>
            <a:ext cx="5377255" cy="4927999"/>
          </a:xfrm>
        </p:spPr>
        <p:txBody>
          <a:bodyPr/>
          <a:lstStyle/>
          <a:p>
            <a:r>
              <a:rPr lang="en-US" dirty="0" smtClean="0"/>
              <a:t>Shuffles were also run by the single consumer task manager</a:t>
            </a:r>
          </a:p>
          <a:p>
            <a:endParaRPr lang="en-US" dirty="0"/>
          </a:p>
          <a:p>
            <a:r>
              <a:rPr lang="en-US" dirty="0" smtClean="0"/>
              <a:t>Even with shuffle, consumer processes balanced producer processes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60" y="1407886"/>
            <a:ext cx="6191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separate experiments, number of campaigns was increased to 1e6 from original 100</a:t>
            </a:r>
          </a:p>
          <a:p>
            <a:endParaRPr lang="en-US" dirty="0"/>
          </a:p>
          <a:p>
            <a:r>
              <a:rPr lang="en-US" dirty="0" smtClean="0"/>
              <a:t>This caused bottle neck to shift massively to data export step</a:t>
            </a:r>
          </a:p>
          <a:p>
            <a:endParaRPr lang="en-US" dirty="0"/>
          </a:p>
          <a:p>
            <a:r>
              <a:rPr lang="en-US" dirty="0" smtClean="0"/>
              <a:t>Serving results directly from Flink memory avoids this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1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Comparisons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1487715"/>
            <a:ext cx="584835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3773" y="1487715"/>
            <a:ext cx="404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Final result for tuning was 250% improvement</a:t>
            </a:r>
          </a:p>
          <a:p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No serious optimization was required, however</a:t>
            </a:r>
            <a:endParaRPr lang="en-US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13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streaming first architecture</a:t>
            </a:r>
          </a:p>
          <a:p>
            <a:r>
              <a:rPr lang="en-US" dirty="0" smtClean="0"/>
              <a:t>What does fast mean?</a:t>
            </a:r>
          </a:p>
          <a:p>
            <a:r>
              <a:rPr lang="en-US" dirty="0" smtClean="0"/>
              <a:t>How do I make something fast?</a:t>
            </a:r>
          </a:p>
          <a:p>
            <a:r>
              <a:rPr lang="en-US" dirty="0" smtClean="0"/>
              <a:t>Minor pause for reality check</a:t>
            </a:r>
          </a:p>
          <a:p>
            <a:r>
              <a:rPr lang="en-US" dirty="0" smtClean="0"/>
              <a:t>First steps </a:t>
            </a:r>
            <a:r>
              <a:rPr lang="is-IS" dirty="0" smtClean="0"/>
              <a:t>… heavy bottlenecks</a:t>
            </a:r>
          </a:p>
          <a:p>
            <a:r>
              <a:rPr lang="is-IS" dirty="0" smtClean="0"/>
              <a:t>Real results</a:t>
            </a:r>
          </a:p>
          <a:p>
            <a:r>
              <a:rPr lang="is-IS" dirty="0" smtClean="0"/>
              <a:t>Deeper insights</a:t>
            </a:r>
          </a:p>
        </p:txBody>
      </p:sp>
    </p:spTree>
    <p:extLst>
      <p:ext uri="{BB962C8B-B14F-4D97-AF65-F5344CB8AC3E}">
        <p14:creationId xmlns:p14="http://schemas.microsoft.com/office/powerpoint/2010/main" val="104991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of 10 partitions per topic is fine for large-scale multi-tenancy, but special purpose applications may need tuning to higher levels (we ended up with 30 partitions per node)</a:t>
            </a:r>
          </a:p>
          <a:p>
            <a:r>
              <a:rPr lang="en-US" dirty="0" smtClean="0"/>
              <a:t>Asynchronous client gives effective threading with small number of producer threads, large number of producer threads was counter-productive</a:t>
            </a:r>
          </a:p>
          <a:p>
            <a:endParaRPr lang="en-US" dirty="0"/>
          </a:p>
          <a:p>
            <a:r>
              <a:rPr lang="en-US" dirty="0" smtClean="0"/>
              <a:t>Net speedup of 250% with tuning, so far</a:t>
            </a:r>
          </a:p>
          <a:p>
            <a:r>
              <a:rPr lang="en-US" dirty="0" smtClean="0"/>
              <a:t>Gut feel is that there is ~4x more performance still to 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3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Me,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Ted Dunning, </a:t>
            </a:r>
            <a:r>
              <a:rPr lang="en-US" dirty="0" smtClean="0"/>
              <a:t>MapR Chief </a:t>
            </a:r>
            <a:r>
              <a:rPr lang="en-US" dirty="0"/>
              <a:t>Application </a:t>
            </a:r>
            <a:r>
              <a:rPr lang="en-US" dirty="0" smtClean="0"/>
              <a:t>Architect, Apache Member</a:t>
            </a:r>
          </a:p>
          <a:p>
            <a:pPr lvl="1"/>
            <a:r>
              <a:rPr lang="en-US" dirty="0" smtClean="0"/>
              <a:t>Committer </a:t>
            </a:r>
            <a:r>
              <a:rPr lang="en-US" dirty="0"/>
              <a:t>PMC </a:t>
            </a:r>
            <a:r>
              <a:rPr lang="en-US" dirty="0" smtClean="0"/>
              <a:t>member </a:t>
            </a:r>
            <a:r>
              <a:rPr lang="en-US" dirty="0"/>
              <a:t>Zookeeper, </a:t>
            </a:r>
            <a:r>
              <a:rPr lang="en-US" dirty="0" smtClean="0"/>
              <a:t>Drill, others</a:t>
            </a:r>
          </a:p>
          <a:p>
            <a:pPr lvl="1"/>
            <a:r>
              <a:rPr lang="en-US" dirty="0" smtClean="0"/>
              <a:t>Mentor for Flink, Beam (nee Dataflow), Drill, Storm, Zeppelin</a:t>
            </a:r>
          </a:p>
          <a:p>
            <a:pPr lvl="1"/>
            <a:r>
              <a:rPr lang="en-US" dirty="0" smtClean="0"/>
              <a:t>VP Incubator</a:t>
            </a:r>
          </a:p>
          <a:p>
            <a:pPr lvl="1"/>
            <a:r>
              <a:rPr lang="en-US" dirty="0" smtClean="0"/>
              <a:t>Bought </a:t>
            </a:r>
            <a:r>
              <a:rPr lang="en-US" dirty="0"/>
              <a:t>the beer at the first HUG</a:t>
            </a:r>
          </a:p>
          <a:p>
            <a:pPr lvl="1"/>
            <a:endParaRPr lang="en-US" dirty="0"/>
          </a:p>
          <a:p>
            <a:r>
              <a:rPr lang="en-US" dirty="0" smtClean="0"/>
              <a:t>MapR (</a:t>
            </a:r>
            <a:r>
              <a:rPr lang="en-US" dirty="0" err="1" smtClean="0"/>
              <a:t>www.mapr.com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Produces first converged platform for big and fast data</a:t>
            </a:r>
          </a:p>
          <a:p>
            <a:pPr lvl="1"/>
            <a:r>
              <a:rPr lang="en-US" dirty="0" smtClean="0"/>
              <a:t>Includes data platform (files, streams, tables) + open source</a:t>
            </a:r>
          </a:p>
          <a:p>
            <a:pPr lvl="1"/>
            <a:r>
              <a:rPr lang="en-US" dirty="0" smtClean="0"/>
              <a:t>Adds </a:t>
            </a:r>
            <a:r>
              <a:rPr lang="en-US" dirty="0"/>
              <a:t>major technology for performance, HA, industry standard </a:t>
            </a:r>
            <a:r>
              <a:rPr lang="en-US" dirty="0" smtClean="0"/>
              <a:t>API’s</a:t>
            </a:r>
            <a:endParaRPr lang="en-US" dirty="0"/>
          </a:p>
          <a:p>
            <a:pPr marL="274251" lvl="1" indent="0">
              <a:buNone/>
            </a:pPr>
            <a:endParaRPr lang="en-US" dirty="0"/>
          </a:p>
          <a:p>
            <a:r>
              <a:rPr lang="en-US" dirty="0" smtClean="0"/>
              <a:t>Contact</a:t>
            </a:r>
          </a:p>
          <a:p>
            <a:pPr marL="274251" lvl="1" indent="0">
              <a:buNone/>
            </a:pPr>
            <a:r>
              <a:rPr lang="en-US" dirty="0"/>
              <a:t>			@</a:t>
            </a:r>
            <a:r>
              <a:rPr lang="en-US" dirty="0" err="1" smtClean="0"/>
              <a:t>ted_dunning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ted.dunning@gmail.com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tdunning@mapr.com</a:t>
            </a:r>
            <a:endParaRPr lang="en-US" dirty="0"/>
          </a:p>
          <a:p>
            <a:pPr marL="274251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15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New book on Apache </a:t>
            </a:r>
            <a:r>
              <a:rPr lang="en-US" dirty="0" err="1" smtClean="0">
                <a:solidFill>
                  <a:schemeClr val="tx1"/>
                </a:solidFill>
              </a:rPr>
              <a:t>Flink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0000">
            <a:off x="1807192" y="1375542"/>
            <a:ext cx="3171190" cy="4805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0165" y="2436159"/>
            <a:ext cx="6250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3200" dirty="0" smtClean="0">
                <a:solidFill>
                  <a:schemeClr val="tx2"/>
                </a:solidFill>
                <a:latin typeface="Arial"/>
                <a:cs typeface="Arial"/>
              </a:rPr>
              <a:t>Download free </a:t>
            </a:r>
            <a:r>
              <a:rPr lang="en-US" sz="3200" dirty="0" err="1" smtClean="0">
                <a:solidFill>
                  <a:schemeClr val="tx2"/>
                </a:solidFill>
                <a:latin typeface="Arial"/>
                <a:cs typeface="Arial"/>
              </a:rPr>
              <a:t>pdf</a:t>
            </a:r>
            <a:r>
              <a:rPr lang="en-US" sz="3200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Arial"/>
                <a:cs typeface="Arial"/>
              </a:rPr>
              <a:t>courtesy of </a:t>
            </a:r>
            <a:r>
              <a:rPr lang="en-US" sz="3200" dirty="0" err="1" smtClean="0">
                <a:solidFill>
                  <a:schemeClr val="tx2"/>
                </a:solidFill>
                <a:latin typeface="Arial"/>
                <a:cs typeface="Arial"/>
              </a:rPr>
              <a:t>MapR</a:t>
            </a:r>
            <a:r>
              <a:rPr lang="en-US" sz="3200" dirty="0" smtClean="0">
                <a:solidFill>
                  <a:schemeClr val="tx2"/>
                </a:solidFill>
                <a:latin typeface="Arial"/>
                <a:cs typeface="Arial"/>
              </a:rPr>
              <a:t> Technologies </a:t>
            </a:r>
          </a:p>
          <a:p>
            <a:endParaRPr lang="en-US" sz="32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3200" dirty="0" err="1" smtClean="0">
                <a:solidFill>
                  <a:schemeClr val="tx2"/>
                </a:solidFill>
                <a:cs typeface="Arial"/>
              </a:rPr>
              <a:t>mapr.com</a:t>
            </a:r>
            <a:r>
              <a:rPr lang="en-US" sz="3200" dirty="0">
                <a:solidFill>
                  <a:schemeClr val="tx2"/>
                </a:solidFill>
                <a:cs typeface="Arial"/>
              </a:rPr>
              <a:t>/</a:t>
            </a:r>
            <a:r>
              <a:rPr lang="en-US" sz="3200" dirty="0" err="1">
                <a:solidFill>
                  <a:schemeClr val="tx2"/>
                </a:solidFill>
                <a:cs typeface="Arial"/>
              </a:rPr>
              <a:t>flink</a:t>
            </a:r>
            <a:r>
              <a:rPr lang="en-US" sz="3200" dirty="0">
                <a:solidFill>
                  <a:schemeClr val="tx2"/>
                </a:solidFill>
                <a:cs typeface="Arial"/>
              </a:rPr>
              <a:t>-book</a:t>
            </a:r>
            <a:endParaRPr lang="en-US" sz="3200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 sz="320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38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Streaming Architecture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29286" y="1068861"/>
            <a:ext cx="1038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by Ted Dunning and Ellen Friedman © 2016 (published by O’Reilly)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81234" y="2361336"/>
            <a:ext cx="565432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rial"/>
                <a:cs typeface="Arial"/>
              </a:rPr>
              <a:t>Free signed hard </a:t>
            </a:r>
            <a:r>
              <a:rPr lang="en-US" sz="3600" dirty="0" smtClean="0">
                <a:solidFill>
                  <a:schemeClr val="tx2"/>
                </a:solidFill>
                <a:latin typeface="Arial"/>
                <a:cs typeface="Arial"/>
              </a:rPr>
              <a:t>copies at </a:t>
            </a:r>
            <a:r>
              <a:rPr lang="en-US" sz="3600" dirty="0" smtClean="0">
                <a:solidFill>
                  <a:schemeClr val="tx2"/>
                </a:solidFill>
                <a:latin typeface="Arial"/>
                <a:cs typeface="Arial"/>
              </a:rPr>
              <a:t>MapR booth at Flink Forward</a:t>
            </a:r>
            <a:endParaRPr lang="en-US" sz="36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1794744" y="2062725"/>
            <a:ext cx="2540000" cy="378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36835" y="5861108"/>
            <a:ext cx="5599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/>
                <a:cs typeface="Consolas"/>
              </a:rPr>
              <a:t>http://</a:t>
            </a:r>
            <a:r>
              <a:rPr lang="en-US" dirty="0" err="1">
                <a:solidFill>
                  <a:schemeClr val="tx2"/>
                </a:solidFill>
                <a:latin typeface="Consolas"/>
                <a:cs typeface="Consolas"/>
              </a:rPr>
              <a:t>bit.ly</a:t>
            </a:r>
            <a:r>
              <a:rPr lang="en-US" dirty="0">
                <a:solidFill>
                  <a:schemeClr val="tx2"/>
                </a:solidFill>
                <a:latin typeface="Consolas"/>
                <a:cs typeface="Consolas"/>
              </a:rPr>
              <a:t>/</a:t>
            </a:r>
            <a:r>
              <a:rPr lang="en-US" dirty="0" err="1">
                <a:solidFill>
                  <a:schemeClr val="tx2"/>
                </a:solidFill>
                <a:latin typeface="Consolas"/>
                <a:cs typeface="Consolas"/>
              </a:rPr>
              <a:t>mapr</a:t>
            </a:r>
            <a:r>
              <a:rPr lang="en-US" dirty="0">
                <a:solidFill>
                  <a:schemeClr val="tx2"/>
                </a:solidFill>
                <a:latin typeface="Consolas"/>
                <a:cs typeface="Consolas"/>
              </a:rPr>
              <a:t>-</a:t>
            </a:r>
            <a:r>
              <a:rPr lang="en-US" dirty="0" err="1">
                <a:solidFill>
                  <a:schemeClr val="tx2"/>
                </a:solidFill>
                <a:latin typeface="Consolas"/>
                <a:cs typeface="Consolas"/>
              </a:rPr>
              <a:t>ebook</a:t>
            </a:r>
            <a:r>
              <a:rPr lang="en-US" dirty="0">
                <a:solidFill>
                  <a:schemeClr val="tx2"/>
                </a:solidFill>
                <a:latin typeface="Consolas"/>
                <a:cs typeface="Consolas"/>
              </a:rPr>
              <a:t>-streams</a:t>
            </a:r>
          </a:p>
        </p:txBody>
      </p:sp>
    </p:spTree>
    <p:extLst>
      <p:ext uri="{BB962C8B-B14F-4D97-AF65-F5344CB8AC3E}">
        <p14:creationId xmlns:p14="http://schemas.microsoft.com/office/powerpoint/2010/main" val="24694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Short Books by Ted Dunning &amp; Ellen Friedman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>
                <a:solidFill>
                  <a:srgbClr val="000000"/>
                </a:solidFill>
              </a:rPr>
              <a:t>Published by O’Reilly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smtClean="0">
                <a:solidFill>
                  <a:srgbClr val="000000"/>
                </a:solidFill>
              </a:rPr>
              <a:t>2014 - 2016</a:t>
            </a:r>
          </a:p>
          <a:p>
            <a:pPr marL="342900" indent="-342900"/>
            <a:r>
              <a:rPr lang="en-US" dirty="0" smtClean="0"/>
              <a:t>For sale from Amazon or O’Reilly</a:t>
            </a:r>
          </a:p>
          <a:p>
            <a:pPr marL="342900" indent="-342900"/>
            <a:r>
              <a:rPr lang="en-US" dirty="0" smtClean="0"/>
              <a:t>Free e</a:t>
            </a:r>
            <a:r>
              <a:rPr lang="en-US" dirty="0"/>
              <a:t>-books currently available courtesy of </a:t>
            </a:r>
            <a:r>
              <a:rPr lang="en-US" dirty="0" err="1"/>
              <a:t>MapR</a:t>
            </a:r>
            <a:endParaRPr lang="en-US" dirty="0"/>
          </a:p>
          <a:p>
            <a:pPr marL="342900" indent="-34290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81" y="3032285"/>
            <a:ext cx="1714500" cy="257746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786" y="3032285"/>
            <a:ext cx="1700784" cy="256692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12" y="3032285"/>
            <a:ext cx="1747012" cy="2606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1292" y="3011132"/>
            <a:ext cx="1778874" cy="26271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6452" y="5810739"/>
            <a:ext cx="655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Arial"/>
                <a:cs typeface="Arial"/>
              </a:rPr>
              <a:t>Download </a:t>
            </a:r>
            <a:r>
              <a:rPr lang="en-US" sz="2800" dirty="0" err="1" smtClean="0">
                <a:solidFill>
                  <a:schemeClr val="tx2"/>
                </a:solidFill>
                <a:latin typeface="Arial"/>
                <a:cs typeface="Arial"/>
              </a:rPr>
              <a:t>pdfs</a:t>
            </a:r>
            <a:r>
              <a:rPr lang="en-US" sz="2800" dirty="0" smtClean="0">
                <a:solidFill>
                  <a:schemeClr val="tx2"/>
                </a:solidFill>
                <a:latin typeface="Arial"/>
                <a:cs typeface="Arial"/>
              </a:rPr>
              <a:t>: </a:t>
            </a:r>
            <a:r>
              <a:rPr lang="en-US" sz="2800" b="1" i="1" dirty="0" err="1" smtClean="0">
                <a:solidFill>
                  <a:schemeClr val="tx2"/>
                </a:solidFill>
                <a:latin typeface="Arial"/>
                <a:cs typeface="Arial"/>
              </a:rPr>
              <a:t>mapr.com</a:t>
            </a:r>
            <a:r>
              <a:rPr lang="en-US" sz="2800" b="1" i="1" dirty="0" smtClean="0">
                <a:solidFill>
                  <a:schemeClr val="tx2"/>
                </a:solidFill>
                <a:latin typeface="Arial"/>
                <a:cs typeface="Arial"/>
              </a:rPr>
              <a:t>/</a:t>
            </a:r>
            <a:r>
              <a:rPr lang="en-US" sz="2800" b="1" i="1" dirty="0" err="1" smtClean="0">
                <a:solidFill>
                  <a:schemeClr val="tx2"/>
                </a:solidFill>
                <a:latin typeface="Arial"/>
                <a:cs typeface="Arial"/>
              </a:rPr>
              <a:t>ebooks-pdf</a:t>
            </a:r>
            <a:endParaRPr lang="en-US" sz="2800" b="1" i="1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8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397126"/>
            <a:ext cx="10360501" cy="1470025"/>
          </a:xfrm>
          <a:ln w="57150" cmpd="sng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ourier"/>
                <a:cs typeface="Courier"/>
              </a:rPr>
              <a:t>Thank You!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9446339" cy="2344287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	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52613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81325" y="800100"/>
            <a:ext cx="5673725" cy="115252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8000" b="1" spc="-1100" dirty="0"/>
              <a:t>Q &amp; A</a:t>
            </a:r>
            <a:endParaRPr lang="en-US" b="1" spc="-1100" dirty="0"/>
          </a:p>
        </p:txBody>
      </p:sp>
      <p:pic>
        <p:nvPicPr>
          <p:cNvPr id="60418" name="Picture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5425" y="3024188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5425" y="3951288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4288" y="3024188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3338" y="3951288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38250" y="3024188"/>
            <a:ext cx="3575050" cy="50641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4570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@</a:t>
            </a: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mapr</a:t>
            </a:r>
            <a:endParaRPr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285038" y="3016250"/>
            <a:ext cx="2741612" cy="542925"/>
          </a:xfrm>
          <a:prstGeom prst="rect">
            <a:avLst/>
          </a:prstGeom>
        </p:spPr>
        <p:txBody>
          <a:bodyPr lIns="0" tIns="0" rIns="0" bIns="0" anchor="ctr"/>
          <a:lstStyle>
            <a:lvl1pPr algn="l" defTabSz="4570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maprtech</a:t>
            </a:r>
            <a:endParaRPr lang="en-US" sz="28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55638" y="4841875"/>
            <a:ext cx="4151312" cy="54768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4570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2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tdunning@maprtech.com</a:t>
            </a:r>
            <a:endParaRPr 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0425" name="Picture 1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4125" y="4830763"/>
            <a:ext cx="606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114675" y="1781175"/>
            <a:ext cx="5673725" cy="6096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800" spc="-100" dirty="0">
                <a:solidFill>
                  <a:schemeClr val="bg2"/>
                </a:solidFill>
              </a:rPr>
              <a:t>Engage with us!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285038" y="3879850"/>
            <a:ext cx="2741612" cy="6350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4570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MapR</a:t>
            </a:r>
            <a:endParaRPr lang="en-US" sz="28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85038" y="4810125"/>
            <a:ext cx="2741612" cy="690563"/>
          </a:xfrm>
          <a:prstGeom prst="rect">
            <a:avLst/>
          </a:prstGeom>
        </p:spPr>
        <p:txBody>
          <a:bodyPr lIns="0" tIns="0" rIns="0" bIns="0" anchor="ctr"/>
          <a:lstStyle>
            <a:lvl1pPr algn="l" defTabSz="4570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maprtech</a:t>
            </a:r>
            <a:endParaRPr lang="en-US" sz="2800" b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250950" y="3848100"/>
            <a:ext cx="3575050" cy="601663"/>
          </a:xfrm>
          <a:prstGeom prst="rect">
            <a:avLst/>
          </a:prstGeom>
        </p:spPr>
        <p:txBody>
          <a:bodyPr lIns="0" tIns="0" rIns="0" bIns="0" anchor="ctr"/>
          <a:lstStyle>
            <a:lvl1pPr algn="l" defTabSz="4570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mapr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-technologies</a:t>
            </a:r>
          </a:p>
        </p:txBody>
      </p:sp>
      <p:pic>
        <p:nvPicPr>
          <p:cNvPr id="60430" name="Picture 3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2390775"/>
            <a:ext cx="1218565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431" name="Group 22"/>
          <p:cNvGrpSpPr>
            <a:grpSpLocks/>
          </p:cNvGrpSpPr>
          <p:nvPr/>
        </p:nvGrpSpPr>
        <p:grpSpPr bwMode="auto">
          <a:xfrm>
            <a:off x="5307013" y="4865688"/>
            <a:ext cx="493712" cy="496887"/>
            <a:chOff x="5230813" y="4865688"/>
            <a:chExt cx="638175" cy="641350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5230813" y="4865688"/>
              <a:ext cx="638175" cy="641350"/>
            </a:xfrm>
            <a:custGeom>
              <a:avLst/>
              <a:gdLst>
                <a:gd name="T0" fmla="*/ 199 w 199"/>
                <a:gd name="T1" fmla="*/ 196 h 200"/>
                <a:gd name="T2" fmla="*/ 195 w 199"/>
                <a:gd name="T3" fmla="*/ 200 h 200"/>
                <a:gd name="T4" fmla="*/ 4 w 199"/>
                <a:gd name="T5" fmla="*/ 200 h 200"/>
                <a:gd name="T6" fmla="*/ 0 w 199"/>
                <a:gd name="T7" fmla="*/ 196 h 200"/>
                <a:gd name="T8" fmla="*/ 0 w 199"/>
                <a:gd name="T9" fmla="*/ 4 h 200"/>
                <a:gd name="T10" fmla="*/ 4 w 199"/>
                <a:gd name="T11" fmla="*/ 0 h 200"/>
                <a:gd name="T12" fmla="*/ 195 w 199"/>
                <a:gd name="T13" fmla="*/ 0 h 200"/>
                <a:gd name="T14" fmla="*/ 199 w 199"/>
                <a:gd name="T15" fmla="*/ 4 h 200"/>
                <a:gd name="T16" fmla="*/ 199 w 199"/>
                <a:gd name="T17" fmla="*/ 19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200">
                  <a:moveTo>
                    <a:pt x="199" y="196"/>
                  </a:moveTo>
                  <a:cubicBezTo>
                    <a:pt x="199" y="198"/>
                    <a:pt x="197" y="200"/>
                    <a:pt x="195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1" y="200"/>
                    <a:pt x="0" y="198"/>
                    <a:pt x="0" y="1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7" y="0"/>
                    <a:pt x="199" y="2"/>
                    <a:pt x="199" y="4"/>
                  </a:cubicBezTo>
                  <a:lnTo>
                    <a:pt x="199" y="1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100000">
                  <a:schemeClr val="tx2">
                    <a:shade val="675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/>
            <a:lstStyle/>
            <a:p>
              <a:pPr defTabSz="60949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436" name="Freeform 7"/>
            <p:cNvSpPr>
              <a:spLocks noEditPoints="1"/>
            </p:cNvSpPr>
            <p:nvPr/>
          </p:nvSpPr>
          <p:spPr bwMode="auto">
            <a:xfrm>
              <a:off x="5291138" y="4991101"/>
              <a:ext cx="517525" cy="387350"/>
            </a:xfrm>
            <a:custGeom>
              <a:avLst/>
              <a:gdLst>
                <a:gd name="T0" fmla="*/ 0 w 161"/>
                <a:gd name="T1" fmla="*/ 0 h 121"/>
                <a:gd name="T2" fmla="*/ 0 w 161"/>
                <a:gd name="T3" fmla="*/ 2147483647 h 121"/>
                <a:gd name="T4" fmla="*/ 2147483647 w 161"/>
                <a:gd name="T5" fmla="*/ 2147483647 h 121"/>
                <a:gd name="T6" fmla="*/ 2147483647 w 161"/>
                <a:gd name="T7" fmla="*/ 0 h 121"/>
                <a:gd name="T8" fmla="*/ 0 w 161"/>
                <a:gd name="T9" fmla="*/ 0 h 121"/>
                <a:gd name="T10" fmla="*/ 2147483647 w 161"/>
                <a:gd name="T11" fmla="*/ 2147483647 h 121"/>
                <a:gd name="T12" fmla="*/ 2147483647 w 161"/>
                <a:gd name="T13" fmla="*/ 2147483647 h 121"/>
                <a:gd name="T14" fmla="*/ 2147483647 w 161"/>
                <a:gd name="T15" fmla="*/ 2147483647 h 121"/>
                <a:gd name="T16" fmla="*/ 2147483647 w 161"/>
                <a:gd name="T17" fmla="*/ 2147483647 h 121"/>
                <a:gd name="T18" fmla="*/ 2147483647 w 161"/>
                <a:gd name="T19" fmla="*/ 2147483647 h 121"/>
                <a:gd name="T20" fmla="*/ 2147483647 w 161"/>
                <a:gd name="T21" fmla="*/ 2147483647 h 121"/>
                <a:gd name="T22" fmla="*/ 2147483647 w 161"/>
                <a:gd name="T23" fmla="*/ 2147483647 h 121"/>
                <a:gd name="T24" fmla="*/ 2147483647 w 161"/>
                <a:gd name="T25" fmla="*/ 2147483647 h 121"/>
                <a:gd name="T26" fmla="*/ 2147483647 w 161"/>
                <a:gd name="T27" fmla="*/ 2147483647 h 121"/>
                <a:gd name="T28" fmla="*/ 2147483647 w 161"/>
                <a:gd name="T29" fmla="*/ 2147483647 h 121"/>
                <a:gd name="T30" fmla="*/ 2147483647 w 161"/>
                <a:gd name="T31" fmla="*/ 2147483647 h 121"/>
                <a:gd name="T32" fmla="*/ 2147483647 w 161"/>
                <a:gd name="T33" fmla="*/ 2147483647 h 121"/>
                <a:gd name="T34" fmla="*/ 2147483647 w 161"/>
                <a:gd name="T35" fmla="*/ 2147483647 h 121"/>
                <a:gd name="T36" fmla="*/ 2147483647 w 161"/>
                <a:gd name="T37" fmla="*/ 2147483647 h 121"/>
                <a:gd name="T38" fmla="*/ 2147483647 w 161"/>
                <a:gd name="T39" fmla="*/ 2147483647 h 121"/>
                <a:gd name="T40" fmla="*/ 2147483647 w 161"/>
                <a:gd name="T41" fmla="*/ 2147483647 h 121"/>
                <a:gd name="T42" fmla="*/ 2147483647 w 161"/>
                <a:gd name="T43" fmla="*/ 2147483647 h 121"/>
                <a:gd name="T44" fmla="*/ 2147483647 w 161"/>
                <a:gd name="T45" fmla="*/ 2147483647 h 121"/>
                <a:gd name="T46" fmla="*/ 2147483647 w 161"/>
                <a:gd name="T47" fmla="*/ 2147483647 h 121"/>
                <a:gd name="T48" fmla="*/ 2147483647 w 161"/>
                <a:gd name="T49" fmla="*/ 2147483647 h 121"/>
                <a:gd name="T50" fmla="*/ 2147483647 w 161"/>
                <a:gd name="T51" fmla="*/ 2147483647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61" h="121">
                  <a:moveTo>
                    <a:pt x="0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0" y="0"/>
                  </a:lnTo>
                  <a:close/>
                  <a:moveTo>
                    <a:pt x="106" y="71"/>
                  </a:moveTo>
                  <a:cubicBezTo>
                    <a:pt x="104" y="69"/>
                    <a:pt x="102" y="70"/>
                    <a:pt x="100" y="71"/>
                  </a:cubicBezTo>
                  <a:cubicBezTo>
                    <a:pt x="99" y="73"/>
                    <a:pt x="99" y="75"/>
                    <a:pt x="101" y="77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5"/>
                    <a:pt x="62" y="73"/>
                    <a:pt x="61" y="71"/>
                  </a:cubicBezTo>
                  <a:cubicBezTo>
                    <a:pt x="59" y="70"/>
                    <a:pt x="57" y="69"/>
                    <a:pt x="55" y="71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7" y="65"/>
                    <a:pt x="74" y="68"/>
                    <a:pt x="81" y="68"/>
                  </a:cubicBezTo>
                  <a:cubicBezTo>
                    <a:pt x="87" y="68"/>
                    <a:pt x="94" y="65"/>
                    <a:pt x="99" y="61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109"/>
                    <a:pt x="153" y="109"/>
                    <a:pt x="153" y="109"/>
                  </a:cubicBezTo>
                  <a:lnTo>
                    <a:pt x="106" y="71"/>
                  </a:lnTo>
                  <a:close/>
                  <a:moveTo>
                    <a:pt x="15" y="8"/>
                  </a:moveTo>
                  <a:cubicBezTo>
                    <a:pt x="147" y="8"/>
                    <a:pt x="147" y="8"/>
                    <a:pt x="147" y="8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87" y="61"/>
                    <a:pt x="74" y="61"/>
                    <a:pt x="67" y="55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2394916" y="3724275"/>
            <a:ext cx="7398998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46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94916" y="4645025"/>
            <a:ext cx="7398998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46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2" y="2154750"/>
            <a:ext cx="1218192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C60C30"/>
                </a:solidFill>
                <a:latin typeface="Consolas"/>
                <a:cs typeface="Consolas"/>
              </a:rPr>
              <a:t>Is this </a:t>
            </a:r>
            <a:r>
              <a:rPr lang="en-US" sz="5400" i="1" dirty="0" smtClean="0">
                <a:solidFill>
                  <a:srgbClr val="C60C30"/>
                </a:solidFill>
                <a:latin typeface="Consolas"/>
                <a:cs typeface="Consolas"/>
              </a:rPr>
              <a:t>really</a:t>
            </a:r>
            <a:r>
              <a:rPr lang="en-US" sz="5400" dirty="0" smtClean="0">
                <a:solidFill>
                  <a:srgbClr val="C60C30"/>
                </a:solidFill>
                <a:latin typeface="Consolas"/>
                <a:cs typeface="Consolas"/>
              </a:rPr>
              <a:t> a </a:t>
            </a:r>
          </a:p>
          <a:p>
            <a:pPr algn="ctr"/>
            <a:r>
              <a:rPr lang="en-US" sz="5400" dirty="0" smtClean="0">
                <a:solidFill>
                  <a:srgbClr val="C60C30"/>
                </a:solidFill>
                <a:latin typeface="Consolas"/>
                <a:cs typeface="Consolas"/>
              </a:rPr>
              <a:t>revolutionary moment?</a:t>
            </a:r>
            <a:endParaRPr lang="en-US" sz="5400" dirty="0">
              <a:solidFill>
                <a:srgbClr val="C60C3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0431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2" y="2154750"/>
            <a:ext cx="1218192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rgbClr val="C60C30"/>
                </a:solidFill>
                <a:latin typeface="Consolas"/>
                <a:cs typeface="Consolas"/>
              </a:rPr>
              <a:t>Scenario:</a:t>
            </a:r>
            <a:endParaRPr lang="en-US" sz="5400" dirty="0" smtClean="0">
              <a:solidFill>
                <a:srgbClr val="C60C30"/>
              </a:solidFill>
              <a:latin typeface="Consolas"/>
              <a:cs typeface="Consolas"/>
            </a:endParaRPr>
          </a:p>
          <a:p>
            <a:pPr algn="ctr"/>
            <a:r>
              <a:rPr lang="en-US" sz="5400" dirty="0" smtClean="0">
                <a:solidFill>
                  <a:srgbClr val="C60C30"/>
                </a:solidFill>
                <a:latin typeface="Consolas"/>
                <a:cs typeface="Consolas"/>
              </a:rPr>
              <a:t>Profile Database</a:t>
            </a:r>
            <a:endParaRPr lang="en-US" sz="5400" dirty="0">
              <a:solidFill>
                <a:srgbClr val="C60C3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1578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71700"/>
            <a:ext cx="3175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2286000"/>
            <a:ext cx="2419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Next?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71600"/>
            <a:ext cx="4991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6">
      <a:dk1>
        <a:sysClr val="windowText" lastClr="000000"/>
      </a:dk1>
      <a:lt1>
        <a:sysClr val="window" lastClr="FFFFFF"/>
      </a:lt1>
      <a:dk2>
        <a:srgbClr val="4D4F53"/>
      </a:dk2>
      <a:lt2>
        <a:srgbClr val="00274C"/>
      </a:lt2>
      <a:accent1>
        <a:srgbClr val="C60C30"/>
      </a:accent1>
      <a:accent2>
        <a:srgbClr val="3B6E8E"/>
      </a:accent2>
      <a:accent3>
        <a:srgbClr val="627D77"/>
      </a:accent3>
      <a:accent4>
        <a:srgbClr val="747678"/>
      </a:accent4>
      <a:accent5>
        <a:srgbClr val="592226"/>
      </a:accent5>
      <a:accent6>
        <a:srgbClr val="FDC82F"/>
      </a:accent6>
      <a:hlink>
        <a:srgbClr val="0098DB"/>
      </a:hlink>
      <a:folHlink>
        <a:srgbClr val="59222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round/>
          <a:headEnd/>
          <a:tailEnd/>
        </a:ln>
      </a:spPr>
      <a:bodyPr rtlCol="0" anchor="ctr"/>
      <a:lstStyle>
        <a:defPPr algn="ctr" eaLnBrk="0" hangingPunct="0">
          <a:defRPr dirty="0" smtClean="0">
            <a:solidFill>
              <a:srgbClr val="FFFFFF"/>
            </a:solidFill>
          </a:defRPr>
        </a:defPPr>
      </a:lstStyle>
    </a:spDef>
    <a:lnDef>
      <a:spPr bwMode="auto">
        <a:noFill/>
        <a:ln w="25400" algn="ctr">
          <a:solidFill>
            <a:schemeClr val="bg2"/>
          </a:solidFill>
          <a:round/>
          <a:headEnd/>
          <a:tailEnd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517</TotalTime>
  <Words>962</Words>
  <Application>Microsoft Macintosh PowerPoint</Application>
  <PresentationFormat>Custom</PresentationFormat>
  <Paragraphs>180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Theme</vt:lpstr>
      <vt:lpstr>PowerPoint Presentation</vt:lpstr>
      <vt:lpstr>Me, Us</vt:lpstr>
      <vt:lpstr>New book on Apache Flink</vt:lpstr>
      <vt:lpstr>Agenda</vt:lpstr>
      <vt:lpstr>PowerPoint Presentation</vt:lpstr>
      <vt:lpstr>PowerPoint Presentation</vt:lpstr>
      <vt:lpstr>The task</vt:lpstr>
      <vt:lpstr>Traditional Solution</vt:lpstr>
      <vt:lpstr>What Happens Next?</vt:lpstr>
      <vt:lpstr>What Happens Next?</vt:lpstr>
      <vt:lpstr>How to Get Service Isolation</vt:lpstr>
      <vt:lpstr>New Uses of Data</vt:lpstr>
      <vt:lpstr>Scaling Through Isolation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User Generated Content</vt:lpstr>
      <vt:lpstr>Yahoo Streaming Benchmark</vt:lpstr>
      <vt:lpstr>PowerPoint Presentation</vt:lpstr>
      <vt:lpstr>PowerPoint Presentation</vt:lpstr>
      <vt:lpstr>PowerPoint Presentation</vt:lpstr>
      <vt:lpstr>PowerPoint Presentation</vt:lpstr>
      <vt:lpstr>Evolution of Data Storage</vt:lpstr>
      <vt:lpstr>Evolution of Data Storage</vt:lpstr>
      <vt:lpstr>Evolution of Data Storage</vt:lpstr>
      <vt:lpstr>Evolution of Data Storage</vt:lpstr>
      <vt:lpstr>PowerPoint Presentation</vt:lpstr>
      <vt:lpstr>Key Ideas</vt:lpstr>
      <vt:lpstr>Key Issues</vt:lpstr>
      <vt:lpstr>Initial Configuration</vt:lpstr>
      <vt:lpstr>Tuning #1</vt:lpstr>
      <vt:lpstr>Tuning #2</vt:lpstr>
      <vt:lpstr>The consumer</vt:lpstr>
      <vt:lpstr>The Shuffle / Group-by</vt:lpstr>
      <vt:lpstr>Tuning #3</vt:lpstr>
      <vt:lpstr>Final Comparisons</vt:lpstr>
      <vt:lpstr>The Moral</vt:lpstr>
      <vt:lpstr>Me, Us</vt:lpstr>
      <vt:lpstr>New book on Apache Flink</vt:lpstr>
      <vt:lpstr>Streaming Architecture</vt:lpstr>
      <vt:lpstr>Short Books by Ted Dunning &amp; Ellen Friedman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Dunning</dc:creator>
  <cp:lastModifiedBy>Ted Dunning</cp:lastModifiedBy>
  <cp:revision>16</cp:revision>
  <dcterms:created xsi:type="dcterms:W3CDTF">2016-09-12T04:03:48Z</dcterms:created>
  <dcterms:modified xsi:type="dcterms:W3CDTF">2016-09-12T12:41:10Z</dcterms:modified>
</cp:coreProperties>
</file>