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41" r:id="rId4"/>
  </p:sldMasterIdLst>
  <p:notesMasterIdLst>
    <p:notesMasterId r:id="rId16"/>
  </p:notesMasterIdLst>
  <p:handoutMasterIdLst>
    <p:handoutMasterId r:id="rId17"/>
  </p:handoutMasterIdLst>
  <p:sldIdLst>
    <p:sldId id="310" r:id="rId5"/>
    <p:sldId id="311" r:id="rId6"/>
    <p:sldId id="326" r:id="rId7"/>
    <p:sldId id="312" r:id="rId8"/>
    <p:sldId id="313" r:id="rId9"/>
    <p:sldId id="315" r:id="rId10"/>
    <p:sldId id="316" r:id="rId11"/>
    <p:sldId id="319" r:id="rId12"/>
    <p:sldId id="327" r:id="rId13"/>
    <p:sldId id="320" r:id="rId14"/>
    <p:sldId id="309" r:id="rId15"/>
  </p:sldIdLst>
  <p:sldSz cx="9144000" cy="5143500" type="screen16x9"/>
  <p:notesSz cx="7010400" cy="92964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  <p15:guide id="4" orient="horz" pos="3082">
          <p15:clr>
            <a:srgbClr val="A4A3A4"/>
          </p15:clr>
        </p15:guide>
        <p15:guide id="5" pos="6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44444"/>
    <a:srgbClr val="808080"/>
    <a:srgbClr val="FFAF00"/>
    <a:srgbClr val="3DC6EF"/>
    <a:srgbClr val="6EA204"/>
    <a:srgbClr val="6E2585"/>
    <a:srgbClr val="3D6AE6"/>
    <a:srgbClr val="0085C3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55" autoAdjust="0"/>
    <p:restoredTop sz="96262" autoAdjust="0"/>
  </p:normalViewPr>
  <p:slideViewPr>
    <p:cSldViewPr snapToGrid="0">
      <p:cViewPr varScale="1">
        <p:scale>
          <a:sx n="146" d="100"/>
          <a:sy n="146" d="100"/>
        </p:scale>
        <p:origin x="-616" y="-112"/>
      </p:cViewPr>
      <p:guideLst>
        <p:guide orient="horz" pos="3072"/>
        <p:guide orient="horz" pos="3082"/>
        <p:guide pos="5577"/>
        <p:guide pos="180"/>
        <p:guide pos="629"/>
      </p:guideLst>
    </p:cSldViewPr>
  </p:slideViewPr>
  <p:outlineViewPr>
    <p:cViewPr>
      <p:scale>
        <a:sx n="33" d="100"/>
        <a:sy n="33" d="100"/>
      </p:scale>
      <p:origin x="0" y="1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32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10918" y="9048205"/>
            <a:ext cx="491516" cy="24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endParaRPr lang="en-US" sz="850" b="1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038" y="384175"/>
            <a:ext cx="6988175" cy="393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84" y="4514514"/>
            <a:ext cx="5677504" cy="4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2759" y="9086840"/>
            <a:ext cx="669675" cy="21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/>
            <a:endParaRPr lang="en-US" sz="850" b="1" i="0" u="none" baseline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8770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2437867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0166" y="267705"/>
            <a:ext cx="4285279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0166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24754075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0737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297680" cy="664797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59646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964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64797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0280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36420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830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8345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929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3694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256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7557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5201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4019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5216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5869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9495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6676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arb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tx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869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4970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8" y="264629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7567891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1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5411100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theme" Target="../theme/theme1.xml"/><Relationship Id="rId2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9/26/16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9/26/16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4832722"/>
            <a:ext cx="0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85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5274" y="4832722"/>
            <a:ext cx="0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85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5274" y="4832722"/>
            <a:ext cx="141064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50" b="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50" b="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89" y="4838853"/>
            <a:ext cx="675370" cy="12006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58776" y="4832722"/>
            <a:ext cx="234348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850" kern="12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of 11</a:t>
            </a:r>
          </a:p>
        </p:txBody>
      </p:sp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27" r:id="rId1"/>
    <p:sldLayoutId id="2147484431" r:id="rId2"/>
    <p:sldLayoutId id="2147484432" r:id="rId3"/>
    <p:sldLayoutId id="2147484422" r:id="rId4"/>
    <p:sldLayoutId id="2147484400" r:id="rId5"/>
    <p:sldLayoutId id="2147484405" r:id="rId6"/>
    <p:sldLayoutId id="2147484367" r:id="rId7"/>
    <p:sldLayoutId id="2147484244" r:id="rId8"/>
    <p:sldLayoutId id="2147484245" r:id="rId9"/>
    <p:sldLayoutId id="2147484246" r:id="rId10"/>
    <p:sldLayoutId id="2147484247" r:id="rId11"/>
    <p:sldLayoutId id="2147484248" r:id="rId12"/>
    <p:sldLayoutId id="2147484249" r:id="rId13"/>
    <p:sldLayoutId id="2147484250" r:id="rId14"/>
    <p:sldLayoutId id="2147484435" r:id="rId15"/>
    <p:sldLayoutId id="2147484407" r:id="rId16"/>
    <p:sldLayoutId id="2147484433" r:id="rId17"/>
    <p:sldLayoutId id="2147484434" r:id="rId18"/>
    <p:sldLayoutId id="2147484425" r:id="rId19"/>
    <p:sldLayoutId id="2147484424" r:id="rId20"/>
    <p:sldLayoutId id="2147484423" r:id="rId21"/>
    <p:sldLayoutId id="2147484428" r:id="rId22"/>
    <p:sldLayoutId id="2147484429" r:id="rId23"/>
    <p:sldLayoutId id="2147484430" r:id="rId24"/>
  </p:sldLayoutIdLst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084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mailto:eron.wright@emc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apache.org/jira/browse/FLINK-3929" TargetMode="External"/><Relationship Id="rId4" Type="http://schemas.openxmlformats.org/officeDocument/2006/relationships/hyperlink" Target="https://issues.apache.org/jira/browse/FLINK-3930" TargetMode="External"/><Relationship Id="rId5" Type="http://schemas.openxmlformats.org/officeDocument/2006/relationships/hyperlink" Target="https://issues.apache.org/jira/browse/FLINK-3931" TargetMode="External"/><Relationship Id="rId6" Type="http://schemas.openxmlformats.org/officeDocument/2006/relationships/hyperlink" Target="https://issues.apache.org/jira/browse/FLINK-3932" TargetMode="External"/><Relationship Id="rId7" Type="http://schemas.openxmlformats.org/officeDocument/2006/relationships/hyperlink" Target="https://github.com/EronWright/flink/tree/feature-flink-security" TargetMode="External"/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docs.google.com/document/d/1-GQB6uVOyoaXGwtqwqLV8BHDxWiMO2WnVzBoJ8oPaAs/edit?usp=sharin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Flink Security Enhancements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74320" y="2252133"/>
            <a:ext cx="5200791" cy="1231106"/>
          </a:xfrm>
        </p:spPr>
        <p:txBody>
          <a:bodyPr/>
          <a:lstStyle/>
          <a:p>
            <a:r>
              <a:rPr lang="en-US" dirty="0" smtClean="0"/>
              <a:t>Eron Wright – </a:t>
            </a:r>
            <a:r>
              <a:rPr lang="en-US" dirty="0" smtClean="0">
                <a:hlinkClick r:id="rId2"/>
              </a:rPr>
              <a:t>eron.wright@emc.com</a:t>
            </a:r>
            <a:endParaRPr lang="en-US" dirty="0"/>
          </a:p>
          <a:p>
            <a:r>
              <a:rPr lang="en-US" dirty="0" smtClean="0"/>
              <a:t>DELL EMC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eronwright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267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Status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Targeted for: </a:t>
            </a:r>
            <a:r>
              <a:rPr lang="en-US" dirty="0" smtClean="0"/>
              <a:t>Flink 1.2</a:t>
            </a:r>
          </a:p>
          <a:p>
            <a:r>
              <a:rPr lang="en-US" b="1" dirty="0" smtClean="0"/>
              <a:t>Contributors:</a:t>
            </a:r>
          </a:p>
          <a:p>
            <a:pPr lvl="1"/>
            <a:r>
              <a:rPr lang="en-US" dirty="0" smtClean="0"/>
              <a:t>Vijay </a:t>
            </a:r>
            <a:r>
              <a:rPr lang="en-US" dirty="0" err="1" smtClean="0"/>
              <a:t>Srinivasaraghavan</a:t>
            </a:r>
            <a:r>
              <a:rPr lang="en-US" dirty="0" smtClean="0"/>
              <a:t> (Dell EMC)</a:t>
            </a:r>
          </a:p>
          <a:p>
            <a:pPr lvl="1"/>
            <a:r>
              <a:rPr lang="en-US" dirty="0" smtClean="0"/>
              <a:t>Suresh </a:t>
            </a:r>
            <a:r>
              <a:rPr lang="en-US" dirty="0" err="1" smtClean="0"/>
              <a:t>Krishnappa</a:t>
            </a:r>
            <a:r>
              <a:rPr lang="en-US" dirty="0" smtClean="0"/>
              <a:t> (Dell EMC)</a:t>
            </a:r>
          </a:p>
          <a:p>
            <a:r>
              <a:rPr lang="en-US" b="1" dirty="0" smtClean="0"/>
              <a:t>Design Doc: </a:t>
            </a:r>
            <a:r>
              <a:rPr lang="en-US" dirty="0" smtClean="0">
                <a:hlinkClick r:id="rId2"/>
              </a:rPr>
              <a:t>Secure Data Access on Google Docs</a:t>
            </a:r>
            <a:endParaRPr lang="en-US" dirty="0" smtClean="0"/>
          </a:p>
          <a:p>
            <a:r>
              <a:rPr lang="en-US" b="1" dirty="0" smtClean="0"/>
              <a:t>JIRAs:</a:t>
            </a:r>
          </a:p>
          <a:p>
            <a:pPr lvl="1"/>
            <a:r>
              <a:rPr lang="en-US" dirty="0" smtClean="0">
                <a:hlinkClick r:id="rId3"/>
              </a:rPr>
              <a:t>FLINK-3929 </a:t>
            </a:r>
            <a:r>
              <a:rPr lang="en-US" dirty="0"/>
              <a:t>- Support for Kerberos Authentication with Keytab </a:t>
            </a:r>
            <a:r>
              <a:rPr lang="en-US" dirty="0" smtClean="0"/>
              <a:t>Credential</a:t>
            </a:r>
          </a:p>
          <a:p>
            <a:pPr lvl="1"/>
            <a:r>
              <a:rPr lang="en-US" dirty="0" smtClean="0">
                <a:hlinkClick r:id="rId4"/>
              </a:rPr>
              <a:t>FLINK-3930 </a:t>
            </a:r>
            <a:r>
              <a:rPr lang="en-US" dirty="0"/>
              <a:t>- Implement Service-Level Authorization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FLINK-3931</a:t>
            </a:r>
            <a:r>
              <a:rPr lang="en-US" dirty="0" smtClean="0"/>
              <a:t> </a:t>
            </a:r>
            <a:r>
              <a:rPr lang="en-US" dirty="0"/>
              <a:t>- Implement Transport Encryption (SSL/TLS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hlinkClick r:id="rId6"/>
              </a:rPr>
              <a:t>FLINK-3932 </a:t>
            </a:r>
            <a:r>
              <a:rPr lang="en-US" dirty="0"/>
              <a:t>- Implement State Backend Security</a:t>
            </a:r>
            <a:endParaRPr lang="en-US" dirty="0" smtClean="0"/>
          </a:p>
          <a:p>
            <a:r>
              <a:rPr lang="en-US" b="1" dirty="0" smtClean="0"/>
              <a:t>Code: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https://github.com/EronWright/flink/tree/feature-flink-</a:t>
            </a:r>
            <a:r>
              <a:rPr lang="en-US" dirty="0" smtClean="0">
                <a:hlinkClick r:id="rId7"/>
              </a:rPr>
              <a:t>security</a:t>
            </a:r>
            <a:endParaRPr lang="en-US" dirty="0" smtClean="0"/>
          </a:p>
          <a:p>
            <a:pPr marL="341313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108987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1801367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Security 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74319" y="2018253"/>
            <a:ext cx="7955279" cy="246230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Kerberos Authentication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Service-Level Authorization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Transport Security (SSL/TLS)</a:t>
            </a:r>
          </a:p>
        </p:txBody>
      </p:sp>
    </p:spTree>
    <p:extLst>
      <p:ext uri="{BB962C8B-B14F-4D97-AF65-F5344CB8AC3E}">
        <p14:creationId xmlns:p14="http://schemas.microsoft.com/office/powerpoint/2010/main" val="987501736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Capability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3944316" cy="320040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b="1" dirty="0" err="1" smtClean="0"/>
              <a:t>Hadoop</a:t>
            </a:r>
            <a:r>
              <a:rPr lang="en-US" b="1" dirty="0" smtClean="0"/>
              <a:t> Delegation Token (DT)</a:t>
            </a:r>
          </a:p>
          <a:p>
            <a:pPr marL="858838" lvl="1" indent="-285750">
              <a:buFont typeface="Arial"/>
              <a:buChar char="•"/>
            </a:pPr>
            <a:r>
              <a:rPr lang="en-US" dirty="0" smtClean="0"/>
              <a:t>CLI uses Kerberos to authenticate to HDFS</a:t>
            </a:r>
          </a:p>
          <a:p>
            <a:pPr marL="858838" lvl="1" indent="-285750">
              <a:buFont typeface="Arial"/>
              <a:buChar char="•"/>
            </a:pPr>
            <a:r>
              <a:rPr lang="en-US" dirty="0" smtClean="0"/>
              <a:t>HDFS provides a DT, which CLI passes to the Flink cluster</a:t>
            </a:r>
          </a:p>
          <a:p>
            <a:pPr marL="858838" lvl="1" indent="-285750">
              <a:buFont typeface="Arial"/>
              <a:buChar char="•"/>
            </a:pPr>
            <a:r>
              <a:rPr lang="en-US" dirty="0" smtClean="0"/>
              <a:t>Cluster is able to access HDFS files on behalf of the user</a:t>
            </a:r>
          </a:p>
          <a:p>
            <a:pPr marL="342900" indent="-342900">
              <a:buFont typeface="Arial"/>
              <a:buChar char="•"/>
            </a:pPr>
            <a:r>
              <a:rPr lang="en-US" b="1" dirty="0" smtClean="0"/>
              <a:t>Limitations</a:t>
            </a:r>
          </a:p>
          <a:p>
            <a:pPr marL="915988" lvl="1" indent="-342900">
              <a:buFont typeface="Arial"/>
              <a:buChar char="•"/>
            </a:pPr>
            <a:r>
              <a:rPr lang="en-US" dirty="0" smtClean="0"/>
              <a:t>YARN mode only</a:t>
            </a:r>
          </a:p>
          <a:p>
            <a:pPr marL="915988" lvl="1" indent="-342900">
              <a:buFont typeface="Arial"/>
              <a:buChar char="•"/>
            </a:pPr>
            <a:r>
              <a:rPr lang="en-US" dirty="0" smtClean="0"/>
              <a:t>Not useful to non-</a:t>
            </a:r>
            <a:r>
              <a:rPr lang="en-US" dirty="0" err="1" smtClean="0"/>
              <a:t>Hadoop</a:t>
            </a:r>
            <a:r>
              <a:rPr lang="en-US" dirty="0" smtClean="0"/>
              <a:t> services, e.g. Kafka.</a:t>
            </a:r>
          </a:p>
          <a:p>
            <a:pPr marL="342900" indent="-342900">
              <a:buFont typeface="Arial"/>
              <a:buChar char="•"/>
            </a:pPr>
            <a:r>
              <a:rPr lang="en-US" b="1" dirty="0" smtClean="0"/>
              <a:t>Note: Still supported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4773380" y="1487591"/>
            <a:ext cx="4159686" cy="2793144"/>
            <a:chOff x="4634209" y="1313604"/>
            <a:chExt cx="4159686" cy="2793144"/>
          </a:xfrm>
        </p:grpSpPr>
        <p:cxnSp>
          <p:nvCxnSpPr>
            <p:cNvPr id="93" name="Straight Arrow Connector 92"/>
            <p:cNvCxnSpPr>
              <a:stCxn id="133" idx="1"/>
              <a:endCxn id="125" idx="3"/>
            </p:cNvCxnSpPr>
            <p:nvPr/>
          </p:nvCxnSpPr>
          <p:spPr>
            <a:xfrm flipH="1">
              <a:off x="5502165" y="2119568"/>
              <a:ext cx="1771775" cy="1321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>
              <a:endCxn id="130" idx="1"/>
            </p:cNvCxnSpPr>
            <p:nvPr/>
          </p:nvCxnSpPr>
          <p:spPr>
            <a:xfrm rot="16200000" flipH="1">
              <a:off x="6839387" y="2363605"/>
              <a:ext cx="675150" cy="193229"/>
            </a:xfrm>
            <a:prstGeom prst="bentConnector2">
              <a:avLst/>
            </a:prstGeom>
            <a:ln w="12700" cmpd="sng">
              <a:solidFill>
                <a:srgbClr val="0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endCxn id="127" idx="3"/>
            </p:cNvCxnSpPr>
            <p:nvPr/>
          </p:nvCxnSpPr>
          <p:spPr>
            <a:xfrm>
              <a:off x="6480171" y="2140044"/>
              <a:ext cx="1478" cy="363396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/>
            <p:cNvGrpSpPr/>
            <p:nvPr/>
          </p:nvGrpSpPr>
          <p:grpSpPr>
            <a:xfrm>
              <a:off x="7273940" y="1854869"/>
              <a:ext cx="911444" cy="515871"/>
              <a:chOff x="7134769" y="1071926"/>
              <a:chExt cx="911444" cy="515871"/>
            </a:xfrm>
          </p:grpSpPr>
          <p:sp>
            <p:nvSpPr>
              <p:cNvPr id="132" name="Process 131"/>
              <p:cNvSpPr/>
              <p:nvPr/>
            </p:nvSpPr>
            <p:spPr>
              <a:xfrm>
                <a:off x="7169195" y="1071926"/>
                <a:ext cx="822960" cy="515871"/>
              </a:xfrm>
              <a:prstGeom prst="flowChartProcess">
                <a:avLst/>
              </a:prstGeom>
              <a:solidFill>
                <a:schemeClr val="bg1"/>
              </a:solidFill>
              <a:ln w="12700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sz="1400" dirty="0" smtClean="0">
                    <a:solidFill>
                      <a:srgbClr val="FFFFFF"/>
                    </a:solidFill>
                  </a:rPr>
                  <a:t>TM</a:t>
                </a: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7134769" y="1246232"/>
                <a:ext cx="93812" cy="180786"/>
              </a:xfrm>
              <a:prstGeom prst="rect">
                <a:avLst/>
              </a:prstGeom>
              <a:solidFill>
                <a:schemeClr val="tx1"/>
              </a:solidFill>
              <a:ln w="12700" cmpd="sng">
                <a:solidFill>
                  <a:schemeClr val="bg2"/>
                </a:solidFill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7952401" y="1246232"/>
                <a:ext cx="93812" cy="180786"/>
              </a:xfrm>
              <a:prstGeom prst="rect">
                <a:avLst/>
              </a:prstGeom>
              <a:solidFill>
                <a:schemeClr val="tx1"/>
              </a:solidFill>
              <a:ln w="12700" cmpd="sng">
                <a:solidFill>
                  <a:schemeClr val="bg2"/>
                </a:solidFill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7273577" y="2537930"/>
              <a:ext cx="911806" cy="515871"/>
              <a:chOff x="7134406" y="1754987"/>
              <a:chExt cx="911806" cy="515871"/>
            </a:xfrm>
          </p:grpSpPr>
          <p:sp>
            <p:nvSpPr>
              <p:cNvPr id="129" name="Process 128"/>
              <p:cNvSpPr/>
              <p:nvPr/>
            </p:nvSpPr>
            <p:spPr>
              <a:xfrm>
                <a:off x="7173726" y="1754987"/>
                <a:ext cx="822960" cy="515871"/>
              </a:xfrm>
              <a:prstGeom prst="flowChartProcess">
                <a:avLst/>
              </a:prstGeom>
              <a:solidFill>
                <a:schemeClr val="bg1"/>
              </a:solidFill>
              <a:ln w="12700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sz="1400" dirty="0" smtClean="0">
                    <a:solidFill>
                      <a:srgbClr val="FFFFFF"/>
                    </a:solidFill>
                  </a:rPr>
                  <a:t>TM</a:t>
                </a: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7134406" y="1924459"/>
                <a:ext cx="93812" cy="180786"/>
              </a:xfrm>
              <a:prstGeom prst="rect">
                <a:avLst/>
              </a:prstGeom>
              <a:solidFill>
                <a:schemeClr val="tx1"/>
              </a:solidFill>
              <a:ln w="12700" cmpd="sng">
                <a:solidFill>
                  <a:schemeClr val="bg2"/>
                </a:solidFill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7952400" y="1924782"/>
                <a:ext cx="93812" cy="180786"/>
              </a:xfrm>
              <a:prstGeom prst="rect">
                <a:avLst/>
              </a:prstGeom>
              <a:solidFill>
                <a:schemeClr val="tx1"/>
              </a:solidFill>
              <a:ln w="12700" cmpd="sng">
                <a:solidFill>
                  <a:schemeClr val="bg2"/>
                </a:solidFill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98" name="Elbow Connector 97"/>
            <p:cNvCxnSpPr>
              <a:stCxn id="134" idx="3"/>
              <a:endCxn id="131" idx="3"/>
            </p:cNvCxnSpPr>
            <p:nvPr/>
          </p:nvCxnSpPr>
          <p:spPr>
            <a:xfrm flipH="1">
              <a:off x="8185383" y="2119568"/>
              <a:ext cx="1" cy="678550"/>
            </a:xfrm>
            <a:prstGeom prst="bentConnector3">
              <a:avLst>
                <a:gd name="adj1" fmla="val -22860000000"/>
              </a:avLst>
            </a:prstGeom>
            <a:ln w="2857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 rot="5400000">
              <a:off x="8272003" y="2314032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bg2"/>
                  </a:solidFill>
                  <a:latin typeface="+mn-lt"/>
                </a:rPr>
                <a:t>DATA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140940" y="1818168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bg2"/>
                  </a:solidFill>
                  <a:latin typeface="+mn-lt"/>
                </a:rPr>
                <a:t>AKKA</a:t>
              </a: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6038792" y="2503440"/>
              <a:ext cx="849052" cy="554873"/>
              <a:chOff x="5899621" y="1720497"/>
              <a:chExt cx="849052" cy="554873"/>
            </a:xfrm>
          </p:grpSpPr>
          <p:sp>
            <p:nvSpPr>
              <p:cNvPr id="126" name="Process 125"/>
              <p:cNvSpPr/>
              <p:nvPr/>
            </p:nvSpPr>
            <p:spPr>
              <a:xfrm>
                <a:off x="5925713" y="1759499"/>
                <a:ext cx="822960" cy="515871"/>
              </a:xfrm>
              <a:prstGeom prst="flowChartProcess">
                <a:avLst/>
              </a:prstGeom>
              <a:solidFill>
                <a:schemeClr val="bg1"/>
              </a:solidFill>
              <a:ln w="12700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sz="1400" dirty="0" smtClean="0">
                    <a:solidFill>
                      <a:srgbClr val="FFFFFF"/>
                    </a:solidFill>
                  </a:rPr>
                  <a:t>JM</a:t>
                </a:r>
              </a:p>
            </p:txBody>
          </p:sp>
          <p:sp>
            <p:nvSpPr>
              <p:cNvPr id="127" name="Rectangle 126"/>
              <p:cNvSpPr/>
              <p:nvPr/>
            </p:nvSpPr>
            <p:spPr>
              <a:xfrm rot="16200000">
                <a:off x="6295572" y="1677010"/>
                <a:ext cx="93812" cy="180786"/>
              </a:xfrm>
              <a:prstGeom prst="rect">
                <a:avLst/>
              </a:prstGeom>
              <a:solidFill>
                <a:schemeClr val="tx1"/>
              </a:solidFill>
              <a:ln w="12700" cmpd="sng">
                <a:solidFill>
                  <a:schemeClr val="bg2"/>
                </a:solidFill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5899621" y="1924782"/>
                <a:ext cx="93812" cy="180786"/>
              </a:xfrm>
              <a:prstGeom prst="rect">
                <a:avLst/>
              </a:prstGeom>
              <a:solidFill>
                <a:schemeClr val="tx1"/>
              </a:solidFill>
              <a:ln w="12700" cmpd="sng">
                <a:solidFill>
                  <a:schemeClr val="bg2"/>
                </a:solidFill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4634209" y="1859704"/>
              <a:ext cx="867956" cy="515871"/>
              <a:chOff x="4782079" y="1076761"/>
              <a:chExt cx="867956" cy="515871"/>
            </a:xfrm>
          </p:grpSpPr>
          <p:sp>
            <p:nvSpPr>
              <p:cNvPr id="124" name="Process 123"/>
              <p:cNvSpPr/>
              <p:nvPr/>
            </p:nvSpPr>
            <p:spPr>
              <a:xfrm>
                <a:off x="4782079" y="1076761"/>
                <a:ext cx="822960" cy="515871"/>
              </a:xfrm>
              <a:prstGeom prst="flowChartProcess">
                <a:avLst/>
              </a:prstGeom>
              <a:solidFill>
                <a:schemeClr val="bg1"/>
              </a:solidFill>
              <a:ln w="12700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sz="1400" dirty="0" smtClean="0">
                    <a:solidFill>
                      <a:srgbClr val="FFFFFF"/>
                    </a:solidFill>
                  </a:rPr>
                  <a:t>CLI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5556223" y="1259442"/>
                <a:ext cx="93812" cy="180786"/>
              </a:xfrm>
              <a:prstGeom prst="rect">
                <a:avLst/>
              </a:prstGeom>
              <a:solidFill>
                <a:schemeClr val="tx2"/>
              </a:solidFill>
              <a:ln w="12700" cmpd="sng">
                <a:solidFill>
                  <a:schemeClr val="bg2"/>
                </a:solidFill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4638740" y="2542765"/>
              <a:ext cx="867956" cy="515871"/>
              <a:chOff x="4782079" y="1076761"/>
              <a:chExt cx="867956" cy="515871"/>
            </a:xfrm>
          </p:grpSpPr>
          <p:sp>
            <p:nvSpPr>
              <p:cNvPr id="122" name="Process 121"/>
              <p:cNvSpPr/>
              <p:nvPr/>
            </p:nvSpPr>
            <p:spPr>
              <a:xfrm>
                <a:off x="4782079" y="1076761"/>
                <a:ext cx="822960" cy="515871"/>
              </a:xfrm>
              <a:prstGeom prst="flowChartProcess">
                <a:avLst/>
              </a:prstGeom>
              <a:solidFill>
                <a:schemeClr val="bg1"/>
              </a:solidFill>
              <a:ln w="12700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sz="900" dirty="0" smtClean="0">
                    <a:solidFill>
                      <a:srgbClr val="FFFFFF"/>
                    </a:solidFill>
                  </a:rPr>
                  <a:t>WEB</a:t>
                </a:r>
              </a:p>
              <a:p>
                <a:pPr algn="ctr"/>
                <a:r>
                  <a:rPr lang="en-US" sz="900" dirty="0" smtClean="0">
                    <a:solidFill>
                      <a:srgbClr val="FFFFFF"/>
                    </a:solidFill>
                  </a:rPr>
                  <a:t>BROWSER</a:t>
                </a: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5556223" y="1242043"/>
                <a:ext cx="93812" cy="180786"/>
              </a:xfrm>
              <a:prstGeom prst="rect">
                <a:avLst/>
              </a:prstGeom>
              <a:solidFill>
                <a:schemeClr val="tx2"/>
              </a:solidFill>
              <a:ln w="12700" cmpd="sng">
                <a:solidFill>
                  <a:schemeClr val="bg2"/>
                </a:solidFill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04" name="Straight Arrow Connector 103"/>
            <p:cNvCxnSpPr>
              <a:stCxn id="123" idx="3"/>
              <a:endCxn id="128" idx="1"/>
            </p:cNvCxnSpPr>
            <p:nvPr/>
          </p:nvCxnSpPr>
          <p:spPr>
            <a:xfrm flipV="1">
              <a:off x="5506696" y="2798118"/>
              <a:ext cx="532096" cy="322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104"/>
            <p:cNvGrpSpPr/>
            <p:nvPr/>
          </p:nvGrpSpPr>
          <p:grpSpPr>
            <a:xfrm>
              <a:off x="6382550" y="3551875"/>
              <a:ext cx="822960" cy="554873"/>
              <a:chOff x="6669592" y="2821128"/>
              <a:chExt cx="822960" cy="554873"/>
            </a:xfrm>
          </p:grpSpPr>
          <p:sp>
            <p:nvSpPr>
              <p:cNvPr id="120" name="Process 119"/>
              <p:cNvSpPr/>
              <p:nvPr/>
            </p:nvSpPr>
            <p:spPr>
              <a:xfrm>
                <a:off x="6669592" y="2860130"/>
                <a:ext cx="822960" cy="515871"/>
              </a:xfrm>
              <a:prstGeom prst="flowChartProcess">
                <a:avLst/>
              </a:prstGeom>
              <a:solidFill>
                <a:schemeClr val="bg1"/>
              </a:solidFill>
              <a:ln w="12700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sz="1400" dirty="0" smtClean="0">
                    <a:solidFill>
                      <a:srgbClr val="FFFFFF"/>
                    </a:solidFill>
                  </a:rPr>
                  <a:t>KAFKA</a:t>
                </a:r>
              </a:p>
            </p:txBody>
          </p:sp>
          <p:sp>
            <p:nvSpPr>
              <p:cNvPr id="121" name="Rectangle 120"/>
              <p:cNvSpPr/>
              <p:nvPr/>
            </p:nvSpPr>
            <p:spPr>
              <a:xfrm rot="16200000">
                <a:off x="7039451" y="2777641"/>
                <a:ext cx="93812" cy="180786"/>
              </a:xfrm>
              <a:prstGeom prst="rect">
                <a:avLst/>
              </a:prstGeom>
              <a:solidFill>
                <a:schemeClr val="tx1"/>
              </a:solidFill>
              <a:ln w="12700" cmpd="sng">
                <a:solidFill>
                  <a:schemeClr val="bg2"/>
                </a:solidFill>
              </a:ln>
              <a:effectLst>
                <a:glow rad="177800">
                  <a:srgbClr val="FF0000"/>
                </a:glo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7309092" y="3547686"/>
              <a:ext cx="822960" cy="554873"/>
              <a:chOff x="6669592" y="2821128"/>
              <a:chExt cx="822960" cy="554873"/>
            </a:xfrm>
          </p:grpSpPr>
          <p:sp>
            <p:nvSpPr>
              <p:cNvPr id="118" name="Process 117"/>
              <p:cNvSpPr/>
              <p:nvPr/>
            </p:nvSpPr>
            <p:spPr>
              <a:xfrm>
                <a:off x="6669592" y="2860130"/>
                <a:ext cx="822960" cy="515871"/>
              </a:xfrm>
              <a:prstGeom prst="flowChartProcess">
                <a:avLst/>
              </a:prstGeom>
              <a:solidFill>
                <a:schemeClr val="bg1"/>
              </a:solidFill>
              <a:ln w="12700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sz="1400" dirty="0" smtClean="0">
                    <a:solidFill>
                      <a:srgbClr val="FFFFFF"/>
                    </a:solidFill>
                  </a:rPr>
                  <a:t>HDFS</a:t>
                </a:r>
              </a:p>
            </p:txBody>
          </p:sp>
          <p:sp>
            <p:nvSpPr>
              <p:cNvPr id="119" name="Rectangle 118"/>
              <p:cNvSpPr/>
              <p:nvPr/>
            </p:nvSpPr>
            <p:spPr>
              <a:xfrm rot="16200000">
                <a:off x="7039451" y="2777641"/>
                <a:ext cx="93812" cy="180786"/>
              </a:xfrm>
              <a:prstGeom prst="rect">
                <a:avLst/>
              </a:prstGeom>
              <a:solidFill>
                <a:schemeClr val="tx1"/>
              </a:solidFill>
              <a:ln w="12700" cmpd="sng">
                <a:solidFill>
                  <a:schemeClr val="bg2"/>
                </a:solidFill>
              </a:ln>
              <a:effectLst>
                <a:glow rad="177800">
                  <a:schemeClr val="accent2"/>
                </a:glo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5465070" y="3547686"/>
              <a:ext cx="822960" cy="554873"/>
              <a:chOff x="6669592" y="2821128"/>
              <a:chExt cx="822960" cy="554873"/>
            </a:xfrm>
          </p:grpSpPr>
          <p:sp>
            <p:nvSpPr>
              <p:cNvPr id="116" name="Process 115"/>
              <p:cNvSpPr/>
              <p:nvPr/>
            </p:nvSpPr>
            <p:spPr>
              <a:xfrm>
                <a:off x="6669592" y="2860130"/>
                <a:ext cx="822960" cy="515871"/>
              </a:xfrm>
              <a:prstGeom prst="flowChartProcess">
                <a:avLst/>
              </a:prstGeom>
              <a:solidFill>
                <a:schemeClr val="bg1"/>
              </a:solidFill>
              <a:ln w="12700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sz="1400" dirty="0" smtClean="0">
                    <a:solidFill>
                      <a:srgbClr val="FFFFFF"/>
                    </a:solidFill>
                  </a:rPr>
                  <a:t>ZK</a:t>
                </a:r>
              </a:p>
            </p:txBody>
          </p:sp>
          <p:sp>
            <p:nvSpPr>
              <p:cNvPr id="117" name="Rectangle 116"/>
              <p:cNvSpPr/>
              <p:nvPr/>
            </p:nvSpPr>
            <p:spPr>
              <a:xfrm rot="16200000">
                <a:off x="7039451" y="2777641"/>
                <a:ext cx="93812" cy="180786"/>
              </a:xfrm>
              <a:prstGeom prst="rect">
                <a:avLst/>
              </a:prstGeom>
              <a:solidFill>
                <a:schemeClr val="tx1"/>
              </a:solidFill>
              <a:ln w="12700" cmpd="sng">
                <a:solidFill>
                  <a:schemeClr val="bg2"/>
                </a:solidFill>
              </a:ln>
              <a:effectLst>
                <a:glow rad="177800">
                  <a:srgbClr val="FF0000"/>
                </a:glo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8" name="Rectangle 107"/>
            <p:cNvSpPr/>
            <p:nvPr/>
          </p:nvSpPr>
          <p:spPr>
            <a:xfrm rot="16200000">
              <a:off x="7683119" y="2960328"/>
              <a:ext cx="93812" cy="180786"/>
            </a:xfrm>
            <a:prstGeom prst="rect">
              <a:avLst/>
            </a:prstGeom>
            <a:solidFill>
              <a:schemeClr val="tx2"/>
            </a:solidFill>
            <a:ln w="12700" cmpd="sng">
              <a:solidFill>
                <a:schemeClr val="bg2"/>
              </a:solidFill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 rot="16200000">
              <a:off x="6430575" y="2960328"/>
              <a:ext cx="93812" cy="180786"/>
            </a:xfrm>
            <a:prstGeom prst="rect">
              <a:avLst/>
            </a:prstGeom>
            <a:solidFill>
              <a:schemeClr val="tx2"/>
            </a:solidFill>
            <a:ln w="12700" cmpd="sng">
              <a:solidFill>
                <a:schemeClr val="bg2"/>
              </a:solidFill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110" name="Straight Connector 109"/>
            <p:cNvCxnSpPr>
              <a:stCxn id="109" idx="1"/>
              <a:endCxn id="117" idx="3"/>
            </p:cNvCxnSpPr>
            <p:nvPr/>
          </p:nvCxnSpPr>
          <p:spPr>
            <a:xfrm flipH="1">
              <a:off x="5881835" y="3097627"/>
              <a:ext cx="595646" cy="450059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08" idx="1"/>
              <a:endCxn id="121" idx="3"/>
            </p:cNvCxnSpPr>
            <p:nvPr/>
          </p:nvCxnSpPr>
          <p:spPr>
            <a:xfrm flipH="1">
              <a:off x="6799315" y="3097627"/>
              <a:ext cx="930710" cy="454248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108" idx="1"/>
              <a:endCxn id="119" idx="3"/>
            </p:cNvCxnSpPr>
            <p:nvPr/>
          </p:nvCxnSpPr>
          <p:spPr>
            <a:xfrm flipH="1">
              <a:off x="7725857" y="3097627"/>
              <a:ext cx="4168" cy="450059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5490118" y="2498728"/>
              <a:ext cx="5836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HTTP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677270" y="1313604"/>
              <a:ext cx="3116625" cy="2044352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ysDot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190637" y="2949086"/>
              <a:ext cx="5908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000" dirty="0" smtClean="0">
                  <a:solidFill>
                    <a:schemeClr val="bg2"/>
                  </a:solidFill>
                  <a:latin typeface="+mn-lt"/>
                </a:rPr>
                <a:t>Flink</a:t>
              </a:r>
            </a:p>
            <a:p>
              <a:pPr algn="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000" dirty="0" smtClean="0">
                  <a:solidFill>
                    <a:schemeClr val="bg2"/>
                  </a:solidFill>
                  <a:latin typeface="+mn-lt"/>
                </a:rPr>
                <a:t>Cluster</a:t>
              </a: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898159" y="1552997"/>
            <a:ext cx="1680072" cy="307777"/>
            <a:chOff x="3605998" y="4210492"/>
            <a:chExt cx="1680072" cy="307777"/>
          </a:xfrm>
        </p:grpSpPr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5998" y="4210493"/>
              <a:ext cx="212360" cy="293764"/>
            </a:xfrm>
            <a:prstGeom prst="rect">
              <a:avLst/>
            </a:prstGeom>
            <a:effectLst/>
          </p:spPr>
        </p:pic>
        <p:sp>
          <p:nvSpPr>
            <p:cNvPr id="137" name="TextBox 136"/>
            <p:cNvSpPr txBox="1"/>
            <p:nvPr/>
          </p:nvSpPr>
          <p:spPr>
            <a:xfrm>
              <a:off x="3783723" y="4210492"/>
              <a:ext cx="15023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>
                  <a:solidFill>
                    <a:schemeClr val="bg2"/>
                  </a:solidFill>
                  <a:latin typeface="+mn-lt"/>
                </a:rPr>
                <a:t>d</a:t>
              </a:r>
              <a:r>
                <a:rPr lang="en-US" sz="1400" dirty="0" smtClean="0">
                  <a:solidFill>
                    <a:schemeClr val="bg2"/>
                  </a:solidFill>
                  <a:latin typeface="+mn-lt"/>
                </a:rPr>
                <a:t>elegation token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393820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Kerberos Authentication </a:t>
            </a:r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4013902" cy="320040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b="1" dirty="0" smtClean="0"/>
              <a:t>“Cluster-Level Kerberos Identity”</a:t>
            </a:r>
          </a:p>
          <a:p>
            <a:pPr marL="858838" lvl="1" indent="-285750">
              <a:buFont typeface="Arial"/>
              <a:buChar char="•"/>
            </a:pPr>
            <a:r>
              <a:rPr lang="en-US" dirty="0"/>
              <a:t>Keytab-</a:t>
            </a:r>
            <a:r>
              <a:rPr lang="en-US" dirty="0" smtClean="0"/>
              <a:t>based</a:t>
            </a:r>
          </a:p>
          <a:p>
            <a:pPr marL="858838" lvl="1" indent="-285750">
              <a:buFont typeface="Arial"/>
              <a:buChar char="•"/>
            </a:pPr>
            <a:r>
              <a:rPr lang="en-US" dirty="0" smtClean="0"/>
              <a:t>Shared by all jobs, not job-specific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Enables Kerberos authentication</a:t>
            </a:r>
          </a:p>
          <a:p>
            <a:pPr marL="858838" lvl="1" indent="-285750">
              <a:buFont typeface="Arial"/>
              <a:buChar char="•"/>
            </a:pPr>
            <a:r>
              <a:rPr lang="en-US" dirty="0" smtClean="0"/>
              <a:t>Data Sources and Sinks (HDFS, Kafka</a:t>
            </a:r>
            <a:r>
              <a:rPr lang="is-IS" dirty="0" smtClean="0"/>
              <a:t>…)</a:t>
            </a:r>
            <a:endParaRPr lang="en-US" dirty="0" smtClean="0"/>
          </a:p>
          <a:p>
            <a:pPr marL="858838" lvl="1" indent="-285750">
              <a:buFont typeface="Arial"/>
              <a:buChar char="•"/>
            </a:pPr>
            <a:r>
              <a:rPr lang="en-US" dirty="0" smtClean="0"/>
              <a:t>State </a:t>
            </a:r>
            <a:r>
              <a:rPr lang="en-US" dirty="0" err="1" smtClean="0"/>
              <a:t>Backends</a:t>
            </a:r>
            <a:r>
              <a:rPr lang="en-US" dirty="0" smtClean="0"/>
              <a:t> (</a:t>
            </a:r>
            <a:r>
              <a:rPr lang="en-US" dirty="0" err="1" smtClean="0"/>
              <a:t>ZooKeeper</a:t>
            </a:r>
            <a:r>
              <a:rPr lang="is-IS" dirty="0" smtClean="0"/>
              <a:t>…)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Protects </a:t>
            </a:r>
            <a:r>
              <a:rPr lang="en-US" b="1" dirty="0"/>
              <a:t>s</a:t>
            </a:r>
            <a:r>
              <a:rPr lang="en-US" b="1" dirty="0" smtClean="0"/>
              <a:t>tate data</a:t>
            </a:r>
          </a:p>
          <a:p>
            <a:pPr marL="858838" lvl="1" indent="-285750">
              <a:buFont typeface="Arial"/>
              <a:buChar char="•"/>
            </a:pPr>
            <a:r>
              <a:rPr lang="en-US" dirty="0" smtClean="0"/>
              <a:t>ACL on </a:t>
            </a:r>
            <a:r>
              <a:rPr lang="en-US" dirty="0" err="1" smtClean="0"/>
              <a:t>znodes</a:t>
            </a:r>
            <a:r>
              <a:rPr lang="en-US" dirty="0" smtClean="0"/>
              <a:t>, files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Supported in standalone and YARN deployment modes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773380" y="1487591"/>
            <a:ext cx="4159686" cy="2793144"/>
            <a:chOff x="4634209" y="1313604"/>
            <a:chExt cx="4159686" cy="2793144"/>
          </a:xfrm>
        </p:grpSpPr>
        <p:cxnSp>
          <p:nvCxnSpPr>
            <p:cNvPr id="7" name="Straight Arrow Connector 6"/>
            <p:cNvCxnSpPr>
              <a:stCxn id="47" idx="1"/>
              <a:endCxn id="39" idx="3"/>
            </p:cNvCxnSpPr>
            <p:nvPr/>
          </p:nvCxnSpPr>
          <p:spPr>
            <a:xfrm flipH="1">
              <a:off x="5502165" y="2119568"/>
              <a:ext cx="1771775" cy="1321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>
              <a:endCxn id="44" idx="1"/>
            </p:cNvCxnSpPr>
            <p:nvPr/>
          </p:nvCxnSpPr>
          <p:spPr>
            <a:xfrm rot="16200000" flipH="1">
              <a:off x="6839387" y="2363605"/>
              <a:ext cx="675150" cy="193229"/>
            </a:xfrm>
            <a:prstGeom prst="bentConnector2">
              <a:avLst/>
            </a:prstGeom>
            <a:ln w="12700" cmpd="sng">
              <a:solidFill>
                <a:srgbClr val="0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41" idx="3"/>
            </p:cNvCxnSpPr>
            <p:nvPr/>
          </p:nvCxnSpPr>
          <p:spPr>
            <a:xfrm>
              <a:off x="6480171" y="2140044"/>
              <a:ext cx="1478" cy="363396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7273940" y="1854869"/>
              <a:ext cx="911444" cy="515871"/>
              <a:chOff x="7134769" y="1071926"/>
              <a:chExt cx="911444" cy="515871"/>
            </a:xfrm>
          </p:grpSpPr>
          <p:sp>
            <p:nvSpPr>
              <p:cNvPr id="46" name="Process 45"/>
              <p:cNvSpPr/>
              <p:nvPr/>
            </p:nvSpPr>
            <p:spPr>
              <a:xfrm>
                <a:off x="7169195" y="1071926"/>
                <a:ext cx="822960" cy="515871"/>
              </a:xfrm>
              <a:prstGeom prst="flowChartProcess">
                <a:avLst/>
              </a:prstGeom>
              <a:solidFill>
                <a:schemeClr val="bg1"/>
              </a:solidFill>
              <a:ln w="12700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sz="1400" dirty="0" smtClean="0">
                    <a:solidFill>
                      <a:srgbClr val="FFFFFF"/>
                    </a:solidFill>
                  </a:rPr>
                  <a:t>TM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7134769" y="1246232"/>
                <a:ext cx="93812" cy="180786"/>
              </a:xfrm>
              <a:prstGeom prst="rect">
                <a:avLst/>
              </a:prstGeom>
              <a:solidFill>
                <a:schemeClr val="tx1"/>
              </a:solidFill>
              <a:ln w="12700" cmpd="sng">
                <a:solidFill>
                  <a:schemeClr val="bg2"/>
                </a:solidFill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952401" y="1246232"/>
                <a:ext cx="93812" cy="180786"/>
              </a:xfrm>
              <a:prstGeom prst="rect">
                <a:avLst/>
              </a:prstGeom>
              <a:solidFill>
                <a:schemeClr val="tx1"/>
              </a:solidFill>
              <a:ln w="12700" cmpd="sng">
                <a:solidFill>
                  <a:schemeClr val="bg2"/>
                </a:solidFill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273577" y="2537930"/>
              <a:ext cx="911806" cy="515871"/>
              <a:chOff x="7134406" y="1754987"/>
              <a:chExt cx="911806" cy="515871"/>
            </a:xfrm>
          </p:grpSpPr>
          <p:sp>
            <p:nvSpPr>
              <p:cNvPr id="43" name="Process 42"/>
              <p:cNvSpPr/>
              <p:nvPr/>
            </p:nvSpPr>
            <p:spPr>
              <a:xfrm>
                <a:off x="7173726" y="1754987"/>
                <a:ext cx="822960" cy="515871"/>
              </a:xfrm>
              <a:prstGeom prst="flowChartProcess">
                <a:avLst/>
              </a:prstGeom>
              <a:solidFill>
                <a:schemeClr val="bg1"/>
              </a:solidFill>
              <a:ln w="12700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sz="1400" dirty="0" smtClean="0">
                    <a:solidFill>
                      <a:srgbClr val="FFFFFF"/>
                    </a:solidFill>
                  </a:rPr>
                  <a:t>TM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134406" y="1924459"/>
                <a:ext cx="93812" cy="180786"/>
              </a:xfrm>
              <a:prstGeom prst="rect">
                <a:avLst/>
              </a:prstGeom>
              <a:solidFill>
                <a:schemeClr val="tx1"/>
              </a:solidFill>
              <a:ln w="12700" cmpd="sng">
                <a:solidFill>
                  <a:schemeClr val="bg2"/>
                </a:solidFill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7952400" y="1924782"/>
                <a:ext cx="93812" cy="180786"/>
              </a:xfrm>
              <a:prstGeom prst="rect">
                <a:avLst/>
              </a:prstGeom>
              <a:solidFill>
                <a:schemeClr val="tx1"/>
              </a:solidFill>
              <a:ln w="12700" cmpd="sng">
                <a:solidFill>
                  <a:schemeClr val="bg2"/>
                </a:solidFill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2" name="Elbow Connector 11"/>
            <p:cNvCxnSpPr>
              <a:stCxn id="48" idx="3"/>
              <a:endCxn id="45" idx="3"/>
            </p:cNvCxnSpPr>
            <p:nvPr/>
          </p:nvCxnSpPr>
          <p:spPr>
            <a:xfrm flipH="1">
              <a:off x="8185383" y="2119568"/>
              <a:ext cx="1" cy="678550"/>
            </a:xfrm>
            <a:prstGeom prst="bentConnector3">
              <a:avLst>
                <a:gd name="adj1" fmla="val -22860000000"/>
              </a:avLst>
            </a:prstGeom>
            <a:ln w="2857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5400000">
              <a:off x="8272003" y="2314032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bg2"/>
                  </a:solidFill>
                  <a:latin typeface="+mn-lt"/>
                </a:rPr>
                <a:t>DATA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40940" y="1818168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bg2"/>
                  </a:solidFill>
                  <a:latin typeface="+mn-lt"/>
                </a:rPr>
                <a:t>AKKA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038792" y="2503440"/>
              <a:ext cx="849052" cy="554873"/>
              <a:chOff x="5899621" y="1720497"/>
              <a:chExt cx="849052" cy="554873"/>
            </a:xfrm>
          </p:grpSpPr>
          <p:sp>
            <p:nvSpPr>
              <p:cNvPr id="40" name="Process 39"/>
              <p:cNvSpPr/>
              <p:nvPr/>
            </p:nvSpPr>
            <p:spPr>
              <a:xfrm>
                <a:off x="5925713" y="1759499"/>
                <a:ext cx="822960" cy="515871"/>
              </a:xfrm>
              <a:prstGeom prst="flowChartProcess">
                <a:avLst/>
              </a:prstGeom>
              <a:solidFill>
                <a:schemeClr val="bg1"/>
              </a:solidFill>
              <a:ln w="12700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sz="1400" dirty="0" smtClean="0">
                    <a:solidFill>
                      <a:srgbClr val="FFFFFF"/>
                    </a:solidFill>
                  </a:rPr>
                  <a:t>JM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 rot="16200000">
                <a:off x="6295572" y="1677010"/>
                <a:ext cx="93812" cy="180786"/>
              </a:xfrm>
              <a:prstGeom prst="rect">
                <a:avLst/>
              </a:prstGeom>
              <a:solidFill>
                <a:schemeClr val="tx1"/>
              </a:solidFill>
              <a:ln w="12700" cmpd="sng">
                <a:solidFill>
                  <a:schemeClr val="bg2"/>
                </a:solidFill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899621" y="1924782"/>
                <a:ext cx="93812" cy="180786"/>
              </a:xfrm>
              <a:prstGeom prst="rect">
                <a:avLst/>
              </a:prstGeom>
              <a:solidFill>
                <a:schemeClr val="tx1"/>
              </a:solidFill>
              <a:ln w="12700" cmpd="sng">
                <a:solidFill>
                  <a:schemeClr val="bg2"/>
                </a:solidFill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634209" y="1859704"/>
              <a:ext cx="867956" cy="515871"/>
              <a:chOff x="4782079" y="1076761"/>
              <a:chExt cx="867956" cy="515871"/>
            </a:xfrm>
          </p:grpSpPr>
          <p:sp>
            <p:nvSpPr>
              <p:cNvPr id="38" name="Process 37"/>
              <p:cNvSpPr/>
              <p:nvPr/>
            </p:nvSpPr>
            <p:spPr>
              <a:xfrm>
                <a:off x="4782079" y="1076761"/>
                <a:ext cx="822960" cy="515871"/>
              </a:xfrm>
              <a:prstGeom prst="flowChartProcess">
                <a:avLst/>
              </a:prstGeom>
              <a:solidFill>
                <a:schemeClr val="bg1"/>
              </a:solidFill>
              <a:ln w="12700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sz="1400" dirty="0" smtClean="0">
                    <a:solidFill>
                      <a:srgbClr val="FFFFFF"/>
                    </a:solidFill>
                  </a:rPr>
                  <a:t>CLI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556223" y="1259442"/>
                <a:ext cx="93812" cy="180786"/>
              </a:xfrm>
              <a:prstGeom prst="rect">
                <a:avLst/>
              </a:prstGeom>
              <a:solidFill>
                <a:schemeClr val="tx2"/>
              </a:solidFill>
              <a:ln w="12700" cmpd="sng">
                <a:solidFill>
                  <a:schemeClr val="bg2"/>
                </a:solidFill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4638740" y="2542765"/>
              <a:ext cx="867956" cy="515871"/>
              <a:chOff x="4782079" y="1076761"/>
              <a:chExt cx="867956" cy="515871"/>
            </a:xfrm>
          </p:grpSpPr>
          <p:sp>
            <p:nvSpPr>
              <p:cNvPr id="36" name="Process 35"/>
              <p:cNvSpPr/>
              <p:nvPr/>
            </p:nvSpPr>
            <p:spPr>
              <a:xfrm>
                <a:off x="4782079" y="1076761"/>
                <a:ext cx="822960" cy="515871"/>
              </a:xfrm>
              <a:prstGeom prst="flowChartProcess">
                <a:avLst/>
              </a:prstGeom>
              <a:solidFill>
                <a:schemeClr val="bg1"/>
              </a:solidFill>
              <a:ln w="12700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sz="900" dirty="0" smtClean="0">
                    <a:solidFill>
                      <a:srgbClr val="FFFFFF"/>
                    </a:solidFill>
                  </a:rPr>
                  <a:t>WEB</a:t>
                </a:r>
              </a:p>
              <a:p>
                <a:pPr algn="ctr"/>
                <a:r>
                  <a:rPr lang="en-US" sz="900" dirty="0" smtClean="0">
                    <a:solidFill>
                      <a:srgbClr val="FFFFFF"/>
                    </a:solidFill>
                  </a:rPr>
                  <a:t>BROWSER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556223" y="1242043"/>
                <a:ext cx="93812" cy="180786"/>
              </a:xfrm>
              <a:prstGeom prst="rect">
                <a:avLst/>
              </a:prstGeom>
              <a:solidFill>
                <a:schemeClr val="tx2"/>
              </a:solidFill>
              <a:ln w="12700" cmpd="sng">
                <a:solidFill>
                  <a:schemeClr val="bg2"/>
                </a:solidFill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8" name="Straight Arrow Connector 17"/>
            <p:cNvCxnSpPr>
              <a:stCxn id="37" idx="3"/>
              <a:endCxn id="42" idx="1"/>
            </p:cNvCxnSpPr>
            <p:nvPr/>
          </p:nvCxnSpPr>
          <p:spPr>
            <a:xfrm flipV="1">
              <a:off x="5506696" y="2798118"/>
              <a:ext cx="532096" cy="322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6382550" y="3551875"/>
              <a:ext cx="822960" cy="554873"/>
              <a:chOff x="6669592" y="2821128"/>
              <a:chExt cx="822960" cy="554873"/>
            </a:xfrm>
          </p:grpSpPr>
          <p:sp>
            <p:nvSpPr>
              <p:cNvPr id="34" name="Process 33"/>
              <p:cNvSpPr/>
              <p:nvPr/>
            </p:nvSpPr>
            <p:spPr>
              <a:xfrm>
                <a:off x="6669592" y="2860130"/>
                <a:ext cx="822960" cy="515871"/>
              </a:xfrm>
              <a:prstGeom prst="flowChartProcess">
                <a:avLst/>
              </a:prstGeom>
              <a:solidFill>
                <a:schemeClr val="bg1"/>
              </a:solidFill>
              <a:ln w="12700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sz="1400" dirty="0" smtClean="0">
                    <a:solidFill>
                      <a:srgbClr val="FFFFFF"/>
                    </a:solidFill>
                  </a:rPr>
                  <a:t>KAFKA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16200000">
                <a:off x="7039451" y="2777641"/>
                <a:ext cx="93812" cy="180786"/>
              </a:xfrm>
              <a:prstGeom prst="rect">
                <a:avLst/>
              </a:prstGeom>
              <a:solidFill>
                <a:schemeClr val="tx1"/>
              </a:solidFill>
              <a:ln w="12700" cmpd="sng">
                <a:solidFill>
                  <a:schemeClr val="bg2"/>
                </a:solidFill>
              </a:ln>
              <a:effectLst>
                <a:glow rad="177800">
                  <a:schemeClr val="accent2"/>
                </a:glo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7309092" y="3547686"/>
              <a:ext cx="822960" cy="554873"/>
              <a:chOff x="6669592" y="2821128"/>
              <a:chExt cx="822960" cy="554873"/>
            </a:xfrm>
          </p:grpSpPr>
          <p:sp>
            <p:nvSpPr>
              <p:cNvPr id="32" name="Process 31"/>
              <p:cNvSpPr/>
              <p:nvPr/>
            </p:nvSpPr>
            <p:spPr>
              <a:xfrm>
                <a:off x="6669592" y="2860130"/>
                <a:ext cx="822960" cy="515871"/>
              </a:xfrm>
              <a:prstGeom prst="flowChartProcess">
                <a:avLst/>
              </a:prstGeom>
              <a:solidFill>
                <a:schemeClr val="bg1"/>
              </a:solidFill>
              <a:ln w="12700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sz="1400" dirty="0" smtClean="0">
                    <a:solidFill>
                      <a:srgbClr val="FFFFFF"/>
                    </a:solidFill>
                  </a:rPr>
                  <a:t>HDFS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6200000">
                <a:off x="7039451" y="2777641"/>
                <a:ext cx="93812" cy="180786"/>
              </a:xfrm>
              <a:prstGeom prst="rect">
                <a:avLst/>
              </a:prstGeom>
              <a:solidFill>
                <a:schemeClr val="tx1"/>
              </a:solidFill>
              <a:ln w="12700" cmpd="sng">
                <a:solidFill>
                  <a:schemeClr val="bg2"/>
                </a:solidFill>
              </a:ln>
              <a:effectLst>
                <a:glow rad="177800">
                  <a:schemeClr val="accent2"/>
                </a:glo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65070" y="3547686"/>
              <a:ext cx="822960" cy="554873"/>
              <a:chOff x="6669592" y="2821128"/>
              <a:chExt cx="822960" cy="554873"/>
            </a:xfrm>
          </p:grpSpPr>
          <p:sp>
            <p:nvSpPr>
              <p:cNvPr id="30" name="Process 29"/>
              <p:cNvSpPr/>
              <p:nvPr/>
            </p:nvSpPr>
            <p:spPr>
              <a:xfrm>
                <a:off x="6669592" y="2860130"/>
                <a:ext cx="822960" cy="515871"/>
              </a:xfrm>
              <a:prstGeom prst="flowChartProcess">
                <a:avLst/>
              </a:prstGeom>
              <a:solidFill>
                <a:schemeClr val="bg1"/>
              </a:solidFill>
              <a:ln w="12700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sz="1400" dirty="0" smtClean="0">
                    <a:solidFill>
                      <a:srgbClr val="FFFFFF"/>
                    </a:solidFill>
                  </a:rPr>
                  <a:t>ZK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16200000">
                <a:off x="7039451" y="2777641"/>
                <a:ext cx="93812" cy="180786"/>
              </a:xfrm>
              <a:prstGeom prst="rect">
                <a:avLst/>
              </a:prstGeom>
              <a:solidFill>
                <a:schemeClr val="tx1"/>
              </a:solidFill>
              <a:ln w="12700" cmpd="sng">
                <a:solidFill>
                  <a:schemeClr val="bg2"/>
                </a:solidFill>
              </a:ln>
              <a:effectLst>
                <a:glow rad="177800">
                  <a:schemeClr val="accent2"/>
                </a:glo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 rot="16200000">
              <a:off x="7683119" y="2960328"/>
              <a:ext cx="93812" cy="180786"/>
            </a:xfrm>
            <a:prstGeom prst="rect">
              <a:avLst/>
            </a:prstGeom>
            <a:solidFill>
              <a:schemeClr val="tx2"/>
            </a:solidFill>
            <a:ln w="12700" cmpd="sng">
              <a:solidFill>
                <a:schemeClr val="bg2"/>
              </a:solidFill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6430575" y="2960328"/>
              <a:ext cx="93812" cy="180786"/>
            </a:xfrm>
            <a:prstGeom prst="rect">
              <a:avLst/>
            </a:prstGeom>
            <a:solidFill>
              <a:schemeClr val="tx2"/>
            </a:solidFill>
            <a:ln w="12700" cmpd="sng">
              <a:solidFill>
                <a:schemeClr val="bg2"/>
              </a:solidFill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24" name="Straight Connector 23"/>
            <p:cNvCxnSpPr>
              <a:stCxn id="23" idx="1"/>
              <a:endCxn id="31" idx="3"/>
            </p:cNvCxnSpPr>
            <p:nvPr/>
          </p:nvCxnSpPr>
          <p:spPr>
            <a:xfrm flipH="1">
              <a:off x="5881835" y="3097627"/>
              <a:ext cx="595646" cy="450059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2" idx="1"/>
              <a:endCxn id="35" idx="3"/>
            </p:cNvCxnSpPr>
            <p:nvPr/>
          </p:nvCxnSpPr>
          <p:spPr>
            <a:xfrm flipH="1">
              <a:off x="6799315" y="3097627"/>
              <a:ext cx="930710" cy="454248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2" idx="1"/>
              <a:endCxn id="33" idx="3"/>
            </p:cNvCxnSpPr>
            <p:nvPr/>
          </p:nvCxnSpPr>
          <p:spPr>
            <a:xfrm flipH="1">
              <a:off x="7725857" y="3097627"/>
              <a:ext cx="4168" cy="450059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90118" y="2498728"/>
              <a:ext cx="5836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HTTP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677270" y="1313604"/>
              <a:ext cx="3116625" cy="2044352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ysDot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190637" y="2949086"/>
              <a:ext cx="5908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000" dirty="0" smtClean="0">
                  <a:solidFill>
                    <a:schemeClr val="bg2"/>
                  </a:solidFill>
                  <a:latin typeface="+mn-lt"/>
                </a:rPr>
                <a:t>Flink</a:t>
              </a:r>
            </a:p>
            <a:p>
              <a:pPr algn="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000" dirty="0" smtClean="0">
                  <a:solidFill>
                    <a:schemeClr val="bg2"/>
                  </a:solidFill>
                  <a:latin typeface="+mn-lt"/>
                </a:rPr>
                <a:t>Cluster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898159" y="1552997"/>
            <a:ext cx="891357" cy="307777"/>
            <a:chOff x="3605998" y="4210492"/>
            <a:chExt cx="891357" cy="307777"/>
          </a:xfrm>
          <a:effectLst>
            <a:glow rad="101600">
              <a:srgbClr val="FFFF00">
                <a:alpha val="75000"/>
              </a:srgbClr>
            </a:glow>
          </a:effectLst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5998" y="4210493"/>
              <a:ext cx="212360" cy="293764"/>
            </a:xfrm>
            <a:prstGeom prst="rect">
              <a:avLst/>
            </a:prstGeom>
            <a:effectLst/>
          </p:spPr>
        </p:pic>
        <p:sp>
          <p:nvSpPr>
            <p:cNvPr id="54" name="TextBox 53"/>
            <p:cNvSpPr txBox="1"/>
            <p:nvPr/>
          </p:nvSpPr>
          <p:spPr>
            <a:xfrm>
              <a:off x="3783723" y="4210492"/>
              <a:ext cx="7136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bg2"/>
                  </a:solidFill>
                  <a:effectLst/>
                  <a:latin typeface="+mn-lt"/>
                </a:rPr>
                <a:t>keytab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0213447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Service-Level Authorization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3979109" cy="320040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b="1" dirty="0" smtClean="0"/>
              <a:t>“Restrict access to your Flink cluster”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Protects all endpoints:</a:t>
            </a:r>
          </a:p>
          <a:p>
            <a:pPr marL="858838" lvl="1" indent="-285750">
              <a:buFont typeface="Arial"/>
              <a:buChar char="•"/>
            </a:pPr>
            <a:r>
              <a:rPr lang="en-US" dirty="0" err="1" smtClean="0"/>
              <a:t>Akka</a:t>
            </a:r>
            <a:r>
              <a:rPr lang="en-US" dirty="0" smtClean="0"/>
              <a:t> System (control path)</a:t>
            </a:r>
          </a:p>
          <a:p>
            <a:pPr marL="858838" lvl="1" indent="-285750">
              <a:buFont typeface="Arial"/>
              <a:buChar char="•"/>
            </a:pPr>
            <a:r>
              <a:rPr lang="en-US" dirty="0" smtClean="0"/>
              <a:t>Intra-Cluster Data Transfer</a:t>
            </a:r>
          </a:p>
          <a:p>
            <a:pPr marL="858838" lvl="1" indent="-285750">
              <a:buFont typeface="Arial"/>
              <a:buChar char="•"/>
            </a:pPr>
            <a:r>
              <a:rPr lang="en-US" dirty="0" smtClean="0"/>
              <a:t>Web UI</a:t>
            </a:r>
          </a:p>
          <a:p>
            <a:pPr marL="858838" lvl="1" indent="-285750">
              <a:buFont typeface="Arial"/>
              <a:buChar char="•"/>
            </a:pPr>
            <a:r>
              <a:rPr lang="en-US" dirty="0" smtClean="0"/>
              <a:t>Blob Transfer (JARs</a:t>
            </a:r>
            <a:r>
              <a:rPr lang="is-IS" dirty="0" smtClean="0"/>
              <a:t>…)</a:t>
            </a:r>
          </a:p>
          <a:p>
            <a:pPr marL="285750" indent="-285750">
              <a:buFont typeface="Arial"/>
              <a:buChar char="•"/>
            </a:pPr>
            <a:r>
              <a:rPr lang="en-US" b="1" dirty="0"/>
              <a:t>Simple </a:t>
            </a:r>
            <a:r>
              <a:rPr lang="en-US" b="1" dirty="0" smtClean="0"/>
              <a:t>shared secret</a:t>
            </a:r>
            <a:endParaRPr lang="en-US" b="1" dirty="0"/>
          </a:p>
          <a:p>
            <a:pPr marL="858838" lvl="1" indent="-285750">
              <a:buFont typeface="Arial"/>
              <a:buChar char="•"/>
            </a:pPr>
            <a:r>
              <a:rPr lang="en-US" dirty="0" smtClean="0"/>
              <a:t>Configured or generated</a:t>
            </a:r>
          </a:p>
          <a:p>
            <a:pPr marL="858838" lvl="1" indent="-285750">
              <a:buFont typeface="Arial"/>
              <a:buChar char="•"/>
            </a:pPr>
            <a:r>
              <a:rPr lang="en-US" dirty="0" smtClean="0"/>
              <a:t>Stored on client (</a:t>
            </a:r>
            <a:r>
              <a:rPr lang="en-US" dirty="0" smtClean="0">
                <a:latin typeface="Consolas"/>
                <a:cs typeface="Consolas"/>
              </a:rPr>
              <a:t>~/.</a:t>
            </a:r>
            <a:r>
              <a:rPr lang="en-US" dirty="0" err="1" smtClean="0">
                <a:latin typeface="Consolas"/>
                <a:cs typeface="Consolas"/>
              </a:rPr>
              <a:t>flink</a:t>
            </a:r>
            <a:r>
              <a:rPr lang="en-US" dirty="0" smtClean="0">
                <a:latin typeface="Consolas"/>
                <a:cs typeface="Consolas"/>
              </a:rPr>
              <a:t>/</a:t>
            </a:r>
            <a:r>
              <a:rPr lang="is-IS" dirty="0" smtClean="0">
                <a:latin typeface="Consolas"/>
                <a:cs typeface="Consolas"/>
              </a:rPr>
              <a:t>…</a:t>
            </a:r>
            <a:r>
              <a:rPr lang="is-IS" dirty="0" smtClean="0"/>
              <a:t>)</a:t>
            </a:r>
          </a:p>
          <a:p>
            <a:pPr marL="858838" lvl="1" indent="-285750">
              <a:buFont typeface="Arial"/>
              <a:buChar char="•"/>
            </a:pPr>
            <a:r>
              <a:rPr lang="is-IS" dirty="0" smtClean="0"/>
              <a:t>Stored in cluster</a:t>
            </a:r>
          </a:p>
          <a:p>
            <a:pPr marL="285750" indent="-285750">
              <a:buFont typeface="Arial"/>
              <a:buChar char="•"/>
            </a:pPr>
            <a:r>
              <a:rPr lang="is-IS" b="1" dirty="0" smtClean="0"/>
              <a:t>Supported in standalone and YARN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858838" lvl="1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4773380" y="1487591"/>
            <a:ext cx="4159686" cy="2793144"/>
            <a:chOff x="4634209" y="1313604"/>
            <a:chExt cx="4159686" cy="2793144"/>
          </a:xfrm>
        </p:grpSpPr>
        <p:cxnSp>
          <p:nvCxnSpPr>
            <p:cNvPr id="7" name="Straight Arrow Connector 6"/>
            <p:cNvCxnSpPr>
              <a:stCxn id="47" idx="1"/>
              <a:endCxn id="39" idx="3"/>
            </p:cNvCxnSpPr>
            <p:nvPr/>
          </p:nvCxnSpPr>
          <p:spPr>
            <a:xfrm flipH="1">
              <a:off x="5502165" y="2119568"/>
              <a:ext cx="1771775" cy="1321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>
              <a:endCxn id="44" idx="1"/>
            </p:cNvCxnSpPr>
            <p:nvPr/>
          </p:nvCxnSpPr>
          <p:spPr>
            <a:xfrm rot="16200000" flipH="1">
              <a:off x="6839387" y="2363605"/>
              <a:ext cx="675150" cy="193229"/>
            </a:xfrm>
            <a:prstGeom prst="bentConnector2">
              <a:avLst/>
            </a:prstGeom>
            <a:ln w="12700" cmpd="sng">
              <a:solidFill>
                <a:srgbClr val="0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41" idx="3"/>
            </p:cNvCxnSpPr>
            <p:nvPr/>
          </p:nvCxnSpPr>
          <p:spPr>
            <a:xfrm>
              <a:off x="6480171" y="2140044"/>
              <a:ext cx="1478" cy="363396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7273940" y="1854869"/>
              <a:ext cx="911444" cy="515871"/>
              <a:chOff x="7134769" y="1071926"/>
              <a:chExt cx="911444" cy="515871"/>
            </a:xfrm>
          </p:grpSpPr>
          <p:sp>
            <p:nvSpPr>
              <p:cNvPr id="46" name="Process 45"/>
              <p:cNvSpPr/>
              <p:nvPr/>
            </p:nvSpPr>
            <p:spPr>
              <a:xfrm>
                <a:off x="7169195" y="1071926"/>
                <a:ext cx="822960" cy="515871"/>
              </a:xfrm>
              <a:prstGeom prst="flowChartProcess">
                <a:avLst/>
              </a:prstGeom>
              <a:solidFill>
                <a:schemeClr val="bg1"/>
              </a:solidFill>
              <a:ln w="12700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sz="1400" dirty="0" smtClean="0">
                    <a:solidFill>
                      <a:srgbClr val="FFFFFF"/>
                    </a:solidFill>
                  </a:rPr>
                  <a:t>TM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7134769" y="1246232"/>
                <a:ext cx="93812" cy="180786"/>
              </a:xfrm>
              <a:prstGeom prst="rect">
                <a:avLst/>
              </a:prstGeom>
              <a:solidFill>
                <a:schemeClr val="tx1"/>
              </a:solidFill>
              <a:ln w="12700" cmpd="sng">
                <a:solidFill>
                  <a:schemeClr val="bg2"/>
                </a:solidFill>
              </a:ln>
              <a:effectLst>
                <a:glow rad="177800">
                  <a:schemeClr val="accent2"/>
                </a:glo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952401" y="1246232"/>
                <a:ext cx="93812" cy="180786"/>
              </a:xfrm>
              <a:prstGeom prst="rect">
                <a:avLst/>
              </a:prstGeom>
              <a:solidFill>
                <a:schemeClr val="tx1"/>
              </a:solidFill>
              <a:ln w="12700" cmpd="sng">
                <a:solidFill>
                  <a:schemeClr val="bg2"/>
                </a:solidFill>
              </a:ln>
              <a:effectLst>
                <a:glow rad="177800">
                  <a:schemeClr val="accent2"/>
                </a:glo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273577" y="2537930"/>
              <a:ext cx="911806" cy="515871"/>
              <a:chOff x="7134406" y="1754987"/>
              <a:chExt cx="911806" cy="515871"/>
            </a:xfrm>
          </p:grpSpPr>
          <p:sp>
            <p:nvSpPr>
              <p:cNvPr id="43" name="Process 42"/>
              <p:cNvSpPr/>
              <p:nvPr/>
            </p:nvSpPr>
            <p:spPr>
              <a:xfrm>
                <a:off x="7173726" y="1754987"/>
                <a:ext cx="822960" cy="515871"/>
              </a:xfrm>
              <a:prstGeom prst="flowChartProcess">
                <a:avLst/>
              </a:prstGeom>
              <a:solidFill>
                <a:schemeClr val="bg1"/>
              </a:solidFill>
              <a:ln w="12700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sz="1400" dirty="0" smtClean="0">
                    <a:solidFill>
                      <a:srgbClr val="FFFFFF"/>
                    </a:solidFill>
                  </a:rPr>
                  <a:t>TM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134406" y="1924459"/>
                <a:ext cx="93812" cy="180786"/>
              </a:xfrm>
              <a:prstGeom prst="rect">
                <a:avLst/>
              </a:prstGeom>
              <a:solidFill>
                <a:schemeClr val="tx1"/>
              </a:solidFill>
              <a:ln w="12700" cmpd="sng">
                <a:solidFill>
                  <a:schemeClr val="bg2"/>
                </a:solidFill>
              </a:ln>
              <a:effectLst>
                <a:glow rad="177800">
                  <a:schemeClr val="accent2"/>
                </a:glo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7952400" y="1924782"/>
                <a:ext cx="93812" cy="180786"/>
              </a:xfrm>
              <a:prstGeom prst="rect">
                <a:avLst/>
              </a:prstGeom>
              <a:solidFill>
                <a:schemeClr val="tx1"/>
              </a:solidFill>
              <a:ln w="12700" cmpd="sng">
                <a:solidFill>
                  <a:schemeClr val="bg2"/>
                </a:solidFill>
              </a:ln>
              <a:effectLst>
                <a:glow rad="177800">
                  <a:schemeClr val="accent2"/>
                </a:glo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2" name="Elbow Connector 11"/>
            <p:cNvCxnSpPr>
              <a:stCxn id="48" idx="3"/>
              <a:endCxn id="45" idx="3"/>
            </p:cNvCxnSpPr>
            <p:nvPr/>
          </p:nvCxnSpPr>
          <p:spPr>
            <a:xfrm flipH="1">
              <a:off x="8185383" y="2119568"/>
              <a:ext cx="1" cy="678550"/>
            </a:xfrm>
            <a:prstGeom prst="bentConnector3">
              <a:avLst>
                <a:gd name="adj1" fmla="val -22860000000"/>
              </a:avLst>
            </a:prstGeom>
            <a:ln w="2857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5400000">
              <a:off x="8272003" y="2314032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bg2"/>
                  </a:solidFill>
                  <a:latin typeface="+mn-lt"/>
                </a:rPr>
                <a:t>DATA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40940" y="1818168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bg2"/>
                  </a:solidFill>
                  <a:latin typeface="+mn-lt"/>
                </a:rPr>
                <a:t>AKKA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038792" y="2503440"/>
              <a:ext cx="849052" cy="554873"/>
              <a:chOff x="5899621" y="1720497"/>
              <a:chExt cx="849052" cy="554873"/>
            </a:xfrm>
          </p:grpSpPr>
          <p:sp>
            <p:nvSpPr>
              <p:cNvPr id="40" name="Process 39"/>
              <p:cNvSpPr/>
              <p:nvPr/>
            </p:nvSpPr>
            <p:spPr>
              <a:xfrm>
                <a:off x="5925713" y="1759499"/>
                <a:ext cx="822960" cy="515871"/>
              </a:xfrm>
              <a:prstGeom prst="flowChartProcess">
                <a:avLst/>
              </a:prstGeom>
              <a:solidFill>
                <a:schemeClr val="bg1"/>
              </a:solidFill>
              <a:ln w="12700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sz="1400" dirty="0" smtClean="0">
                    <a:solidFill>
                      <a:srgbClr val="FFFFFF"/>
                    </a:solidFill>
                  </a:rPr>
                  <a:t>JM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 rot="16200000">
                <a:off x="6295572" y="1677010"/>
                <a:ext cx="93812" cy="180786"/>
              </a:xfrm>
              <a:prstGeom prst="rect">
                <a:avLst/>
              </a:prstGeom>
              <a:solidFill>
                <a:schemeClr val="tx1"/>
              </a:solidFill>
              <a:ln w="12700" cmpd="sng">
                <a:solidFill>
                  <a:schemeClr val="bg2"/>
                </a:solidFill>
              </a:ln>
              <a:effectLst>
                <a:glow rad="177800">
                  <a:schemeClr val="accent2"/>
                </a:glo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899621" y="1924782"/>
                <a:ext cx="93812" cy="180786"/>
              </a:xfrm>
              <a:prstGeom prst="rect">
                <a:avLst/>
              </a:prstGeom>
              <a:solidFill>
                <a:schemeClr val="tx1"/>
              </a:solidFill>
              <a:ln w="12700" cmpd="sng">
                <a:solidFill>
                  <a:schemeClr val="bg2"/>
                </a:solidFill>
              </a:ln>
              <a:effectLst>
                <a:glow rad="177800">
                  <a:schemeClr val="accent2"/>
                </a:glo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634209" y="1859704"/>
              <a:ext cx="867956" cy="515871"/>
              <a:chOff x="4782079" y="1076761"/>
              <a:chExt cx="867956" cy="515871"/>
            </a:xfrm>
          </p:grpSpPr>
          <p:sp>
            <p:nvSpPr>
              <p:cNvPr id="38" name="Process 37"/>
              <p:cNvSpPr/>
              <p:nvPr/>
            </p:nvSpPr>
            <p:spPr>
              <a:xfrm>
                <a:off x="4782079" y="1076761"/>
                <a:ext cx="822960" cy="515871"/>
              </a:xfrm>
              <a:prstGeom prst="flowChartProcess">
                <a:avLst/>
              </a:prstGeom>
              <a:solidFill>
                <a:schemeClr val="bg1"/>
              </a:solidFill>
              <a:ln w="12700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sz="1400" dirty="0" smtClean="0">
                    <a:solidFill>
                      <a:srgbClr val="FFFFFF"/>
                    </a:solidFill>
                  </a:rPr>
                  <a:t>CLI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556223" y="1259442"/>
                <a:ext cx="93812" cy="180786"/>
              </a:xfrm>
              <a:prstGeom prst="rect">
                <a:avLst/>
              </a:prstGeom>
              <a:solidFill>
                <a:schemeClr val="tx2"/>
              </a:solidFill>
              <a:ln w="12700" cmpd="sng">
                <a:solidFill>
                  <a:schemeClr val="bg2"/>
                </a:solidFill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4638740" y="2542765"/>
              <a:ext cx="867956" cy="515871"/>
              <a:chOff x="4782079" y="1076761"/>
              <a:chExt cx="867956" cy="515871"/>
            </a:xfrm>
          </p:grpSpPr>
          <p:sp>
            <p:nvSpPr>
              <p:cNvPr id="36" name="Process 35"/>
              <p:cNvSpPr/>
              <p:nvPr/>
            </p:nvSpPr>
            <p:spPr>
              <a:xfrm>
                <a:off x="4782079" y="1076761"/>
                <a:ext cx="822960" cy="515871"/>
              </a:xfrm>
              <a:prstGeom prst="flowChartProcess">
                <a:avLst/>
              </a:prstGeom>
              <a:solidFill>
                <a:schemeClr val="bg1"/>
              </a:solidFill>
              <a:ln w="12700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sz="900" dirty="0" smtClean="0">
                    <a:solidFill>
                      <a:srgbClr val="FFFFFF"/>
                    </a:solidFill>
                  </a:rPr>
                  <a:t>WEB</a:t>
                </a:r>
              </a:p>
              <a:p>
                <a:pPr algn="ctr"/>
                <a:r>
                  <a:rPr lang="en-US" sz="900" dirty="0" smtClean="0">
                    <a:solidFill>
                      <a:srgbClr val="FFFFFF"/>
                    </a:solidFill>
                  </a:rPr>
                  <a:t>BROWSER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556223" y="1242043"/>
                <a:ext cx="93812" cy="180786"/>
              </a:xfrm>
              <a:prstGeom prst="rect">
                <a:avLst/>
              </a:prstGeom>
              <a:solidFill>
                <a:schemeClr val="tx2"/>
              </a:solidFill>
              <a:ln w="12700" cmpd="sng">
                <a:solidFill>
                  <a:schemeClr val="bg2"/>
                </a:solidFill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8" name="Straight Arrow Connector 17"/>
            <p:cNvCxnSpPr>
              <a:stCxn id="37" idx="3"/>
              <a:endCxn id="42" idx="1"/>
            </p:cNvCxnSpPr>
            <p:nvPr/>
          </p:nvCxnSpPr>
          <p:spPr>
            <a:xfrm flipV="1">
              <a:off x="5506696" y="2798118"/>
              <a:ext cx="532096" cy="322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6382550" y="3551875"/>
              <a:ext cx="822960" cy="554873"/>
              <a:chOff x="6669592" y="2821128"/>
              <a:chExt cx="822960" cy="554873"/>
            </a:xfrm>
          </p:grpSpPr>
          <p:sp>
            <p:nvSpPr>
              <p:cNvPr id="34" name="Process 33"/>
              <p:cNvSpPr/>
              <p:nvPr/>
            </p:nvSpPr>
            <p:spPr>
              <a:xfrm>
                <a:off x="6669592" y="2860130"/>
                <a:ext cx="822960" cy="515871"/>
              </a:xfrm>
              <a:prstGeom prst="flowChartProcess">
                <a:avLst/>
              </a:prstGeom>
              <a:solidFill>
                <a:schemeClr val="bg1"/>
              </a:solidFill>
              <a:ln w="12700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sz="1400" dirty="0" smtClean="0">
                    <a:solidFill>
                      <a:srgbClr val="FFFFFF"/>
                    </a:solidFill>
                  </a:rPr>
                  <a:t>KAFKA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16200000">
                <a:off x="7039451" y="2777641"/>
                <a:ext cx="93812" cy="180786"/>
              </a:xfrm>
              <a:prstGeom prst="rect">
                <a:avLst/>
              </a:prstGeom>
              <a:solidFill>
                <a:schemeClr val="tx1"/>
              </a:solidFill>
              <a:ln w="12700" cmpd="sng">
                <a:solidFill>
                  <a:schemeClr val="bg2"/>
                </a:solidFill>
              </a:ln>
              <a:effectLst>
                <a:glow rad="177800">
                  <a:schemeClr val="accent2"/>
                </a:glo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7309092" y="3547686"/>
              <a:ext cx="822960" cy="554873"/>
              <a:chOff x="6669592" y="2821128"/>
              <a:chExt cx="822960" cy="554873"/>
            </a:xfrm>
          </p:grpSpPr>
          <p:sp>
            <p:nvSpPr>
              <p:cNvPr id="32" name="Process 31"/>
              <p:cNvSpPr/>
              <p:nvPr/>
            </p:nvSpPr>
            <p:spPr>
              <a:xfrm>
                <a:off x="6669592" y="2860130"/>
                <a:ext cx="822960" cy="515871"/>
              </a:xfrm>
              <a:prstGeom prst="flowChartProcess">
                <a:avLst/>
              </a:prstGeom>
              <a:solidFill>
                <a:schemeClr val="bg1"/>
              </a:solidFill>
              <a:ln w="12700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sz="1400" dirty="0" smtClean="0">
                    <a:solidFill>
                      <a:srgbClr val="FFFFFF"/>
                    </a:solidFill>
                  </a:rPr>
                  <a:t>HDFS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6200000">
                <a:off x="7039451" y="2777641"/>
                <a:ext cx="93812" cy="180786"/>
              </a:xfrm>
              <a:prstGeom prst="rect">
                <a:avLst/>
              </a:prstGeom>
              <a:solidFill>
                <a:schemeClr val="tx1"/>
              </a:solidFill>
              <a:ln w="12700" cmpd="sng">
                <a:solidFill>
                  <a:schemeClr val="bg2"/>
                </a:solidFill>
              </a:ln>
              <a:effectLst>
                <a:glow rad="177800">
                  <a:schemeClr val="accent2"/>
                </a:glo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65070" y="3547686"/>
              <a:ext cx="822960" cy="554873"/>
              <a:chOff x="6669592" y="2821128"/>
              <a:chExt cx="822960" cy="554873"/>
            </a:xfrm>
          </p:grpSpPr>
          <p:sp>
            <p:nvSpPr>
              <p:cNvPr id="30" name="Process 29"/>
              <p:cNvSpPr/>
              <p:nvPr/>
            </p:nvSpPr>
            <p:spPr>
              <a:xfrm>
                <a:off x="6669592" y="2860130"/>
                <a:ext cx="822960" cy="515871"/>
              </a:xfrm>
              <a:prstGeom prst="flowChartProcess">
                <a:avLst/>
              </a:prstGeom>
              <a:solidFill>
                <a:schemeClr val="bg1"/>
              </a:solidFill>
              <a:ln w="12700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sz="1400" dirty="0" smtClean="0">
                    <a:solidFill>
                      <a:srgbClr val="FFFFFF"/>
                    </a:solidFill>
                  </a:rPr>
                  <a:t>ZK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16200000">
                <a:off x="7039451" y="2777641"/>
                <a:ext cx="93812" cy="180786"/>
              </a:xfrm>
              <a:prstGeom prst="rect">
                <a:avLst/>
              </a:prstGeom>
              <a:solidFill>
                <a:schemeClr val="tx1"/>
              </a:solidFill>
              <a:ln w="12700" cmpd="sng">
                <a:solidFill>
                  <a:schemeClr val="bg2"/>
                </a:solidFill>
              </a:ln>
              <a:effectLst>
                <a:glow rad="177800">
                  <a:schemeClr val="accent2"/>
                </a:glo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 rot="16200000">
              <a:off x="7683119" y="2960328"/>
              <a:ext cx="93812" cy="180786"/>
            </a:xfrm>
            <a:prstGeom prst="rect">
              <a:avLst/>
            </a:prstGeom>
            <a:solidFill>
              <a:schemeClr val="tx2"/>
            </a:solidFill>
            <a:ln w="12700" cmpd="sng">
              <a:solidFill>
                <a:schemeClr val="bg2"/>
              </a:solidFill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6430575" y="2960328"/>
              <a:ext cx="93812" cy="180786"/>
            </a:xfrm>
            <a:prstGeom prst="rect">
              <a:avLst/>
            </a:prstGeom>
            <a:solidFill>
              <a:schemeClr val="tx2"/>
            </a:solidFill>
            <a:ln w="12700" cmpd="sng">
              <a:solidFill>
                <a:schemeClr val="bg2"/>
              </a:solidFill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24" name="Straight Connector 23"/>
            <p:cNvCxnSpPr>
              <a:stCxn id="23" idx="1"/>
              <a:endCxn id="31" idx="3"/>
            </p:cNvCxnSpPr>
            <p:nvPr/>
          </p:nvCxnSpPr>
          <p:spPr>
            <a:xfrm flipH="1">
              <a:off x="5881835" y="3097627"/>
              <a:ext cx="595646" cy="450059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2" idx="1"/>
              <a:endCxn id="35" idx="3"/>
            </p:cNvCxnSpPr>
            <p:nvPr/>
          </p:nvCxnSpPr>
          <p:spPr>
            <a:xfrm flipH="1">
              <a:off x="6799315" y="3097627"/>
              <a:ext cx="930710" cy="454248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2" idx="1"/>
              <a:endCxn id="33" idx="3"/>
            </p:cNvCxnSpPr>
            <p:nvPr/>
          </p:nvCxnSpPr>
          <p:spPr>
            <a:xfrm flipH="1">
              <a:off x="7725857" y="3097627"/>
              <a:ext cx="4168" cy="450059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90118" y="2498728"/>
              <a:ext cx="5836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HTTP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677270" y="1313604"/>
              <a:ext cx="3116625" cy="2044352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ysDot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190637" y="2949086"/>
              <a:ext cx="5908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000" dirty="0" smtClean="0">
                  <a:solidFill>
                    <a:schemeClr val="bg2"/>
                  </a:solidFill>
                  <a:latin typeface="+mn-lt"/>
                </a:rPr>
                <a:t>Flink</a:t>
              </a:r>
            </a:p>
            <a:p>
              <a:pPr algn="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000" dirty="0" smtClean="0">
                  <a:solidFill>
                    <a:schemeClr val="bg2"/>
                  </a:solidFill>
                  <a:latin typeface="+mn-lt"/>
                </a:rPr>
                <a:t>Cluster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898159" y="1552997"/>
            <a:ext cx="891357" cy="307777"/>
            <a:chOff x="3605998" y="4210492"/>
            <a:chExt cx="891357" cy="307777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5998" y="4210493"/>
              <a:ext cx="212360" cy="293764"/>
            </a:xfrm>
            <a:prstGeom prst="rect">
              <a:avLst/>
            </a:prstGeom>
            <a:effectLst/>
          </p:spPr>
        </p:pic>
        <p:sp>
          <p:nvSpPr>
            <p:cNvPr id="51" name="TextBox 50"/>
            <p:cNvSpPr txBox="1"/>
            <p:nvPr/>
          </p:nvSpPr>
          <p:spPr>
            <a:xfrm>
              <a:off x="3783723" y="4210492"/>
              <a:ext cx="7136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bg2"/>
                  </a:solidFill>
                  <a:effectLst/>
                  <a:latin typeface="+mn-lt"/>
                </a:rPr>
                <a:t>keytab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789907" y="1557508"/>
            <a:ext cx="851294" cy="307777"/>
            <a:chOff x="3605998" y="4210492"/>
            <a:chExt cx="851294" cy="307777"/>
          </a:xfrm>
          <a:effectLst>
            <a:glow rad="101600">
              <a:srgbClr val="FFFF00">
                <a:alpha val="75000"/>
              </a:srgbClr>
            </a:glow>
          </a:effectLst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5998" y="4210493"/>
              <a:ext cx="212360" cy="293764"/>
            </a:xfrm>
            <a:prstGeom prst="rect">
              <a:avLst/>
            </a:prstGeom>
            <a:effectLst/>
          </p:spPr>
        </p:pic>
        <p:sp>
          <p:nvSpPr>
            <p:cNvPr id="54" name="TextBox 53"/>
            <p:cNvSpPr txBox="1"/>
            <p:nvPr/>
          </p:nvSpPr>
          <p:spPr>
            <a:xfrm>
              <a:off x="3783723" y="4210492"/>
              <a:ext cx="6735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bg2"/>
                  </a:solidFill>
                  <a:latin typeface="+mn-lt"/>
                </a:rPr>
                <a:t>secret</a:t>
              </a:r>
              <a:endParaRPr lang="en-US" sz="1400" dirty="0" smtClean="0">
                <a:solidFill>
                  <a:schemeClr val="bg2"/>
                </a:solidFill>
                <a:effectLst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7662087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Transport-Level Security (SSL/TLS)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3987807" cy="320040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b="1" dirty="0" smtClean="0"/>
              <a:t>“SSL for all connections”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May be enabled on a per-endpoint basis</a:t>
            </a:r>
          </a:p>
          <a:p>
            <a:pPr marL="858838" lvl="1" indent="-285750">
              <a:buFont typeface="Arial"/>
              <a:buChar char="•"/>
            </a:pPr>
            <a:r>
              <a:rPr lang="en-US" dirty="0" err="1" smtClean="0"/>
              <a:t>WebUI</a:t>
            </a:r>
            <a:r>
              <a:rPr lang="en-US" dirty="0" smtClean="0"/>
              <a:t> is problematic</a:t>
            </a:r>
          </a:p>
          <a:p>
            <a:pPr marL="285750" indent="-285750">
              <a:buFont typeface="Arial"/>
              <a:buChar char="•"/>
            </a:pPr>
            <a:r>
              <a:rPr lang="is-IS" b="1" dirty="0"/>
              <a:t>Supported in standalone and YARN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lvl="1" indent="0">
              <a:buNone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4773380" y="1487591"/>
            <a:ext cx="4159686" cy="2793144"/>
            <a:chOff x="4634209" y="1313604"/>
            <a:chExt cx="4159686" cy="2793144"/>
          </a:xfrm>
        </p:grpSpPr>
        <p:cxnSp>
          <p:nvCxnSpPr>
            <p:cNvPr id="7" name="Straight Arrow Connector 6"/>
            <p:cNvCxnSpPr>
              <a:stCxn id="47" idx="1"/>
              <a:endCxn id="39" idx="3"/>
            </p:cNvCxnSpPr>
            <p:nvPr/>
          </p:nvCxnSpPr>
          <p:spPr>
            <a:xfrm flipH="1">
              <a:off x="5502165" y="2119568"/>
              <a:ext cx="1771775" cy="1321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>
              <a:glow rad="101600">
                <a:schemeClr val="accent2">
                  <a:alpha val="75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>
              <a:endCxn id="44" idx="1"/>
            </p:cNvCxnSpPr>
            <p:nvPr/>
          </p:nvCxnSpPr>
          <p:spPr>
            <a:xfrm rot="16200000" flipH="1">
              <a:off x="6839387" y="2363605"/>
              <a:ext cx="675150" cy="193229"/>
            </a:xfrm>
            <a:prstGeom prst="bentConnector2">
              <a:avLst/>
            </a:prstGeom>
            <a:ln w="12700" cmpd="sng">
              <a:solidFill>
                <a:srgbClr val="000000"/>
              </a:solidFill>
              <a:tailEnd type="none"/>
            </a:ln>
            <a:effectLst>
              <a:glow rad="101600">
                <a:schemeClr val="accent2">
                  <a:alpha val="75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41" idx="3"/>
            </p:cNvCxnSpPr>
            <p:nvPr/>
          </p:nvCxnSpPr>
          <p:spPr>
            <a:xfrm>
              <a:off x="6480171" y="2140044"/>
              <a:ext cx="1478" cy="363396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none"/>
            </a:ln>
            <a:effectLst>
              <a:glow rad="101600">
                <a:schemeClr val="accent2">
                  <a:alpha val="75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7273940" y="1854869"/>
              <a:ext cx="911444" cy="515871"/>
              <a:chOff x="7134769" y="1071926"/>
              <a:chExt cx="911444" cy="515871"/>
            </a:xfrm>
          </p:grpSpPr>
          <p:sp>
            <p:nvSpPr>
              <p:cNvPr id="46" name="Process 45"/>
              <p:cNvSpPr/>
              <p:nvPr/>
            </p:nvSpPr>
            <p:spPr>
              <a:xfrm>
                <a:off x="7169195" y="1071926"/>
                <a:ext cx="822960" cy="515871"/>
              </a:xfrm>
              <a:prstGeom prst="flowChartProcess">
                <a:avLst/>
              </a:prstGeom>
              <a:solidFill>
                <a:schemeClr val="bg1"/>
              </a:solidFill>
              <a:ln w="12700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sz="1400" dirty="0" smtClean="0">
                    <a:solidFill>
                      <a:srgbClr val="FFFFFF"/>
                    </a:solidFill>
                  </a:rPr>
                  <a:t>TM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7134769" y="1246232"/>
                <a:ext cx="93812" cy="180786"/>
              </a:xfrm>
              <a:prstGeom prst="rect">
                <a:avLst/>
              </a:prstGeom>
              <a:solidFill>
                <a:schemeClr val="tx1"/>
              </a:solidFill>
              <a:ln w="12700" cmpd="sng">
                <a:solidFill>
                  <a:schemeClr val="bg2"/>
                </a:solidFill>
              </a:ln>
              <a:effectLst>
                <a:glow rad="177800">
                  <a:schemeClr val="accent2"/>
                </a:glo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952401" y="1246232"/>
                <a:ext cx="93812" cy="180786"/>
              </a:xfrm>
              <a:prstGeom prst="rect">
                <a:avLst/>
              </a:prstGeom>
              <a:solidFill>
                <a:schemeClr val="tx1"/>
              </a:solidFill>
              <a:ln w="12700" cmpd="sng">
                <a:solidFill>
                  <a:schemeClr val="bg2"/>
                </a:solidFill>
              </a:ln>
              <a:effectLst>
                <a:glow rad="177800">
                  <a:schemeClr val="accent2"/>
                </a:glo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273577" y="2537930"/>
              <a:ext cx="911806" cy="515871"/>
              <a:chOff x="7134406" y="1754987"/>
              <a:chExt cx="911806" cy="515871"/>
            </a:xfrm>
          </p:grpSpPr>
          <p:sp>
            <p:nvSpPr>
              <p:cNvPr id="43" name="Process 42"/>
              <p:cNvSpPr/>
              <p:nvPr/>
            </p:nvSpPr>
            <p:spPr>
              <a:xfrm>
                <a:off x="7173726" y="1754987"/>
                <a:ext cx="822960" cy="515871"/>
              </a:xfrm>
              <a:prstGeom prst="flowChartProcess">
                <a:avLst/>
              </a:prstGeom>
              <a:solidFill>
                <a:schemeClr val="bg1"/>
              </a:solidFill>
              <a:ln w="12700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sz="1400" dirty="0" smtClean="0">
                    <a:solidFill>
                      <a:srgbClr val="FFFFFF"/>
                    </a:solidFill>
                  </a:rPr>
                  <a:t>TM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134406" y="1924459"/>
                <a:ext cx="93812" cy="180786"/>
              </a:xfrm>
              <a:prstGeom prst="rect">
                <a:avLst/>
              </a:prstGeom>
              <a:solidFill>
                <a:schemeClr val="tx1"/>
              </a:solidFill>
              <a:ln w="12700" cmpd="sng">
                <a:solidFill>
                  <a:schemeClr val="bg2"/>
                </a:solidFill>
              </a:ln>
              <a:effectLst>
                <a:glow rad="177800">
                  <a:schemeClr val="accent2"/>
                </a:glo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7952400" y="1924782"/>
                <a:ext cx="93812" cy="180786"/>
              </a:xfrm>
              <a:prstGeom prst="rect">
                <a:avLst/>
              </a:prstGeom>
              <a:solidFill>
                <a:schemeClr val="tx1"/>
              </a:solidFill>
              <a:ln w="12700" cmpd="sng">
                <a:solidFill>
                  <a:schemeClr val="bg2"/>
                </a:solidFill>
              </a:ln>
              <a:effectLst>
                <a:glow rad="177800">
                  <a:schemeClr val="accent2"/>
                </a:glo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2" name="Elbow Connector 11"/>
            <p:cNvCxnSpPr>
              <a:stCxn id="48" idx="3"/>
              <a:endCxn id="45" idx="3"/>
            </p:cNvCxnSpPr>
            <p:nvPr/>
          </p:nvCxnSpPr>
          <p:spPr>
            <a:xfrm flipH="1">
              <a:off x="8185383" y="2119568"/>
              <a:ext cx="1" cy="678550"/>
            </a:xfrm>
            <a:prstGeom prst="bentConnector3">
              <a:avLst>
                <a:gd name="adj1" fmla="val -22860000000"/>
              </a:avLst>
            </a:prstGeom>
            <a:ln w="28575" cmpd="sng">
              <a:solidFill>
                <a:srgbClr val="000000"/>
              </a:solidFill>
              <a:headEnd type="arrow"/>
              <a:tailEnd type="arrow"/>
            </a:ln>
            <a:effectLst>
              <a:glow rad="101600">
                <a:schemeClr val="accent2">
                  <a:alpha val="75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5400000">
              <a:off x="8272003" y="2314032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bg2"/>
                  </a:solidFill>
                  <a:latin typeface="+mn-lt"/>
                </a:rPr>
                <a:t>DATA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40940" y="1818168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bg2"/>
                  </a:solidFill>
                  <a:latin typeface="+mn-lt"/>
                </a:rPr>
                <a:t>AKKA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038792" y="2503440"/>
              <a:ext cx="849052" cy="554873"/>
              <a:chOff x="5899621" y="1720497"/>
              <a:chExt cx="849052" cy="554873"/>
            </a:xfrm>
          </p:grpSpPr>
          <p:sp>
            <p:nvSpPr>
              <p:cNvPr id="40" name="Process 39"/>
              <p:cNvSpPr/>
              <p:nvPr/>
            </p:nvSpPr>
            <p:spPr>
              <a:xfrm>
                <a:off x="5925713" y="1759499"/>
                <a:ext cx="822960" cy="515871"/>
              </a:xfrm>
              <a:prstGeom prst="flowChartProcess">
                <a:avLst/>
              </a:prstGeom>
              <a:solidFill>
                <a:schemeClr val="bg1"/>
              </a:solidFill>
              <a:ln w="12700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sz="1400" dirty="0" smtClean="0">
                    <a:solidFill>
                      <a:srgbClr val="FFFFFF"/>
                    </a:solidFill>
                  </a:rPr>
                  <a:t>JM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 rot="16200000">
                <a:off x="6295572" y="1677010"/>
                <a:ext cx="93812" cy="180786"/>
              </a:xfrm>
              <a:prstGeom prst="rect">
                <a:avLst/>
              </a:prstGeom>
              <a:solidFill>
                <a:schemeClr val="tx1"/>
              </a:solidFill>
              <a:ln w="12700" cmpd="sng">
                <a:solidFill>
                  <a:schemeClr val="bg2"/>
                </a:solidFill>
              </a:ln>
              <a:effectLst>
                <a:glow rad="177800">
                  <a:schemeClr val="accent2"/>
                </a:glo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899621" y="1924782"/>
                <a:ext cx="93812" cy="180786"/>
              </a:xfrm>
              <a:prstGeom prst="rect">
                <a:avLst/>
              </a:prstGeom>
              <a:solidFill>
                <a:schemeClr val="tx1"/>
              </a:solidFill>
              <a:ln w="12700" cmpd="sng">
                <a:solidFill>
                  <a:schemeClr val="bg2"/>
                </a:solidFill>
              </a:ln>
              <a:effectLst>
                <a:glow rad="177800">
                  <a:schemeClr val="accent2"/>
                </a:glo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634209" y="1859704"/>
              <a:ext cx="867956" cy="515871"/>
              <a:chOff x="4782079" y="1076761"/>
              <a:chExt cx="867956" cy="515871"/>
            </a:xfrm>
          </p:grpSpPr>
          <p:sp>
            <p:nvSpPr>
              <p:cNvPr id="38" name="Process 37"/>
              <p:cNvSpPr/>
              <p:nvPr/>
            </p:nvSpPr>
            <p:spPr>
              <a:xfrm>
                <a:off x="4782079" y="1076761"/>
                <a:ext cx="822960" cy="515871"/>
              </a:xfrm>
              <a:prstGeom prst="flowChartProcess">
                <a:avLst/>
              </a:prstGeom>
              <a:solidFill>
                <a:schemeClr val="bg1"/>
              </a:solidFill>
              <a:ln w="12700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sz="1400" dirty="0" smtClean="0">
                    <a:solidFill>
                      <a:srgbClr val="FFFFFF"/>
                    </a:solidFill>
                  </a:rPr>
                  <a:t>CLI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556223" y="1259442"/>
                <a:ext cx="93812" cy="180786"/>
              </a:xfrm>
              <a:prstGeom prst="rect">
                <a:avLst/>
              </a:prstGeom>
              <a:solidFill>
                <a:schemeClr val="tx2"/>
              </a:solidFill>
              <a:ln w="12700" cmpd="sng">
                <a:solidFill>
                  <a:schemeClr val="bg2"/>
                </a:solidFill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4638740" y="2542765"/>
              <a:ext cx="867956" cy="515871"/>
              <a:chOff x="4782079" y="1076761"/>
              <a:chExt cx="867956" cy="515871"/>
            </a:xfrm>
          </p:grpSpPr>
          <p:sp>
            <p:nvSpPr>
              <p:cNvPr id="36" name="Process 35"/>
              <p:cNvSpPr/>
              <p:nvPr/>
            </p:nvSpPr>
            <p:spPr>
              <a:xfrm>
                <a:off x="4782079" y="1076761"/>
                <a:ext cx="822960" cy="515871"/>
              </a:xfrm>
              <a:prstGeom prst="flowChartProcess">
                <a:avLst/>
              </a:prstGeom>
              <a:solidFill>
                <a:schemeClr val="bg1"/>
              </a:solidFill>
              <a:ln w="12700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sz="900" dirty="0" smtClean="0">
                    <a:solidFill>
                      <a:srgbClr val="FFFFFF"/>
                    </a:solidFill>
                  </a:rPr>
                  <a:t>WEB</a:t>
                </a:r>
              </a:p>
              <a:p>
                <a:pPr algn="ctr"/>
                <a:r>
                  <a:rPr lang="en-US" sz="900" dirty="0" smtClean="0">
                    <a:solidFill>
                      <a:srgbClr val="FFFFFF"/>
                    </a:solidFill>
                  </a:rPr>
                  <a:t>BROWSER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556223" y="1242043"/>
                <a:ext cx="93812" cy="180786"/>
              </a:xfrm>
              <a:prstGeom prst="rect">
                <a:avLst/>
              </a:prstGeom>
              <a:solidFill>
                <a:schemeClr val="tx2"/>
              </a:solidFill>
              <a:ln w="12700" cmpd="sng">
                <a:solidFill>
                  <a:schemeClr val="bg2"/>
                </a:solidFill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8" name="Straight Arrow Connector 17"/>
            <p:cNvCxnSpPr>
              <a:stCxn id="37" idx="3"/>
              <a:endCxn id="42" idx="1"/>
            </p:cNvCxnSpPr>
            <p:nvPr/>
          </p:nvCxnSpPr>
          <p:spPr>
            <a:xfrm flipV="1">
              <a:off x="5506696" y="2798118"/>
              <a:ext cx="532096" cy="322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none"/>
            </a:ln>
            <a:effectLst>
              <a:glow rad="101600">
                <a:schemeClr val="accent2">
                  <a:alpha val="75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6382550" y="3551875"/>
              <a:ext cx="822960" cy="554873"/>
              <a:chOff x="6669592" y="2821128"/>
              <a:chExt cx="822960" cy="554873"/>
            </a:xfrm>
          </p:grpSpPr>
          <p:sp>
            <p:nvSpPr>
              <p:cNvPr id="34" name="Process 33"/>
              <p:cNvSpPr/>
              <p:nvPr/>
            </p:nvSpPr>
            <p:spPr>
              <a:xfrm>
                <a:off x="6669592" y="2860130"/>
                <a:ext cx="822960" cy="515871"/>
              </a:xfrm>
              <a:prstGeom prst="flowChartProcess">
                <a:avLst/>
              </a:prstGeom>
              <a:solidFill>
                <a:schemeClr val="bg1"/>
              </a:solidFill>
              <a:ln w="12700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sz="1400" dirty="0" smtClean="0">
                    <a:solidFill>
                      <a:srgbClr val="FFFFFF"/>
                    </a:solidFill>
                  </a:rPr>
                  <a:t>KAFKA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16200000">
                <a:off x="7039451" y="2777641"/>
                <a:ext cx="93812" cy="180786"/>
              </a:xfrm>
              <a:prstGeom prst="rect">
                <a:avLst/>
              </a:prstGeom>
              <a:solidFill>
                <a:schemeClr val="tx1"/>
              </a:solidFill>
              <a:ln w="12700" cmpd="sng">
                <a:solidFill>
                  <a:schemeClr val="bg2"/>
                </a:solidFill>
              </a:ln>
              <a:effectLst>
                <a:glow rad="177800">
                  <a:schemeClr val="accent2"/>
                </a:glo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7309092" y="3547686"/>
              <a:ext cx="822960" cy="554873"/>
              <a:chOff x="6669592" y="2821128"/>
              <a:chExt cx="822960" cy="554873"/>
            </a:xfrm>
          </p:grpSpPr>
          <p:sp>
            <p:nvSpPr>
              <p:cNvPr id="32" name="Process 31"/>
              <p:cNvSpPr/>
              <p:nvPr/>
            </p:nvSpPr>
            <p:spPr>
              <a:xfrm>
                <a:off x="6669592" y="2860130"/>
                <a:ext cx="822960" cy="515871"/>
              </a:xfrm>
              <a:prstGeom prst="flowChartProcess">
                <a:avLst/>
              </a:prstGeom>
              <a:solidFill>
                <a:schemeClr val="bg1"/>
              </a:solidFill>
              <a:ln w="12700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sz="1400" dirty="0" smtClean="0">
                    <a:solidFill>
                      <a:srgbClr val="FFFFFF"/>
                    </a:solidFill>
                  </a:rPr>
                  <a:t>HDFS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6200000">
                <a:off x="7039451" y="2777641"/>
                <a:ext cx="93812" cy="180786"/>
              </a:xfrm>
              <a:prstGeom prst="rect">
                <a:avLst/>
              </a:prstGeom>
              <a:solidFill>
                <a:schemeClr val="tx1"/>
              </a:solidFill>
              <a:ln w="12700" cmpd="sng">
                <a:solidFill>
                  <a:schemeClr val="bg2"/>
                </a:solidFill>
              </a:ln>
              <a:effectLst>
                <a:glow rad="177800">
                  <a:schemeClr val="accent2"/>
                </a:glo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65070" y="3547686"/>
              <a:ext cx="822960" cy="554873"/>
              <a:chOff x="6669592" y="2821128"/>
              <a:chExt cx="822960" cy="554873"/>
            </a:xfrm>
          </p:grpSpPr>
          <p:sp>
            <p:nvSpPr>
              <p:cNvPr id="30" name="Process 29"/>
              <p:cNvSpPr/>
              <p:nvPr/>
            </p:nvSpPr>
            <p:spPr>
              <a:xfrm>
                <a:off x="6669592" y="2860130"/>
                <a:ext cx="822960" cy="515871"/>
              </a:xfrm>
              <a:prstGeom prst="flowChartProcess">
                <a:avLst/>
              </a:prstGeom>
              <a:solidFill>
                <a:schemeClr val="bg1"/>
              </a:solidFill>
              <a:ln w="12700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sz="1400" dirty="0" smtClean="0">
                    <a:solidFill>
                      <a:srgbClr val="FFFFFF"/>
                    </a:solidFill>
                  </a:rPr>
                  <a:t>ZK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16200000">
                <a:off x="7039451" y="2777641"/>
                <a:ext cx="93812" cy="180786"/>
              </a:xfrm>
              <a:prstGeom prst="rect">
                <a:avLst/>
              </a:prstGeom>
              <a:solidFill>
                <a:schemeClr val="tx1"/>
              </a:solidFill>
              <a:ln w="12700" cmpd="sng">
                <a:solidFill>
                  <a:schemeClr val="bg2"/>
                </a:solidFill>
              </a:ln>
              <a:effectLst>
                <a:glow rad="177800">
                  <a:schemeClr val="accent2"/>
                </a:glo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 rot="16200000">
              <a:off x="7683119" y="2960328"/>
              <a:ext cx="93812" cy="180786"/>
            </a:xfrm>
            <a:prstGeom prst="rect">
              <a:avLst/>
            </a:prstGeom>
            <a:solidFill>
              <a:schemeClr val="tx2"/>
            </a:solidFill>
            <a:ln w="12700" cmpd="sng">
              <a:solidFill>
                <a:schemeClr val="bg2"/>
              </a:solidFill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6430575" y="2960328"/>
              <a:ext cx="93812" cy="180786"/>
            </a:xfrm>
            <a:prstGeom prst="rect">
              <a:avLst/>
            </a:prstGeom>
            <a:solidFill>
              <a:schemeClr val="tx2"/>
            </a:solidFill>
            <a:ln w="12700" cmpd="sng">
              <a:solidFill>
                <a:schemeClr val="bg2"/>
              </a:solidFill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24" name="Straight Connector 23"/>
            <p:cNvCxnSpPr>
              <a:stCxn id="23" idx="1"/>
              <a:endCxn id="31" idx="3"/>
            </p:cNvCxnSpPr>
            <p:nvPr/>
          </p:nvCxnSpPr>
          <p:spPr>
            <a:xfrm flipH="1">
              <a:off x="5881835" y="3097627"/>
              <a:ext cx="595646" cy="450059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2" idx="1"/>
              <a:endCxn id="35" idx="3"/>
            </p:cNvCxnSpPr>
            <p:nvPr/>
          </p:nvCxnSpPr>
          <p:spPr>
            <a:xfrm flipH="1">
              <a:off x="6799315" y="3097627"/>
              <a:ext cx="930710" cy="454248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2" idx="1"/>
              <a:endCxn id="33" idx="3"/>
            </p:cNvCxnSpPr>
            <p:nvPr/>
          </p:nvCxnSpPr>
          <p:spPr>
            <a:xfrm flipH="1">
              <a:off x="7725857" y="3097627"/>
              <a:ext cx="4168" cy="450059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9230" y="2490028"/>
              <a:ext cx="689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HTTPS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677270" y="1313604"/>
              <a:ext cx="3116625" cy="2044352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ysDot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190637" y="2949086"/>
              <a:ext cx="5908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000" dirty="0" smtClean="0">
                  <a:solidFill>
                    <a:schemeClr val="bg2"/>
                  </a:solidFill>
                  <a:latin typeface="+mn-lt"/>
                </a:rPr>
                <a:t>Flink</a:t>
              </a:r>
            </a:p>
            <a:p>
              <a:pPr algn="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000" dirty="0" smtClean="0">
                  <a:solidFill>
                    <a:schemeClr val="bg2"/>
                  </a:solidFill>
                  <a:latin typeface="+mn-lt"/>
                </a:rPr>
                <a:t>Cluster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898159" y="1552997"/>
            <a:ext cx="891357" cy="307777"/>
            <a:chOff x="3605998" y="4210492"/>
            <a:chExt cx="891357" cy="307777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5998" y="4210493"/>
              <a:ext cx="212360" cy="293764"/>
            </a:xfrm>
            <a:prstGeom prst="rect">
              <a:avLst/>
            </a:prstGeom>
            <a:effectLst/>
          </p:spPr>
        </p:pic>
        <p:sp>
          <p:nvSpPr>
            <p:cNvPr id="51" name="TextBox 50"/>
            <p:cNvSpPr txBox="1"/>
            <p:nvPr/>
          </p:nvSpPr>
          <p:spPr>
            <a:xfrm>
              <a:off x="3783723" y="4210492"/>
              <a:ext cx="7136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bg2"/>
                  </a:solidFill>
                  <a:effectLst/>
                  <a:latin typeface="+mn-lt"/>
                </a:rPr>
                <a:t>keytab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789907" y="1557508"/>
            <a:ext cx="851294" cy="307777"/>
            <a:chOff x="3605998" y="4210492"/>
            <a:chExt cx="851294" cy="307777"/>
          </a:xfrm>
          <a:effectLst/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5998" y="4210493"/>
              <a:ext cx="212360" cy="293764"/>
            </a:xfrm>
            <a:prstGeom prst="rect">
              <a:avLst/>
            </a:prstGeom>
            <a:effectLst/>
          </p:spPr>
        </p:pic>
        <p:sp>
          <p:nvSpPr>
            <p:cNvPr id="54" name="TextBox 53"/>
            <p:cNvSpPr txBox="1"/>
            <p:nvPr/>
          </p:nvSpPr>
          <p:spPr>
            <a:xfrm>
              <a:off x="3783723" y="4210492"/>
              <a:ext cx="6735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bg2"/>
                  </a:solidFill>
                  <a:latin typeface="+mn-lt"/>
                </a:rPr>
                <a:t>secret</a:t>
              </a:r>
              <a:endParaRPr lang="en-US" sz="1400" dirty="0" smtClean="0">
                <a:solidFill>
                  <a:schemeClr val="bg2"/>
                </a:solidFill>
                <a:effectLst/>
                <a:latin typeface="+mn-lt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681655" y="1553319"/>
            <a:ext cx="1250167" cy="307777"/>
            <a:chOff x="3605998" y="4210492"/>
            <a:chExt cx="1250167" cy="307777"/>
          </a:xfrm>
          <a:effectLst>
            <a:glow rad="101600">
              <a:srgbClr val="FFFF00">
                <a:alpha val="75000"/>
              </a:srgbClr>
            </a:glow>
          </a:effectLst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5998" y="4210493"/>
              <a:ext cx="212360" cy="293764"/>
            </a:xfrm>
            <a:prstGeom prst="rect">
              <a:avLst/>
            </a:prstGeom>
            <a:effectLst/>
          </p:spPr>
        </p:pic>
        <p:sp>
          <p:nvSpPr>
            <p:cNvPr id="57" name="TextBox 56"/>
            <p:cNvSpPr txBox="1"/>
            <p:nvPr/>
          </p:nvSpPr>
          <p:spPr>
            <a:xfrm>
              <a:off x="3783723" y="4210492"/>
              <a:ext cx="10724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bg2"/>
                  </a:solidFill>
                  <a:latin typeface="+mn-lt"/>
                </a:rPr>
                <a:t>TLS cert(s)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5315989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10762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74320" y="792996"/>
            <a:ext cx="4335735" cy="3774171"/>
          </a:xfrm>
        </p:spPr>
        <p:txBody>
          <a:bodyPr/>
          <a:lstStyle/>
          <a:p>
            <a:r>
              <a:rPr lang="en-US" b="1" dirty="0" smtClean="0"/>
              <a:t>Configure Kerberos Identity: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Consolas"/>
                <a:cs typeface="Consolas"/>
              </a:rPr>
              <a:t>s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ecurity.enabled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: true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Consolas"/>
                <a:cs typeface="Consolas"/>
              </a:rPr>
              <a:t>s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ecurity.keytab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: /path/to/keytab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Consolas"/>
                <a:cs typeface="Consolas"/>
              </a:rPr>
              <a:t>s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ecurity.principal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name@realm</a:t>
            </a:r>
            <a:endParaRPr lang="en-US" dirty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b="1" dirty="0" smtClean="0"/>
              <a:t>Configure Service-Level Authorization:</a:t>
            </a:r>
          </a:p>
          <a:p>
            <a:pPr lvl="1"/>
            <a:r>
              <a:rPr lang="en-US" dirty="0" err="1">
                <a:solidFill>
                  <a:srgbClr val="007DB8"/>
                </a:solidFill>
                <a:latin typeface="Consolas"/>
                <a:cs typeface="Consolas"/>
              </a:rPr>
              <a:t>s</a:t>
            </a:r>
            <a:r>
              <a:rPr lang="en-US" dirty="0" err="1" smtClean="0">
                <a:solidFill>
                  <a:srgbClr val="007DB8"/>
                </a:solidFill>
                <a:latin typeface="Consolas"/>
                <a:cs typeface="Consolas"/>
              </a:rPr>
              <a:t>ecurity.cookie</a:t>
            </a:r>
            <a:r>
              <a:rPr lang="en-US" dirty="0" smtClean="0">
                <a:solidFill>
                  <a:srgbClr val="007DB8"/>
                </a:solidFill>
                <a:latin typeface="Consolas"/>
                <a:cs typeface="Consolas"/>
              </a:rPr>
              <a:t>: (secret cookie)</a:t>
            </a:r>
          </a:p>
          <a:p>
            <a:r>
              <a:rPr lang="en-US" b="1" dirty="0" smtClean="0"/>
              <a:t>Configure Transport-Level Security:</a:t>
            </a:r>
          </a:p>
          <a:p>
            <a:pPr lvl="1"/>
            <a:r>
              <a:rPr lang="en-US" dirty="0" err="1">
                <a:solidFill>
                  <a:srgbClr val="007DB8"/>
                </a:solidFill>
                <a:latin typeface="Consolas"/>
                <a:cs typeface="Consolas"/>
              </a:rPr>
              <a:t>s</a:t>
            </a:r>
            <a:r>
              <a:rPr lang="en-US" dirty="0" err="1" smtClean="0">
                <a:solidFill>
                  <a:srgbClr val="007DB8"/>
                </a:solidFill>
                <a:latin typeface="Consolas"/>
                <a:cs typeface="Consolas"/>
              </a:rPr>
              <a:t>ecurity.ssl.enabled</a:t>
            </a:r>
            <a:r>
              <a:rPr lang="en-US" dirty="0" smtClean="0">
                <a:solidFill>
                  <a:srgbClr val="007DB8"/>
                </a:solidFill>
                <a:latin typeface="Consolas"/>
                <a:cs typeface="Consolas"/>
              </a:rPr>
              <a:t>: true</a:t>
            </a:r>
          </a:p>
          <a:p>
            <a:pPr lvl="1"/>
            <a:r>
              <a:rPr lang="en-US" dirty="0" err="1" smtClean="0">
                <a:solidFill>
                  <a:srgbClr val="007DB8"/>
                </a:solidFill>
                <a:latin typeface="Consolas"/>
                <a:cs typeface="Consolas"/>
              </a:rPr>
              <a:t>security.ssl.keystore</a:t>
            </a:r>
            <a:r>
              <a:rPr lang="en-US" dirty="0" smtClean="0">
                <a:solidFill>
                  <a:srgbClr val="007DB8"/>
                </a:solidFill>
                <a:latin typeface="Consolas"/>
                <a:cs typeface="Consolas"/>
              </a:rPr>
              <a:t>: /path/to/</a:t>
            </a:r>
            <a:r>
              <a:rPr lang="en-US" dirty="0" err="1" smtClean="0">
                <a:solidFill>
                  <a:srgbClr val="007DB8"/>
                </a:solidFill>
                <a:latin typeface="Consolas"/>
                <a:cs typeface="Consolas"/>
              </a:rPr>
              <a:t>keystore</a:t>
            </a:r>
            <a:endParaRPr lang="en-US" dirty="0" smtClean="0">
              <a:solidFill>
                <a:srgbClr val="007DB8"/>
              </a:solidFill>
              <a:latin typeface="Consolas"/>
              <a:cs typeface="Consolas"/>
            </a:endParaRPr>
          </a:p>
          <a:p>
            <a:pPr lvl="1"/>
            <a:r>
              <a:rPr lang="en-US" dirty="0" err="1" smtClean="0">
                <a:solidFill>
                  <a:srgbClr val="007DB8"/>
                </a:solidFill>
                <a:latin typeface="Consolas"/>
                <a:cs typeface="Consolas"/>
              </a:rPr>
              <a:t>security.ssl.keystore</a:t>
            </a:r>
            <a:r>
              <a:rPr lang="en-US" dirty="0" smtClean="0">
                <a:solidFill>
                  <a:srgbClr val="007DB8"/>
                </a:solidFill>
                <a:latin typeface="Consolas"/>
                <a:cs typeface="Consolas"/>
              </a:rPr>
              <a:t>-password: (password)</a:t>
            </a:r>
          </a:p>
          <a:p>
            <a:pPr lvl="1"/>
            <a:r>
              <a:rPr lang="en-US" dirty="0" err="1">
                <a:solidFill>
                  <a:srgbClr val="007DB8"/>
                </a:solidFill>
                <a:latin typeface="Consolas"/>
                <a:cs typeface="Consolas"/>
              </a:rPr>
              <a:t>s</a:t>
            </a:r>
            <a:r>
              <a:rPr lang="en-US" dirty="0" err="1" smtClean="0">
                <a:solidFill>
                  <a:srgbClr val="007DB8"/>
                </a:solidFill>
                <a:latin typeface="Consolas"/>
                <a:cs typeface="Consolas"/>
              </a:rPr>
              <a:t>ecurity.ssl.key</a:t>
            </a:r>
            <a:r>
              <a:rPr lang="en-US" dirty="0" smtClean="0">
                <a:solidFill>
                  <a:srgbClr val="007DB8"/>
                </a:solidFill>
                <a:latin typeface="Consolas"/>
                <a:cs typeface="Consolas"/>
              </a:rPr>
              <a:t>-password: (password)</a:t>
            </a:r>
          </a:p>
          <a:p>
            <a:pPr lvl="1"/>
            <a:r>
              <a:rPr lang="en-US" dirty="0" err="1">
                <a:solidFill>
                  <a:srgbClr val="007DB8"/>
                </a:solidFill>
                <a:latin typeface="Consolas"/>
                <a:cs typeface="Consolas"/>
              </a:rPr>
              <a:t>security.ssl.truststore</a:t>
            </a:r>
            <a:r>
              <a:rPr lang="en-US" dirty="0">
                <a:solidFill>
                  <a:srgbClr val="007DB8"/>
                </a:solidFill>
                <a:latin typeface="Consolas"/>
                <a:cs typeface="Consolas"/>
              </a:rPr>
              <a:t>: </a:t>
            </a:r>
            <a:r>
              <a:rPr lang="en-US" dirty="0" smtClean="0">
                <a:solidFill>
                  <a:srgbClr val="007DB8"/>
                </a:solidFill>
                <a:latin typeface="Consolas"/>
                <a:cs typeface="Consolas"/>
              </a:rPr>
              <a:t>/path/to/</a:t>
            </a:r>
            <a:r>
              <a:rPr lang="en-US" dirty="0" err="1" smtClean="0">
                <a:solidFill>
                  <a:srgbClr val="007DB8"/>
                </a:solidFill>
                <a:latin typeface="Consolas"/>
                <a:cs typeface="Consolas"/>
              </a:rPr>
              <a:t>truststore</a:t>
            </a:r>
            <a:endParaRPr lang="en-US" dirty="0">
              <a:solidFill>
                <a:srgbClr val="007DB8"/>
              </a:solidFill>
              <a:latin typeface="Consolas"/>
              <a:cs typeface="Consolas"/>
            </a:endParaRPr>
          </a:p>
          <a:p>
            <a:pPr lvl="1"/>
            <a:r>
              <a:rPr lang="en-US" dirty="0" err="1">
                <a:solidFill>
                  <a:srgbClr val="007DB8"/>
                </a:solidFill>
                <a:latin typeface="Consolas"/>
                <a:cs typeface="Consolas"/>
              </a:rPr>
              <a:t>security.ssl.truststore</a:t>
            </a:r>
            <a:r>
              <a:rPr lang="en-US" dirty="0">
                <a:solidFill>
                  <a:srgbClr val="007DB8"/>
                </a:solidFill>
                <a:latin typeface="Consolas"/>
                <a:cs typeface="Consolas"/>
              </a:rPr>
              <a:t>-password: </a:t>
            </a:r>
            <a:r>
              <a:rPr lang="en-US" dirty="0" smtClean="0">
                <a:solidFill>
                  <a:srgbClr val="007DB8"/>
                </a:solidFill>
                <a:latin typeface="Consolas"/>
                <a:cs typeface="Consolas"/>
              </a:rPr>
              <a:t>(password)</a:t>
            </a:r>
            <a:endParaRPr lang="en-US" dirty="0">
              <a:solidFill>
                <a:srgbClr val="007DB8"/>
              </a:solidFill>
              <a:latin typeface="Consolas"/>
              <a:cs typeface="Consolas"/>
            </a:endParaRPr>
          </a:p>
          <a:p>
            <a:pPr marL="341313" lvl="1" indent="0">
              <a:buNone/>
            </a:pPr>
            <a:endParaRPr lang="en-US" dirty="0" smtClean="0">
              <a:latin typeface="Consolas"/>
              <a:cs typeface="Consola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773380" y="1487591"/>
            <a:ext cx="4159686" cy="2793144"/>
            <a:chOff x="4634209" y="1313604"/>
            <a:chExt cx="4159686" cy="2793144"/>
          </a:xfrm>
        </p:grpSpPr>
        <p:cxnSp>
          <p:nvCxnSpPr>
            <p:cNvPr id="7" name="Straight Arrow Connector 6"/>
            <p:cNvCxnSpPr>
              <a:stCxn id="47" idx="1"/>
              <a:endCxn id="39" idx="3"/>
            </p:cNvCxnSpPr>
            <p:nvPr/>
          </p:nvCxnSpPr>
          <p:spPr>
            <a:xfrm flipH="1">
              <a:off x="5502165" y="2119568"/>
              <a:ext cx="1771775" cy="1321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>
              <a:glow rad="101600">
                <a:schemeClr val="accent2">
                  <a:alpha val="75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>
              <a:endCxn id="44" idx="1"/>
            </p:cNvCxnSpPr>
            <p:nvPr/>
          </p:nvCxnSpPr>
          <p:spPr>
            <a:xfrm rot="16200000" flipH="1">
              <a:off x="6839387" y="2363605"/>
              <a:ext cx="675150" cy="193229"/>
            </a:xfrm>
            <a:prstGeom prst="bentConnector2">
              <a:avLst/>
            </a:prstGeom>
            <a:ln w="12700" cmpd="sng">
              <a:solidFill>
                <a:srgbClr val="000000"/>
              </a:solidFill>
              <a:tailEnd type="none"/>
            </a:ln>
            <a:effectLst>
              <a:glow rad="101600">
                <a:schemeClr val="accent2">
                  <a:alpha val="75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41" idx="3"/>
            </p:cNvCxnSpPr>
            <p:nvPr/>
          </p:nvCxnSpPr>
          <p:spPr>
            <a:xfrm>
              <a:off x="6480171" y="2140044"/>
              <a:ext cx="1478" cy="363396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none"/>
            </a:ln>
            <a:effectLst>
              <a:glow rad="101600">
                <a:schemeClr val="accent2">
                  <a:alpha val="75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7273940" y="1854869"/>
              <a:ext cx="911444" cy="515871"/>
              <a:chOff x="7134769" y="1071926"/>
              <a:chExt cx="911444" cy="515871"/>
            </a:xfrm>
          </p:grpSpPr>
          <p:sp>
            <p:nvSpPr>
              <p:cNvPr id="46" name="Process 45"/>
              <p:cNvSpPr/>
              <p:nvPr/>
            </p:nvSpPr>
            <p:spPr>
              <a:xfrm>
                <a:off x="7169195" y="1071926"/>
                <a:ext cx="822960" cy="515871"/>
              </a:xfrm>
              <a:prstGeom prst="flowChartProcess">
                <a:avLst/>
              </a:prstGeom>
              <a:solidFill>
                <a:schemeClr val="bg1"/>
              </a:solidFill>
              <a:ln w="12700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sz="1400" dirty="0" smtClean="0">
                    <a:solidFill>
                      <a:srgbClr val="FFFFFF"/>
                    </a:solidFill>
                  </a:rPr>
                  <a:t>TM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7134769" y="1246232"/>
                <a:ext cx="93812" cy="180786"/>
              </a:xfrm>
              <a:prstGeom prst="rect">
                <a:avLst/>
              </a:prstGeom>
              <a:solidFill>
                <a:schemeClr val="tx1"/>
              </a:solidFill>
              <a:ln w="12700" cmpd="sng">
                <a:solidFill>
                  <a:schemeClr val="bg2"/>
                </a:solidFill>
              </a:ln>
              <a:effectLst>
                <a:glow rad="177800">
                  <a:schemeClr val="accent2"/>
                </a:glo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952401" y="1246232"/>
                <a:ext cx="93812" cy="180786"/>
              </a:xfrm>
              <a:prstGeom prst="rect">
                <a:avLst/>
              </a:prstGeom>
              <a:solidFill>
                <a:schemeClr val="tx1"/>
              </a:solidFill>
              <a:ln w="12700" cmpd="sng">
                <a:solidFill>
                  <a:schemeClr val="bg2"/>
                </a:solidFill>
              </a:ln>
              <a:effectLst>
                <a:glow rad="177800">
                  <a:schemeClr val="accent2"/>
                </a:glo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273577" y="2537930"/>
              <a:ext cx="911806" cy="515871"/>
              <a:chOff x="7134406" y="1754987"/>
              <a:chExt cx="911806" cy="515871"/>
            </a:xfrm>
          </p:grpSpPr>
          <p:sp>
            <p:nvSpPr>
              <p:cNvPr id="43" name="Process 42"/>
              <p:cNvSpPr/>
              <p:nvPr/>
            </p:nvSpPr>
            <p:spPr>
              <a:xfrm>
                <a:off x="7173726" y="1754987"/>
                <a:ext cx="822960" cy="515871"/>
              </a:xfrm>
              <a:prstGeom prst="flowChartProcess">
                <a:avLst/>
              </a:prstGeom>
              <a:solidFill>
                <a:schemeClr val="bg1"/>
              </a:solidFill>
              <a:ln w="12700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sz="1400" dirty="0" smtClean="0">
                    <a:solidFill>
                      <a:srgbClr val="FFFFFF"/>
                    </a:solidFill>
                  </a:rPr>
                  <a:t>TM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134406" y="1924459"/>
                <a:ext cx="93812" cy="180786"/>
              </a:xfrm>
              <a:prstGeom prst="rect">
                <a:avLst/>
              </a:prstGeom>
              <a:solidFill>
                <a:schemeClr val="tx1"/>
              </a:solidFill>
              <a:ln w="12700" cmpd="sng">
                <a:solidFill>
                  <a:schemeClr val="bg2"/>
                </a:solidFill>
              </a:ln>
              <a:effectLst>
                <a:glow rad="177800">
                  <a:schemeClr val="accent2"/>
                </a:glo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7952400" y="1924782"/>
                <a:ext cx="93812" cy="180786"/>
              </a:xfrm>
              <a:prstGeom prst="rect">
                <a:avLst/>
              </a:prstGeom>
              <a:solidFill>
                <a:schemeClr val="tx1"/>
              </a:solidFill>
              <a:ln w="12700" cmpd="sng">
                <a:solidFill>
                  <a:schemeClr val="bg2"/>
                </a:solidFill>
              </a:ln>
              <a:effectLst>
                <a:glow rad="177800">
                  <a:schemeClr val="accent2"/>
                </a:glo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2" name="Elbow Connector 11"/>
            <p:cNvCxnSpPr>
              <a:stCxn id="48" idx="3"/>
              <a:endCxn id="45" idx="3"/>
            </p:cNvCxnSpPr>
            <p:nvPr/>
          </p:nvCxnSpPr>
          <p:spPr>
            <a:xfrm flipH="1">
              <a:off x="8185383" y="2119568"/>
              <a:ext cx="1" cy="678550"/>
            </a:xfrm>
            <a:prstGeom prst="bentConnector3">
              <a:avLst>
                <a:gd name="adj1" fmla="val -22860000000"/>
              </a:avLst>
            </a:prstGeom>
            <a:ln w="28575" cmpd="sng">
              <a:solidFill>
                <a:srgbClr val="000000"/>
              </a:solidFill>
              <a:headEnd type="arrow"/>
              <a:tailEnd type="arrow"/>
            </a:ln>
            <a:effectLst>
              <a:glow rad="101600">
                <a:schemeClr val="accent2">
                  <a:alpha val="75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5400000">
              <a:off x="8272003" y="2314032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bg2"/>
                  </a:solidFill>
                  <a:latin typeface="+mn-lt"/>
                </a:rPr>
                <a:t>DATA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40940" y="1818168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bg2"/>
                  </a:solidFill>
                  <a:latin typeface="+mn-lt"/>
                </a:rPr>
                <a:t>AKKA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038792" y="2503440"/>
              <a:ext cx="849052" cy="554873"/>
              <a:chOff x="5899621" y="1720497"/>
              <a:chExt cx="849052" cy="554873"/>
            </a:xfrm>
          </p:grpSpPr>
          <p:sp>
            <p:nvSpPr>
              <p:cNvPr id="40" name="Process 39"/>
              <p:cNvSpPr/>
              <p:nvPr/>
            </p:nvSpPr>
            <p:spPr>
              <a:xfrm>
                <a:off x="5925713" y="1759499"/>
                <a:ext cx="822960" cy="515871"/>
              </a:xfrm>
              <a:prstGeom prst="flowChartProcess">
                <a:avLst/>
              </a:prstGeom>
              <a:solidFill>
                <a:schemeClr val="bg1"/>
              </a:solidFill>
              <a:ln w="12700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sz="1400" dirty="0" smtClean="0">
                    <a:solidFill>
                      <a:srgbClr val="FFFFFF"/>
                    </a:solidFill>
                  </a:rPr>
                  <a:t>JM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 rot="16200000">
                <a:off x="6295572" y="1677010"/>
                <a:ext cx="93812" cy="180786"/>
              </a:xfrm>
              <a:prstGeom prst="rect">
                <a:avLst/>
              </a:prstGeom>
              <a:solidFill>
                <a:schemeClr val="tx1"/>
              </a:solidFill>
              <a:ln w="12700" cmpd="sng">
                <a:solidFill>
                  <a:schemeClr val="bg2"/>
                </a:solidFill>
              </a:ln>
              <a:effectLst>
                <a:glow rad="177800">
                  <a:schemeClr val="accent2"/>
                </a:glo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899621" y="1924782"/>
                <a:ext cx="93812" cy="180786"/>
              </a:xfrm>
              <a:prstGeom prst="rect">
                <a:avLst/>
              </a:prstGeom>
              <a:solidFill>
                <a:schemeClr val="tx1"/>
              </a:solidFill>
              <a:ln w="12700" cmpd="sng">
                <a:solidFill>
                  <a:schemeClr val="bg2"/>
                </a:solidFill>
              </a:ln>
              <a:effectLst>
                <a:glow rad="177800">
                  <a:schemeClr val="accent2"/>
                </a:glo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634209" y="1859704"/>
              <a:ext cx="867956" cy="515871"/>
              <a:chOff x="4782079" y="1076761"/>
              <a:chExt cx="867956" cy="515871"/>
            </a:xfrm>
          </p:grpSpPr>
          <p:sp>
            <p:nvSpPr>
              <p:cNvPr id="38" name="Process 37"/>
              <p:cNvSpPr/>
              <p:nvPr/>
            </p:nvSpPr>
            <p:spPr>
              <a:xfrm>
                <a:off x="4782079" y="1076761"/>
                <a:ext cx="822960" cy="515871"/>
              </a:xfrm>
              <a:prstGeom prst="flowChartProcess">
                <a:avLst/>
              </a:prstGeom>
              <a:solidFill>
                <a:schemeClr val="bg1"/>
              </a:solidFill>
              <a:ln w="12700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sz="1400" dirty="0" smtClean="0">
                    <a:solidFill>
                      <a:srgbClr val="FFFFFF"/>
                    </a:solidFill>
                  </a:rPr>
                  <a:t>CLI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556223" y="1259442"/>
                <a:ext cx="93812" cy="180786"/>
              </a:xfrm>
              <a:prstGeom prst="rect">
                <a:avLst/>
              </a:prstGeom>
              <a:solidFill>
                <a:schemeClr val="tx2"/>
              </a:solidFill>
              <a:ln w="12700" cmpd="sng">
                <a:solidFill>
                  <a:schemeClr val="bg2"/>
                </a:solidFill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4638740" y="2542765"/>
              <a:ext cx="867956" cy="515871"/>
              <a:chOff x="4782079" y="1076761"/>
              <a:chExt cx="867956" cy="515871"/>
            </a:xfrm>
          </p:grpSpPr>
          <p:sp>
            <p:nvSpPr>
              <p:cNvPr id="36" name="Process 35"/>
              <p:cNvSpPr/>
              <p:nvPr/>
            </p:nvSpPr>
            <p:spPr>
              <a:xfrm>
                <a:off x="4782079" y="1076761"/>
                <a:ext cx="822960" cy="515871"/>
              </a:xfrm>
              <a:prstGeom prst="flowChartProcess">
                <a:avLst/>
              </a:prstGeom>
              <a:solidFill>
                <a:schemeClr val="bg1"/>
              </a:solidFill>
              <a:ln w="12700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sz="900" dirty="0" smtClean="0">
                    <a:solidFill>
                      <a:srgbClr val="FFFFFF"/>
                    </a:solidFill>
                  </a:rPr>
                  <a:t>WEB</a:t>
                </a:r>
              </a:p>
              <a:p>
                <a:pPr algn="ctr"/>
                <a:r>
                  <a:rPr lang="en-US" sz="900" dirty="0" smtClean="0">
                    <a:solidFill>
                      <a:srgbClr val="FFFFFF"/>
                    </a:solidFill>
                  </a:rPr>
                  <a:t>BROWSER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556223" y="1242043"/>
                <a:ext cx="93812" cy="180786"/>
              </a:xfrm>
              <a:prstGeom prst="rect">
                <a:avLst/>
              </a:prstGeom>
              <a:solidFill>
                <a:schemeClr val="tx2"/>
              </a:solidFill>
              <a:ln w="12700" cmpd="sng">
                <a:solidFill>
                  <a:schemeClr val="bg2"/>
                </a:solidFill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8" name="Straight Arrow Connector 17"/>
            <p:cNvCxnSpPr>
              <a:stCxn id="37" idx="3"/>
              <a:endCxn id="42" idx="1"/>
            </p:cNvCxnSpPr>
            <p:nvPr/>
          </p:nvCxnSpPr>
          <p:spPr>
            <a:xfrm flipV="1">
              <a:off x="5506696" y="2798118"/>
              <a:ext cx="532096" cy="322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none"/>
            </a:ln>
            <a:effectLst>
              <a:glow rad="101600">
                <a:schemeClr val="accent2">
                  <a:alpha val="75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6382550" y="3551875"/>
              <a:ext cx="822960" cy="554873"/>
              <a:chOff x="6669592" y="2821128"/>
              <a:chExt cx="822960" cy="554873"/>
            </a:xfrm>
          </p:grpSpPr>
          <p:sp>
            <p:nvSpPr>
              <p:cNvPr id="34" name="Process 33"/>
              <p:cNvSpPr/>
              <p:nvPr/>
            </p:nvSpPr>
            <p:spPr>
              <a:xfrm>
                <a:off x="6669592" y="2860130"/>
                <a:ext cx="822960" cy="515871"/>
              </a:xfrm>
              <a:prstGeom prst="flowChartProcess">
                <a:avLst/>
              </a:prstGeom>
              <a:solidFill>
                <a:schemeClr val="bg1"/>
              </a:solidFill>
              <a:ln w="12700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sz="1400" dirty="0" smtClean="0">
                    <a:solidFill>
                      <a:srgbClr val="FFFFFF"/>
                    </a:solidFill>
                  </a:rPr>
                  <a:t>KAFKA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16200000">
                <a:off x="7039451" y="2777641"/>
                <a:ext cx="93812" cy="180786"/>
              </a:xfrm>
              <a:prstGeom prst="rect">
                <a:avLst/>
              </a:prstGeom>
              <a:solidFill>
                <a:schemeClr val="tx1"/>
              </a:solidFill>
              <a:ln w="12700" cmpd="sng">
                <a:solidFill>
                  <a:schemeClr val="bg2"/>
                </a:solidFill>
              </a:ln>
              <a:effectLst>
                <a:glow rad="177800">
                  <a:schemeClr val="accent2"/>
                </a:glo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7309092" y="3547686"/>
              <a:ext cx="822960" cy="554873"/>
              <a:chOff x="6669592" y="2821128"/>
              <a:chExt cx="822960" cy="554873"/>
            </a:xfrm>
          </p:grpSpPr>
          <p:sp>
            <p:nvSpPr>
              <p:cNvPr id="32" name="Process 31"/>
              <p:cNvSpPr/>
              <p:nvPr/>
            </p:nvSpPr>
            <p:spPr>
              <a:xfrm>
                <a:off x="6669592" y="2860130"/>
                <a:ext cx="822960" cy="515871"/>
              </a:xfrm>
              <a:prstGeom prst="flowChartProcess">
                <a:avLst/>
              </a:prstGeom>
              <a:solidFill>
                <a:schemeClr val="bg1"/>
              </a:solidFill>
              <a:ln w="12700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sz="1400" dirty="0" smtClean="0">
                    <a:solidFill>
                      <a:srgbClr val="FFFFFF"/>
                    </a:solidFill>
                  </a:rPr>
                  <a:t>HDFS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6200000">
                <a:off x="7039451" y="2777641"/>
                <a:ext cx="93812" cy="180786"/>
              </a:xfrm>
              <a:prstGeom prst="rect">
                <a:avLst/>
              </a:prstGeom>
              <a:solidFill>
                <a:schemeClr val="tx1"/>
              </a:solidFill>
              <a:ln w="12700" cmpd="sng">
                <a:solidFill>
                  <a:schemeClr val="bg2"/>
                </a:solidFill>
              </a:ln>
              <a:effectLst>
                <a:glow rad="177800">
                  <a:schemeClr val="accent2"/>
                </a:glo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65070" y="3547686"/>
              <a:ext cx="822960" cy="554873"/>
              <a:chOff x="6669592" y="2821128"/>
              <a:chExt cx="822960" cy="554873"/>
            </a:xfrm>
          </p:grpSpPr>
          <p:sp>
            <p:nvSpPr>
              <p:cNvPr id="30" name="Process 29"/>
              <p:cNvSpPr/>
              <p:nvPr/>
            </p:nvSpPr>
            <p:spPr>
              <a:xfrm>
                <a:off x="6669592" y="2860130"/>
                <a:ext cx="822960" cy="515871"/>
              </a:xfrm>
              <a:prstGeom prst="flowChartProcess">
                <a:avLst/>
              </a:prstGeom>
              <a:solidFill>
                <a:schemeClr val="bg1"/>
              </a:solidFill>
              <a:ln w="12700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sz="1400" dirty="0" smtClean="0">
                    <a:solidFill>
                      <a:srgbClr val="FFFFFF"/>
                    </a:solidFill>
                  </a:rPr>
                  <a:t>ZK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16200000">
                <a:off x="7039451" y="2777641"/>
                <a:ext cx="93812" cy="180786"/>
              </a:xfrm>
              <a:prstGeom prst="rect">
                <a:avLst/>
              </a:prstGeom>
              <a:solidFill>
                <a:schemeClr val="tx1"/>
              </a:solidFill>
              <a:ln w="12700" cmpd="sng">
                <a:solidFill>
                  <a:schemeClr val="bg2"/>
                </a:solidFill>
              </a:ln>
              <a:effectLst>
                <a:glow rad="177800">
                  <a:schemeClr val="accent2"/>
                </a:glo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 rot="16200000">
              <a:off x="7683119" y="2960328"/>
              <a:ext cx="93812" cy="180786"/>
            </a:xfrm>
            <a:prstGeom prst="rect">
              <a:avLst/>
            </a:prstGeom>
            <a:solidFill>
              <a:schemeClr val="tx2"/>
            </a:solidFill>
            <a:ln w="12700" cmpd="sng">
              <a:solidFill>
                <a:schemeClr val="bg2"/>
              </a:solidFill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6430575" y="2960328"/>
              <a:ext cx="93812" cy="180786"/>
            </a:xfrm>
            <a:prstGeom prst="rect">
              <a:avLst/>
            </a:prstGeom>
            <a:solidFill>
              <a:schemeClr val="tx2"/>
            </a:solidFill>
            <a:ln w="12700" cmpd="sng">
              <a:solidFill>
                <a:schemeClr val="bg2"/>
              </a:solidFill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24" name="Straight Connector 23"/>
            <p:cNvCxnSpPr>
              <a:stCxn id="23" idx="1"/>
              <a:endCxn id="31" idx="3"/>
            </p:cNvCxnSpPr>
            <p:nvPr/>
          </p:nvCxnSpPr>
          <p:spPr>
            <a:xfrm flipH="1">
              <a:off x="5881835" y="3097627"/>
              <a:ext cx="595646" cy="450059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2" idx="1"/>
              <a:endCxn id="35" idx="3"/>
            </p:cNvCxnSpPr>
            <p:nvPr/>
          </p:nvCxnSpPr>
          <p:spPr>
            <a:xfrm flipH="1">
              <a:off x="6799315" y="3097627"/>
              <a:ext cx="930710" cy="454248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2" idx="1"/>
              <a:endCxn id="33" idx="3"/>
            </p:cNvCxnSpPr>
            <p:nvPr/>
          </p:nvCxnSpPr>
          <p:spPr>
            <a:xfrm flipH="1">
              <a:off x="7725857" y="3097627"/>
              <a:ext cx="4168" cy="450059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9230" y="2490028"/>
              <a:ext cx="689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HTTPS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677270" y="1313604"/>
              <a:ext cx="3116625" cy="2044352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ysDot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190637" y="2949086"/>
              <a:ext cx="5908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000" dirty="0" smtClean="0">
                  <a:solidFill>
                    <a:schemeClr val="bg2"/>
                  </a:solidFill>
                  <a:latin typeface="+mn-lt"/>
                </a:rPr>
                <a:t>Flink</a:t>
              </a:r>
            </a:p>
            <a:p>
              <a:pPr algn="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000" dirty="0" smtClean="0">
                  <a:solidFill>
                    <a:schemeClr val="bg2"/>
                  </a:solidFill>
                  <a:latin typeface="+mn-lt"/>
                </a:rPr>
                <a:t>Cluster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898159" y="1552997"/>
            <a:ext cx="891357" cy="307777"/>
            <a:chOff x="3605998" y="4210492"/>
            <a:chExt cx="891357" cy="307777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5998" y="4210493"/>
              <a:ext cx="212360" cy="293764"/>
            </a:xfrm>
            <a:prstGeom prst="rect">
              <a:avLst/>
            </a:prstGeom>
            <a:effectLst/>
          </p:spPr>
        </p:pic>
        <p:sp>
          <p:nvSpPr>
            <p:cNvPr id="51" name="TextBox 50"/>
            <p:cNvSpPr txBox="1"/>
            <p:nvPr/>
          </p:nvSpPr>
          <p:spPr>
            <a:xfrm>
              <a:off x="3783723" y="4210492"/>
              <a:ext cx="7136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bg2"/>
                  </a:solidFill>
                  <a:effectLst/>
                  <a:latin typeface="+mn-lt"/>
                </a:rPr>
                <a:t>keytab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789907" y="1557508"/>
            <a:ext cx="851294" cy="307777"/>
            <a:chOff x="3605998" y="4210492"/>
            <a:chExt cx="851294" cy="307777"/>
          </a:xfrm>
          <a:effectLst/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5998" y="4210493"/>
              <a:ext cx="212360" cy="293764"/>
            </a:xfrm>
            <a:prstGeom prst="rect">
              <a:avLst/>
            </a:prstGeom>
            <a:effectLst/>
          </p:spPr>
        </p:pic>
        <p:sp>
          <p:nvSpPr>
            <p:cNvPr id="54" name="TextBox 53"/>
            <p:cNvSpPr txBox="1"/>
            <p:nvPr/>
          </p:nvSpPr>
          <p:spPr>
            <a:xfrm>
              <a:off x="3783723" y="4210492"/>
              <a:ext cx="6735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bg2"/>
                  </a:solidFill>
                  <a:latin typeface="+mn-lt"/>
                </a:rPr>
                <a:t>secret</a:t>
              </a:r>
              <a:endParaRPr lang="en-US" sz="1400" dirty="0" smtClean="0">
                <a:solidFill>
                  <a:schemeClr val="bg2"/>
                </a:solidFill>
                <a:effectLst/>
                <a:latin typeface="+mn-lt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681655" y="1553319"/>
            <a:ext cx="1250167" cy="307777"/>
            <a:chOff x="3605998" y="4210492"/>
            <a:chExt cx="1250167" cy="307777"/>
          </a:xfrm>
          <a:effectLst/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5998" y="4210493"/>
              <a:ext cx="212360" cy="293764"/>
            </a:xfrm>
            <a:prstGeom prst="rect">
              <a:avLst/>
            </a:prstGeom>
            <a:effectLst/>
          </p:spPr>
        </p:pic>
        <p:sp>
          <p:nvSpPr>
            <p:cNvPr id="57" name="TextBox 56"/>
            <p:cNvSpPr txBox="1"/>
            <p:nvPr/>
          </p:nvSpPr>
          <p:spPr>
            <a:xfrm>
              <a:off x="3783723" y="4210492"/>
              <a:ext cx="10724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bg2"/>
                  </a:solidFill>
                  <a:latin typeface="+mn-lt"/>
                </a:rPr>
                <a:t>TLS cert(s)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6277499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64184"/>
      </p:ext>
    </p:extLst>
  </p:cSld>
  <p:clrMapOvr>
    <a:masterClrMapping/>
  </p:clrMapOvr>
  <p:transition xmlns:p14="http://schemas.microsoft.com/office/powerpoint/2010/main"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ll EMC PPT 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Dell EMC PPT Template" id="{BA5CEC7B-B122-488F-B8D9-107E8A4513FC}" vid="{89D366BE-BBF8-46B0-872A-7C5D5E49069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873BDD3-AA35-4F19-A12A-C6462BECFBD1}">
  <ds:schemaRefs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Dell EMC PPT Template.potx</Template>
  <TotalTime>8015</TotalTime>
  <Words>500</Words>
  <Application>Microsoft Macintosh PowerPoint</Application>
  <PresentationFormat>On-screen Show (16:9)</PresentationFormat>
  <Paragraphs>155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Dell EMC PPT Template</vt:lpstr>
      <vt:lpstr>Flink Security Enhancements</vt:lpstr>
      <vt:lpstr>New Security Features</vt:lpstr>
      <vt:lpstr>Existing Capability</vt:lpstr>
      <vt:lpstr>Kerberos Authentication Support</vt:lpstr>
      <vt:lpstr>Service-Level Authorization</vt:lpstr>
      <vt:lpstr>Transport-Level Security (SSL/TLS)</vt:lpstr>
      <vt:lpstr>Demo</vt:lpstr>
      <vt:lpstr>Configuration</vt:lpstr>
      <vt:lpstr>Summary</vt:lpstr>
      <vt:lpstr>Project Status</vt:lpstr>
      <vt:lpstr>PowerPoint Presentation</vt:lpstr>
    </vt:vector>
  </TitlesOfParts>
  <Company>Dell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Corporate Brand Team</dc:creator>
  <cp:keywords>Internal Use</cp:keywords>
  <cp:lastModifiedBy>Eron Wright</cp:lastModifiedBy>
  <cp:revision>77</cp:revision>
  <cp:lastPrinted>2014-02-14T16:26:12Z</cp:lastPrinted>
  <dcterms:created xsi:type="dcterms:W3CDTF">2016-06-03T20:29:09Z</dcterms:created>
  <dcterms:modified xsi:type="dcterms:W3CDTF">2016-09-26T17:45:58Z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6b83fb70-f992-42a3-bd65-798715d6638b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1.3BrandsTest</vt:lpwstr>
  </property>
</Properties>
</file>