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22"/>
  </p:notesMasterIdLst>
  <p:handoutMasterIdLst>
    <p:handoutMasterId r:id="rId23"/>
  </p:handoutMasterIdLst>
  <p:sldIdLst>
    <p:sldId id="283" r:id="rId5"/>
    <p:sldId id="289" r:id="rId6"/>
    <p:sldId id="293" r:id="rId7"/>
    <p:sldId id="323" r:id="rId8"/>
    <p:sldId id="312" r:id="rId9"/>
    <p:sldId id="313" r:id="rId10"/>
    <p:sldId id="322" r:id="rId11"/>
    <p:sldId id="320" r:id="rId12"/>
    <p:sldId id="315" r:id="rId13"/>
    <p:sldId id="316" r:id="rId14"/>
    <p:sldId id="318" r:id="rId15"/>
    <p:sldId id="317" r:id="rId16"/>
    <p:sldId id="319" r:id="rId17"/>
    <p:sldId id="308" r:id="rId18"/>
    <p:sldId id="309" r:id="rId19"/>
    <p:sldId id="321" r:id="rId20"/>
    <p:sldId id="306" r:id="rId21"/>
  </p:sldIdLst>
  <p:sldSz cx="9144000" cy="5143500" type="screen16x9"/>
  <p:notesSz cx="7010400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082">
          <p15:clr>
            <a:srgbClr val="A4A3A4"/>
          </p15:clr>
        </p15:guide>
        <p15:guide id="5" pos="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8" autoAdjust="0"/>
    <p:restoredTop sz="96296" autoAdjust="0"/>
  </p:normalViewPr>
  <p:slideViewPr>
    <p:cSldViewPr snapToGrid="0">
      <p:cViewPr varScale="1">
        <p:scale>
          <a:sx n="75" d="100"/>
          <a:sy n="75" d="100"/>
        </p:scale>
        <p:origin x="-472" y="-96"/>
      </p:cViewPr>
      <p:guideLst>
        <p:guide orient="horz" pos="3072"/>
        <p:guide orient="horz" pos="3082"/>
        <p:guide pos="5577"/>
        <p:guide pos="180"/>
        <p:guide pos="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0166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0166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3642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9/12/16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9/12/16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32722"/>
            <a:ext cx="141064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5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5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8776" y="4832722"/>
            <a:ext cx="242439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50" kern="1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of 15</a:t>
            </a:r>
            <a:endParaRPr lang="en-US" sz="85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367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435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eron.wright@emc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FLINK-1984" TargetMode="External"/><Relationship Id="rId4" Type="http://schemas.openxmlformats.org/officeDocument/2006/relationships/hyperlink" Target="https://github.com/EronWright/flink/tree/feature-FLINK-1984-T2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docs.google.com/document/d/1WItafBmGbjlaBbP8Of5PAFOH9GUJQxf5S4hjEuPchuU/edit?usp=shar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github.com/Netflix/Fenz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Flink on </a:t>
            </a:r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4320" y="2252133"/>
            <a:ext cx="5200791" cy="1231106"/>
          </a:xfrm>
        </p:spPr>
        <p:txBody>
          <a:bodyPr/>
          <a:lstStyle/>
          <a:p>
            <a:r>
              <a:rPr lang="en-US" dirty="0"/>
              <a:t>Eron Wright – </a:t>
            </a:r>
            <a:r>
              <a:rPr lang="en-US" dirty="0">
                <a:hlinkClick r:id="rId2"/>
              </a:rPr>
              <a:t>eron.wright@emc.com</a:t>
            </a:r>
            <a:endParaRPr lang="en-US" dirty="0"/>
          </a:p>
          <a:p>
            <a:r>
              <a:rPr lang="en-US" dirty="0"/>
              <a:t>DELL EMC</a:t>
            </a:r>
          </a:p>
          <a:p>
            <a:r>
              <a:rPr lang="en-US" dirty="0"/>
              <a:t>@</a:t>
            </a:r>
            <a:r>
              <a:rPr lang="en-US" dirty="0" err="1" smtClean="0"/>
              <a:t>eronwright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8109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20" y="1554480"/>
            <a:ext cx="3993834" cy="3017520"/>
          </a:xfrm>
        </p:spPr>
        <p:txBody>
          <a:bodyPr/>
          <a:lstStyle/>
          <a:p>
            <a:r>
              <a:rPr lang="en-US" dirty="0" smtClean="0"/>
              <a:t>A highly-available service for launching Flink clusters.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Mesos</a:t>
            </a:r>
            <a:r>
              <a:rPr lang="en-US" dirty="0" smtClean="0"/>
              <a:t> framework!</a:t>
            </a:r>
          </a:p>
          <a:p>
            <a:r>
              <a:rPr lang="en-US" dirty="0" smtClean="0"/>
              <a:t>Accessed via REST by the CLI</a:t>
            </a:r>
          </a:p>
          <a:p>
            <a:r>
              <a:rPr lang="en-US" dirty="0" smtClean="0"/>
              <a:t>DCOS compatibility: </a:t>
            </a:r>
          </a:p>
          <a:p>
            <a:pPr lvl="1"/>
            <a:r>
              <a:rPr lang="en-US" dirty="0" smtClean="0"/>
              <a:t>HTTP-based</a:t>
            </a:r>
          </a:p>
          <a:p>
            <a:pPr lvl="1"/>
            <a:r>
              <a:rPr lang="en-US" dirty="0" smtClean="0"/>
              <a:t>Accessible via the Admin Router</a:t>
            </a:r>
          </a:p>
          <a:p>
            <a:pPr lvl="1"/>
            <a:r>
              <a:rPr lang="en-US" dirty="0" smtClean="0"/>
              <a:t>(future) JWT authentication</a:t>
            </a:r>
          </a:p>
          <a:p>
            <a:r>
              <a:rPr lang="en-US" dirty="0" smtClean="0"/>
              <a:t>Aligned with FLIP-6</a:t>
            </a:r>
          </a:p>
          <a:p>
            <a:pPr lvl="1"/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815892" y="1731496"/>
            <a:ext cx="920930" cy="2769376"/>
            <a:chOff x="7815892" y="1731496"/>
            <a:chExt cx="920930" cy="2769376"/>
          </a:xfrm>
        </p:grpSpPr>
        <p:grpSp>
          <p:nvGrpSpPr>
            <p:cNvPr id="28" name="Group 27"/>
            <p:cNvGrpSpPr/>
            <p:nvPr/>
          </p:nvGrpSpPr>
          <p:grpSpPr>
            <a:xfrm>
              <a:off x="7815892" y="1731496"/>
              <a:ext cx="918568" cy="2769376"/>
              <a:chOff x="5980568" y="1879385"/>
              <a:chExt cx="918568" cy="2769376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5980568" y="1879385"/>
                <a:ext cx="918568" cy="2457732"/>
                <a:chOff x="3248965" y="1887763"/>
                <a:chExt cx="918568" cy="2457732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3253133" y="1887763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248965" y="2501229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248965" y="3110185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248965" y="3727840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6123543" y="4340984"/>
                <a:ext cx="623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bg2"/>
                    </a:solidFill>
                    <a:latin typeface="+mn-lt"/>
                  </a:rPr>
                  <a:t>host</a:t>
                </a:r>
                <a:r>
                  <a:rPr lang="en-US" sz="1400" dirty="0" smtClean="0">
                    <a:solidFill>
                      <a:schemeClr val="bg2"/>
                    </a:solidFill>
                    <a:latin typeface="+mn-lt"/>
                  </a:rPr>
                  <a:t>1</a:t>
                </a:r>
                <a:endParaRPr lang="en-US" sz="1400" dirty="0" smtClean="0">
                  <a:solidFill>
                    <a:schemeClr val="bg2"/>
                  </a:solidFill>
                  <a:latin typeface="+mn-lt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8383693" y="3945324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1D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88224" y="3332179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1C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95299" y="2714524"/>
              <a:ext cx="3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1B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85444" y="2105569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1A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06747" y="1735685"/>
            <a:ext cx="921293" cy="2778397"/>
            <a:chOff x="6906747" y="1735685"/>
            <a:chExt cx="921293" cy="2778397"/>
          </a:xfrm>
        </p:grpSpPr>
        <p:grpSp>
          <p:nvGrpSpPr>
            <p:cNvPr id="40" name="Group 39"/>
            <p:cNvGrpSpPr/>
            <p:nvPr/>
          </p:nvGrpSpPr>
          <p:grpSpPr>
            <a:xfrm>
              <a:off x="6906747" y="1735685"/>
              <a:ext cx="918568" cy="2778397"/>
              <a:chOff x="5071423" y="1883574"/>
              <a:chExt cx="918568" cy="277839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071423" y="1883574"/>
                <a:ext cx="918568" cy="2457732"/>
                <a:chOff x="3248965" y="1887763"/>
                <a:chExt cx="918568" cy="245773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3253133" y="1887763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248965" y="2501229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248965" y="3110185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248965" y="3727840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5214761" y="4354194"/>
                <a:ext cx="623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h</a:t>
                </a:r>
                <a:r>
                  <a:rPr lang="en-US" sz="1400" dirty="0" smtClean="0">
                    <a:solidFill>
                      <a:schemeClr val="bg2"/>
                    </a:solidFill>
                    <a:latin typeface="+mn-lt"/>
                  </a:rPr>
                  <a:t>ost2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7474911" y="3949835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2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D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79442" y="3336690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2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C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86517" y="2719035"/>
              <a:ext cx="3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2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B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76662" y="2110080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2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A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993434" y="1735685"/>
            <a:ext cx="918568" cy="2782908"/>
            <a:chOff x="5993434" y="1735685"/>
            <a:chExt cx="918568" cy="2782908"/>
          </a:xfrm>
        </p:grpSpPr>
        <p:grpSp>
          <p:nvGrpSpPr>
            <p:cNvPr id="52" name="Group 51"/>
            <p:cNvGrpSpPr/>
            <p:nvPr/>
          </p:nvGrpSpPr>
          <p:grpSpPr>
            <a:xfrm>
              <a:off x="5993434" y="1735685"/>
              <a:ext cx="918568" cy="2782908"/>
              <a:chOff x="4158110" y="1883574"/>
              <a:chExt cx="918568" cy="278290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158110" y="1883574"/>
                <a:ext cx="918568" cy="2457732"/>
                <a:chOff x="3248965" y="1887763"/>
                <a:chExt cx="918568" cy="2457732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3253133" y="1887763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248965" y="2501229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248965" y="3110185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248965" y="3727840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4305980" y="4358705"/>
                <a:ext cx="623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bg2"/>
                    </a:solidFill>
                    <a:latin typeface="+mn-lt"/>
                  </a:rPr>
                  <a:t>host3</a:t>
                </a:r>
                <a:endParaRPr lang="en-US" sz="1400" dirty="0" smtClean="0">
                  <a:solidFill>
                    <a:schemeClr val="bg2"/>
                  </a:solidFill>
                  <a:latin typeface="+mn-lt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552900" y="3949835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3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D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57431" y="3336690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3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C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64506" y="2719035"/>
              <a:ext cx="3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3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B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54651" y="2110080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3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A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4289" y="1739874"/>
            <a:ext cx="918568" cy="2774530"/>
            <a:chOff x="5084289" y="1739874"/>
            <a:chExt cx="918568" cy="2774530"/>
          </a:xfrm>
        </p:grpSpPr>
        <p:grpSp>
          <p:nvGrpSpPr>
            <p:cNvPr id="64" name="Group 63"/>
            <p:cNvGrpSpPr/>
            <p:nvPr/>
          </p:nvGrpSpPr>
          <p:grpSpPr>
            <a:xfrm>
              <a:off x="5084289" y="1739874"/>
              <a:ext cx="918568" cy="2774530"/>
              <a:chOff x="3248965" y="1887763"/>
              <a:chExt cx="918568" cy="277453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3248965" y="1887763"/>
                <a:ext cx="918568" cy="2457732"/>
                <a:chOff x="3248965" y="1887763"/>
                <a:chExt cx="918568" cy="2457732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3253133" y="1887763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248965" y="2501229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3248965" y="3110185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248965" y="3727840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3397197" y="4354516"/>
                <a:ext cx="623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bg2"/>
                    </a:solidFill>
                    <a:latin typeface="+mn-lt"/>
                  </a:rPr>
                  <a:t>host4</a:t>
                </a:r>
                <a:endParaRPr lang="en-US" sz="1400" dirty="0" smtClean="0">
                  <a:solidFill>
                    <a:schemeClr val="bg2"/>
                  </a:solidFill>
                  <a:latin typeface="+mn-lt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648285" y="3949835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4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D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52816" y="3336690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4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C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59891" y="2719035"/>
              <a:ext cx="3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4B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50036" y="2110080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4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A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</p:grpSp>
      <p:sp>
        <p:nvSpPr>
          <p:cNvPr id="97" name="Process 96"/>
          <p:cNvSpPr/>
          <p:nvPr/>
        </p:nvSpPr>
        <p:spPr>
          <a:xfrm>
            <a:off x="5134537" y="1803318"/>
            <a:ext cx="822960" cy="515871"/>
          </a:xfrm>
          <a:prstGeom prst="flowChartProcess">
            <a:avLst/>
          </a:prstGeom>
          <a:solidFill>
            <a:schemeClr val="accent6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050" dirty="0" smtClean="0">
                <a:solidFill>
                  <a:srgbClr val="FFFFFF"/>
                </a:solidFill>
              </a:rPr>
              <a:t>Dispatcher</a:t>
            </a:r>
            <a:endParaRPr lang="en-US" sz="1050" dirty="0" smtClean="0">
              <a:solidFill>
                <a:srgbClr val="FFFFFF"/>
              </a:solidFill>
            </a:endParaRPr>
          </a:p>
        </p:txBody>
      </p:sp>
      <p:sp>
        <p:nvSpPr>
          <p:cNvPr id="98" name="Process 97"/>
          <p:cNvSpPr/>
          <p:nvPr/>
        </p:nvSpPr>
        <p:spPr>
          <a:xfrm>
            <a:off x="6056547" y="2412274"/>
            <a:ext cx="822960" cy="515871"/>
          </a:xfrm>
          <a:prstGeom prst="flowChartProcess">
            <a:avLst/>
          </a:prstGeom>
          <a:solidFill>
            <a:schemeClr val="bg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Master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00" name="Process 99"/>
          <p:cNvSpPr/>
          <p:nvPr/>
        </p:nvSpPr>
        <p:spPr>
          <a:xfrm>
            <a:off x="6948295" y="3008342"/>
            <a:ext cx="822960" cy="515871"/>
          </a:xfrm>
          <a:prstGeom prst="flowChartProcess">
            <a:avLst/>
          </a:prstGeom>
          <a:solidFill>
            <a:schemeClr val="bg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TM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01" name="Process 100"/>
          <p:cNvSpPr/>
          <p:nvPr/>
        </p:nvSpPr>
        <p:spPr>
          <a:xfrm>
            <a:off x="7861608" y="3017041"/>
            <a:ext cx="822960" cy="515871"/>
          </a:xfrm>
          <a:prstGeom prst="flowChartProcess">
            <a:avLst/>
          </a:prstGeom>
          <a:solidFill>
            <a:schemeClr val="bg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TM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02" name="Process 101"/>
          <p:cNvSpPr/>
          <p:nvPr/>
        </p:nvSpPr>
        <p:spPr>
          <a:xfrm>
            <a:off x="7874836" y="3621808"/>
            <a:ext cx="822960" cy="515871"/>
          </a:xfrm>
          <a:prstGeom prst="flowChartProcess">
            <a:avLst/>
          </a:prstGeom>
          <a:solidFill>
            <a:schemeClr val="accent4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TM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03" name="Process 102"/>
          <p:cNvSpPr/>
          <p:nvPr/>
        </p:nvSpPr>
        <p:spPr>
          <a:xfrm>
            <a:off x="6961524" y="3630507"/>
            <a:ext cx="822960" cy="515871"/>
          </a:xfrm>
          <a:prstGeom prst="flowChartProcess">
            <a:avLst/>
          </a:prstGeom>
          <a:solidFill>
            <a:schemeClr val="accent4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TM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04" name="Process 103"/>
          <p:cNvSpPr/>
          <p:nvPr/>
        </p:nvSpPr>
        <p:spPr>
          <a:xfrm>
            <a:off x="6043681" y="3008342"/>
            <a:ext cx="822960" cy="515871"/>
          </a:xfrm>
          <a:prstGeom prst="flowChartProcess">
            <a:avLst/>
          </a:prstGeom>
          <a:solidFill>
            <a:schemeClr val="accent4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Master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05" name="Process 104"/>
          <p:cNvSpPr/>
          <p:nvPr/>
        </p:nvSpPr>
        <p:spPr>
          <a:xfrm>
            <a:off x="5139067" y="885696"/>
            <a:ext cx="822960" cy="515871"/>
          </a:xfrm>
          <a:prstGeom prst="flowChartProcess">
            <a:avLst/>
          </a:prstGeom>
          <a:solidFill>
            <a:schemeClr val="tx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050" dirty="0" smtClean="0">
                <a:solidFill>
                  <a:srgbClr val="FFFFFF"/>
                </a:solidFill>
              </a:rPr>
              <a:t>CLI</a:t>
            </a:r>
            <a:endParaRPr lang="en-US" sz="1050" dirty="0" smtClean="0">
              <a:solidFill>
                <a:srgbClr val="FFFFFF"/>
              </a:solidFill>
            </a:endParaRPr>
          </a:p>
        </p:txBody>
      </p:sp>
      <p:cxnSp>
        <p:nvCxnSpPr>
          <p:cNvPr id="12" name="Straight Arrow Connector 11"/>
          <p:cNvCxnSpPr>
            <a:stCxn id="97" idx="0"/>
            <a:endCxn id="105" idx="2"/>
          </p:cNvCxnSpPr>
          <p:nvPr/>
        </p:nvCxnSpPr>
        <p:spPr>
          <a:xfrm flipV="1">
            <a:off x="5546017" y="1401567"/>
            <a:ext cx="4530" cy="4017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7" idx="2"/>
            <a:endCxn id="98" idx="1"/>
          </p:cNvCxnSpPr>
          <p:nvPr/>
        </p:nvCxnSpPr>
        <p:spPr>
          <a:xfrm rot="16200000" flipH="1">
            <a:off x="5625772" y="2239434"/>
            <a:ext cx="351021" cy="510530"/>
          </a:xfrm>
          <a:prstGeom prst="bentConnector2">
            <a:avLst/>
          </a:prstGeom>
          <a:ln w="12700" cmpd="sng">
            <a:solidFill>
              <a:schemeClr val="bg2"/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7" idx="2"/>
            <a:endCxn id="104" idx="1"/>
          </p:cNvCxnSpPr>
          <p:nvPr/>
        </p:nvCxnSpPr>
        <p:spPr>
          <a:xfrm rot="16200000" flipH="1">
            <a:off x="5321305" y="2543901"/>
            <a:ext cx="947089" cy="497664"/>
          </a:xfrm>
          <a:prstGeom prst="bentConnector2">
            <a:avLst/>
          </a:prstGeom>
          <a:ln w="12700" cmpd="sng">
            <a:solidFill>
              <a:srgbClr val="000000"/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Process 105"/>
          <p:cNvSpPr/>
          <p:nvPr/>
        </p:nvSpPr>
        <p:spPr>
          <a:xfrm>
            <a:off x="6948649" y="2409507"/>
            <a:ext cx="822960" cy="515871"/>
          </a:xfrm>
          <a:prstGeom prst="flowChartProcess">
            <a:avLst/>
          </a:prstGeom>
          <a:solidFill>
            <a:schemeClr val="bg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TM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07" name="Process 106"/>
          <p:cNvSpPr/>
          <p:nvPr/>
        </p:nvSpPr>
        <p:spPr>
          <a:xfrm>
            <a:off x="6904676" y="1111435"/>
            <a:ext cx="1821683" cy="515871"/>
          </a:xfrm>
          <a:prstGeom prst="flowChartProcess">
            <a:avLst/>
          </a:prstGeom>
          <a:solidFill>
            <a:schemeClr val="tx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200" dirty="0" err="1" smtClean="0">
                <a:solidFill>
                  <a:srgbClr val="FFFFFF"/>
                </a:solidFill>
              </a:rPr>
              <a:t>Mesos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24" name="Elbow Connector 23"/>
          <p:cNvCxnSpPr>
            <a:stCxn id="98" idx="0"/>
            <a:endCxn id="107" idx="1"/>
          </p:cNvCxnSpPr>
          <p:nvPr/>
        </p:nvCxnSpPr>
        <p:spPr>
          <a:xfrm rot="5400000" flipH="1" flipV="1">
            <a:off x="6164900" y="1672499"/>
            <a:ext cx="1042903" cy="436649"/>
          </a:xfrm>
          <a:prstGeom prst="bentConnector2">
            <a:avLst/>
          </a:prstGeom>
          <a:ln w="12700" cmpd="sng"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7" idx="3"/>
            <a:endCxn id="107" idx="1"/>
          </p:cNvCxnSpPr>
          <p:nvPr/>
        </p:nvCxnSpPr>
        <p:spPr>
          <a:xfrm flipV="1">
            <a:off x="5957497" y="1369371"/>
            <a:ext cx="947179" cy="691883"/>
          </a:xfrm>
          <a:prstGeom prst="bentConnector3">
            <a:avLst/>
          </a:prstGeom>
          <a:ln w="12700" cmpd="sng"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47418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Framework Hierarchy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(</a:t>
            </a:r>
            <a:r>
              <a:rPr lang="en-US" dirty="0" err="1"/>
              <a:t>Con’t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20" y="1722474"/>
            <a:ext cx="3993834" cy="2849526"/>
          </a:xfrm>
        </p:spPr>
        <p:txBody>
          <a:bodyPr/>
          <a:lstStyle/>
          <a:p>
            <a:r>
              <a:rPr lang="en-US" dirty="0" smtClean="0"/>
              <a:t>Nesting of frameworks is a common </a:t>
            </a:r>
            <a:r>
              <a:rPr lang="en-US" dirty="0" err="1" smtClean="0"/>
              <a:t>Mesos</a:t>
            </a:r>
            <a:r>
              <a:rPr lang="en-US" dirty="0" smtClean="0"/>
              <a:t> pattern.  Here, Marathon launches the dispatcher, which launches the Flink Master Process, etc.</a:t>
            </a:r>
          </a:p>
          <a:p>
            <a:r>
              <a:rPr lang="en-US" dirty="0" smtClean="0"/>
              <a:t>Architecturally, it avoids a dependency on the Marathon API.   For example, Aurora could be used here in place of Marathon.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316903" y="2238287"/>
            <a:ext cx="4381313" cy="1598134"/>
            <a:chOff x="3438384" y="2681954"/>
            <a:chExt cx="4381313" cy="1598134"/>
          </a:xfrm>
        </p:grpSpPr>
        <p:sp>
          <p:nvSpPr>
            <p:cNvPr id="77" name="Process 76"/>
            <p:cNvSpPr/>
            <p:nvPr/>
          </p:nvSpPr>
          <p:spPr>
            <a:xfrm>
              <a:off x="4612644" y="2942935"/>
              <a:ext cx="822960" cy="515871"/>
            </a:xfrm>
            <a:prstGeom prst="flowChartProcess">
              <a:avLst/>
            </a:prstGeom>
            <a:solidFill>
              <a:schemeClr val="accent6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Dispatcher</a:t>
              </a:r>
              <a:endParaRPr lang="en-US" sz="105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8" name="Process 77"/>
            <p:cNvSpPr/>
            <p:nvPr/>
          </p:nvSpPr>
          <p:spPr>
            <a:xfrm>
              <a:off x="5778204" y="3195217"/>
              <a:ext cx="822960" cy="515871"/>
            </a:xfrm>
            <a:prstGeom prst="flowChartProcess">
              <a:avLst/>
            </a:prstGeom>
            <a:solidFill>
              <a:schemeClr val="bg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</a:rPr>
                <a:t>Master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9" name="Process 78"/>
            <p:cNvSpPr/>
            <p:nvPr/>
          </p:nvSpPr>
          <p:spPr>
            <a:xfrm>
              <a:off x="3438384" y="2681954"/>
              <a:ext cx="822960" cy="515871"/>
            </a:xfrm>
            <a:prstGeom prst="flowChartProcess">
              <a:avLst/>
            </a:prstGeom>
            <a:solidFill>
              <a:schemeClr val="tx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anchor="ctr"/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</a:rPr>
                <a:t>Marathon</a:t>
              </a:r>
              <a:endParaRPr lang="en-US" sz="12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0" name="Process 79"/>
            <p:cNvSpPr/>
            <p:nvPr/>
          </p:nvSpPr>
          <p:spPr>
            <a:xfrm>
              <a:off x="6983088" y="3452010"/>
              <a:ext cx="822960" cy="515871"/>
            </a:xfrm>
            <a:prstGeom prst="flowChartProcess">
              <a:avLst/>
            </a:prstGeom>
            <a:solidFill>
              <a:schemeClr val="bg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</a:rPr>
                <a:t>TM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984668" y="4053905"/>
              <a:ext cx="835029" cy="226183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(Task)</a:t>
              </a:r>
              <a:endParaRPr lang="en-US" sz="1200" dirty="0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771448" y="3797435"/>
              <a:ext cx="835029" cy="226183"/>
            </a:xfrm>
            <a:prstGeom prst="rect">
              <a:avLst/>
            </a:prstGeom>
            <a:solidFill>
              <a:schemeClr val="accent6"/>
            </a:solidFill>
            <a:ln w="12700" cmpd="sng">
              <a:solidFill>
                <a:schemeClr val="tx1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(Task)</a:t>
              </a:r>
              <a:endParaRPr lang="en-US" sz="1200" dirty="0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10417" y="3540965"/>
              <a:ext cx="835029" cy="226183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(Task)</a:t>
              </a:r>
              <a:endParaRPr lang="en-US" sz="1200" dirty="0" smtClean="0">
                <a:solidFill>
                  <a:schemeClr val="tx2"/>
                </a:solidFill>
                <a:latin typeface="+mn-lt"/>
              </a:endParaRPr>
            </a:p>
          </p:txBody>
        </p:sp>
        <p:cxnSp>
          <p:nvCxnSpPr>
            <p:cNvPr id="84" name="Elbow Connector 83"/>
            <p:cNvCxnSpPr>
              <a:stCxn id="83" idx="1"/>
              <a:endCxn id="79" idx="3"/>
            </p:cNvCxnSpPr>
            <p:nvPr/>
          </p:nvCxnSpPr>
          <p:spPr>
            <a:xfrm rot="10800000">
              <a:off x="4261345" y="2939891"/>
              <a:ext cx="349073" cy="714167"/>
            </a:xfrm>
            <a:prstGeom prst="bentConnector3">
              <a:avLst/>
            </a:prstGeom>
            <a:ln w="12700" cmpd="sng">
              <a:solidFill>
                <a:srgbClr val="000000"/>
              </a:solidFill>
              <a:prstDash val="dash"/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82" idx="1"/>
              <a:endCxn id="77" idx="3"/>
            </p:cNvCxnSpPr>
            <p:nvPr/>
          </p:nvCxnSpPr>
          <p:spPr>
            <a:xfrm rot="10800000">
              <a:off x="5435604" y="3200871"/>
              <a:ext cx="335844" cy="709656"/>
            </a:xfrm>
            <a:prstGeom prst="bentConnector3">
              <a:avLst/>
            </a:prstGeom>
            <a:ln w="12700" cmpd="sng">
              <a:solidFill>
                <a:srgbClr val="000000"/>
              </a:solidFill>
              <a:prstDash val="dash"/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81" idx="1"/>
              <a:endCxn id="78" idx="3"/>
            </p:cNvCxnSpPr>
            <p:nvPr/>
          </p:nvCxnSpPr>
          <p:spPr>
            <a:xfrm rot="10800000">
              <a:off x="6601164" y="3453153"/>
              <a:ext cx="383504" cy="713844"/>
            </a:xfrm>
            <a:prstGeom prst="bentConnector3">
              <a:avLst/>
            </a:prstGeom>
            <a:ln w="12700" cmpd="sng">
              <a:solidFill>
                <a:srgbClr val="000000"/>
              </a:solidFill>
              <a:prstDash val="dash"/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923432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Launching a Session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(</a:t>
            </a:r>
            <a:r>
              <a:rPr lang="en-US" dirty="0" err="1"/>
              <a:t>Con’t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20" y="1554480"/>
            <a:ext cx="3993834" cy="3017520"/>
          </a:xfrm>
        </p:spPr>
        <p:txBody>
          <a:bodyPr/>
          <a:lstStyle/>
          <a:p>
            <a:r>
              <a:rPr lang="en-US" dirty="0" smtClean="0"/>
              <a:t>Use: </a:t>
            </a:r>
            <a:r>
              <a:rPr lang="en-US" dirty="0" err="1" smtClean="0">
                <a:latin typeface="Consolas"/>
                <a:cs typeface="Consolas"/>
              </a:rPr>
              <a:t>mesos-session.sh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CLI uploads files to dispatcher via HTTP</a:t>
            </a:r>
          </a:p>
          <a:p>
            <a:pPr lvl="1"/>
            <a:r>
              <a:rPr lang="en-US" dirty="0" smtClean="0"/>
              <a:t>Flink Configuration</a:t>
            </a:r>
          </a:p>
          <a:p>
            <a:pPr lvl="1"/>
            <a:r>
              <a:rPr lang="en-US" dirty="0" smtClean="0"/>
              <a:t>Supplemental files (</a:t>
            </a:r>
            <a:r>
              <a:rPr lang="en-US" dirty="0" smtClean="0">
                <a:latin typeface="Consolas"/>
                <a:cs typeface="Consolas"/>
              </a:rPr>
              <a:t>--ship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Keytabs</a:t>
            </a:r>
            <a:endParaRPr lang="en-US" dirty="0" smtClean="0"/>
          </a:p>
          <a:p>
            <a:pPr lvl="1"/>
            <a:r>
              <a:rPr lang="en-US" dirty="0" smtClean="0"/>
              <a:t>Certificates</a:t>
            </a:r>
          </a:p>
          <a:p>
            <a:r>
              <a:rPr lang="en-US" dirty="0" smtClean="0"/>
              <a:t>Dispatcher adds additional elements: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2"/>
            <a:r>
              <a:rPr lang="en-US" dirty="0" err="1" smtClean="0"/>
              <a:t>ZooKeeper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Flink JAR</a:t>
            </a:r>
          </a:p>
          <a:p>
            <a:pPr lvl="1"/>
            <a:r>
              <a:rPr lang="is-IS" dirty="0" smtClean="0"/>
              <a:t>…</a:t>
            </a:r>
            <a:endParaRPr lang="en-US" dirty="0" smtClean="0"/>
          </a:p>
        </p:txBody>
      </p:sp>
      <p:grpSp>
        <p:nvGrpSpPr>
          <p:cNvPr id="82" name="Group 81"/>
          <p:cNvGrpSpPr/>
          <p:nvPr/>
        </p:nvGrpSpPr>
        <p:grpSpPr>
          <a:xfrm>
            <a:off x="7815892" y="1731496"/>
            <a:ext cx="920930" cy="2769376"/>
            <a:chOff x="7815892" y="1731496"/>
            <a:chExt cx="920930" cy="2769376"/>
          </a:xfrm>
        </p:grpSpPr>
        <p:grpSp>
          <p:nvGrpSpPr>
            <p:cNvPr id="83" name="Group 82"/>
            <p:cNvGrpSpPr/>
            <p:nvPr/>
          </p:nvGrpSpPr>
          <p:grpSpPr>
            <a:xfrm>
              <a:off x="7815892" y="1731496"/>
              <a:ext cx="918568" cy="2769376"/>
              <a:chOff x="5980568" y="1879385"/>
              <a:chExt cx="918568" cy="2769376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5980568" y="1879385"/>
                <a:ext cx="918568" cy="2457732"/>
                <a:chOff x="3248965" y="1887763"/>
                <a:chExt cx="918568" cy="2457732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3253133" y="1887763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3248965" y="2501229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248965" y="3110185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248965" y="3727840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6123543" y="4340984"/>
                <a:ext cx="623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bg2"/>
                    </a:solidFill>
                    <a:latin typeface="+mn-lt"/>
                  </a:rPr>
                  <a:t>host</a:t>
                </a:r>
                <a:r>
                  <a:rPr lang="en-US" sz="1400" dirty="0" smtClean="0">
                    <a:solidFill>
                      <a:schemeClr val="bg2"/>
                    </a:solidFill>
                    <a:latin typeface="+mn-lt"/>
                  </a:rPr>
                  <a:t>1</a:t>
                </a:r>
                <a:endParaRPr lang="en-US" sz="1400" dirty="0" smtClean="0">
                  <a:solidFill>
                    <a:schemeClr val="bg2"/>
                  </a:solidFill>
                  <a:latin typeface="+mn-lt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8383693" y="3945324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1D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388224" y="3332179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1C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395299" y="2714524"/>
              <a:ext cx="3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1B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385444" y="2105569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1A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906747" y="1735685"/>
            <a:ext cx="921293" cy="2778397"/>
            <a:chOff x="6906747" y="1735685"/>
            <a:chExt cx="921293" cy="2778397"/>
          </a:xfrm>
        </p:grpSpPr>
        <p:grpSp>
          <p:nvGrpSpPr>
            <p:cNvPr id="107" name="Group 106"/>
            <p:cNvGrpSpPr/>
            <p:nvPr/>
          </p:nvGrpSpPr>
          <p:grpSpPr>
            <a:xfrm>
              <a:off x="6906747" y="1735685"/>
              <a:ext cx="918568" cy="2778397"/>
              <a:chOff x="5071423" y="1883574"/>
              <a:chExt cx="918568" cy="2778397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5071423" y="1883574"/>
                <a:ext cx="918568" cy="2457732"/>
                <a:chOff x="3248965" y="1887763"/>
                <a:chExt cx="918568" cy="2457732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3253133" y="1887763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248965" y="2501229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248965" y="3110185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248965" y="3727840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5214761" y="4354194"/>
                <a:ext cx="623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h</a:t>
                </a:r>
                <a:r>
                  <a:rPr lang="en-US" sz="1400" dirty="0" smtClean="0">
                    <a:solidFill>
                      <a:schemeClr val="bg2"/>
                    </a:solidFill>
                    <a:latin typeface="+mn-lt"/>
                  </a:rPr>
                  <a:t>ost2</a:t>
                </a: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474911" y="3949835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2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D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79442" y="3336690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2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C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86517" y="2719035"/>
              <a:ext cx="3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2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B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76662" y="2110080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2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A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993434" y="1735685"/>
            <a:ext cx="918568" cy="2782908"/>
            <a:chOff x="5993434" y="1735685"/>
            <a:chExt cx="918568" cy="2782908"/>
          </a:xfrm>
        </p:grpSpPr>
        <p:grpSp>
          <p:nvGrpSpPr>
            <p:cNvPr id="119" name="Group 118"/>
            <p:cNvGrpSpPr/>
            <p:nvPr/>
          </p:nvGrpSpPr>
          <p:grpSpPr>
            <a:xfrm>
              <a:off x="5993434" y="1735685"/>
              <a:ext cx="918568" cy="2782908"/>
              <a:chOff x="4158110" y="1883574"/>
              <a:chExt cx="918568" cy="278290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4158110" y="1883574"/>
                <a:ext cx="918568" cy="2457732"/>
                <a:chOff x="3248965" y="1887763"/>
                <a:chExt cx="918568" cy="2457732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253133" y="1887763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3248965" y="2501229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248965" y="3110185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248965" y="3727840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4305980" y="4358705"/>
                <a:ext cx="623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bg2"/>
                    </a:solidFill>
                    <a:latin typeface="+mn-lt"/>
                  </a:rPr>
                  <a:t>host3</a:t>
                </a:r>
                <a:endParaRPr lang="en-US" sz="1400" dirty="0" smtClean="0">
                  <a:solidFill>
                    <a:schemeClr val="bg2"/>
                  </a:solidFill>
                  <a:latin typeface="+mn-lt"/>
                </a:endParaRP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6552900" y="3949835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3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D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557431" y="3336690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3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C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564506" y="2719035"/>
              <a:ext cx="3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3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B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554651" y="2110080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3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A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084289" y="1739874"/>
            <a:ext cx="918568" cy="2774530"/>
            <a:chOff x="5084289" y="1739874"/>
            <a:chExt cx="918568" cy="2774530"/>
          </a:xfrm>
        </p:grpSpPr>
        <p:grpSp>
          <p:nvGrpSpPr>
            <p:cNvPr id="131" name="Group 130"/>
            <p:cNvGrpSpPr/>
            <p:nvPr/>
          </p:nvGrpSpPr>
          <p:grpSpPr>
            <a:xfrm>
              <a:off x="5084289" y="1739874"/>
              <a:ext cx="918568" cy="2774530"/>
              <a:chOff x="3248965" y="1887763"/>
              <a:chExt cx="918568" cy="277453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3248965" y="1887763"/>
                <a:ext cx="918568" cy="2457732"/>
                <a:chOff x="3248965" y="1887763"/>
                <a:chExt cx="918568" cy="2457732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3253133" y="1887763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3248965" y="2501229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3248965" y="3110185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248965" y="3727840"/>
                  <a:ext cx="914400" cy="617655"/>
                </a:xfrm>
                <a:prstGeom prst="rect">
                  <a:avLst/>
                </a:prstGeom>
                <a:solidFill>
                  <a:schemeClr val="tx2">
                    <a:lumMod val="95000"/>
                  </a:schemeClr>
                </a:solidFill>
                <a:ln w="12700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 smtClean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3397197" y="4354516"/>
                <a:ext cx="623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bg2"/>
                    </a:solidFill>
                    <a:latin typeface="+mn-lt"/>
                  </a:rPr>
                  <a:t>host4</a:t>
                </a:r>
                <a:endParaRPr lang="en-US" sz="1400" dirty="0" smtClean="0">
                  <a:solidFill>
                    <a:schemeClr val="bg2"/>
                  </a:solidFill>
                  <a:latin typeface="+mn-lt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5648285" y="3949835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4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D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652816" y="3336690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4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C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659891" y="2719035"/>
              <a:ext cx="3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4B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50036" y="2110080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4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A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</p:grpSp>
      <p:sp>
        <p:nvSpPr>
          <p:cNvPr id="142" name="Process 141"/>
          <p:cNvSpPr/>
          <p:nvPr/>
        </p:nvSpPr>
        <p:spPr>
          <a:xfrm>
            <a:off x="5134537" y="1803318"/>
            <a:ext cx="822960" cy="515871"/>
          </a:xfrm>
          <a:prstGeom prst="flowChartProcess">
            <a:avLst/>
          </a:prstGeom>
          <a:solidFill>
            <a:schemeClr val="accent6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050" dirty="0" smtClean="0">
                <a:solidFill>
                  <a:srgbClr val="FFFFFF"/>
                </a:solidFill>
              </a:rPr>
              <a:t>Dispatcher</a:t>
            </a:r>
            <a:endParaRPr lang="en-US" sz="1050" dirty="0" smtClean="0">
              <a:solidFill>
                <a:srgbClr val="FFFFFF"/>
              </a:solidFill>
            </a:endParaRPr>
          </a:p>
        </p:txBody>
      </p:sp>
      <p:sp>
        <p:nvSpPr>
          <p:cNvPr id="143" name="Process 142"/>
          <p:cNvSpPr/>
          <p:nvPr/>
        </p:nvSpPr>
        <p:spPr>
          <a:xfrm>
            <a:off x="6056547" y="2412274"/>
            <a:ext cx="822960" cy="515871"/>
          </a:xfrm>
          <a:prstGeom prst="flowChartProcess">
            <a:avLst/>
          </a:prstGeom>
          <a:solidFill>
            <a:schemeClr val="bg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Master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44" name="Process 143"/>
          <p:cNvSpPr/>
          <p:nvPr/>
        </p:nvSpPr>
        <p:spPr>
          <a:xfrm>
            <a:off x="6948295" y="3008342"/>
            <a:ext cx="822960" cy="515871"/>
          </a:xfrm>
          <a:prstGeom prst="flowChartProcess">
            <a:avLst/>
          </a:prstGeom>
          <a:solidFill>
            <a:schemeClr val="bg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TM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45" name="Process 144"/>
          <p:cNvSpPr/>
          <p:nvPr/>
        </p:nvSpPr>
        <p:spPr>
          <a:xfrm>
            <a:off x="7861608" y="3017041"/>
            <a:ext cx="822960" cy="515871"/>
          </a:xfrm>
          <a:prstGeom prst="flowChartProcess">
            <a:avLst/>
          </a:prstGeom>
          <a:solidFill>
            <a:schemeClr val="bg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TM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49" name="Process 148"/>
          <p:cNvSpPr/>
          <p:nvPr/>
        </p:nvSpPr>
        <p:spPr>
          <a:xfrm>
            <a:off x="5139067" y="885696"/>
            <a:ext cx="822960" cy="515871"/>
          </a:xfrm>
          <a:prstGeom prst="flowChartProcess">
            <a:avLst/>
          </a:prstGeom>
          <a:solidFill>
            <a:schemeClr val="tx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050" dirty="0" smtClean="0">
                <a:solidFill>
                  <a:srgbClr val="FFFFFF"/>
                </a:solidFill>
              </a:rPr>
              <a:t>CLI</a:t>
            </a:r>
            <a:endParaRPr lang="en-US" sz="1050" dirty="0" smtClean="0">
              <a:solidFill>
                <a:srgbClr val="FFFFFF"/>
              </a:solidFill>
            </a:endParaRPr>
          </a:p>
        </p:txBody>
      </p:sp>
      <p:cxnSp>
        <p:nvCxnSpPr>
          <p:cNvPr id="150" name="Straight Arrow Connector 149"/>
          <p:cNvCxnSpPr>
            <a:stCxn id="142" idx="0"/>
            <a:endCxn id="149" idx="2"/>
          </p:cNvCxnSpPr>
          <p:nvPr/>
        </p:nvCxnSpPr>
        <p:spPr>
          <a:xfrm flipV="1">
            <a:off x="5546017" y="1401567"/>
            <a:ext cx="4530" cy="4017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42" idx="2"/>
            <a:endCxn id="143" idx="1"/>
          </p:cNvCxnSpPr>
          <p:nvPr/>
        </p:nvCxnSpPr>
        <p:spPr>
          <a:xfrm rot="16200000" flipH="1">
            <a:off x="5625772" y="2239434"/>
            <a:ext cx="351021" cy="510530"/>
          </a:xfrm>
          <a:prstGeom prst="bentConnector2">
            <a:avLst/>
          </a:prstGeom>
          <a:ln w="12700" cmpd="sng">
            <a:solidFill>
              <a:schemeClr val="bg2"/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72038" y="1421980"/>
            <a:ext cx="690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dirty="0" smtClean="0">
                <a:solidFill>
                  <a:schemeClr val="bg2"/>
                </a:solidFill>
                <a:latin typeface="+mn-lt"/>
              </a:rPr>
              <a:t>HTTP(S)</a:t>
            </a:r>
            <a:endParaRPr lang="en-US" sz="10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3" name="Process 152"/>
          <p:cNvSpPr/>
          <p:nvPr/>
        </p:nvSpPr>
        <p:spPr>
          <a:xfrm>
            <a:off x="6957593" y="2418450"/>
            <a:ext cx="822960" cy="515871"/>
          </a:xfrm>
          <a:prstGeom prst="flowChartProcess">
            <a:avLst/>
          </a:prstGeom>
          <a:solidFill>
            <a:schemeClr val="bg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TM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cxnSp>
        <p:nvCxnSpPr>
          <p:cNvPr id="10" name="Elbow Connector 9"/>
          <p:cNvCxnSpPr>
            <a:stCxn id="116" idx="1"/>
            <a:endCxn id="143" idx="2"/>
          </p:cNvCxnSpPr>
          <p:nvPr/>
        </p:nvCxnSpPr>
        <p:spPr>
          <a:xfrm rot="10800000">
            <a:off x="6468027" y="2928145"/>
            <a:ext cx="438720" cy="338790"/>
          </a:xfrm>
          <a:prstGeom prst="bentConnector2">
            <a:avLst/>
          </a:prstGeom>
          <a:ln w="12700" cmpd="sng">
            <a:solidFill>
              <a:srgbClr val="000000"/>
            </a:solidFill>
            <a:prstDash val="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42" idx="3"/>
            <a:endCxn id="143" idx="0"/>
          </p:cNvCxnSpPr>
          <p:nvPr/>
        </p:nvCxnSpPr>
        <p:spPr>
          <a:xfrm>
            <a:off x="5957497" y="2061254"/>
            <a:ext cx="510530" cy="351020"/>
          </a:xfrm>
          <a:prstGeom prst="bentConnector2">
            <a:avLst/>
          </a:prstGeom>
          <a:ln w="12700" cmpd="sng">
            <a:solidFill>
              <a:srgbClr val="00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135856" y="1797961"/>
            <a:ext cx="690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dirty="0" smtClean="0">
                <a:solidFill>
                  <a:schemeClr val="bg2"/>
                </a:solidFill>
                <a:latin typeface="+mn-lt"/>
              </a:rPr>
              <a:t>HTTP(S)</a:t>
            </a:r>
            <a:endParaRPr lang="en-US" sz="10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5" name="Process 154"/>
          <p:cNvSpPr/>
          <p:nvPr/>
        </p:nvSpPr>
        <p:spPr>
          <a:xfrm>
            <a:off x="6904676" y="1111435"/>
            <a:ext cx="1821683" cy="515871"/>
          </a:xfrm>
          <a:prstGeom prst="flowChartProcess">
            <a:avLst/>
          </a:prstGeom>
          <a:solidFill>
            <a:schemeClr val="tx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200" dirty="0" err="1" smtClean="0">
                <a:solidFill>
                  <a:srgbClr val="FFFFFF"/>
                </a:solidFill>
              </a:rPr>
              <a:t>Mesos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956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Dispatcher Deployment Modes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(</a:t>
            </a:r>
            <a:r>
              <a:rPr lang="en-US" dirty="0" err="1"/>
              <a:t>Con’t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20" y="1554480"/>
            <a:ext cx="3993834" cy="3017520"/>
          </a:xfrm>
        </p:spPr>
        <p:txBody>
          <a:bodyPr/>
          <a:lstStyle/>
          <a:p>
            <a:r>
              <a:rPr lang="en-US" dirty="0" smtClean="0"/>
              <a:t>Dispatcher is usable in two ways</a:t>
            </a:r>
          </a:p>
          <a:p>
            <a:r>
              <a:rPr lang="en-US" dirty="0" smtClean="0"/>
              <a:t>Remote Mode:</a:t>
            </a:r>
          </a:p>
          <a:p>
            <a:pPr lvl="1"/>
            <a:r>
              <a:rPr lang="en-US" dirty="0" smtClean="0"/>
              <a:t>Recommended for detached execution	</a:t>
            </a:r>
          </a:p>
          <a:p>
            <a:r>
              <a:rPr lang="en-US" dirty="0" smtClean="0"/>
              <a:t>Local Mode:</a:t>
            </a:r>
          </a:p>
          <a:p>
            <a:pPr lvl="1"/>
            <a:r>
              <a:rPr lang="en-US" dirty="0" smtClean="0"/>
              <a:t>Recommended for simple, interactive sessions (e.g. </a:t>
            </a:r>
            <a:r>
              <a:rPr lang="en-US" dirty="0" err="1" smtClean="0"/>
              <a:t>flink</a:t>
            </a:r>
            <a:r>
              <a:rPr lang="en-US" dirty="0" smtClean="0"/>
              <a:t> shell)</a:t>
            </a:r>
          </a:p>
          <a:p>
            <a:pPr lvl="1"/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846233" y="1520668"/>
            <a:ext cx="1827713" cy="2697215"/>
            <a:chOff x="5084289" y="885696"/>
            <a:chExt cx="1827713" cy="2697215"/>
          </a:xfrm>
        </p:grpSpPr>
        <p:sp>
          <p:nvSpPr>
            <p:cNvPr id="126" name="Rectangle 125"/>
            <p:cNvSpPr/>
            <p:nvPr/>
          </p:nvSpPr>
          <p:spPr>
            <a:xfrm>
              <a:off x="5997602" y="1735685"/>
              <a:ext cx="914400" cy="617655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solidFill>
                <a:schemeClr val="tx2">
                  <a:lumMod val="50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93434" y="2349151"/>
              <a:ext cx="914400" cy="617655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solidFill>
                <a:schemeClr val="tx2">
                  <a:lumMod val="50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993434" y="2958107"/>
              <a:ext cx="914400" cy="617655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solidFill>
                <a:schemeClr val="tx2">
                  <a:lumMod val="50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557431" y="3336690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3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C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564506" y="2719035"/>
              <a:ext cx="3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3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B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554651" y="2110080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3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A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088457" y="1739874"/>
              <a:ext cx="914400" cy="617655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solidFill>
                <a:schemeClr val="tx2">
                  <a:lumMod val="50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084289" y="2353340"/>
              <a:ext cx="914400" cy="617655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solidFill>
                <a:schemeClr val="tx2">
                  <a:lumMod val="50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084289" y="2962296"/>
              <a:ext cx="914400" cy="617655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solidFill>
                <a:schemeClr val="tx2">
                  <a:lumMod val="50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652816" y="3336690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4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C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659891" y="2719035"/>
              <a:ext cx="3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4B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50036" y="2110080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4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A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42" name="Process 141"/>
            <p:cNvSpPr/>
            <p:nvPr/>
          </p:nvSpPr>
          <p:spPr>
            <a:xfrm>
              <a:off x="5134537" y="1803318"/>
              <a:ext cx="822960" cy="515871"/>
            </a:xfrm>
            <a:prstGeom prst="flowChartProcess">
              <a:avLst/>
            </a:prstGeom>
            <a:solidFill>
              <a:schemeClr val="accent6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Dispatcher</a:t>
              </a:r>
              <a:endParaRPr lang="en-US" sz="105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3" name="Process 142"/>
            <p:cNvSpPr/>
            <p:nvPr/>
          </p:nvSpPr>
          <p:spPr>
            <a:xfrm>
              <a:off x="6056547" y="2412274"/>
              <a:ext cx="822960" cy="515871"/>
            </a:xfrm>
            <a:prstGeom prst="flowChartProcess">
              <a:avLst/>
            </a:prstGeom>
            <a:solidFill>
              <a:schemeClr val="bg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</a:rPr>
                <a:t>Master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8" name="Process 147"/>
            <p:cNvSpPr/>
            <p:nvPr/>
          </p:nvSpPr>
          <p:spPr>
            <a:xfrm>
              <a:off x="6043681" y="3008342"/>
              <a:ext cx="822960" cy="515871"/>
            </a:xfrm>
            <a:prstGeom prst="flowChartProcess">
              <a:avLst/>
            </a:prstGeom>
            <a:solidFill>
              <a:schemeClr val="accent4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</a:rPr>
                <a:t>Master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9" name="Process 148"/>
            <p:cNvSpPr/>
            <p:nvPr/>
          </p:nvSpPr>
          <p:spPr>
            <a:xfrm>
              <a:off x="5139067" y="885696"/>
              <a:ext cx="822960" cy="515871"/>
            </a:xfrm>
            <a:prstGeom prst="flowChartProcess">
              <a:avLst/>
            </a:prstGeom>
            <a:solidFill>
              <a:schemeClr val="tx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CLI</a:t>
              </a:r>
              <a:endParaRPr lang="en-US" sz="105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50" name="Straight Arrow Connector 149"/>
            <p:cNvCxnSpPr>
              <a:stCxn id="142" idx="0"/>
              <a:endCxn id="149" idx="2"/>
            </p:cNvCxnSpPr>
            <p:nvPr/>
          </p:nvCxnSpPr>
          <p:spPr>
            <a:xfrm flipV="1">
              <a:off x="5546017" y="1401567"/>
              <a:ext cx="4530" cy="40175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/>
            <p:cNvCxnSpPr>
              <a:stCxn id="142" idx="2"/>
              <a:endCxn id="143" idx="1"/>
            </p:cNvCxnSpPr>
            <p:nvPr/>
          </p:nvCxnSpPr>
          <p:spPr>
            <a:xfrm rot="16200000" flipH="1">
              <a:off x="5625772" y="2239434"/>
              <a:ext cx="351021" cy="510530"/>
            </a:xfrm>
            <a:prstGeom prst="bentConnector2">
              <a:avLst/>
            </a:prstGeom>
            <a:ln w="12700" cmpd="sng">
              <a:solidFill>
                <a:schemeClr val="bg2"/>
              </a:solidFill>
              <a:prstDash val="dash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2" idx="2"/>
              <a:endCxn id="148" idx="1"/>
            </p:cNvCxnSpPr>
            <p:nvPr/>
          </p:nvCxnSpPr>
          <p:spPr>
            <a:xfrm rot="16200000" flipH="1">
              <a:off x="5321305" y="2543901"/>
              <a:ext cx="947089" cy="497664"/>
            </a:xfrm>
            <a:prstGeom prst="bentConnector2">
              <a:avLst/>
            </a:prstGeom>
            <a:ln w="12700" cmpd="sng">
              <a:solidFill>
                <a:srgbClr val="000000"/>
              </a:solidFill>
              <a:prstDash val="dash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72038" y="1421980"/>
              <a:ext cx="6904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HTTP(S)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431740" y="1521032"/>
            <a:ext cx="1827713" cy="2706158"/>
            <a:chOff x="5084289" y="876753"/>
            <a:chExt cx="1827713" cy="2706158"/>
          </a:xfrm>
        </p:grpSpPr>
        <p:sp>
          <p:nvSpPr>
            <p:cNvPr id="67" name="Rectangle 66"/>
            <p:cNvSpPr/>
            <p:nvPr/>
          </p:nvSpPr>
          <p:spPr>
            <a:xfrm>
              <a:off x="5997602" y="1735685"/>
              <a:ext cx="914400" cy="617655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solidFill>
                <a:schemeClr val="tx2">
                  <a:lumMod val="50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93434" y="2349151"/>
              <a:ext cx="914400" cy="617655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solidFill>
                <a:schemeClr val="tx2">
                  <a:lumMod val="50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993434" y="2958107"/>
              <a:ext cx="914400" cy="617655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solidFill>
                <a:schemeClr val="tx2">
                  <a:lumMod val="50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57431" y="3336690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3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C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564506" y="2719035"/>
              <a:ext cx="3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3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B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54651" y="2110080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3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A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088457" y="1739874"/>
              <a:ext cx="914400" cy="617655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solidFill>
                <a:schemeClr val="tx2">
                  <a:lumMod val="50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84289" y="2353340"/>
              <a:ext cx="914400" cy="617655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solidFill>
                <a:schemeClr val="tx2">
                  <a:lumMod val="50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084289" y="2962296"/>
              <a:ext cx="914400" cy="617655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solidFill>
                <a:schemeClr val="tx2">
                  <a:lumMod val="50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52816" y="3336690"/>
              <a:ext cx="348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4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C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59891" y="2719035"/>
              <a:ext cx="3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4B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650036" y="2110080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>
                  <a:solidFill>
                    <a:schemeClr val="bg2"/>
                  </a:solidFill>
                  <a:latin typeface="+mn-lt"/>
                </a:rPr>
                <a:t>4</a:t>
              </a: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A</a:t>
              </a:r>
              <a:endParaRPr lang="en-US" sz="1000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80" name="Process 79"/>
            <p:cNvSpPr/>
            <p:nvPr/>
          </p:nvSpPr>
          <p:spPr>
            <a:xfrm>
              <a:off x="6056547" y="2412274"/>
              <a:ext cx="822960" cy="515871"/>
            </a:xfrm>
            <a:prstGeom prst="flowChartProcess">
              <a:avLst/>
            </a:prstGeom>
            <a:solidFill>
              <a:schemeClr val="bg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</a:rPr>
                <a:t>Master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93" name="Process 92"/>
            <p:cNvSpPr/>
            <p:nvPr/>
          </p:nvSpPr>
          <p:spPr>
            <a:xfrm>
              <a:off x="5139067" y="876753"/>
              <a:ext cx="822960" cy="515871"/>
            </a:xfrm>
            <a:prstGeom prst="flowChartProcess">
              <a:avLst/>
            </a:prstGeom>
            <a:pattFill prst="wdUpDiag">
              <a:fgClr>
                <a:schemeClr val="accent6"/>
              </a:fgClr>
              <a:bgClr>
                <a:schemeClr val="tx1"/>
              </a:bgClr>
            </a:patt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CLI + Dispatcher</a:t>
              </a:r>
              <a:endParaRPr lang="en-US" sz="105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95" name="Elbow Connector 94"/>
            <p:cNvCxnSpPr>
              <a:stCxn id="93" idx="2"/>
              <a:endCxn id="80" idx="1"/>
            </p:cNvCxnSpPr>
            <p:nvPr/>
          </p:nvCxnSpPr>
          <p:spPr>
            <a:xfrm rot="16200000" flipH="1">
              <a:off x="5164754" y="1778417"/>
              <a:ext cx="1277586" cy="506000"/>
            </a:xfrm>
            <a:prstGeom prst="bentConnector2">
              <a:avLst/>
            </a:prstGeom>
            <a:ln w="12700" cmpd="sng">
              <a:solidFill>
                <a:schemeClr val="bg2"/>
              </a:solidFill>
              <a:prstDash val="dash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767089" y="4265942"/>
            <a:ext cx="1112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Local Mode</a:t>
            </a:r>
            <a:endParaRPr lang="en-US" sz="1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8272" y="4265942"/>
            <a:ext cx="1312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Remote Mode</a:t>
            </a:r>
            <a:endParaRPr lang="en-US" sz="1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303259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899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274320" y="1280160"/>
            <a:ext cx="8501422" cy="3200400"/>
          </a:xfrm>
        </p:spPr>
        <p:txBody>
          <a:bodyPr/>
          <a:lstStyle/>
          <a:p>
            <a:r>
              <a:rPr lang="en-US" dirty="0" smtClean="0"/>
              <a:t>Dynamic Scaling</a:t>
            </a:r>
          </a:p>
          <a:p>
            <a:pPr lvl="1"/>
            <a:r>
              <a:rPr lang="en-US" dirty="0" smtClean="0"/>
              <a:t>Add/remove Task Managers in response to scale changes over a job’s lifetime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err="1" smtClean="0"/>
              <a:t>Mesos</a:t>
            </a:r>
            <a:r>
              <a:rPr lang="en-US" dirty="0" smtClean="0"/>
              <a:t> maintenance procedures (e.g. inverse offers)</a:t>
            </a:r>
          </a:p>
          <a:p>
            <a:r>
              <a:rPr lang="en-US" dirty="0" smtClean="0"/>
              <a:t>Dispatcher Evolution (FLIP-6)</a:t>
            </a:r>
          </a:p>
          <a:p>
            <a:pPr lvl="1"/>
            <a:r>
              <a:rPr lang="en-US" dirty="0" smtClean="0"/>
              <a:t>Generalize to support all deployment scenarios, unified CLI </a:t>
            </a:r>
          </a:p>
          <a:p>
            <a:pPr lvl="1"/>
            <a:r>
              <a:rPr lang="en-US" dirty="0" smtClean="0"/>
              <a:t>Provide a centralized Web UI (incl. job history)</a:t>
            </a:r>
          </a:p>
          <a:p>
            <a:pPr lvl="1"/>
            <a:r>
              <a:rPr lang="en-US" dirty="0" smtClean="0"/>
              <a:t>Authentication Support (e.g. </a:t>
            </a:r>
            <a:r>
              <a:rPr lang="en-US" dirty="0" err="1" smtClean="0"/>
              <a:t>OAuth</a:t>
            </a:r>
            <a:r>
              <a:rPr lang="en-US" dirty="0" smtClean="0"/>
              <a:t> 2.0)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Image Support</a:t>
            </a:r>
          </a:p>
          <a:p>
            <a:pPr lvl="1"/>
            <a:r>
              <a:rPr lang="en-US" dirty="0" smtClean="0"/>
              <a:t>Tracking the “</a:t>
            </a:r>
            <a:r>
              <a:rPr lang="en-US" dirty="0" err="1" smtClean="0"/>
              <a:t>Mesos</a:t>
            </a:r>
            <a:r>
              <a:rPr lang="en-US" dirty="0" smtClean="0"/>
              <a:t> unified </a:t>
            </a:r>
            <a:r>
              <a:rPr lang="en-US" dirty="0" err="1" smtClean="0"/>
              <a:t>containerizer</a:t>
            </a:r>
            <a:r>
              <a:rPr lang="en-US" dirty="0" smtClean="0"/>
              <a:t>”</a:t>
            </a:r>
          </a:p>
          <a:p>
            <a:r>
              <a:rPr lang="en-US" dirty="0" err="1"/>
              <a:t>Mesos</a:t>
            </a:r>
            <a:r>
              <a:rPr lang="en-US" dirty="0"/>
              <a:t> Disk Support</a:t>
            </a:r>
          </a:p>
          <a:p>
            <a:pPr lvl="1"/>
            <a:r>
              <a:rPr lang="en-US" dirty="0"/>
              <a:t>Allocate multiple disks for Task Manager temp space</a:t>
            </a:r>
          </a:p>
          <a:p>
            <a:pPr lvl="1"/>
            <a:r>
              <a:rPr lang="en-US" dirty="0"/>
              <a:t>Scale up the I/O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0339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274320" y="1280160"/>
            <a:ext cx="8501422" cy="3200400"/>
          </a:xfrm>
        </p:spPr>
        <p:txBody>
          <a:bodyPr/>
          <a:lstStyle/>
          <a:p>
            <a:r>
              <a:rPr lang="en-US" b="1" dirty="0"/>
              <a:t>Targeted for: </a:t>
            </a:r>
            <a:r>
              <a:rPr lang="en-US" dirty="0"/>
              <a:t>Flink </a:t>
            </a:r>
            <a:r>
              <a:rPr lang="en-US" dirty="0" smtClean="0"/>
              <a:t>1.2</a:t>
            </a:r>
          </a:p>
          <a:p>
            <a:r>
              <a:rPr lang="en-US" b="1" dirty="0" smtClean="0"/>
              <a:t>Contributors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Eron Wright (Dell EMC)</a:t>
            </a:r>
          </a:p>
          <a:p>
            <a:pPr lvl="1"/>
            <a:r>
              <a:rPr lang="en-US" dirty="0" smtClean="0"/>
              <a:t>Maximilian </a:t>
            </a:r>
            <a:r>
              <a:rPr lang="en-US" dirty="0" err="1" smtClean="0"/>
              <a:t>Michels</a:t>
            </a:r>
            <a:r>
              <a:rPr lang="en-US" dirty="0" smtClean="0"/>
              <a:t> (data Artisans)</a:t>
            </a:r>
          </a:p>
          <a:p>
            <a:r>
              <a:rPr lang="en-US" b="1" dirty="0" smtClean="0"/>
              <a:t>Design Doc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>
                <a:hlinkClick r:id="rId2"/>
              </a:rPr>
              <a:t>Mesos</a:t>
            </a:r>
            <a:r>
              <a:rPr lang="en-US" dirty="0" smtClean="0">
                <a:hlinkClick r:id="rId2"/>
              </a:rPr>
              <a:t> Integration on Google Docs</a:t>
            </a:r>
            <a:endParaRPr lang="en-US" dirty="0" smtClean="0"/>
          </a:p>
          <a:p>
            <a:r>
              <a:rPr lang="en-US" b="1" dirty="0" smtClean="0"/>
              <a:t>JIRAs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FLINK-1984</a:t>
            </a:r>
            <a:r>
              <a:rPr lang="en-US" dirty="0" smtClean="0"/>
              <a:t> – Integrate Flink with Apache </a:t>
            </a:r>
            <a:r>
              <a:rPr lang="en-US" dirty="0" err="1" smtClean="0"/>
              <a:t>Mesos</a:t>
            </a:r>
            <a:endParaRPr lang="en-US" dirty="0" smtClean="0"/>
          </a:p>
          <a:p>
            <a:r>
              <a:rPr lang="en-US" dirty="0" smtClean="0"/>
              <a:t>Code:</a:t>
            </a:r>
          </a:p>
          <a:p>
            <a:pPr lvl="1"/>
            <a:r>
              <a:rPr lang="en-US" dirty="0">
                <a:hlinkClick r:id="rId4"/>
              </a:rPr>
              <a:t>https://github.com/EronWright/flink/tree/feature-FLINK-1984-</a:t>
            </a:r>
            <a:r>
              <a:rPr lang="en-US" dirty="0" smtClean="0">
                <a:hlinkClick r:id="rId4"/>
              </a:rPr>
              <a:t>T2</a:t>
            </a:r>
            <a:endParaRPr lang="en-US" dirty="0" smtClean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3811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67927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Mesos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440409" cy="320040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 popular cluster manager (similar to YARN)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Makes available CPU, memory, &amp; disk resources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Unique capabilities for storage services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Emerging as a foundation for data-centric, converged infrastructure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Provides a programming model for using cluster resources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Mesos</a:t>
            </a:r>
            <a:r>
              <a:rPr lang="en-US" dirty="0" smtClean="0"/>
              <a:t> program is called a “framework”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Packaged into an open-source distribution called DCOS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Prescribes best practices related to </a:t>
            </a:r>
            <a:r>
              <a:rPr lang="en-US" dirty="0" err="1" smtClean="0"/>
              <a:t>Mesos</a:t>
            </a:r>
            <a:r>
              <a:rPr lang="en-US" dirty="0" smtClean="0"/>
              <a:t> frameworks, related services, etc.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240" y="1211897"/>
            <a:ext cx="279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6202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Flink on </a:t>
            </a:r>
            <a:r>
              <a:rPr lang="en-US" dirty="0" err="1" smtClean="0"/>
              <a:t>Mesos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Flink works best on a cluster manager</a:t>
            </a:r>
          </a:p>
          <a:p>
            <a:pPr lvl="1"/>
            <a:r>
              <a:rPr lang="en-US" dirty="0" smtClean="0"/>
              <a:t>Easy to scale each job independently</a:t>
            </a:r>
          </a:p>
          <a:p>
            <a:pPr lvl="1"/>
            <a:r>
              <a:rPr lang="en-US" dirty="0" smtClean="0"/>
              <a:t>Externalize scheduling logic (fairness, quota, </a:t>
            </a:r>
            <a:r>
              <a:rPr lang="is-IS" dirty="0" smtClean="0"/>
              <a:t>…)</a:t>
            </a:r>
            <a:endParaRPr lang="en-US" dirty="0" smtClean="0"/>
          </a:p>
          <a:p>
            <a:pPr lvl="1"/>
            <a:r>
              <a:rPr lang="en-US" dirty="0" smtClean="0"/>
              <a:t>Good job isolation</a:t>
            </a:r>
          </a:p>
          <a:p>
            <a:r>
              <a:rPr lang="en-US" dirty="0" smtClean="0"/>
              <a:t>Flink can benefit from unique </a:t>
            </a:r>
            <a:r>
              <a:rPr lang="en-US" dirty="0" err="1" smtClean="0"/>
              <a:t>Mesos</a:t>
            </a:r>
            <a:r>
              <a:rPr lang="en-US" dirty="0" smtClean="0"/>
              <a:t> capabilities</a:t>
            </a:r>
          </a:p>
          <a:p>
            <a:pPr lvl="1"/>
            <a:r>
              <a:rPr lang="en-US" dirty="0" smtClean="0"/>
              <a:t>Disk resources</a:t>
            </a:r>
          </a:p>
          <a:p>
            <a:pPr lvl="1"/>
            <a:r>
              <a:rPr lang="en-US" dirty="0" smtClean="0"/>
              <a:t>Dynamic resource management</a:t>
            </a:r>
          </a:p>
          <a:p>
            <a:pPr lvl="1"/>
            <a:r>
              <a:rPr lang="en-US" dirty="0" smtClean="0"/>
              <a:t>Unique management features (e.g. inverse offers for controlled downscaling &amp; maintenance)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847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Flink Master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0296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Master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20" y="1554480"/>
            <a:ext cx="3993834" cy="3017520"/>
          </a:xfrm>
        </p:spPr>
        <p:txBody>
          <a:bodyPr/>
          <a:lstStyle/>
          <a:p>
            <a:r>
              <a:rPr lang="en-US" dirty="0" smtClean="0"/>
              <a:t>The Flink Master Process is:</a:t>
            </a:r>
          </a:p>
          <a:p>
            <a:pPr lvl="1"/>
            <a:r>
              <a:rPr lang="en-US" dirty="0" smtClean="0"/>
              <a:t>The “Application Master” for a single Flink cluster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Mesos</a:t>
            </a:r>
            <a:r>
              <a:rPr lang="en-US" dirty="0" smtClean="0"/>
              <a:t> framework!</a:t>
            </a:r>
          </a:p>
          <a:p>
            <a:r>
              <a:rPr lang="en-US" dirty="0" smtClean="0"/>
              <a:t>Hosts numerous components:</a:t>
            </a:r>
          </a:p>
          <a:p>
            <a:pPr lvl="1"/>
            <a:r>
              <a:rPr lang="en-US" dirty="0" smtClean="0"/>
              <a:t>Job Manager</a:t>
            </a:r>
            <a:endParaRPr lang="en-US" dirty="0"/>
          </a:p>
          <a:p>
            <a:pPr lvl="1"/>
            <a:r>
              <a:rPr lang="en-US" dirty="0" smtClean="0"/>
              <a:t>Resource Manager (acts as </a:t>
            </a:r>
            <a:r>
              <a:rPr lang="en-US" dirty="0" err="1" smtClean="0"/>
              <a:t>Mesos</a:t>
            </a:r>
            <a:r>
              <a:rPr lang="en-US" dirty="0" smtClean="0"/>
              <a:t> scheduler)</a:t>
            </a:r>
            <a:endParaRPr lang="en-US" dirty="0"/>
          </a:p>
          <a:p>
            <a:pPr lvl="1"/>
            <a:r>
              <a:rPr lang="en-US" dirty="0" smtClean="0"/>
              <a:t>Artifact Server (HTTP server for </a:t>
            </a:r>
            <a:r>
              <a:rPr lang="en-US" dirty="0" err="1" smtClean="0"/>
              <a:t>Mesos</a:t>
            </a:r>
            <a:r>
              <a:rPr lang="en-US" dirty="0" smtClean="0"/>
              <a:t> fetcher)</a:t>
            </a:r>
          </a:p>
          <a:p>
            <a:r>
              <a:rPr lang="en-US" dirty="0" smtClean="0"/>
              <a:t>Responsible for TM scaling and recovery</a:t>
            </a:r>
          </a:p>
          <a:p>
            <a:pPr lvl="1"/>
            <a:r>
              <a:rPr lang="en-US" dirty="0" smtClean="0"/>
              <a:t>Handles </a:t>
            </a:r>
            <a:r>
              <a:rPr lang="en-US" dirty="0" err="1" smtClean="0"/>
              <a:t>JobManager</a:t>
            </a:r>
            <a:r>
              <a:rPr lang="en-US" dirty="0" smtClean="0"/>
              <a:t> scale change requests</a:t>
            </a:r>
          </a:p>
          <a:p>
            <a:pPr lvl="1"/>
            <a:r>
              <a:rPr lang="en-US" dirty="0" smtClean="0"/>
              <a:t>Stores task state in </a:t>
            </a:r>
            <a:r>
              <a:rPr lang="en-US" dirty="0" err="1" smtClean="0"/>
              <a:t>ZooKeeper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7815892" y="1731496"/>
            <a:ext cx="918568" cy="2769376"/>
            <a:chOff x="5980568" y="1879385"/>
            <a:chExt cx="918568" cy="2769376"/>
          </a:xfrm>
        </p:grpSpPr>
        <p:grpSp>
          <p:nvGrpSpPr>
            <p:cNvPr id="72" name="Group 71"/>
            <p:cNvGrpSpPr/>
            <p:nvPr/>
          </p:nvGrpSpPr>
          <p:grpSpPr>
            <a:xfrm>
              <a:off x="5980568" y="1879385"/>
              <a:ext cx="918568" cy="2457732"/>
              <a:chOff x="3248965" y="1887763"/>
              <a:chExt cx="918568" cy="245773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253133" y="1887763"/>
                <a:ext cx="914400" cy="617655"/>
              </a:xfrm>
              <a:prstGeom prst="rect">
                <a:avLst/>
              </a:prstGeom>
              <a:solidFill>
                <a:schemeClr val="tx2">
                  <a:lumMod val="95000"/>
                </a:schemeClr>
              </a:solidFill>
              <a:ln w="12700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 smtClean="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248965" y="2501229"/>
                <a:ext cx="914400" cy="617655"/>
              </a:xfrm>
              <a:prstGeom prst="rect">
                <a:avLst/>
              </a:prstGeom>
              <a:solidFill>
                <a:schemeClr val="tx2">
                  <a:lumMod val="95000"/>
                </a:schemeClr>
              </a:solidFill>
              <a:ln w="12700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 smtClean="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248965" y="3110185"/>
                <a:ext cx="914400" cy="617655"/>
              </a:xfrm>
              <a:prstGeom prst="rect">
                <a:avLst/>
              </a:prstGeom>
              <a:solidFill>
                <a:schemeClr val="tx2">
                  <a:lumMod val="95000"/>
                </a:schemeClr>
              </a:solidFill>
              <a:ln w="12700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 smtClean="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248965" y="3727840"/>
                <a:ext cx="914400" cy="617655"/>
              </a:xfrm>
              <a:prstGeom prst="rect">
                <a:avLst/>
              </a:prstGeom>
              <a:solidFill>
                <a:schemeClr val="tx2">
                  <a:lumMod val="95000"/>
                </a:schemeClr>
              </a:solidFill>
              <a:ln w="12700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 smtClean="0">
                  <a:solidFill>
                    <a:schemeClr val="tx2"/>
                  </a:solidFill>
                  <a:latin typeface="+mn-l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6123543" y="4340984"/>
              <a:ext cx="623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host</a:t>
              </a: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1</a:t>
              </a:r>
              <a:endParaRPr lang="en-US" sz="1400" dirty="0" smtClean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906747" y="1735685"/>
            <a:ext cx="918568" cy="2778397"/>
            <a:chOff x="5071423" y="1883574"/>
            <a:chExt cx="918568" cy="2778397"/>
          </a:xfrm>
        </p:grpSpPr>
        <p:grpSp>
          <p:nvGrpSpPr>
            <p:cNvPr id="79" name="Group 78"/>
            <p:cNvGrpSpPr/>
            <p:nvPr/>
          </p:nvGrpSpPr>
          <p:grpSpPr>
            <a:xfrm>
              <a:off x="5071423" y="1883574"/>
              <a:ext cx="918568" cy="2457732"/>
              <a:chOff x="3248965" y="1887763"/>
              <a:chExt cx="918568" cy="245773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253133" y="1887763"/>
                <a:ext cx="914400" cy="617655"/>
              </a:xfrm>
              <a:prstGeom prst="rect">
                <a:avLst/>
              </a:prstGeom>
              <a:solidFill>
                <a:schemeClr val="tx2">
                  <a:lumMod val="95000"/>
                </a:schemeClr>
              </a:solidFill>
              <a:ln w="12700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 smtClean="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248965" y="2501229"/>
                <a:ext cx="914400" cy="617655"/>
              </a:xfrm>
              <a:prstGeom prst="rect">
                <a:avLst/>
              </a:prstGeom>
              <a:solidFill>
                <a:schemeClr val="tx2">
                  <a:lumMod val="95000"/>
                </a:schemeClr>
              </a:solidFill>
              <a:ln w="12700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 smtClean="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248965" y="3110185"/>
                <a:ext cx="914400" cy="617655"/>
              </a:xfrm>
              <a:prstGeom prst="rect">
                <a:avLst/>
              </a:prstGeom>
              <a:solidFill>
                <a:schemeClr val="tx2">
                  <a:lumMod val="95000"/>
                </a:schemeClr>
              </a:solidFill>
              <a:ln w="12700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 smtClean="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248965" y="3727840"/>
                <a:ext cx="914400" cy="617655"/>
              </a:xfrm>
              <a:prstGeom prst="rect">
                <a:avLst/>
              </a:prstGeom>
              <a:solidFill>
                <a:schemeClr val="tx2">
                  <a:lumMod val="95000"/>
                </a:schemeClr>
              </a:solidFill>
              <a:ln w="12700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 smtClean="0">
                  <a:solidFill>
                    <a:schemeClr val="tx2"/>
                  </a:solidFill>
                  <a:latin typeface="+mn-lt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5214761" y="4354194"/>
              <a:ext cx="623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>
                  <a:solidFill>
                    <a:schemeClr val="bg2"/>
                  </a:solidFill>
                  <a:latin typeface="+mn-lt"/>
                </a:rPr>
                <a:t>h</a:t>
              </a: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ost2</a:t>
              </a:r>
            </a:p>
          </p:txBody>
        </p:sp>
      </p:grpSp>
      <p:sp>
        <p:nvSpPr>
          <p:cNvPr id="92" name="Process 91"/>
          <p:cNvSpPr/>
          <p:nvPr/>
        </p:nvSpPr>
        <p:spPr>
          <a:xfrm>
            <a:off x="6047849" y="2403575"/>
            <a:ext cx="822960" cy="515871"/>
          </a:xfrm>
          <a:prstGeom prst="flowChartProcess">
            <a:avLst/>
          </a:prstGeom>
          <a:solidFill>
            <a:schemeClr val="bg1"/>
          </a:solidFill>
          <a:ln w="12700" cmpd="sng">
            <a:solidFill>
              <a:schemeClr val="bg1">
                <a:lumMod val="50000"/>
              </a:schemeClr>
            </a:solidFill>
          </a:ln>
          <a:effectLst>
            <a:glow rad="101600">
              <a:srgbClr val="FFFF00">
                <a:alpha val="75000"/>
              </a:srgbClr>
            </a:glow>
          </a:effectLst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Master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072895" y="2736642"/>
            <a:ext cx="169922" cy="169922"/>
          </a:xfrm>
          <a:prstGeom prst="ellipse">
            <a:avLst/>
          </a:prstGeom>
          <a:solidFill>
            <a:schemeClr val="tx2"/>
          </a:solidFill>
          <a:ln w="12700" cmpd="sng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4838993" y="3336204"/>
            <a:ext cx="1359115" cy="1359115"/>
          </a:xfrm>
          <a:prstGeom prst="ellipse">
            <a:avLst/>
          </a:prstGeom>
          <a:solidFill>
            <a:schemeClr val="tx2"/>
          </a:solidFill>
          <a:ln w="12700" cmpd="sng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94" name="Straight Connector 93"/>
          <p:cNvCxnSpPr>
            <a:stCxn id="2" idx="2"/>
            <a:endCxn id="93" idx="1"/>
          </p:cNvCxnSpPr>
          <p:nvPr/>
        </p:nvCxnSpPr>
        <p:spPr>
          <a:xfrm flipH="1">
            <a:off x="5038031" y="2821603"/>
            <a:ext cx="1034864" cy="713639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" idx="5"/>
            <a:endCxn id="93" idx="6"/>
          </p:cNvCxnSpPr>
          <p:nvPr/>
        </p:nvCxnSpPr>
        <p:spPr>
          <a:xfrm flipH="1">
            <a:off x="6198108" y="2881679"/>
            <a:ext cx="19824" cy="1134083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5196395" y="3487875"/>
            <a:ext cx="646082" cy="313015"/>
          </a:xfrm>
          <a:prstGeom prst="roundRect">
            <a:avLst/>
          </a:prstGeom>
          <a:noFill/>
          <a:ln w="12700" cmpd="sng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JM</a:t>
            </a:r>
            <a:endParaRPr lang="en-US" sz="12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196750" y="3845970"/>
            <a:ext cx="646082" cy="313015"/>
          </a:xfrm>
          <a:prstGeom prst="roundRect">
            <a:avLst/>
          </a:prstGeom>
          <a:noFill/>
          <a:ln w="12700" cmpd="sng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RM</a:t>
            </a:r>
            <a:endParaRPr lang="en-US" sz="12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197104" y="4204065"/>
            <a:ext cx="646082" cy="313015"/>
          </a:xfrm>
          <a:prstGeom prst="roundRect">
            <a:avLst/>
          </a:prstGeom>
          <a:noFill/>
          <a:ln w="12700" cmpd="sng">
            <a:solidFill>
              <a:schemeClr val="bg2"/>
            </a:solidFill>
          </a:ln>
          <a:effectLst/>
        </p:spPr>
        <p:txBody>
          <a:bodyPr wrap="square" lIns="91440" tIns="137160" rIns="9144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HTTPD</a:t>
            </a:r>
            <a:endParaRPr lang="en-US" sz="10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0" name="Process 99"/>
          <p:cNvSpPr/>
          <p:nvPr/>
        </p:nvSpPr>
        <p:spPr>
          <a:xfrm>
            <a:off x="6948295" y="3008342"/>
            <a:ext cx="822960" cy="515871"/>
          </a:xfrm>
          <a:prstGeom prst="flowChartProcess">
            <a:avLst/>
          </a:prstGeom>
          <a:solidFill>
            <a:schemeClr val="bg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TM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01" name="Process 100"/>
          <p:cNvSpPr/>
          <p:nvPr/>
        </p:nvSpPr>
        <p:spPr>
          <a:xfrm>
            <a:off x="7861608" y="3017041"/>
            <a:ext cx="822960" cy="515871"/>
          </a:xfrm>
          <a:prstGeom prst="flowChartProcess">
            <a:avLst/>
          </a:prstGeom>
          <a:solidFill>
            <a:schemeClr val="bg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TM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cxnSp>
        <p:nvCxnSpPr>
          <p:cNvPr id="105" name="Elbow Connector 104"/>
          <p:cNvCxnSpPr>
            <a:stCxn id="100" idx="0"/>
            <a:endCxn id="92" idx="3"/>
          </p:cNvCxnSpPr>
          <p:nvPr/>
        </p:nvCxnSpPr>
        <p:spPr>
          <a:xfrm rot="16200000" flipV="1">
            <a:off x="6941877" y="2590444"/>
            <a:ext cx="346831" cy="488966"/>
          </a:xfrm>
          <a:prstGeom prst="bentConnector2">
            <a:avLst/>
          </a:prstGeom>
          <a:ln w="12700" cmpd="sng">
            <a:solidFill>
              <a:srgbClr val="000000"/>
            </a:solidFill>
            <a:prstDash val="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01" idx="0"/>
            <a:endCxn id="92" idx="3"/>
          </p:cNvCxnSpPr>
          <p:nvPr/>
        </p:nvCxnSpPr>
        <p:spPr>
          <a:xfrm rot="16200000" flipV="1">
            <a:off x="7394184" y="2138136"/>
            <a:ext cx="355530" cy="1402279"/>
          </a:xfrm>
          <a:prstGeom prst="bentConnector2">
            <a:avLst/>
          </a:prstGeom>
          <a:ln w="12700" cmpd="sng">
            <a:solidFill>
              <a:srgbClr val="000000"/>
            </a:solidFill>
            <a:prstDash val="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Process 108"/>
          <p:cNvSpPr/>
          <p:nvPr/>
        </p:nvSpPr>
        <p:spPr>
          <a:xfrm>
            <a:off x="6904676" y="1111435"/>
            <a:ext cx="1821683" cy="515871"/>
          </a:xfrm>
          <a:prstGeom prst="flowChartProcess">
            <a:avLst/>
          </a:prstGeom>
          <a:solidFill>
            <a:schemeClr val="tx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200" dirty="0" err="1" smtClean="0">
                <a:solidFill>
                  <a:srgbClr val="FFFFFF"/>
                </a:solidFill>
              </a:rPr>
              <a:t>Mesos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119" name="Elbow Connector 118"/>
          <p:cNvCxnSpPr>
            <a:stCxn id="109" idx="1"/>
            <a:endCxn id="92" idx="0"/>
          </p:cNvCxnSpPr>
          <p:nvPr/>
        </p:nvCxnSpPr>
        <p:spPr>
          <a:xfrm rot="10800000" flipV="1">
            <a:off x="6459330" y="1369371"/>
            <a:ext cx="445347" cy="1034204"/>
          </a:xfrm>
          <a:prstGeom prst="bentConnector2">
            <a:avLst/>
          </a:prstGeom>
          <a:ln w="12700" cmpd="sng"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2703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Master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20" y="1554480"/>
            <a:ext cx="3993834" cy="3017520"/>
          </a:xfrm>
        </p:spPr>
        <p:txBody>
          <a:bodyPr/>
          <a:lstStyle/>
          <a:p>
            <a:r>
              <a:rPr lang="en-US" dirty="0" smtClean="0"/>
              <a:t>Offer handling:</a:t>
            </a:r>
          </a:p>
          <a:p>
            <a:pPr lvl="1"/>
            <a:r>
              <a:rPr lang="en-US" dirty="0" smtClean="0"/>
              <a:t>Uses </a:t>
            </a:r>
            <a:r>
              <a:rPr lang="en-US" dirty="0" smtClean="0">
                <a:hlinkClick r:id="rId2"/>
              </a:rPr>
              <a:t>Netflix Fenzo</a:t>
            </a:r>
            <a:r>
              <a:rPr lang="en-US" dirty="0"/>
              <a:t> </a:t>
            </a:r>
            <a:r>
              <a:rPr lang="en-US" dirty="0" smtClean="0"/>
              <a:t>as an optimizer</a:t>
            </a:r>
          </a:p>
          <a:p>
            <a:pPr lvl="1"/>
            <a:r>
              <a:rPr lang="en-US" dirty="0" smtClean="0"/>
              <a:t>Gathers offers until all tasks launched</a:t>
            </a:r>
          </a:p>
          <a:p>
            <a:r>
              <a:rPr lang="en-US" dirty="0" smtClean="0"/>
              <a:t>Recovery:</a:t>
            </a:r>
          </a:p>
          <a:p>
            <a:pPr lvl="1"/>
            <a:r>
              <a:rPr lang="en-US" dirty="0" smtClean="0"/>
              <a:t>Stores intentional state in </a:t>
            </a:r>
            <a:r>
              <a:rPr lang="en-US" dirty="0" err="1" smtClean="0"/>
              <a:t>ZooKeeper</a:t>
            </a:r>
            <a:endParaRPr lang="en-US" dirty="0" smtClean="0"/>
          </a:p>
          <a:p>
            <a:pPr lvl="1"/>
            <a:r>
              <a:rPr lang="en-US" dirty="0" smtClean="0"/>
              <a:t>Master uses leader election</a:t>
            </a:r>
          </a:p>
          <a:p>
            <a:pPr lvl="1"/>
            <a:r>
              <a:rPr lang="en-US" dirty="0" err="1" smtClean="0"/>
              <a:t>Mesos</a:t>
            </a:r>
            <a:r>
              <a:rPr lang="en-US" dirty="0" smtClean="0"/>
              <a:t> allows some time for recovery before killing tasks</a:t>
            </a:r>
          </a:p>
          <a:p>
            <a:r>
              <a:rPr lang="en-US" dirty="0" smtClean="0"/>
              <a:t>Monitoring:</a:t>
            </a:r>
          </a:p>
          <a:p>
            <a:pPr lvl="1"/>
            <a:r>
              <a:rPr lang="en-US" dirty="0" smtClean="0"/>
              <a:t>Detects task failure; launches replacement automatically.</a:t>
            </a:r>
          </a:p>
          <a:p>
            <a:pPr lvl="1"/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7815892" y="1731496"/>
            <a:ext cx="918568" cy="2769376"/>
            <a:chOff x="5980568" y="1879385"/>
            <a:chExt cx="918568" cy="2769376"/>
          </a:xfrm>
        </p:grpSpPr>
        <p:grpSp>
          <p:nvGrpSpPr>
            <p:cNvPr id="72" name="Group 71"/>
            <p:cNvGrpSpPr/>
            <p:nvPr/>
          </p:nvGrpSpPr>
          <p:grpSpPr>
            <a:xfrm>
              <a:off x="5980568" y="1879385"/>
              <a:ext cx="918568" cy="2457732"/>
              <a:chOff x="3248965" y="1887763"/>
              <a:chExt cx="918568" cy="245773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253133" y="1887763"/>
                <a:ext cx="914400" cy="617655"/>
              </a:xfrm>
              <a:prstGeom prst="rect">
                <a:avLst/>
              </a:prstGeom>
              <a:solidFill>
                <a:schemeClr val="tx2">
                  <a:lumMod val="95000"/>
                </a:schemeClr>
              </a:solidFill>
              <a:ln w="12700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 smtClean="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248965" y="2501229"/>
                <a:ext cx="914400" cy="617655"/>
              </a:xfrm>
              <a:prstGeom prst="rect">
                <a:avLst/>
              </a:prstGeom>
              <a:solidFill>
                <a:schemeClr val="tx2">
                  <a:lumMod val="95000"/>
                </a:schemeClr>
              </a:solidFill>
              <a:ln w="12700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 smtClean="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248965" y="3110185"/>
                <a:ext cx="914400" cy="617655"/>
              </a:xfrm>
              <a:prstGeom prst="rect">
                <a:avLst/>
              </a:prstGeom>
              <a:solidFill>
                <a:schemeClr val="tx2">
                  <a:lumMod val="95000"/>
                </a:schemeClr>
              </a:solidFill>
              <a:ln w="12700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 smtClean="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248965" y="3727840"/>
                <a:ext cx="914400" cy="617655"/>
              </a:xfrm>
              <a:prstGeom prst="rect">
                <a:avLst/>
              </a:prstGeom>
              <a:solidFill>
                <a:schemeClr val="tx2">
                  <a:lumMod val="95000"/>
                </a:schemeClr>
              </a:solidFill>
              <a:ln w="12700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 smtClean="0">
                  <a:solidFill>
                    <a:schemeClr val="tx2"/>
                  </a:solidFill>
                  <a:latin typeface="+mn-l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6123543" y="4340984"/>
              <a:ext cx="623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host</a:t>
              </a: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1</a:t>
              </a:r>
              <a:endParaRPr lang="en-US" sz="1400" dirty="0" smtClean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906747" y="1735685"/>
            <a:ext cx="918568" cy="2778397"/>
            <a:chOff x="5071423" y="1883574"/>
            <a:chExt cx="918568" cy="2778397"/>
          </a:xfrm>
        </p:grpSpPr>
        <p:grpSp>
          <p:nvGrpSpPr>
            <p:cNvPr id="79" name="Group 78"/>
            <p:cNvGrpSpPr/>
            <p:nvPr/>
          </p:nvGrpSpPr>
          <p:grpSpPr>
            <a:xfrm>
              <a:off x="5071423" y="1883574"/>
              <a:ext cx="918568" cy="2457732"/>
              <a:chOff x="3248965" y="1887763"/>
              <a:chExt cx="918568" cy="245773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253133" y="1887763"/>
                <a:ext cx="914400" cy="617655"/>
              </a:xfrm>
              <a:prstGeom prst="rect">
                <a:avLst/>
              </a:prstGeom>
              <a:solidFill>
                <a:schemeClr val="tx2">
                  <a:lumMod val="95000"/>
                </a:schemeClr>
              </a:solidFill>
              <a:ln w="12700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 smtClean="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248965" y="2501229"/>
                <a:ext cx="914400" cy="617655"/>
              </a:xfrm>
              <a:prstGeom prst="rect">
                <a:avLst/>
              </a:prstGeom>
              <a:solidFill>
                <a:schemeClr val="tx2">
                  <a:lumMod val="95000"/>
                </a:schemeClr>
              </a:solidFill>
              <a:ln w="12700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 smtClean="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248965" y="3110185"/>
                <a:ext cx="914400" cy="617655"/>
              </a:xfrm>
              <a:prstGeom prst="rect">
                <a:avLst/>
              </a:prstGeom>
              <a:solidFill>
                <a:schemeClr val="tx2">
                  <a:lumMod val="95000"/>
                </a:schemeClr>
              </a:solidFill>
              <a:ln w="12700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 smtClean="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248965" y="3727840"/>
                <a:ext cx="914400" cy="617655"/>
              </a:xfrm>
              <a:prstGeom prst="rect">
                <a:avLst/>
              </a:prstGeom>
              <a:solidFill>
                <a:schemeClr val="tx2">
                  <a:lumMod val="95000"/>
                </a:schemeClr>
              </a:solidFill>
              <a:ln w="12700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 smtClean="0">
                  <a:solidFill>
                    <a:schemeClr val="tx2"/>
                  </a:solidFill>
                  <a:latin typeface="+mn-lt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5214761" y="4354194"/>
              <a:ext cx="623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>
                  <a:solidFill>
                    <a:schemeClr val="bg2"/>
                  </a:solidFill>
                  <a:latin typeface="+mn-lt"/>
                </a:rPr>
                <a:t>h</a:t>
              </a: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ost2</a:t>
              </a:r>
            </a:p>
          </p:txBody>
        </p:sp>
      </p:grpSp>
      <p:sp>
        <p:nvSpPr>
          <p:cNvPr id="92" name="Process 91"/>
          <p:cNvSpPr/>
          <p:nvPr/>
        </p:nvSpPr>
        <p:spPr>
          <a:xfrm>
            <a:off x="6047849" y="2403575"/>
            <a:ext cx="822960" cy="515871"/>
          </a:xfrm>
          <a:prstGeom prst="flowChartProcess">
            <a:avLst/>
          </a:prstGeom>
          <a:solidFill>
            <a:schemeClr val="bg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Master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00" name="Process 99"/>
          <p:cNvSpPr/>
          <p:nvPr/>
        </p:nvSpPr>
        <p:spPr>
          <a:xfrm>
            <a:off x="6948295" y="3008342"/>
            <a:ext cx="822960" cy="515871"/>
          </a:xfrm>
          <a:prstGeom prst="flowChartProcess">
            <a:avLst/>
          </a:prstGeom>
          <a:solidFill>
            <a:schemeClr val="bg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TM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01" name="Process 100"/>
          <p:cNvSpPr/>
          <p:nvPr/>
        </p:nvSpPr>
        <p:spPr>
          <a:xfrm>
            <a:off x="7861608" y="3017041"/>
            <a:ext cx="822960" cy="515871"/>
          </a:xfrm>
          <a:prstGeom prst="flowChartProcess">
            <a:avLst/>
          </a:prstGeom>
          <a:solidFill>
            <a:schemeClr val="bg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TM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cxnSp>
        <p:nvCxnSpPr>
          <p:cNvPr id="105" name="Elbow Connector 104"/>
          <p:cNvCxnSpPr>
            <a:stCxn id="100" idx="0"/>
            <a:endCxn id="92" idx="3"/>
          </p:cNvCxnSpPr>
          <p:nvPr/>
        </p:nvCxnSpPr>
        <p:spPr>
          <a:xfrm rot="16200000" flipV="1">
            <a:off x="6941877" y="2590444"/>
            <a:ext cx="346831" cy="488966"/>
          </a:xfrm>
          <a:prstGeom prst="bentConnector2">
            <a:avLst/>
          </a:prstGeom>
          <a:ln w="12700" cmpd="sng">
            <a:solidFill>
              <a:srgbClr val="000000"/>
            </a:solidFill>
            <a:prstDash val="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01" idx="0"/>
            <a:endCxn id="92" idx="3"/>
          </p:cNvCxnSpPr>
          <p:nvPr/>
        </p:nvCxnSpPr>
        <p:spPr>
          <a:xfrm rot="16200000" flipV="1">
            <a:off x="7394184" y="2138136"/>
            <a:ext cx="355530" cy="1402279"/>
          </a:xfrm>
          <a:prstGeom prst="bentConnector2">
            <a:avLst/>
          </a:prstGeom>
          <a:ln w="12700" cmpd="sng">
            <a:solidFill>
              <a:srgbClr val="000000"/>
            </a:solidFill>
            <a:prstDash val="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38834" y="2369967"/>
            <a:ext cx="860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solidFill>
                  <a:schemeClr val="bg2"/>
                </a:solidFill>
                <a:latin typeface="+mn-lt"/>
              </a:rPr>
              <a:t>4. Launch</a:t>
            </a:r>
            <a:endParaRPr lang="en-US" sz="12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9" name="Process 108"/>
          <p:cNvSpPr/>
          <p:nvPr/>
        </p:nvSpPr>
        <p:spPr>
          <a:xfrm>
            <a:off x="6904676" y="1111435"/>
            <a:ext cx="1821683" cy="515871"/>
          </a:xfrm>
          <a:prstGeom prst="flowChartProcess">
            <a:avLst/>
          </a:prstGeom>
          <a:solidFill>
            <a:schemeClr val="tx1"/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/>
          <a:p>
            <a:pPr algn="ctr"/>
            <a:r>
              <a:rPr lang="en-US" sz="1200" dirty="0" err="1" smtClean="0">
                <a:solidFill>
                  <a:srgbClr val="FFFFFF"/>
                </a:solidFill>
              </a:rPr>
              <a:t>Mesos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119" name="Elbow Connector 118"/>
          <p:cNvCxnSpPr>
            <a:stCxn id="109" idx="1"/>
            <a:endCxn id="92" idx="0"/>
          </p:cNvCxnSpPr>
          <p:nvPr/>
        </p:nvCxnSpPr>
        <p:spPr>
          <a:xfrm rot="10800000" flipV="1">
            <a:off x="6459330" y="1369371"/>
            <a:ext cx="445347" cy="1034204"/>
          </a:xfrm>
          <a:prstGeom prst="bentConnector2">
            <a:avLst/>
          </a:prstGeom>
          <a:ln w="12700" cmpd="sng"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420347" y="1037784"/>
            <a:ext cx="147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2</a:t>
            </a:r>
            <a:r>
              <a:rPr lang="en-US" sz="1200" dirty="0" smtClean="0">
                <a:solidFill>
                  <a:schemeClr val="bg2"/>
                </a:solidFill>
                <a:latin typeface="+mn-lt"/>
              </a:rPr>
              <a:t>. Resource Offers</a:t>
            </a:r>
            <a:endParaRPr lang="en-US" sz="12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420700" y="787736"/>
            <a:ext cx="92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solidFill>
                  <a:schemeClr val="bg2"/>
                </a:solidFill>
                <a:latin typeface="+mn-lt"/>
              </a:rPr>
              <a:t>1. Register</a:t>
            </a:r>
            <a:endParaRPr lang="en-US" sz="12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9" name="Elbow Connector 8"/>
          <p:cNvCxnSpPr>
            <a:stCxn id="100" idx="1"/>
            <a:endCxn id="92" idx="2"/>
          </p:cNvCxnSpPr>
          <p:nvPr/>
        </p:nvCxnSpPr>
        <p:spPr>
          <a:xfrm rot="10800000">
            <a:off x="6459329" y="2919446"/>
            <a:ext cx="488966" cy="346832"/>
          </a:xfrm>
          <a:prstGeom prst="bentConnector2">
            <a:avLst/>
          </a:prstGeom>
          <a:ln w="1270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36971" y="3327625"/>
            <a:ext cx="1287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solidFill>
                  <a:schemeClr val="bg2"/>
                </a:solidFill>
                <a:latin typeface="+mn-lt"/>
              </a:rPr>
              <a:t>5. 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F</a:t>
            </a:r>
            <a:r>
              <a:rPr lang="en-US" sz="1200" dirty="0" smtClean="0">
                <a:solidFill>
                  <a:schemeClr val="bg2"/>
                </a:solidFill>
                <a:latin typeface="+mn-lt"/>
              </a:rPr>
              <a:t>etch (HTTP)</a:t>
            </a:r>
            <a:endParaRPr lang="en-US" sz="12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28380" y="3605231"/>
            <a:ext cx="130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6</a:t>
            </a:r>
            <a:r>
              <a:rPr lang="en-US" sz="1200" dirty="0" smtClean="0">
                <a:solidFill>
                  <a:schemeClr val="bg2"/>
                </a:solidFill>
                <a:latin typeface="+mn-lt"/>
              </a:rPr>
              <a:t>. Status update</a:t>
            </a:r>
            <a:endParaRPr lang="en-US" sz="1200" dirty="0" smtClean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20" name="Group 19"/>
          <p:cNvGrpSpPr/>
          <p:nvPr/>
        </p:nvGrpSpPr>
        <p:grpSpPr>
          <a:xfrm rot="10283220">
            <a:off x="5697252" y="2477284"/>
            <a:ext cx="342032" cy="342032"/>
            <a:chOff x="4427220" y="1466696"/>
            <a:chExt cx="914401" cy="914402"/>
          </a:xfrm>
        </p:grpSpPr>
        <p:sp>
          <p:nvSpPr>
            <p:cNvPr id="16" name="Arc 15"/>
            <p:cNvSpPr/>
            <p:nvPr/>
          </p:nvSpPr>
          <p:spPr>
            <a:xfrm>
              <a:off x="4427221" y="1466698"/>
              <a:ext cx="914400" cy="914400"/>
            </a:xfrm>
            <a:prstGeom prst="arc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5400000">
              <a:off x="4427221" y="1466697"/>
              <a:ext cx="914400" cy="914400"/>
            </a:xfrm>
            <a:prstGeom prst="arc">
              <a:avLst/>
            </a:prstGeom>
            <a:ln w="12700" cmpd="sng">
              <a:solidFill>
                <a:srgbClr val="000000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6200000">
              <a:off x="4427221" y="1466696"/>
              <a:ext cx="914400" cy="914400"/>
            </a:xfrm>
            <a:prstGeom prst="arc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0800000">
              <a:off x="4427220" y="1466697"/>
              <a:ext cx="914400" cy="914400"/>
            </a:xfrm>
            <a:prstGeom prst="arc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036467" y="2165364"/>
            <a:ext cx="962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solidFill>
                  <a:schemeClr val="bg2"/>
                </a:solidFill>
                <a:latin typeface="+mn-lt"/>
              </a:rPr>
              <a:t>3. Optimize</a:t>
            </a:r>
            <a:endParaRPr lang="en-US" sz="12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39906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Master Process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19" y="1554480"/>
            <a:ext cx="4421217" cy="301752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Info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mesos.resourcemanager.framework.secret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mesos.resourcemanager.framework.principal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mesos.resourcemanager.framework.role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/>
              <a:t>Mesos</a:t>
            </a:r>
            <a:r>
              <a:rPr lang="en-US" dirty="0" smtClean="0"/>
              <a:t> Master Info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mesos.master</a:t>
            </a:r>
            <a:r>
              <a:rPr lang="en-US" dirty="0" smtClean="0"/>
              <a:t>: (IP address or ZK lookup info)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mesos.failover</a:t>
            </a:r>
            <a:r>
              <a:rPr lang="en-US" dirty="0">
                <a:latin typeface="Consolas"/>
                <a:cs typeface="Consolas"/>
              </a:rPr>
              <a:t>-timeout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 smtClean="0"/>
              <a:t>Note: no port configuration is necessary; </a:t>
            </a:r>
            <a:r>
              <a:rPr lang="en-US" i="1" dirty="0" err="1" smtClean="0"/>
              <a:t>Mesos</a:t>
            </a:r>
            <a:r>
              <a:rPr lang="en-US" i="1" dirty="0" smtClean="0"/>
              <a:t> automatically assigns ports.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6471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4733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 EMC PPT 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Dell EMC PPT Template" id="{BA5CEC7B-B122-488F-B8D9-107E8A4513FC}" vid="{89D366BE-BBF8-46B0-872A-7C5D5E49069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 EMC PPT Template.potx</Template>
  <TotalTime>2117</TotalTime>
  <Words>764</Words>
  <Application>Microsoft Macintosh PowerPoint</Application>
  <PresentationFormat>On-screen Show (16:9)</PresentationFormat>
  <Paragraphs>226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Dell EMC PPT Template</vt:lpstr>
      <vt:lpstr>Introducing Flink on Mesos</vt:lpstr>
      <vt:lpstr>What is Apache Mesos?</vt:lpstr>
      <vt:lpstr>Why Flink on Mesos?</vt:lpstr>
      <vt:lpstr>Demo</vt:lpstr>
      <vt:lpstr>Flink Master Process</vt:lpstr>
      <vt:lpstr>Flink Master Process</vt:lpstr>
      <vt:lpstr>Flink Master Process</vt:lpstr>
      <vt:lpstr>Flink Master Process (Con’t)</vt:lpstr>
      <vt:lpstr>Dispatcher</vt:lpstr>
      <vt:lpstr>Dispatcher</vt:lpstr>
      <vt:lpstr>Dispatcher (Con’t)</vt:lpstr>
      <vt:lpstr>Dispatcher (Con’t)</vt:lpstr>
      <vt:lpstr>Dispatcher (Con’t)</vt:lpstr>
      <vt:lpstr>Summary</vt:lpstr>
      <vt:lpstr>Future Directions</vt:lpstr>
      <vt:lpstr>Project Status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Brand Team</dc:creator>
  <cp:keywords>Internal Use</cp:keywords>
  <cp:lastModifiedBy>Eron Wright</cp:lastModifiedBy>
  <cp:revision>86</cp:revision>
  <cp:lastPrinted>2014-02-14T16:26:12Z</cp:lastPrinted>
  <dcterms:created xsi:type="dcterms:W3CDTF">2016-06-03T20:29:09Z</dcterms:created>
  <dcterms:modified xsi:type="dcterms:W3CDTF">2016-09-13T09:46:32Z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