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574" r:id="rId2"/>
    <p:sldId id="597" r:id="rId3"/>
    <p:sldId id="575" r:id="rId4"/>
    <p:sldId id="598" r:id="rId5"/>
    <p:sldId id="599" r:id="rId6"/>
    <p:sldId id="580" r:id="rId7"/>
    <p:sldId id="581" r:id="rId8"/>
    <p:sldId id="582" r:id="rId9"/>
    <p:sldId id="603" r:id="rId10"/>
    <p:sldId id="612" r:id="rId11"/>
    <p:sldId id="583" r:id="rId12"/>
    <p:sldId id="606" r:id="rId13"/>
    <p:sldId id="587" r:id="rId14"/>
    <p:sldId id="607" r:id="rId15"/>
    <p:sldId id="614" r:id="rId16"/>
    <p:sldId id="613" r:id="rId17"/>
    <p:sldId id="588" r:id="rId18"/>
    <p:sldId id="589" r:id="rId19"/>
    <p:sldId id="590" r:id="rId20"/>
    <p:sldId id="611" r:id="rId21"/>
    <p:sldId id="591" r:id="rId22"/>
    <p:sldId id="616" r:id="rId23"/>
    <p:sldId id="617" r:id="rId24"/>
    <p:sldId id="592" r:id="rId25"/>
    <p:sldId id="586" r:id="rId26"/>
    <p:sldId id="608" r:id="rId27"/>
    <p:sldId id="350" r:id="rId28"/>
    <p:sldId id="380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C91"/>
    <a:srgbClr val="FFD966"/>
    <a:srgbClr val="F5A030"/>
    <a:srgbClr val="E6526E"/>
    <a:srgbClr val="935F1C"/>
    <a:srgbClr val="BF73F2"/>
    <a:srgbClr val="898C92"/>
    <a:srgbClr val="724591"/>
    <a:srgbClr val="8A3142"/>
    <a:srgbClr val="E4E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6" autoAdjust="0"/>
    <p:restoredTop sz="92980" autoAdjust="0"/>
  </p:normalViewPr>
  <p:slideViewPr>
    <p:cSldViewPr snapToGrid="0" snapToObjects="1">
      <p:cViewPr varScale="1">
        <p:scale>
          <a:sx n="117" d="100"/>
          <a:sy n="117" d="100"/>
        </p:scale>
        <p:origin x="582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C6B15-21B7-4E40-87B6-CC96FF607CA1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B54E8-0D5E-4519-8F2B-B3DBC4DFF2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6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B54E8-0D5E-4519-8F2B-B3DBC4DFF2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0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0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9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1/14/15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4"/>
            <a:ext cx="663961" cy="49548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03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1/14/15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" name="Picture 9" descr="avatar_white_1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3" y="286693"/>
            <a:ext cx="660743" cy="49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2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1/14/15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4"/>
            <a:ext cx="663961" cy="49548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84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1/14/15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4"/>
            <a:ext cx="663961" cy="4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2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9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1/14/15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3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754159" y="605623"/>
            <a:ext cx="4291070" cy="1938718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Running</a:t>
            </a:r>
            <a:br>
              <a:rPr lang="en-US" sz="4000" dirty="0" smtClean="0"/>
            </a:br>
            <a:r>
              <a:rPr lang="en-US" sz="4000" dirty="0" smtClean="0"/>
              <a:t>Apache Flink</a:t>
            </a:r>
            <a:r>
              <a:rPr lang="en-US" sz="4000" baseline="30000" dirty="0" smtClean="0"/>
              <a:t>®</a:t>
            </a:r>
            <a:r>
              <a:rPr lang="en-US" sz="4000" dirty="0" smtClean="0"/>
              <a:t> Everywhere</a:t>
            </a:r>
            <a:endParaRPr lang="en-US" sz="32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3216730" y="2710674"/>
            <a:ext cx="5195892" cy="902797"/>
          </a:xfrm>
        </p:spPr>
        <p:txBody>
          <a:bodyPr>
            <a:noAutofit/>
          </a:bodyPr>
          <a:lstStyle/>
          <a:p>
            <a:r>
              <a:rPr lang="en-US" sz="2400" dirty="0" smtClean="0"/>
              <a:t>Stephan Ewen (@StephanEwen)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88" y="1067603"/>
            <a:ext cx="2023572" cy="2023572"/>
          </a:xfrm>
          <a:prstGeom prst="rect">
            <a:avLst/>
          </a:prstGeom>
        </p:spPr>
      </p:pic>
      <p:pic>
        <p:nvPicPr>
          <p:cNvPr id="3" name="Picture 2" descr="ew800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933" y="4132374"/>
            <a:ext cx="4194082" cy="6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Current status (YARN)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3530600" y="1289958"/>
            <a:ext cx="4819845" cy="3249385"/>
          </a:xfrm>
          <a:prstGeom prst="roundRect">
            <a:avLst>
              <a:gd name="adj" fmla="val 7153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bgerundetes Rechteck 3"/>
          <p:cNvSpPr/>
          <p:nvPr/>
        </p:nvSpPr>
        <p:spPr>
          <a:xfrm>
            <a:off x="3975497" y="1498147"/>
            <a:ext cx="1586593" cy="4816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YARN</a:t>
            </a:r>
            <a:b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195959" y="4577625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YARN Cluster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40267" y="1245863"/>
            <a:ext cx="1301234" cy="805996"/>
          </a:xfrm>
          <a:prstGeom prst="roundRect">
            <a:avLst>
              <a:gd name="adj" fmla="val 115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917701" y="1242607"/>
            <a:ext cx="161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(1) </a:t>
            </a: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Submit YARN App.</a:t>
            </a:r>
            <a:b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(FLINK)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742818" y="1738993"/>
            <a:ext cx="2120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3704969" y="3102228"/>
            <a:ext cx="1857122" cy="1036365"/>
          </a:xfrm>
          <a:prstGeom prst="roundRect">
            <a:avLst>
              <a:gd name="adj" fmla="val 572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 Master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840233" y="3524857"/>
            <a:ext cx="1586593" cy="4816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JobManager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6603943" y="3986736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603943" y="3504034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603943" y="3021332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863718" y="2179770"/>
            <a:ext cx="161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(2) </a:t>
            </a: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Spawn </a:t>
            </a:r>
            <a:r>
              <a:rPr lang="en-US" sz="12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AppMaster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4613018" y="2037443"/>
            <a:ext cx="0" cy="966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5426826" y="3882875"/>
            <a:ext cx="1083708" cy="10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524882" y="2959627"/>
            <a:ext cx="116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(4) </a:t>
            </a: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Start</a:t>
            </a:r>
            <a:b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TaskManagers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570154" y="3922217"/>
            <a:ext cx="86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(8) </a:t>
            </a: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</a:t>
            </a:r>
            <a:b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Tasks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5468982" y="3422739"/>
            <a:ext cx="1013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1742818" y="1912897"/>
            <a:ext cx="2232679" cy="1701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2380191" y="2195170"/>
            <a:ext cx="109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(3) </a:t>
            </a: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Poll</a:t>
            </a:r>
            <a:b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status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1675319" y="1995393"/>
            <a:ext cx="2234723" cy="1690256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987246" y="2615836"/>
            <a:ext cx="166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(6) </a:t>
            </a: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b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TaskManager</a:t>
            </a:r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started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 flipH="1">
            <a:off x="5316709" y="3784733"/>
            <a:ext cx="11273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5494376" y="3528336"/>
            <a:ext cx="963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(5) </a:t>
            </a: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Register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39" name="Gerade Verbindung mit Pfeil 38"/>
          <p:cNvCxnSpPr/>
          <p:nvPr/>
        </p:nvCxnSpPr>
        <p:spPr>
          <a:xfrm>
            <a:off x="1734755" y="3579158"/>
            <a:ext cx="2217856" cy="3430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1464162" y="2002183"/>
            <a:ext cx="278656" cy="158789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1765378" y="3687384"/>
            <a:ext cx="1126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(7) </a:t>
            </a: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Submit Job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9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Building Blocks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57097" y="1923411"/>
            <a:ext cx="44669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ClusterManager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-specific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May live across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Manages available Containers/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TaskManagers</a:t>
            </a:r>
            <a:endParaRPr lang="en-US" sz="1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Used to acquire / release resources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934491" y="1310063"/>
            <a:ext cx="2008900" cy="609905"/>
          </a:xfrm>
          <a:prstGeom prst="roundRect">
            <a:avLst/>
          </a:prstGeom>
          <a:solidFill>
            <a:srgbClr val="F5A030"/>
          </a:solidFill>
          <a:ln w="19050">
            <a:solidFill>
              <a:srgbClr val="935F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ResourceManager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513584" y="3318413"/>
            <a:ext cx="2008900" cy="609905"/>
          </a:xfrm>
          <a:prstGeom prst="roundRect">
            <a:avLst/>
          </a:prstGeom>
          <a:solidFill>
            <a:srgbClr val="E6526E"/>
          </a:solidFill>
          <a:ln w="19050">
            <a:solidFill>
              <a:srgbClr val="8A31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err="1" smtClean="0"/>
              <a:t>TaskManager</a:t>
            </a:r>
            <a:endParaRPr lang="en-US" dirty="0"/>
          </a:p>
        </p:txBody>
      </p:sp>
      <p:sp>
        <p:nvSpPr>
          <p:cNvPr id="13" name="Abgerundetes Rechteck 12"/>
          <p:cNvSpPr/>
          <p:nvPr/>
        </p:nvSpPr>
        <p:spPr>
          <a:xfrm>
            <a:off x="934491" y="3318414"/>
            <a:ext cx="2008900" cy="609905"/>
          </a:xfrm>
          <a:prstGeom prst="roundRect">
            <a:avLst/>
          </a:prstGeom>
          <a:solidFill>
            <a:srgbClr val="BE73F1"/>
          </a:solidFill>
          <a:ln w="19050">
            <a:solidFill>
              <a:srgbClr val="72459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err="1" smtClean="0"/>
              <a:t>JobManager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5138613" y="3959739"/>
            <a:ext cx="313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Registers at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ResourceManager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Gets tasks from one or more</a:t>
            </a:r>
            <a:b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JobManagers</a:t>
            </a:r>
            <a:endParaRPr lang="en-US" sz="1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57097" y="3959739"/>
            <a:ext cx="4074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Single job only, started per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Thinks in terms of "task slots"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Deploys and monitors job/task execution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5513584" y="1310063"/>
            <a:ext cx="2008900" cy="609905"/>
          </a:xfrm>
          <a:prstGeom prst="roundRect">
            <a:avLst/>
          </a:prstGeom>
          <a:solidFill>
            <a:srgbClr val="E4EAF4"/>
          </a:solidFill>
          <a:ln w="19050">
            <a:solidFill>
              <a:srgbClr val="898C9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5138613" y="1929245"/>
            <a:ext cx="32893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Lives across 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Touch-point for job submissions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Spawns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JobManagers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May spawn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ResourceManager</a:t>
            </a:r>
            <a:endParaRPr lang="en-US" sz="1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0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897352" y="1732804"/>
            <a:ext cx="2008900" cy="609905"/>
          </a:xfrm>
          <a:prstGeom prst="roundRect">
            <a:avLst/>
          </a:prstGeom>
          <a:solidFill>
            <a:srgbClr val="F5A030"/>
          </a:solidFill>
          <a:ln w="19050">
            <a:solidFill>
              <a:srgbClr val="935F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ResourceManager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191297" y="2752413"/>
            <a:ext cx="161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(1) </a:t>
            </a:r>
            <a:r>
              <a:rPr lang="en-US" sz="16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Request slots</a:t>
            </a:r>
            <a:endParaRPr lang="en-US" sz="16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5548750" y="2518576"/>
            <a:ext cx="2008900" cy="609905"/>
          </a:xfrm>
          <a:prstGeom prst="roundRect">
            <a:avLst/>
          </a:prstGeom>
          <a:solidFill>
            <a:srgbClr val="E6526E"/>
          </a:solidFill>
          <a:ln w="19050">
            <a:solidFill>
              <a:srgbClr val="8A31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err="1" smtClean="0"/>
              <a:t>TaskManager</a:t>
            </a:r>
            <a:endParaRPr lang="en-US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897352" y="3500671"/>
            <a:ext cx="2008900" cy="609905"/>
          </a:xfrm>
          <a:prstGeom prst="roundRect">
            <a:avLst/>
          </a:prstGeom>
          <a:solidFill>
            <a:srgbClr val="BE73F1"/>
          </a:solidFill>
          <a:ln w="19050">
            <a:solidFill>
              <a:srgbClr val="72459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err="1" smtClean="0"/>
              <a:t>JobManager</a:t>
            </a:r>
            <a:endParaRPr lang="en-US" dirty="0"/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2927487" y="2518576"/>
            <a:ext cx="0" cy="83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001137" y="1962364"/>
            <a:ext cx="1490400" cy="67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4001137" y="2176961"/>
            <a:ext cx="1490400" cy="67809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527909" y="1484887"/>
            <a:ext cx="161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(2) </a:t>
            </a:r>
            <a:r>
              <a:rPr lang="en-US" sz="16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Start </a:t>
            </a:r>
            <a:r>
              <a:rPr lang="en-US" sz="16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TaskManager</a:t>
            </a:r>
            <a:endParaRPr lang="en-US" sz="16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765550" y="2583066"/>
            <a:ext cx="161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(3) </a:t>
            </a:r>
            <a:r>
              <a:rPr lang="en-US" sz="16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Register</a:t>
            </a:r>
            <a:endParaRPr lang="en-US" sz="16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4001137" y="3128481"/>
            <a:ext cx="1433892" cy="677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464193" y="3504653"/>
            <a:ext cx="161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(4) </a:t>
            </a:r>
            <a:r>
              <a:rPr lang="en-US" sz="16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 Tasks</a:t>
            </a:r>
            <a:endParaRPr lang="en-US" sz="16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/>
              <a:t>Flink-on-YARN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3530600" y="1289958"/>
            <a:ext cx="4819845" cy="3249385"/>
          </a:xfrm>
          <a:prstGeom prst="roundRect">
            <a:avLst>
              <a:gd name="adj" fmla="val 7153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bgerundetes Rechteck 3"/>
          <p:cNvSpPr/>
          <p:nvPr/>
        </p:nvSpPr>
        <p:spPr>
          <a:xfrm>
            <a:off x="3975497" y="1498147"/>
            <a:ext cx="1586593" cy="4816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YARN</a:t>
            </a:r>
            <a:b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195959" y="4577625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YARN Cluster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40267" y="1245863"/>
            <a:ext cx="1301234" cy="805996"/>
          </a:xfrm>
          <a:prstGeom prst="roundRect">
            <a:avLst>
              <a:gd name="adj" fmla="val 115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YARN Cluster Client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917701" y="1242607"/>
            <a:ext cx="161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Submit YARN App.</a:t>
            </a:r>
            <a:b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US" sz="12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JobGraph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/ JARs)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742818" y="1738993"/>
            <a:ext cx="2120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3704969" y="2666864"/>
            <a:ext cx="1857122" cy="1765435"/>
          </a:xfrm>
          <a:prstGeom prst="roundRect">
            <a:avLst>
              <a:gd name="adj" fmla="val 572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 Master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840233" y="3015251"/>
            <a:ext cx="1586593" cy="4816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Flink-YARN</a:t>
            </a:r>
            <a:b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840233" y="3883934"/>
            <a:ext cx="1586593" cy="4816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JobManager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6603943" y="3986736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603943" y="3504034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603943" y="3021332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572000" y="2159481"/>
            <a:ext cx="161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(2)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Spawn </a:t>
            </a:r>
            <a:r>
              <a:rPr lang="en-US" sz="12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AppMaster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4613018" y="2037443"/>
            <a:ext cx="0" cy="5820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502231" y="2821968"/>
            <a:ext cx="115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(4)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Start</a:t>
            </a:r>
            <a:b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TaskManagers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562090" y="4073222"/>
            <a:ext cx="86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(6)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</a:t>
            </a:r>
            <a:b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5476618" y="3205197"/>
            <a:ext cx="1076582" cy="2758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5467783" y="3308626"/>
            <a:ext cx="1085417" cy="27399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5502231" y="3444117"/>
            <a:ext cx="101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(5)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Register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5476618" y="4043384"/>
            <a:ext cx="10765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4705784" y="3520661"/>
            <a:ext cx="0" cy="322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841631" y="3549399"/>
            <a:ext cx="161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(3)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Request slots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/>
              <a:t>Flink-on-YARN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Main differences from current YARN mode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000" dirty="0" smtClean="0"/>
              <a:t>All containers started with JARs,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files in </a:t>
            </a:r>
            <a:r>
              <a:rPr lang="en-US" sz="2000" dirty="0" err="1" smtClean="0"/>
              <a:t>classpath</a:t>
            </a:r>
            <a:endParaRPr lang="en-US" sz="2000" dirty="0" smtClean="0"/>
          </a:p>
          <a:p>
            <a:endParaRPr lang="en-US" sz="1000" dirty="0"/>
          </a:p>
          <a:p>
            <a:r>
              <a:rPr lang="en-US" sz="2000" dirty="0" smtClean="0"/>
              <a:t>Credentials &amp; Secrets are strictly bound to a single job</a:t>
            </a:r>
          </a:p>
          <a:p>
            <a:endParaRPr lang="en-US" sz="1000" dirty="0" smtClean="0"/>
          </a:p>
          <a:p>
            <a:r>
              <a:rPr lang="en-US" sz="2000" dirty="0" smtClean="0"/>
              <a:t>Slots are allocated/released as needed/freed</a:t>
            </a:r>
          </a:p>
          <a:p>
            <a:pPr lvl="1"/>
            <a:r>
              <a:rPr lang="en-US" sz="1600" dirty="0" smtClean="0"/>
              <a:t>Basic building block for elastic resource usage</a:t>
            </a:r>
          </a:p>
          <a:p>
            <a:endParaRPr lang="en-US" sz="1000" dirty="0"/>
          </a:p>
          <a:p>
            <a:r>
              <a:rPr lang="en-US" sz="2000" dirty="0" smtClean="0"/>
              <a:t>Client disconnects after submitting job, does not need to wait until </a:t>
            </a:r>
            <a:r>
              <a:rPr lang="en-US" sz="2000" dirty="0" err="1" smtClean="0"/>
              <a:t>TaskManagers</a:t>
            </a:r>
            <a:r>
              <a:rPr lang="en-US" sz="2000" dirty="0" smtClean="0"/>
              <a:t> are up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bgerundetes Rechteck 25"/>
          <p:cNvSpPr/>
          <p:nvPr/>
        </p:nvSpPr>
        <p:spPr>
          <a:xfrm>
            <a:off x="3790442" y="3846247"/>
            <a:ext cx="1686176" cy="554303"/>
          </a:xfrm>
          <a:prstGeom prst="roundRect">
            <a:avLst>
              <a:gd name="adj" fmla="val 572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Flink-on-YARN </a:t>
            </a:r>
            <a:r>
              <a:rPr lang="en-US" sz="2400" i="1" dirty="0"/>
              <a:t>(separate RM)</a:t>
            </a:r>
            <a:endParaRPr lang="en-US" i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530600" y="1289958"/>
            <a:ext cx="4819845" cy="3249385"/>
          </a:xfrm>
          <a:prstGeom prst="roundRect">
            <a:avLst>
              <a:gd name="adj" fmla="val 7153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bgerundetes Rechteck 29"/>
          <p:cNvSpPr/>
          <p:nvPr/>
        </p:nvSpPr>
        <p:spPr>
          <a:xfrm>
            <a:off x="3975497" y="1498147"/>
            <a:ext cx="1586593" cy="4816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YARN</a:t>
            </a:r>
            <a:b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195959" y="4577625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YARN Cluster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540267" y="1245863"/>
            <a:ext cx="1301234" cy="805996"/>
          </a:xfrm>
          <a:prstGeom prst="roundRect">
            <a:avLst>
              <a:gd name="adj" fmla="val 115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YARN Cluster Client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917701" y="1242607"/>
            <a:ext cx="161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Submit YARN App.</a:t>
            </a:r>
            <a:b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US" sz="12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JobGraph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/ JARs)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1742818" y="1738993"/>
            <a:ext cx="2120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3704969" y="2339859"/>
            <a:ext cx="1857122" cy="899590"/>
          </a:xfrm>
          <a:prstGeom prst="roundRect">
            <a:avLst>
              <a:gd name="adj" fmla="val 572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 Master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840233" y="2702094"/>
            <a:ext cx="1586593" cy="4816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Flink-YARN</a:t>
            </a:r>
            <a:b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3840233" y="3883934"/>
            <a:ext cx="1586593" cy="4816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JobManager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6603943" y="3986736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6603943" y="3504034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6603943" y="3021332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600380" y="2020422"/>
            <a:ext cx="161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(2)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Spawn </a:t>
            </a:r>
            <a:r>
              <a:rPr lang="en-US" sz="12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AppMaster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4613018" y="2037443"/>
            <a:ext cx="0" cy="2845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5622250" y="2591469"/>
            <a:ext cx="1182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(4)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Start</a:t>
            </a:r>
            <a:b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TaskManagers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5562090" y="4012512"/>
            <a:ext cx="86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(6)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</a:t>
            </a:r>
            <a:b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5476618" y="3072833"/>
            <a:ext cx="1076582" cy="40818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503025" y="2976444"/>
            <a:ext cx="1050175" cy="416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476617" y="3290034"/>
            <a:ext cx="101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(5)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Register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5476618" y="4043384"/>
            <a:ext cx="10765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4465631" y="3344119"/>
            <a:ext cx="103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(4)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Request</a:t>
            </a:r>
            <a:b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slots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522522" y="3328919"/>
            <a:ext cx="91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(3)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Start</a:t>
            </a:r>
            <a:b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JobMngr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4" name="Gerade Verbindung mit Pfeil 53"/>
          <p:cNvCxnSpPr/>
          <p:nvPr/>
        </p:nvCxnSpPr>
        <p:spPr>
          <a:xfrm flipV="1">
            <a:off x="4336460" y="3354181"/>
            <a:ext cx="0" cy="41114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4531593" y="3354181"/>
            <a:ext cx="0" cy="411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0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/>
              <a:t>Flink-on-YARN </a:t>
            </a:r>
            <a:r>
              <a:rPr lang="en-US" sz="2400" i="1" dirty="0" smtClean="0"/>
              <a:t>(w/ dispatcher)</a:t>
            </a:r>
            <a:endParaRPr lang="en-US" i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530600" y="1289958"/>
            <a:ext cx="4819845" cy="3249385"/>
          </a:xfrm>
          <a:prstGeom prst="roundRect">
            <a:avLst>
              <a:gd name="adj" fmla="val 7153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bgerundetes Rechteck 29"/>
          <p:cNvSpPr/>
          <p:nvPr/>
        </p:nvSpPr>
        <p:spPr>
          <a:xfrm>
            <a:off x="6653548" y="1498147"/>
            <a:ext cx="1586593" cy="4816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YARN</a:t>
            </a:r>
            <a:b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195959" y="4577625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YARN Cluster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540267" y="1245863"/>
            <a:ext cx="1301234" cy="805996"/>
          </a:xfrm>
          <a:prstGeom prst="roundRect">
            <a:avLst>
              <a:gd name="adj" fmla="val 115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YARN Cluster Client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994139" y="1289958"/>
            <a:ext cx="161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HTTP POST </a:t>
            </a:r>
            <a:r>
              <a:rPr lang="en-US" sz="12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JobGraph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/Jars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1742818" y="1738993"/>
            <a:ext cx="20163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3704969" y="2666864"/>
            <a:ext cx="1857122" cy="1765435"/>
          </a:xfrm>
          <a:prstGeom prst="roundRect">
            <a:avLst>
              <a:gd name="adj" fmla="val 572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 Master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840233" y="3015251"/>
            <a:ext cx="1586593" cy="4816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Flink-YARN</a:t>
            </a:r>
            <a:b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3840233" y="3883934"/>
            <a:ext cx="1586593" cy="4816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JobManager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6603943" y="3986736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6603943" y="3504034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6603943" y="3021332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6077889" y="2205055"/>
            <a:ext cx="161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(3)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Spawn </a:t>
            </a:r>
            <a:r>
              <a:rPr lang="en-US" sz="12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AppMaster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 flipH="1">
            <a:off x="5450311" y="1955980"/>
            <a:ext cx="1203237" cy="8659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5502231" y="2821968"/>
            <a:ext cx="115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(5)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Start</a:t>
            </a:r>
            <a:b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TaskManagers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5562090" y="4073222"/>
            <a:ext cx="86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(7)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</a:t>
            </a:r>
            <a:b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5476618" y="3205197"/>
            <a:ext cx="1076582" cy="2758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467783" y="3308626"/>
            <a:ext cx="1085417" cy="27399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502231" y="3444117"/>
            <a:ext cx="101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(6)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Register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5476618" y="4043384"/>
            <a:ext cx="10765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4705784" y="3520661"/>
            <a:ext cx="0" cy="322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3810908" y="1498147"/>
            <a:ext cx="1385052" cy="4816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Flink YARN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Dispatcher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3" name="Gerade Verbindung mit Pfeil 52"/>
          <p:cNvCxnSpPr/>
          <p:nvPr/>
        </p:nvCxnSpPr>
        <p:spPr>
          <a:xfrm>
            <a:off x="5236049" y="1738993"/>
            <a:ext cx="13678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5143500" y="1296310"/>
            <a:ext cx="161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(2)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Submit YARN App.</a:t>
            </a:r>
            <a:b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US" sz="12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JobGraph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/ JARs)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841631" y="3549399"/>
            <a:ext cx="161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(4)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Request slots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/>
              <a:t>Flink-on-</a:t>
            </a:r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3530600" y="1289958"/>
            <a:ext cx="4819845" cy="3249385"/>
          </a:xfrm>
          <a:prstGeom prst="roundRect">
            <a:avLst>
              <a:gd name="adj" fmla="val 7153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bgerundetes Rechteck 4"/>
          <p:cNvSpPr/>
          <p:nvPr/>
        </p:nvSpPr>
        <p:spPr>
          <a:xfrm>
            <a:off x="6653548" y="1498147"/>
            <a:ext cx="1586593" cy="4816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Mesos</a:t>
            </a:r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Master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277644" y="4577625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Mesos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Cluster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540267" y="1245863"/>
            <a:ext cx="1301234" cy="805996"/>
          </a:xfrm>
          <a:prstGeom prst="roundRect">
            <a:avLst>
              <a:gd name="adj" fmla="val 115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Mesos</a:t>
            </a:r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Cluster Client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994139" y="1289958"/>
            <a:ext cx="161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HTTP POST </a:t>
            </a:r>
            <a:r>
              <a:rPr lang="en-US" sz="12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JobGraph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/Jars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742818" y="1738993"/>
            <a:ext cx="20163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3704969" y="2666864"/>
            <a:ext cx="1857122" cy="1765435"/>
          </a:xfrm>
          <a:prstGeom prst="roundRect">
            <a:avLst>
              <a:gd name="adj" fmla="val 572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Flink Master Process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840233" y="3015251"/>
            <a:ext cx="1586593" cy="4816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Flink </a:t>
            </a:r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Mesos</a:t>
            </a:r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840233" y="3883934"/>
            <a:ext cx="1586593" cy="4816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JobManager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603943" y="3986736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603943" y="3504034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603943" y="3021332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572000" y="2145523"/>
            <a:ext cx="1258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(3)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Start Process (and supervise)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4572000" y="2061262"/>
            <a:ext cx="0" cy="513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502231" y="2821968"/>
            <a:ext cx="115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(5)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Start</a:t>
            </a:r>
            <a:b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TaskManagers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562090" y="4073222"/>
            <a:ext cx="86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(7)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</a:t>
            </a:r>
            <a:b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5476618" y="3205197"/>
            <a:ext cx="1076582" cy="2758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5467783" y="3308626"/>
            <a:ext cx="1085417" cy="27399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502231" y="3444117"/>
            <a:ext cx="101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(6)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Register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5476618" y="4043384"/>
            <a:ext cx="10765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841631" y="3549399"/>
            <a:ext cx="161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(4)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Request slots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4705784" y="3520661"/>
            <a:ext cx="0" cy="322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3810908" y="1498147"/>
            <a:ext cx="1385052" cy="4816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Flink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Mesos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Dispatcher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5236049" y="1738993"/>
            <a:ext cx="13678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5143500" y="1296310"/>
            <a:ext cx="161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(2)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Allocate container</a:t>
            </a:r>
            <a:b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Flink master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6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Standalone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3066695" y="1140432"/>
            <a:ext cx="4819845" cy="3382378"/>
          </a:xfrm>
          <a:prstGeom prst="roundRect">
            <a:avLst>
              <a:gd name="adj" fmla="val 7153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4458357" y="4561091"/>
            <a:ext cx="203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Standalone Cluster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802827" y="3757631"/>
            <a:ext cx="1052994" cy="610126"/>
          </a:xfrm>
          <a:prstGeom prst="roundRect">
            <a:avLst>
              <a:gd name="adj" fmla="val 115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Flink Cluster Client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901085" y="3621108"/>
            <a:ext cx="1198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Submit </a:t>
            </a:r>
            <a:r>
              <a:rPr lang="en-US" sz="12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JobGraph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/Jars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241064" y="1812266"/>
            <a:ext cx="1857122" cy="2603500"/>
          </a:xfrm>
          <a:prstGeom prst="roundRect">
            <a:avLst>
              <a:gd name="adj" fmla="val 572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Flink Master Process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3376328" y="2167795"/>
            <a:ext cx="1586593" cy="4816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Standalone</a:t>
            </a:r>
            <a:br>
              <a:rPr lang="en-US" sz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</a:br>
            <a:r>
              <a:rPr lang="en-US" sz="1200" dirty="0" err="1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ResourceManager</a:t>
            </a:r>
            <a:endParaRPr lang="en-US" sz="1200" dirty="0">
              <a:solidFill>
                <a:schemeClr val="tx1"/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140038" y="3970202"/>
            <a:ext cx="1586593" cy="36773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140038" y="3487500"/>
            <a:ext cx="1586593" cy="36773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140038" y="3004798"/>
            <a:ext cx="1586593" cy="36773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026412" y="3281105"/>
            <a:ext cx="131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(7)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 Tasks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4887301" y="2526320"/>
            <a:ext cx="1077408" cy="505516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120606" y="2438882"/>
            <a:ext cx="101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Register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5012713" y="3221166"/>
            <a:ext cx="9894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322421" y="2714096"/>
            <a:ext cx="127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(3)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Request slots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4576538" y="3487500"/>
            <a:ext cx="0" cy="322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bgerundetes Rechteck 30"/>
          <p:cNvSpPr/>
          <p:nvPr/>
        </p:nvSpPr>
        <p:spPr>
          <a:xfrm>
            <a:off x="3376328" y="3038638"/>
            <a:ext cx="767496" cy="3537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JobManager</a:t>
            </a:r>
            <a:endParaRPr lang="en-US" sz="1000" dirty="0" smtClean="0">
              <a:solidFill>
                <a:schemeClr val="tx1"/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4192790" y="3038638"/>
            <a:ext cx="767496" cy="3537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JobManager</a:t>
            </a:r>
            <a:endParaRPr lang="en-US" sz="1000" dirty="0" smtClean="0">
              <a:solidFill>
                <a:schemeClr val="tx1"/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3376328" y="3851941"/>
            <a:ext cx="1586593" cy="4816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Dispatcher</a:t>
            </a:r>
            <a:endParaRPr lang="en-US" sz="1200" dirty="0">
              <a:solidFill>
                <a:schemeClr val="tx1"/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39" name="Gerade Verbindung mit Pfeil 38"/>
          <p:cNvCxnSpPr/>
          <p:nvPr/>
        </p:nvCxnSpPr>
        <p:spPr>
          <a:xfrm>
            <a:off x="1901085" y="4105918"/>
            <a:ext cx="14533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3254898" y="3508360"/>
            <a:ext cx="1366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(2)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Start </a:t>
            </a:r>
            <a:r>
              <a:rPr lang="en-US" sz="12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JobMngr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 flipV="1">
            <a:off x="4576538" y="2682006"/>
            <a:ext cx="0" cy="322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bgerundetes Rechteck 46"/>
          <p:cNvSpPr/>
          <p:nvPr/>
        </p:nvSpPr>
        <p:spPr>
          <a:xfrm>
            <a:off x="3650303" y="1291673"/>
            <a:ext cx="1857122" cy="292636"/>
          </a:xfrm>
          <a:prstGeom prst="roundRect">
            <a:avLst>
              <a:gd name="adj" fmla="val 572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Standby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Master Process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5566316" y="1291673"/>
            <a:ext cx="1857122" cy="292636"/>
          </a:xfrm>
          <a:prstGeom prst="roundRect">
            <a:avLst>
              <a:gd name="adj" fmla="val 572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Standby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Master Process</a:t>
            </a:r>
          </a:p>
        </p:txBody>
      </p:sp>
    </p:spTree>
    <p:extLst>
      <p:ext uri="{BB962C8B-B14F-4D97-AF65-F5344CB8AC3E}">
        <p14:creationId xmlns:p14="http://schemas.microsoft.com/office/powerpoint/2010/main" val="17125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1440996" y="1548798"/>
            <a:ext cx="2032907" cy="2833156"/>
          </a:xfrm>
          <a:prstGeom prst="roundRect">
            <a:avLst>
              <a:gd name="adj" fmla="val 572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Master Container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1593965" y="2087547"/>
            <a:ext cx="1727578" cy="2185856"/>
          </a:xfrm>
          <a:prstGeom prst="roundRect">
            <a:avLst>
              <a:gd name="adj" fmla="val 572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Flink Master Process</a:t>
            </a:r>
            <a:endParaRPr lang="en-US" sz="1200" dirty="0">
              <a:solidFill>
                <a:schemeClr val="tx1"/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Flink-on-Docker/K8S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1673105" y="2467548"/>
            <a:ext cx="1586593" cy="4816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Flink-Container</a:t>
            </a:r>
            <a:br>
              <a:rPr lang="en-US" sz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</a:br>
            <a:r>
              <a:rPr lang="en-US" sz="1200" dirty="0" err="1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ResourceManager</a:t>
            </a:r>
            <a:endParaRPr lang="en-US" sz="1200" dirty="0">
              <a:solidFill>
                <a:schemeClr val="tx1"/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673105" y="2996675"/>
            <a:ext cx="1586593" cy="4816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JobManager</a:t>
            </a:r>
            <a:endParaRPr lang="en-US" sz="1200" dirty="0">
              <a:solidFill>
                <a:schemeClr val="tx1"/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2076300" y="3538438"/>
            <a:ext cx="0" cy="3037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1658389" y="3856925"/>
            <a:ext cx="1601309" cy="345631"/>
          </a:xfrm>
          <a:prstGeom prst="roundRect">
            <a:avLst>
              <a:gd name="adj" fmla="val 115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Program Runner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053554" y="3530515"/>
            <a:ext cx="120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(2)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Run &amp; Start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5523140" y="1634207"/>
            <a:ext cx="1812472" cy="759279"/>
          </a:xfrm>
          <a:prstGeom prst="roundRect">
            <a:avLst>
              <a:gd name="adj" fmla="val 572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Worker Container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5623831" y="1915647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5523140" y="2564818"/>
            <a:ext cx="1812472" cy="759279"/>
          </a:xfrm>
          <a:prstGeom prst="roundRect">
            <a:avLst>
              <a:gd name="adj" fmla="val 572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Worker Container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5623831" y="2846258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5523140" y="3495429"/>
            <a:ext cx="1812472" cy="759279"/>
          </a:xfrm>
          <a:prstGeom prst="roundRect">
            <a:avLst>
              <a:gd name="adj" fmla="val 572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Worker Container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5623831" y="3776869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3626296" y="2630251"/>
            <a:ext cx="174580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3626296" y="3237521"/>
            <a:ext cx="174580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4060367" y="2329048"/>
            <a:ext cx="1023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(3)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Register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571278" y="4554843"/>
            <a:ext cx="4156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Container framework starts Master &amp; Worker Containers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3868507" y="3253516"/>
            <a:ext cx="1406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(4) </a:t>
            </a:r>
            <a:r>
              <a:rPr lang="en-US" sz="12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eploy Tasks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8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is Flink deployed?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16347" y="2233620"/>
            <a:ext cx="203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Standalone Cluster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701849" y="2130446"/>
            <a:ext cx="273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Embedded Service (OSGI)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024398" y="3034509"/>
            <a:ext cx="163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YARN Sessions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7658" y="3246299"/>
            <a:ext cx="19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Standalone Cloud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44781" y="4177355"/>
            <a:ext cx="190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 on </a:t>
            </a:r>
            <a:r>
              <a:rPr lang="en-US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Mesos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447867" y="3044744"/>
            <a:ext cx="208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Docker/Kubernetes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73596" y="3992688"/>
            <a:ext cx="256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YARN-&gt;Myriad-&gt;</a:t>
            </a:r>
            <a:r>
              <a:rPr lang="en-US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Mesos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689889" y="2234590"/>
            <a:ext cx="124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YARN Jobs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059458" y="1342338"/>
            <a:ext cx="6504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two minute search on the mailing list reveals</a:t>
            </a:r>
          </a:p>
        </p:txBody>
      </p:sp>
    </p:spTree>
    <p:extLst>
      <p:ext uri="{BB962C8B-B14F-4D97-AF65-F5344CB8AC3E}">
        <p14:creationId xmlns:p14="http://schemas.microsoft.com/office/powerpoint/2010/main" val="40127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Flink-on-Docker/K8S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is a blueprint for all setups where external services control resources and start new </a:t>
            </a:r>
            <a:r>
              <a:rPr lang="en-US" sz="2000" dirty="0" err="1" smtClean="0"/>
              <a:t>TaskManager</a:t>
            </a:r>
            <a:r>
              <a:rPr lang="en-US" sz="2000" dirty="0" err="1"/>
              <a:t>s</a:t>
            </a:r>
            <a:endParaRPr lang="en-US" sz="2000" dirty="0" smtClean="0"/>
          </a:p>
          <a:p>
            <a:pPr lvl="1"/>
            <a:r>
              <a:rPr lang="en-US" sz="1800" dirty="0" smtClean="0"/>
              <a:t>For example AWS EC2 Flink image with auto-scaling groups</a:t>
            </a:r>
          </a:p>
          <a:p>
            <a:endParaRPr lang="en-US" sz="2000" dirty="0" smtClean="0"/>
          </a:p>
          <a:p>
            <a:r>
              <a:rPr lang="en-US" sz="2000" dirty="0" smtClean="0"/>
              <a:t>Can be extended to have </a:t>
            </a:r>
            <a:r>
              <a:rPr lang="en-US" sz="2000" i="1" dirty="0" smtClean="0"/>
              <a:t>N </a:t>
            </a:r>
            <a:r>
              <a:rPr lang="en-US" sz="2000" dirty="0" smtClean="0"/>
              <a:t>equal containers, out of which one becomes master, remainder workers</a:t>
            </a:r>
          </a:p>
          <a:p>
            <a:endParaRPr lang="en-US" sz="2000" dirty="0"/>
          </a:p>
          <a:p>
            <a:r>
              <a:rPr lang="en-US" sz="2000" dirty="0"/>
              <a:t>With upcoming dynamic-scaling feature (see Till's talk), </a:t>
            </a:r>
            <a:r>
              <a:rPr lang="en-US" sz="2000" dirty="0" err="1"/>
              <a:t>JobManager</a:t>
            </a:r>
            <a:r>
              <a:rPr lang="en-US" sz="2000" dirty="0"/>
              <a:t> scales job to use all available </a:t>
            </a:r>
            <a:r>
              <a:rPr lang="en-US" sz="2000" dirty="0" smtClean="0"/>
              <a:t>resources</a:t>
            </a: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7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Multi-Job Sessions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YARN session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3334466" y="2037085"/>
            <a:ext cx="2192442" cy="2603500"/>
          </a:xfrm>
          <a:prstGeom prst="roundRect">
            <a:avLst>
              <a:gd name="adj" fmla="val 572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ApplicationMaster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469730" y="2392614"/>
            <a:ext cx="1954436" cy="4816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Flink-YARN</a:t>
            </a:r>
            <a:br>
              <a:rPr lang="en-US" sz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</a:br>
            <a:r>
              <a:rPr lang="en-US" sz="1200" dirty="0" err="1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ResourceManager</a:t>
            </a:r>
            <a:endParaRPr lang="en-US" sz="1200" dirty="0">
              <a:solidFill>
                <a:schemeClr val="tx1"/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293326" y="2891802"/>
            <a:ext cx="92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(5)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Request slots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3590042" y="3340530"/>
            <a:ext cx="767496" cy="3537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JobManager</a:t>
            </a:r>
            <a:endParaRPr lang="en-US" sz="1000" dirty="0" smtClean="0">
              <a:solidFill>
                <a:schemeClr val="tx1"/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(A)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516552" y="3340530"/>
            <a:ext cx="767496" cy="3537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JobManager</a:t>
            </a:r>
            <a:endParaRPr lang="en-US" sz="1000" dirty="0" smtClean="0">
              <a:solidFill>
                <a:schemeClr val="tx1"/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(B)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3469730" y="4197894"/>
            <a:ext cx="1954436" cy="360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Dispatcher</a:t>
            </a:r>
            <a:endParaRPr lang="en-US" sz="1200" dirty="0">
              <a:solidFill>
                <a:schemeClr val="tx1"/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364627" y="3681369"/>
            <a:ext cx="765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(4)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Start</a:t>
            </a:r>
            <a:b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JobMngr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201238" y="1082271"/>
            <a:ext cx="5490110" cy="3625431"/>
          </a:xfrm>
          <a:prstGeom prst="roundRect">
            <a:avLst>
              <a:gd name="adj" fmla="val 7153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bgerundetes Rechteck 27"/>
          <p:cNvSpPr/>
          <p:nvPr/>
        </p:nvSpPr>
        <p:spPr>
          <a:xfrm>
            <a:off x="3348300" y="1163230"/>
            <a:ext cx="1586593" cy="4816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YARN</a:t>
            </a:r>
            <a:b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866597" y="4707702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YARN Cluster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62565" y="2209199"/>
            <a:ext cx="877584" cy="543583"/>
          </a:xfrm>
          <a:prstGeom prst="roundRect">
            <a:avLst>
              <a:gd name="adj" fmla="val 115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157477" y="1313664"/>
            <a:ext cx="161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Submit YARN App.</a:t>
            </a:r>
            <a:b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(FLINK – session)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 flipV="1">
            <a:off x="1295190" y="1414517"/>
            <a:ext cx="2003454" cy="89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/>
          <p:cNvSpPr/>
          <p:nvPr/>
        </p:nvSpPr>
        <p:spPr>
          <a:xfrm>
            <a:off x="6961977" y="3391393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6961977" y="2908691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961977" y="2425989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4213272" y="1688182"/>
            <a:ext cx="161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(2)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Spawn </a:t>
            </a:r>
            <a:r>
              <a:rPr lang="en-US" sz="12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AppMaster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4160366" y="1657167"/>
            <a:ext cx="0" cy="35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5720637" y="2147616"/>
            <a:ext cx="115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(6)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Start</a:t>
            </a:r>
            <a:b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TaskManagers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5506483" y="3415432"/>
            <a:ext cx="150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(8, 12)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 Tasks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1" name="Gerade Verbindung mit Pfeil 50"/>
          <p:cNvCxnSpPr/>
          <p:nvPr/>
        </p:nvCxnSpPr>
        <p:spPr>
          <a:xfrm>
            <a:off x="5301434" y="2475196"/>
            <a:ext cx="1557801" cy="2492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5302499" y="2655869"/>
            <a:ext cx="1530361" cy="23593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5805966" y="2820419"/>
            <a:ext cx="101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(7)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Register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4" name="Gerade Verbindung mit Pfeil 53"/>
          <p:cNvCxnSpPr/>
          <p:nvPr/>
        </p:nvCxnSpPr>
        <p:spPr>
          <a:xfrm>
            <a:off x="5424166" y="3391393"/>
            <a:ext cx="1447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1334194" y="2746723"/>
            <a:ext cx="2094396" cy="15277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523051" y="2634178"/>
            <a:ext cx="10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(3)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Submit</a:t>
            </a:r>
            <a:b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Job A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1248066" y="2891802"/>
            <a:ext cx="2184601" cy="15625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4626409" y="2850853"/>
            <a:ext cx="990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(11)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Request slots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64" name="Gerade Verbindung mit Pfeil 63"/>
          <p:cNvCxnSpPr/>
          <p:nvPr/>
        </p:nvCxnSpPr>
        <p:spPr>
          <a:xfrm flipV="1">
            <a:off x="4634995" y="2965153"/>
            <a:ext cx="0" cy="322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 flipV="1">
            <a:off x="4202612" y="2965153"/>
            <a:ext cx="0" cy="322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V="1">
            <a:off x="4655543" y="3759124"/>
            <a:ext cx="0" cy="322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flipV="1">
            <a:off x="4202612" y="3759124"/>
            <a:ext cx="0" cy="322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4716787" y="3681369"/>
            <a:ext cx="765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(10)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Start</a:t>
            </a:r>
            <a:b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JobMngr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20534" y="3272031"/>
            <a:ext cx="161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(9) </a:t>
            </a: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Submit</a:t>
            </a:r>
            <a:b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Job B</a:t>
            </a:r>
            <a:endParaRPr lang="en-US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1" name="Foliennummernplatzhalt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2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 vs. Jobs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each Job submitted, the session will spawn its own </a:t>
            </a:r>
            <a:r>
              <a:rPr lang="en-US" sz="2000" dirty="0" err="1" smtClean="0"/>
              <a:t>JobManager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All jobs run under session-user credentials</a:t>
            </a:r>
          </a:p>
          <a:p>
            <a:endParaRPr lang="en-US" sz="2000" dirty="0"/>
          </a:p>
          <a:p>
            <a:r>
              <a:rPr lang="en-US" sz="2000" dirty="0" err="1" smtClean="0"/>
              <a:t>ResourceManager</a:t>
            </a:r>
            <a:r>
              <a:rPr lang="en-US" sz="2000" dirty="0" smtClean="0"/>
              <a:t> holds on to containers for a certain time</a:t>
            </a:r>
          </a:p>
          <a:p>
            <a:pPr lvl="1"/>
            <a:r>
              <a:rPr lang="en-US" sz="1600" dirty="0" smtClean="0"/>
              <a:t>Jobs quickly following one another reuse containers (quicker response)</a:t>
            </a:r>
          </a:p>
          <a:p>
            <a:endParaRPr lang="en-US" sz="2000" dirty="0" smtClean="0"/>
          </a:p>
          <a:p>
            <a:r>
              <a:rPr lang="en-US" sz="2000" dirty="0" smtClean="0"/>
              <a:t>Internally, sessions build on the dispatcher component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stuff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/>
              <a:t>Dynamically acquire/release </a:t>
            </a:r>
            <a:r>
              <a:rPr lang="en-US" sz="2400" b="1" dirty="0" smtClean="0"/>
              <a:t>resources</a:t>
            </a:r>
          </a:p>
          <a:p>
            <a:pPr lvl="1"/>
            <a:endParaRPr lang="en-US" sz="600" b="1" dirty="0"/>
          </a:p>
          <a:p>
            <a:pPr lvl="1"/>
            <a:r>
              <a:rPr lang="en-US" sz="2000" dirty="0" smtClean="0"/>
              <a:t>Slots </a:t>
            </a:r>
            <a:r>
              <a:rPr lang="en-US" sz="2000" dirty="0"/>
              <a:t>are </a:t>
            </a:r>
            <a:r>
              <a:rPr lang="en-US" sz="2000" dirty="0" smtClean="0"/>
              <a:t>allocated/released from Resource Manager as needed</a:t>
            </a:r>
          </a:p>
          <a:p>
            <a:pPr lvl="1"/>
            <a:r>
              <a:rPr lang="en-US" sz="2000" dirty="0" err="1" smtClean="0"/>
              <a:t>ResourceManager</a:t>
            </a:r>
            <a:r>
              <a:rPr lang="en-US" sz="2000" dirty="0" smtClean="0"/>
              <a:t> allocates/releases containers over time</a:t>
            </a:r>
            <a:endParaRPr lang="en-US" sz="2000" dirty="0"/>
          </a:p>
          <a:p>
            <a:pPr lvl="1"/>
            <a:r>
              <a:rPr lang="en-US" sz="2000" dirty="0" smtClean="0"/>
              <a:t>Strong </a:t>
            </a:r>
            <a:r>
              <a:rPr lang="en-US" sz="2000" dirty="0"/>
              <a:t>interplay with </a:t>
            </a:r>
            <a:r>
              <a:rPr lang="en-US" sz="2000" dirty="0" smtClean="0"/>
              <a:t>"Dynamic Scaling" </a:t>
            </a:r>
            <a:r>
              <a:rPr lang="en-US" sz="2000" i="1" dirty="0" smtClean="0"/>
              <a:t>(rf. talk by Till yesterday)</a:t>
            </a:r>
          </a:p>
          <a:p>
            <a:endParaRPr lang="en-US" sz="2400" dirty="0" smtClean="0"/>
          </a:p>
          <a:p>
            <a:r>
              <a:rPr lang="en-US" sz="2400" b="1" dirty="0" smtClean="0"/>
              <a:t>Resource Profiles:</a:t>
            </a:r>
            <a:r>
              <a:rPr lang="en-US" sz="2400" dirty="0" smtClean="0"/>
              <a:t> Containers of different size</a:t>
            </a:r>
          </a:p>
          <a:p>
            <a:pPr lvl="1"/>
            <a:endParaRPr lang="en-US" sz="600" dirty="0" smtClean="0"/>
          </a:p>
          <a:p>
            <a:pPr lvl="1"/>
            <a:r>
              <a:rPr lang="en-US" sz="2000" dirty="0" smtClean="0"/>
              <a:t>Requests can pass a "profile" (CPU / memory / disk), or simply use "default profile"</a:t>
            </a:r>
          </a:p>
          <a:p>
            <a:pPr lvl="1"/>
            <a:r>
              <a:rPr lang="en-US" sz="2000" dirty="0" smtClean="0"/>
              <a:t>Resource Managers </a:t>
            </a:r>
            <a:r>
              <a:rPr lang="en-US" sz="2000" i="1" dirty="0" smtClean="0"/>
              <a:t>YARN &amp; </a:t>
            </a:r>
            <a:r>
              <a:rPr lang="en-US" sz="2000" i="1" dirty="0" err="1" smtClean="0"/>
              <a:t>Mesos</a:t>
            </a:r>
            <a:r>
              <a:rPr lang="en-US" sz="2000" dirty="0" smtClean="0"/>
              <a:t> can allocate respective containers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clock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1908" y="1105784"/>
            <a:ext cx="980316" cy="9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faltete Ecke 5"/>
          <p:cNvSpPr/>
          <p:nvPr/>
        </p:nvSpPr>
        <p:spPr>
          <a:xfrm>
            <a:off x="8335686" y="3135134"/>
            <a:ext cx="463826" cy="583096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r Verbinder 7"/>
          <p:cNvCxnSpPr/>
          <p:nvPr/>
        </p:nvCxnSpPr>
        <p:spPr>
          <a:xfrm>
            <a:off x="8409832" y="3233530"/>
            <a:ext cx="15776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8409832" y="3297823"/>
            <a:ext cx="15776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8409832" y="3362117"/>
            <a:ext cx="315534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8409832" y="3426682"/>
            <a:ext cx="129331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8409832" y="3488595"/>
            <a:ext cx="246012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7" name="Rechteck 16"/>
          <p:cNvSpPr/>
          <p:nvPr/>
        </p:nvSpPr>
        <p:spPr>
          <a:xfrm>
            <a:off x="8609409" y="3220110"/>
            <a:ext cx="115957" cy="958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it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It’s a zoo of cluster managers out there</a:t>
            </a:r>
          </a:p>
          <a:p>
            <a:pPr lvl="1"/>
            <a:r>
              <a:rPr lang="en-US" sz="1800" dirty="0" smtClean="0"/>
              <a:t>Following different paradigms</a:t>
            </a:r>
            <a:endParaRPr lang="en-US" sz="2400" dirty="0"/>
          </a:p>
          <a:p>
            <a:endParaRPr lang="en-US" sz="2000" dirty="0" smtClean="0"/>
          </a:p>
          <a:p>
            <a:r>
              <a:rPr lang="en-US" sz="2000" dirty="0" smtClean="0"/>
              <a:t>Usage patterns vary because of Flink's broad use cases</a:t>
            </a:r>
          </a:p>
          <a:p>
            <a:pPr lvl="1"/>
            <a:r>
              <a:rPr lang="en-US" sz="1800" dirty="0" smtClean="0"/>
              <a:t>Isolated long running jobs vs. many short-lived jobs</a:t>
            </a:r>
          </a:p>
          <a:p>
            <a:pPr lvl="1"/>
            <a:r>
              <a:rPr lang="en-US" sz="1800" dirty="0" smtClean="0"/>
              <a:t>Shared clusters vs. per-user authenticated resources</a:t>
            </a:r>
            <a:endParaRPr lang="en-US" sz="1800" dirty="0"/>
          </a:p>
          <a:p>
            <a:endParaRPr lang="en-US" sz="2000" dirty="0" smtClean="0"/>
          </a:p>
          <a:p>
            <a:r>
              <a:rPr lang="en-US" sz="2000" dirty="0" smtClean="0"/>
              <a:t>We are making </a:t>
            </a:r>
            <a:r>
              <a:rPr lang="en-US" sz="2000" b="1" dirty="0" smtClean="0"/>
              <a:t>"jobs"</a:t>
            </a:r>
            <a:r>
              <a:rPr lang="en-US" sz="2000" dirty="0" smtClean="0"/>
              <a:t> and </a:t>
            </a:r>
            <a:r>
              <a:rPr lang="en-US" sz="2000" b="1" dirty="0" smtClean="0"/>
              <a:t>"sessions"</a:t>
            </a:r>
            <a:r>
              <a:rPr lang="en-US" sz="2000" dirty="0" smtClean="0"/>
              <a:t> explicit constructs</a:t>
            </a:r>
          </a:p>
          <a:p>
            <a:r>
              <a:rPr lang="en-US" sz="2000" dirty="0" smtClean="0"/>
              <a:t>Flexible building blocks, composed in various ways to accommodate different scenarios</a:t>
            </a:r>
          </a:p>
          <a:p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http://www.marcolotz.com/wp-content/uploads/2014/05/transparentHadoop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58554" y="1162292"/>
            <a:ext cx="847187" cy="63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bs.twimg.com/profile_images/378800000152512466/d64b637225a3e671799940d5fe13c76b_400x400.pn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3534" y="1866079"/>
            <a:ext cx="681059" cy="68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bs.twimg.com/profile_images/378800000124779041/fbbb494a7eef5f9278c6967b6072ca3e_400x400.png"/>
          <p:cNvPicPr>
            <a:picLocks noChangeAspect="1" noChangeArrowheads="1"/>
          </p:cNvPicPr>
          <p:nvPr/>
        </p:nvPicPr>
        <p:blipFill rotWithShape="1"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3534" y="3000662"/>
            <a:ext cx="863266" cy="53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flink.apache.org/img/logo/png/200/flink_squirrel_200_color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9473" y="1105784"/>
            <a:ext cx="610457" cy="61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1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Appendix</a:t>
            </a:r>
            <a:endParaRPr lang="en-US" b="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4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Flink Streaming cornerstones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891906" y="1094612"/>
            <a:ext cx="104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Low latency</a:t>
            </a:r>
            <a:endParaRPr lang="en-US" sz="1400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1606170" y="1402389"/>
            <a:ext cx="141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High Throughput</a:t>
            </a:r>
            <a:endParaRPr lang="en-US" sz="1400" i="1" dirty="0"/>
          </a:p>
        </p:txBody>
      </p:sp>
      <p:sp>
        <p:nvSpPr>
          <p:cNvPr id="8" name="Textfeld 7"/>
          <p:cNvSpPr txBox="1"/>
          <p:nvPr/>
        </p:nvSpPr>
        <p:spPr>
          <a:xfrm>
            <a:off x="695748" y="1894711"/>
            <a:ext cx="12955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Well-behaved</a:t>
            </a:r>
            <a:br>
              <a:rPr lang="en-US" sz="1400" i="1" dirty="0" smtClean="0"/>
            </a:br>
            <a:r>
              <a:rPr lang="en-US" sz="1400" i="1" dirty="0" smtClean="0"/>
              <a:t>flow control</a:t>
            </a:r>
            <a:br>
              <a:rPr lang="en-US" sz="1400" i="1" dirty="0" smtClean="0"/>
            </a:br>
            <a:r>
              <a:rPr lang="en-US" sz="1400" i="1" dirty="0" smtClean="0"/>
              <a:t>(back pressure)</a:t>
            </a:r>
            <a:endParaRPr lang="en-US" sz="1400" i="1" dirty="0"/>
          </a:p>
        </p:txBody>
      </p:sp>
      <p:sp>
        <p:nvSpPr>
          <p:cNvPr id="9" name="Textfeld 8"/>
          <p:cNvSpPr txBox="1"/>
          <p:nvPr/>
        </p:nvSpPr>
        <p:spPr>
          <a:xfrm>
            <a:off x="5261845" y="1308044"/>
            <a:ext cx="2027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Make more sense of data</a:t>
            </a:r>
            <a:endParaRPr lang="en-US" sz="1400" i="1" dirty="0"/>
          </a:p>
        </p:txBody>
      </p:sp>
      <p:sp>
        <p:nvSpPr>
          <p:cNvPr id="10" name="Textfeld 9"/>
          <p:cNvSpPr txBox="1"/>
          <p:nvPr/>
        </p:nvSpPr>
        <p:spPr>
          <a:xfrm>
            <a:off x="6544904" y="1830018"/>
            <a:ext cx="1582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Works on real-time</a:t>
            </a:r>
            <a:br>
              <a:rPr lang="en-US" sz="1400" i="1" dirty="0" smtClean="0"/>
            </a:br>
            <a:r>
              <a:rPr lang="en-US" sz="1400" i="1" dirty="0" smtClean="0"/>
              <a:t>and historic data</a:t>
            </a:r>
            <a:endParaRPr lang="en-US" sz="1400" i="1" dirty="0"/>
          </a:p>
        </p:txBody>
      </p:sp>
      <p:sp>
        <p:nvSpPr>
          <p:cNvPr id="4" name="Abgerundetes Rechteck 3"/>
          <p:cNvSpPr/>
          <p:nvPr/>
        </p:nvSpPr>
        <p:spPr>
          <a:xfrm>
            <a:off x="2888132" y="2132650"/>
            <a:ext cx="1449659" cy="715385"/>
          </a:xfrm>
          <a:prstGeom prst="roundRect">
            <a:avLst/>
          </a:prstGeom>
          <a:solidFill>
            <a:srgbClr val="F5A030"/>
          </a:solidFill>
          <a:ln w="19050">
            <a:solidFill>
              <a:srgbClr val="935F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Performant</a:t>
            </a:r>
          </a:p>
          <a:p>
            <a:pPr algn="ctr"/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>
            <a:off x="4509777" y="2119461"/>
            <a:ext cx="1449659" cy="715385"/>
          </a:xfrm>
          <a:prstGeom prst="roundRect">
            <a:avLst/>
          </a:prstGeom>
          <a:solidFill>
            <a:srgbClr val="E6526E"/>
          </a:solidFill>
          <a:ln w="19050">
            <a:solidFill>
              <a:srgbClr val="8A31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Event</a:t>
            </a:r>
            <a:r>
              <a:rPr lang="en-US" dirty="0"/>
              <a:t>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509776" y="3013562"/>
            <a:ext cx="1449659" cy="715385"/>
          </a:xfrm>
          <a:prstGeom prst="roundRect">
            <a:avLst/>
          </a:prstGeom>
          <a:solidFill>
            <a:srgbClr val="E4EAF4"/>
          </a:solidFill>
          <a:ln w="19050">
            <a:solidFill>
              <a:srgbClr val="898C9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APIs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88132" y="3013562"/>
            <a:ext cx="1449659" cy="715385"/>
          </a:xfrm>
          <a:prstGeom prst="roundRect">
            <a:avLst/>
          </a:prstGeom>
          <a:solidFill>
            <a:srgbClr val="BE73F1"/>
          </a:solidFill>
          <a:ln w="19050">
            <a:solidFill>
              <a:srgbClr val="72459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err="1" smtClean="0"/>
              <a:t>Stateful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2713394" y="4243754"/>
            <a:ext cx="1567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Globally consistent</a:t>
            </a:r>
          </a:p>
          <a:p>
            <a:pPr algn="ctr"/>
            <a:r>
              <a:rPr lang="en-US" sz="1400" i="1" dirty="0" err="1" smtClean="0"/>
              <a:t>savepoints</a:t>
            </a:r>
            <a:endParaRPr lang="en-US" sz="1400" i="1" dirty="0"/>
          </a:p>
        </p:txBody>
      </p:sp>
      <p:sp>
        <p:nvSpPr>
          <p:cNvPr id="14" name="Textfeld 13"/>
          <p:cNvSpPr txBox="1"/>
          <p:nvPr/>
        </p:nvSpPr>
        <p:spPr>
          <a:xfrm>
            <a:off x="669118" y="3835293"/>
            <a:ext cx="1874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Exactly-once semantics</a:t>
            </a:r>
            <a:br>
              <a:rPr lang="en-US" sz="1400" i="1" dirty="0" smtClean="0"/>
            </a:br>
            <a:r>
              <a:rPr lang="en-US" sz="1400" i="1" dirty="0" smtClean="0"/>
              <a:t>for fault tolerance</a:t>
            </a:r>
            <a:endParaRPr lang="en-US" sz="1400" i="1" dirty="0"/>
          </a:p>
        </p:txBody>
      </p:sp>
      <p:sp>
        <p:nvSpPr>
          <p:cNvPr id="15" name="Textfeld 14"/>
          <p:cNvSpPr txBox="1"/>
          <p:nvPr/>
        </p:nvSpPr>
        <p:spPr>
          <a:xfrm>
            <a:off x="407489" y="3015019"/>
            <a:ext cx="1515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Windows &amp;</a:t>
            </a:r>
            <a:br>
              <a:rPr lang="en-US" sz="1400" i="1" dirty="0" smtClean="0"/>
            </a:br>
            <a:r>
              <a:rPr lang="en-US" sz="1400" i="1" dirty="0" smtClean="0"/>
              <a:t>user-defined state</a:t>
            </a:r>
            <a:endParaRPr lang="en-US" sz="1400" i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805697" y="4215639"/>
            <a:ext cx="285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Flexible windows</a:t>
            </a:r>
            <a:br>
              <a:rPr lang="en-US" sz="1400" i="1" dirty="0" smtClean="0"/>
            </a:br>
            <a:r>
              <a:rPr lang="en-US" sz="1400" i="1" dirty="0" smtClean="0"/>
              <a:t>(time, count, session, roll-your own)</a:t>
            </a:r>
            <a:endParaRPr lang="en-US" sz="1400" i="1" dirty="0"/>
          </a:p>
        </p:txBody>
      </p:sp>
      <p:sp>
        <p:nvSpPr>
          <p:cNvPr id="17" name="Textfeld 16"/>
          <p:cNvSpPr txBox="1"/>
          <p:nvPr/>
        </p:nvSpPr>
        <p:spPr>
          <a:xfrm>
            <a:off x="6456347" y="3324333"/>
            <a:ext cx="2082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Complex Event Processing</a:t>
            </a:r>
            <a:endParaRPr lang="en-US" sz="1400" i="1" dirty="0"/>
          </a:p>
        </p:txBody>
      </p:sp>
      <p:cxnSp>
        <p:nvCxnSpPr>
          <p:cNvPr id="29" name="Gerader Verbinder 28"/>
          <p:cNvCxnSpPr/>
          <p:nvPr/>
        </p:nvCxnSpPr>
        <p:spPr>
          <a:xfrm flipV="1">
            <a:off x="5361957" y="1620596"/>
            <a:ext cx="316085" cy="4115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</p:cxnSp>
      <p:cxnSp>
        <p:nvCxnSpPr>
          <p:cNvPr id="31" name="Gerader Verbinder 30"/>
          <p:cNvCxnSpPr>
            <a:endCxn id="10" idx="1"/>
          </p:cNvCxnSpPr>
          <p:nvPr/>
        </p:nvCxnSpPr>
        <p:spPr>
          <a:xfrm flipV="1">
            <a:off x="6076475" y="2091628"/>
            <a:ext cx="468429" cy="15698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</p:cxnSp>
      <p:cxnSp>
        <p:nvCxnSpPr>
          <p:cNvPr id="34" name="Gerader Verbinder 33"/>
          <p:cNvCxnSpPr>
            <a:endCxn id="17" idx="1"/>
          </p:cNvCxnSpPr>
          <p:nvPr/>
        </p:nvCxnSpPr>
        <p:spPr>
          <a:xfrm>
            <a:off x="6041305" y="3456964"/>
            <a:ext cx="415042" cy="2125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</p:cxnSp>
      <p:cxnSp>
        <p:nvCxnSpPr>
          <p:cNvPr id="36" name="Gerader Verbinder 35"/>
          <p:cNvCxnSpPr/>
          <p:nvPr/>
        </p:nvCxnSpPr>
        <p:spPr>
          <a:xfrm>
            <a:off x="5626263" y="3795262"/>
            <a:ext cx="241857" cy="4163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</p:cxnSp>
      <p:cxnSp>
        <p:nvCxnSpPr>
          <p:cNvPr id="39" name="Gerader Verbinder 38"/>
          <p:cNvCxnSpPr/>
          <p:nvPr/>
        </p:nvCxnSpPr>
        <p:spPr>
          <a:xfrm flipH="1" flipV="1">
            <a:off x="3416505" y="1402389"/>
            <a:ext cx="155224" cy="62975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</p:cxnSp>
      <p:cxnSp>
        <p:nvCxnSpPr>
          <p:cNvPr id="41" name="Gerader Verbinder 40"/>
          <p:cNvCxnSpPr/>
          <p:nvPr/>
        </p:nvCxnSpPr>
        <p:spPr>
          <a:xfrm flipH="1" flipV="1">
            <a:off x="2315819" y="1703065"/>
            <a:ext cx="550343" cy="38856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</p:cxnSp>
      <p:cxnSp>
        <p:nvCxnSpPr>
          <p:cNvPr id="43" name="Gerader Verbinder 42"/>
          <p:cNvCxnSpPr/>
          <p:nvPr/>
        </p:nvCxnSpPr>
        <p:spPr>
          <a:xfrm flipH="1" flipV="1">
            <a:off x="1878386" y="2230845"/>
            <a:ext cx="934807" cy="21523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</p:cxnSp>
      <p:cxnSp>
        <p:nvCxnSpPr>
          <p:cNvPr id="45" name="Gerader Verbinder 44"/>
          <p:cNvCxnSpPr/>
          <p:nvPr/>
        </p:nvCxnSpPr>
        <p:spPr>
          <a:xfrm flipH="1">
            <a:off x="1783308" y="3191153"/>
            <a:ext cx="1022954" cy="3896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</p:cxnSp>
      <p:cxnSp>
        <p:nvCxnSpPr>
          <p:cNvPr id="47" name="Gerader Verbinder 46"/>
          <p:cNvCxnSpPr/>
          <p:nvPr/>
        </p:nvCxnSpPr>
        <p:spPr>
          <a:xfrm flipH="1">
            <a:off x="1790239" y="3538239"/>
            <a:ext cx="1022954" cy="33602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</p:cxnSp>
      <p:cxnSp>
        <p:nvCxnSpPr>
          <p:cNvPr id="49" name="Gerader Verbinder 48"/>
          <p:cNvCxnSpPr/>
          <p:nvPr/>
        </p:nvCxnSpPr>
        <p:spPr>
          <a:xfrm flipH="1">
            <a:off x="3453643" y="3795262"/>
            <a:ext cx="118086" cy="46965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</p:cxnSp>
    </p:spTree>
    <p:extLst>
      <p:ext uri="{BB962C8B-B14F-4D97-AF65-F5344CB8AC3E}">
        <p14:creationId xmlns:p14="http://schemas.microsoft.com/office/powerpoint/2010/main" val="69553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is Flink deployed?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16347" y="2233620"/>
            <a:ext cx="203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Standalone Cluster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701849" y="2130446"/>
            <a:ext cx="273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Embedded Service (OSGI)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024398" y="3034509"/>
            <a:ext cx="163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YARN Sessions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7658" y="3246299"/>
            <a:ext cx="19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Standalone Cloud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44781" y="4177355"/>
            <a:ext cx="190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 on </a:t>
            </a:r>
            <a:r>
              <a:rPr lang="en-US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Mesos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447867" y="3044744"/>
            <a:ext cx="208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Docker/Kubernetes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73596" y="3992688"/>
            <a:ext cx="256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YARN-&gt;Myriad-&gt;</a:t>
            </a:r>
            <a:r>
              <a:rPr lang="en-US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Mesos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689889" y="2234590"/>
            <a:ext cx="124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YARN Jobs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059458" y="1342338"/>
            <a:ext cx="6504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two minute search on the mailing list reveals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771342" y="445558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Mesos</a:t>
            </a:r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Sessions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462481" y="3764141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Mesos</a:t>
            </a:r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Jobs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634778" y="464024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b="1" i="0" dirty="0">
                <a:solidFill>
                  <a:schemeClr val="accent2"/>
                </a:solidFill>
              </a:rPr>
              <a:t>(soon!)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3320518" y="4133473"/>
            <a:ext cx="587460" cy="43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13" idx="1"/>
          </p:cNvCxnSpPr>
          <p:nvPr/>
        </p:nvCxnSpPr>
        <p:spPr>
          <a:xfrm flipV="1">
            <a:off x="3462481" y="4656834"/>
            <a:ext cx="339729" cy="40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30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is Flink deployed?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16347" y="2233620"/>
            <a:ext cx="203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Standalone Cluster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701849" y="2130446"/>
            <a:ext cx="273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Embedded Service (OSGI)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024398" y="3034509"/>
            <a:ext cx="163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YARN Sessions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7658" y="3246299"/>
            <a:ext cx="19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Standalone Cloud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44781" y="4177355"/>
            <a:ext cx="190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 on </a:t>
            </a:r>
            <a:r>
              <a:rPr lang="en-US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Mesos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447867" y="3044744"/>
            <a:ext cx="208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Docker/Kubernetes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73596" y="3992688"/>
            <a:ext cx="256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YARN-&gt;Myriad-&gt;</a:t>
            </a:r>
            <a:r>
              <a:rPr lang="en-US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Mesos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689889" y="2234590"/>
            <a:ext cx="124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YARN Jobs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4452" y="1292308"/>
            <a:ext cx="7771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Users run mostly  isolated jobs  or  multi-job sessions 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771342" y="445558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Mesos</a:t>
            </a:r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Sessions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462481" y="3764141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Mesos</a:t>
            </a:r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Jobs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955472" y="1256333"/>
            <a:ext cx="1834618" cy="497640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5273595" y="1256333"/>
            <a:ext cx="2629433" cy="49764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714204" y="2193709"/>
            <a:ext cx="1331325" cy="41021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3497858" y="3761657"/>
            <a:ext cx="1331325" cy="41021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944781" y="4156913"/>
            <a:ext cx="1908086" cy="41021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5447867" y="3014068"/>
            <a:ext cx="2083776" cy="41021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816347" y="2166487"/>
            <a:ext cx="2139125" cy="49764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3024398" y="2960062"/>
            <a:ext cx="1636795" cy="49764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3771342" y="4439912"/>
            <a:ext cx="1720343" cy="43212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611764" y="3223433"/>
            <a:ext cx="1894823" cy="43212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534451" y="3144234"/>
            <a:ext cx="2045533" cy="61742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5314868" y="3967842"/>
            <a:ext cx="2588161" cy="394455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5717173" y="2103529"/>
            <a:ext cx="2720938" cy="41021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Management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16347" y="2233620"/>
            <a:ext cx="203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Standalone Cluster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701849" y="2130446"/>
            <a:ext cx="273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Embedded Service (OSGI)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024398" y="3034509"/>
            <a:ext cx="163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YARN Sessions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7658" y="3246299"/>
            <a:ext cx="19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Standalone Cloud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44781" y="4177355"/>
            <a:ext cx="190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 on </a:t>
            </a:r>
            <a:r>
              <a:rPr lang="en-US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Mesos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447867" y="3044744"/>
            <a:ext cx="208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Docker/Kubernetes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73596" y="3992688"/>
            <a:ext cx="256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YARN-&gt;Myriad-&gt;</a:t>
            </a:r>
            <a:r>
              <a:rPr lang="en-US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Mesos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689889" y="2234590"/>
            <a:ext cx="124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YARN Jobs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4452" y="1292308"/>
            <a:ext cx="808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Resources controlled by the framework or another service.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771342" y="445558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Mesos</a:t>
            </a:r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Sessions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462481" y="3764141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Mesos</a:t>
            </a:r>
            <a:r>
              <a:rPr lang="en-US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Jobs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892492" y="1273785"/>
            <a:ext cx="2013358" cy="497640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6283355" y="1274320"/>
            <a:ext cx="2248250" cy="497640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714204" y="2193709"/>
            <a:ext cx="1331325" cy="410213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3497858" y="3761657"/>
            <a:ext cx="1331325" cy="410213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944781" y="4156913"/>
            <a:ext cx="1908086" cy="410213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5447867" y="3014068"/>
            <a:ext cx="2083776" cy="410213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816347" y="2166487"/>
            <a:ext cx="2139125" cy="497640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3024398" y="2960062"/>
            <a:ext cx="1636795" cy="497640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3771342" y="4439912"/>
            <a:ext cx="1720343" cy="432120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611764" y="3223433"/>
            <a:ext cx="1894823" cy="432120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5314868" y="3967842"/>
            <a:ext cx="2588161" cy="394455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5717173" y="2103529"/>
            <a:ext cx="2720938" cy="410213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dimensions coming up…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57201" y="1283725"/>
            <a:ext cx="4165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Dynamic Resources</a:t>
            </a:r>
          </a:p>
          <a:p>
            <a:endParaRPr lang="en-US" sz="10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Number of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TaskManagers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changes</a:t>
            </a:r>
            <a:b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over job lifetime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763738" y="1283725"/>
            <a:ext cx="35687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"Trusted" processes</a:t>
            </a:r>
          </a:p>
          <a:p>
            <a:endParaRPr lang="en-US" sz="10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Run under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superuser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credential</a:t>
            </a:r>
            <a:b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dispatch jobs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763738" y="2747506"/>
            <a:ext cx="3827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No blocking on any process type</a:t>
            </a:r>
          </a:p>
          <a:p>
            <a:endParaRPr lang="en-US" sz="10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YARN job needs to continue while</a:t>
            </a:r>
            <a:b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ApplicationMaster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is down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57201" y="2748494"/>
            <a:ext cx="416513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Uniform vs. Heterogeneous Resources</a:t>
            </a:r>
          </a:p>
          <a:p>
            <a:endParaRPr lang="en-US" sz="10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Run different functions in different</a:t>
            </a:r>
            <a:b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size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E.g., simple mapper in small container, heavy window operator in large container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4763738" y="4365577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Avoiding "Job Submit" step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3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Reworking the Flink</a:t>
            </a:r>
            <a:br>
              <a:rPr lang="en-US" dirty="0" smtClean="0"/>
            </a:br>
            <a:r>
              <a:rPr lang="en-US" dirty="0" smtClean="0"/>
              <a:t>Process Model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Improvement Proposal 6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57200" y="4371966"/>
            <a:ext cx="288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Currently driving parties: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3006" y="1138497"/>
            <a:ext cx="6799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Core Idea</a:t>
            </a:r>
          </a:p>
          <a:p>
            <a:endParaRPr lang="en-US" sz="10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Creating composable building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different compositions for different scenarios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Image result for building blocks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6422" y="987879"/>
            <a:ext cx="3167156" cy="210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artisans-logo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818" b="22168"/>
          <a:stretch/>
        </p:blipFill>
        <p:spPr bwMode="auto">
          <a:xfrm>
            <a:off x="5003785" y="4348248"/>
            <a:ext cx="1690900" cy="36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ibaba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8234" y="4152235"/>
            <a:ext cx="1435489" cy="62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457200" y="3172824"/>
            <a:ext cx="8147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FLIP-6 design document: </a:t>
            </a:r>
            <a:r>
              <a:rPr lang="en-US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https</a:t>
            </a:r>
            <a:r>
              <a:rPr lang="en-US" u="sn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://cwiki.apache.org/confluence/pages/viewpage.action?pageId=65147077</a:t>
            </a:r>
          </a:p>
        </p:txBody>
      </p:sp>
    </p:spTree>
    <p:extLst>
      <p:ext uri="{BB962C8B-B14F-4D97-AF65-F5344CB8AC3E}">
        <p14:creationId xmlns:p14="http://schemas.microsoft.com/office/powerpoint/2010/main" val="9743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Current status (Standalone)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3530600" y="2042233"/>
            <a:ext cx="4819845" cy="1747157"/>
          </a:xfrm>
          <a:prstGeom prst="roundRect">
            <a:avLst>
              <a:gd name="adj" fmla="val 7153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670168" y="3827672"/>
            <a:ext cx="254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Standalone Flink Cluster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30312" y="2581028"/>
            <a:ext cx="1301234" cy="805996"/>
          </a:xfrm>
          <a:prstGeom prst="roundRect">
            <a:avLst>
              <a:gd name="adj" fmla="val 115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807746" y="2785536"/>
            <a:ext cx="161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(2) </a:t>
            </a: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Submit Job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632863" y="3074158"/>
            <a:ext cx="2120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3840233" y="2774904"/>
            <a:ext cx="1586593" cy="4816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JobManager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603943" y="3236783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603943" y="2754081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603943" y="2271379"/>
            <a:ext cx="1586593" cy="367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TaskManager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426826" y="3132922"/>
            <a:ext cx="1083708" cy="10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376903" y="3198501"/>
            <a:ext cx="1374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(3) </a:t>
            </a: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 Tasks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flipH="1">
            <a:off x="5383209" y="2924036"/>
            <a:ext cx="11273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5547465" y="2591477"/>
            <a:ext cx="963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(1) </a:t>
            </a: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Register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6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Microsoft Office PowerPoint</Application>
  <PresentationFormat>Bildschirmpräsentation (16:9)</PresentationFormat>
  <Paragraphs>351</Paragraphs>
  <Slides>28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Arial</vt:lpstr>
      <vt:lpstr>Avenir Next Regular</vt:lpstr>
      <vt:lpstr>Calibri</vt:lpstr>
      <vt:lpstr>Segoe UI</vt:lpstr>
      <vt:lpstr>Segoe UI Semilight</vt:lpstr>
      <vt:lpstr>Wingdings</vt:lpstr>
      <vt:lpstr>1_Office Theme</vt:lpstr>
      <vt:lpstr>Running Apache Flink® Everywhere</vt:lpstr>
      <vt:lpstr>How is Flink deployed?</vt:lpstr>
      <vt:lpstr>How is Flink deployed?</vt:lpstr>
      <vt:lpstr>How is Flink deployed?</vt:lpstr>
      <vt:lpstr>Resource Management</vt:lpstr>
      <vt:lpstr>More dimensions coming up…</vt:lpstr>
      <vt:lpstr>Reworking the Flink Process Model</vt:lpstr>
      <vt:lpstr>Flink Improvement Proposal 6</vt:lpstr>
      <vt:lpstr>Recap: Current status (Standalone)</vt:lpstr>
      <vt:lpstr>Recap: Current status (YARN)</vt:lpstr>
      <vt:lpstr>The Building Blocks</vt:lpstr>
      <vt:lpstr>The Building Blocks</vt:lpstr>
      <vt:lpstr>Building Flink-on-YARN</vt:lpstr>
      <vt:lpstr>Building Flink-on-YARN</vt:lpstr>
      <vt:lpstr>Building Flink-on-YARN (separate RM)</vt:lpstr>
      <vt:lpstr>Building Flink-on-YARN (w/ dispatcher)</vt:lpstr>
      <vt:lpstr>Building Flink-on-Mesos</vt:lpstr>
      <vt:lpstr>Building Standalone</vt:lpstr>
      <vt:lpstr>Building Flink-on-Docker/K8S</vt:lpstr>
      <vt:lpstr>Building Flink-on-Docker/K8S</vt:lpstr>
      <vt:lpstr>Multi-Job Sessions</vt:lpstr>
      <vt:lpstr>Example: YARN session</vt:lpstr>
      <vt:lpstr>Sessions vs. Jobs</vt:lpstr>
      <vt:lpstr>Wrap-up</vt:lpstr>
      <vt:lpstr>More stuff</vt:lpstr>
      <vt:lpstr>Wrapping it up</vt:lpstr>
      <vt:lpstr>Appendix</vt:lpstr>
      <vt:lpstr>Flink Streaming cornerstones</vt:lpstr>
    </vt:vector>
  </TitlesOfParts>
  <Company>data Artisans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Stephan</cp:lastModifiedBy>
  <cp:revision>318</cp:revision>
  <dcterms:created xsi:type="dcterms:W3CDTF">2016-03-29T17:37:25Z</dcterms:created>
  <dcterms:modified xsi:type="dcterms:W3CDTF">2016-09-11T10:22:31Z</dcterms:modified>
</cp:coreProperties>
</file>