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5"/>
  </p:notesMasterIdLst>
  <p:sldIdLst>
    <p:sldId id="256" r:id="rId2"/>
    <p:sldId id="257" r:id="rId3"/>
    <p:sldId id="304" r:id="rId4"/>
    <p:sldId id="258" r:id="rId5"/>
    <p:sldId id="305" r:id="rId6"/>
    <p:sldId id="306" r:id="rId7"/>
    <p:sldId id="261" r:id="rId8"/>
    <p:sldId id="259" r:id="rId9"/>
    <p:sldId id="303" r:id="rId10"/>
    <p:sldId id="260" r:id="rId11"/>
    <p:sldId id="263" r:id="rId12"/>
    <p:sldId id="264" r:id="rId13"/>
    <p:sldId id="262" r:id="rId14"/>
    <p:sldId id="265" r:id="rId15"/>
    <p:sldId id="266" r:id="rId16"/>
    <p:sldId id="307" r:id="rId17"/>
    <p:sldId id="308" r:id="rId18"/>
    <p:sldId id="309" r:id="rId19"/>
    <p:sldId id="267" r:id="rId20"/>
    <p:sldId id="268" r:id="rId21"/>
    <p:sldId id="269" r:id="rId22"/>
    <p:sldId id="271" r:id="rId23"/>
    <p:sldId id="270" r:id="rId24"/>
  </p:sldIdLst>
  <p:sldSz cx="9144000" cy="5143500" type="screen16x9"/>
  <p:notesSz cx="6858000" cy="9144000"/>
  <p:embeddedFontLst>
    <p:embeddedFont>
      <p:font typeface="Assistant" pitchFamily="2" charset="-79"/>
      <p:regular r:id="rId26"/>
      <p:bold r:id="rId27"/>
    </p:embeddedFont>
    <p:embeddedFont>
      <p:font typeface="Bebas Neue" panose="020B0604020202020204" charset="0"/>
      <p:regular r:id="rId28"/>
    </p:embeddedFont>
    <p:embeddedFont>
      <p:font typeface="Cascadia Code SemiBold" panose="020B0609020000020004" pitchFamily="49" charset="0"/>
      <p:bold r:id="rId29"/>
      <p:boldItalic r:id="rId30"/>
    </p:embeddedFont>
    <p:embeddedFont>
      <p:font typeface="Cascadia Mono SemiLight" panose="020B0609020000020004" pitchFamily="49" charset="0"/>
      <p:regular r:id="rId31"/>
      <p: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Poppins Medium" panose="00000600000000000000" pitchFamily="2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G Fonts" panose="00000500000000000000" pitchFamily="50" charset="0"/>
      <p:regular r:id="rId49"/>
    </p:embeddedFont>
    <p:embeddedFont>
      <p:font typeface="Swis721 Blk BT" panose="020B0904030502020204" pitchFamily="34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F1212F-BB4F-4ED2-97D8-0B8CDE08006A}">
  <a:tblStyle styleId="{1CF1212F-BB4F-4ED2-97D8-0B8CDE080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7856fd5f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f7856fd5f5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11f883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11f883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00416b248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00416b248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0416b248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0416b248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0416b248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0416b248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380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0416b248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0416b248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10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00416b248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00416b248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387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0416b248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0416b248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71abadcb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71abadcb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fd71abadcb_0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fd71abadcb_0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fd71abadcb_0_2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fd71abadcb_0_2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f77d8e6ed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f77d8e6ed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00416b248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00416b248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77d8e6ed2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77d8e6ed2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77d8e6ed2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77d8e6ed2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77d8e6ed2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77d8e6ed2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72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f77d8e6ed2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f77d8e6ed2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f77d8e6ed2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f77d8e6ed2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0416b248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0416b248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7775" y="1136050"/>
            <a:ext cx="8509800" cy="2180400"/>
          </a:xfrm>
          <a:prstGeom prst="rect">
            <a:avLst/>
          </a:prstGeom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/>
              <a:buNone/>
              <a:defRPr sz="4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56975" y="3331500"/>
            <a:ext cx="3871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14050" y="11541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68225" y="8211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737850" y="9548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 flipH="1">
            <a:off x="874925" y="30813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1052900" y="34143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 flipH="1">
            <a:off x="1874925" y="32807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6716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66137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4">
            <a:alphaModFix/>
          </a:blip>
          <a:srcRect l="4173" t="13326" r="65426" b="58272"/>
          <a:stretch/>
        </p:blipFill>
        <p:spPr>
          <a:xfrm flipH="1">
            <a:off x="5952774" y="-260675"/>
            <a:ext cx="2774026" cy="180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4">
            <a:alphaModFix/>
          </a:blip>
          <a:srcRect l="4173" t="13326" r="65426" b="58272"/>
          <a:stretch/>
        </p:blipFill>
        <p:spPr>
          <a:xfrm rot="10800000" flipH="1">
            <a:off x="204200" y="3603351"/>
            <a:ext cx="2681923" cy="174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0"/>
          <p:cNvSpPr/>
          <p:nvPr/>
        </p:nvSpPr>
        <p:spPr>
          <a:xfrm flipH="1">
            <a:off x="79576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/>
          <p:cNvSpPr/>
          <p:nvPr/>
        </p:nvSpPr>
        <p:spPr>
          <a:xfrm flipH="1">
            <a:off x="79026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/>
          <p:nvPr/>
        </p:nvSpPr>
        <p:spPr>
          <a:xfrm flipH="1">
            <a:off x="72045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720000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title" idx="2" hasCustomPrompt="1"/>
          </p:nvPr>
        </p:nvSpPr>
        <p:spPr>
          <a:xfrm>
            <a:off x="762850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1"/>
          </p:nvPr>
        </p:nvSpPr>
        <p:spPr>
          <a:xfrm>
            <a:off x="7200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title" idx="3"/>
          </p:nvPr>
        </p:nvSpPr>
        <p:spPr>
          <a:xfrm>
            <a:off x="3403801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title" idx="4" hasCustomPrompt="1"/>
          </p:nvPr>
        </p:nvSpPr>
        <p:spPr>
          <a:xfrm>
            <a:off x="3425225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20"/>
          <p:cNvSpPr txBox="1">
            <a:spLocks noGrp="1"/>
          </p:cNvSpPr>
          <p:nvPr>
            <p:ph type="subTitle" idx="5"/>
          </p:nvPr>
        </p:nvSpPr>
        <p:spPr>
          <a:xfrm>
            <a:off x="34038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title" idx="6"/>
          </p:nvPr>
        </p:nvSpPr>
        <p:spPr>
          <a:xfrm>
            <a:off x="6087600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20"/>
          <p:cNvSpPr txBox="1">
            <a:spLocks noGrp="1"/>
          </p:cNvSpPr>
          <p:nvPr>
            <p:ph type="subTitle" idx="8"/>
          </p:nvPr>
        </p:nvSpPr>
        <p:spPr>
          <a:xfrm>
            <a:off x="60876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20"/>
          <p:cNvSpPr txBox="1">
            <a:spLocks noGrp="1"/>
          </p:cNvSpPr>
          <p:nvPr>
            <p:ph type="subTitle" idx="14"/>
          </p:nvPr>
        </p:nvSpPr>
        <p:spPr>
          <a:xfrm>
            <a:off x="7200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15"/>
          </p:nvPr>
        </p:nvSpPr>
        <p:spPr>
          <a:xfrm>
            <a:off x="3403801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title" idx="16" hasCustomPrompt="1"/>
          </p:nvPr>
        </p:nvSpPr>
        <p:spPr>
          <a:xfrm>
            <a:off x="3425225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20"/>
          <p:cNvSpPr txBox="1">
            <a:spLocks noGrp="1"/>
          </p:cNvSpPr>
          <p:nvPr>
            <p:ph type="subTitle" idx="17"/>
          </p:nvPr>
        </p:nvSpPr>
        <p:spPr>
          <a:xfrm>
            <a:off x="34038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title" idx="18"/>
          </p:nvPr>
        </p:nvSpPr>
        <p:spPr>
          <a:xfrm>
            <a:off x="6087600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20"/>
          </p:nvPr>
        </p:nvSpPr>
        <p:spPr>
          <a:xfrm>
            <a:off x="60876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 idx="21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/>
          <p:nvPr/>
        </p:nvSpPr>
        <p:spPr>
          <a:xfrm>
            <a:off x="-91525" y="-39125"/>
            <a:ext cx="9251400" cy="5182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21"/>
          <p:cNvPicPr preferRelativeResize="0"/>
          <p:nvPr/>
        </p:nvPicPr>
        <p:blipFill rotWithShape="1">
          <a:blip r:embed="rId3">
            <a:alphaModFix amt="17000"/>
          </a:blip>
          <a:srcRect l="8608" t="21534" r="12264" b="14584"/>
          <a:stretch/>
        </p:blipFill>
        <p:spPr>
          <a:xfrm>
            <a:off x="-91525" y="-56375"/>
            <a:ext cx="9310674" cy="51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327775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715100" y="38538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969275" y="35208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715100" y="365442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2290025" y="31185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1"/>
          </p:nvPr>
        </p:nvSpPr>
        <p:spPr>
          <a:xfrm>
            <a:off x="1458125" y="156955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/>
          <p:nvPr/>
        </p:nvSpPr>
        <p:spPr>
          <a:xfrm>
            <a:off x="-91525" y="-39125"/>
            <a:ext cx="9251400" cy="5182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 amt="17000"/>
          </a:blip>
          <a:srcRect l="8608" t="21534" r="12264" b="14584"/>
          <a:stretch/>
        </p:blipFill>
        <p:spPr>
          <a:xfrm>
            <a:off x="-91525" y="-56375"/>
            <a:ext cx="9310674" cy="51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/>
          <p:nvPr/>
        </p:nvSpPr>
        <p:spPr>
          <a:xfrm>
            <a:off x="327775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/>
          <p:nvPr/>
        </p:nvSpPr>
        <p:spPr>
          <a:xfrm flipH="1">
            <a:off x="8248850" y="19039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2"/>
          <p:cNvSpPr/>
          <p:nvPr/>
        </p:nvSpPr>
        <p:spPr>
          <a:xfrm flipH="1">
            <a:off x="8193875" y="15709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"/>
          <p:cNvSpPr/>
          <p:nvPr/>
        </p:nvSpPr>
        <p:spPr>
          <a:xfrm flipH="1">
            <a:off x="7495750" y="17045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/>
          <p:nvPr/>
        </p:nvSpPr>
        <p:spPr>
          <a:xfrm rot="10800000" flipH="1">
            <a:off x="1073100" y="39905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2"/>
          <p:cNvSpPr/>
          <p:nvPr/>
        </p:nvSpPr>
        <p:spPr>
          <a:xfrm rot="10800000" flipH="1">
            <a:off x="1327275" y="43235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2"/>
          <p:cNvSpPr/>
          <p:nvPr/>
        </p:nvSpPr>
        <p:spPr>
          <a:xfrm rot="10800000" flipH="1">
            <a:off x="2073100" y="41899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720000" y="2237325"/>
            <a:ext cx="51810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2"/>
          <p:cNvSpPr txBox="1">
            <a:spLocks noGrp="1"/>
          </p:cNvSpPr>
          <p:nvPr>
            <p:ph type="title"/>
          </p:nvPr>
        </p:nvSpPr>
        <p:spPr>
          <a:xfrm>
            <a:off x="720000" y="1635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4"/>
          <p:cNvGrpSpPr/>
          <p:nvPr/>
        </p:nvGrpSpPr>
        <p:grpSpPr>
          <a:xfrm>
            <a:off x="-91525" y="-56375"/>
            <a:ext cx="9310674" cy="5199874"/>
            <a:chOff x="-91525" y="-56375"/>
            <a:chExt cx="9310674" cy="5199874"/>
          </a:xfrm>
        </p:grpSpPr>
        <p:sp>
          <p:nvSpPr>
            <p:cNvPr id="334" name="Google Shape;334;p24"/>
            <p:cNvSpPr/>
            <p:nvPr/>
          </p:nvSpPr>
          <p:spPr>
            <a:xfrm>
              <a:off x="-91525" y="-39125"/>
              <a:ext cx="9251400" cy="5182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5" name="Google Shape;335;p24"/>
            <p:cNvPicPr preferRelativeResize="0"/>
            <p:nvPr/>
          </p:nvPicPr>
          <p:blipFill rotWithShape="1">
            <a:blip r:embed="rId3">
              <a:alphaModFix amt="17000"/>
            </a:blip>
            <a:srcRect l="8608" t="21534" r="12264" b="14584"/>
            <a:stretch/>
          </p:blipFill>
          <p:spPr>
            <a:xfrm>
              <a:off x="-91525" y="-56375"/>
              <a:ext cx="9310674" cy="5199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24"/>
            <p:cNvSpPr/>
            <p:nvPr/>
          </p:nvSpPr>
          <p:spPr>
            <a:xfrm>
              <a:off x="327775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24"/>
          <p:cNvSpPr/>
          <p:nvPr/>
        </p:nvSpPr>
        <p:spPr>
          <a:xfrm flipH="1">
            <a:off x="7664975" y="19039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 flipH="1">
            <a:off x="7610000" y="15709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 flipH="1">
            <a:off x="6911875" y="17045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 rot="10800000" flipH="1">
            <a:off x="1073100" y="39905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 rot="10800000" flipH="1">
            <a:off x="1327275" y="43235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"/>
          <p:cNvSpPr/>
          <p:nvPr/>
        </p:nvSpPr>
        <p:spPr>
          <a:xfrm rot="10800000" flipH="1">
            <a:off x="2073100" y="41899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3808025" y="2339575"/>
            <a:ext cx="3577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3808025" y="1724475"/>
            <a:ext cx="467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5"/>
          <p:cNvGrpSpPr/>
          <p:nvPr/>
        </p:nvGrpSpPr>
        <p:grpSpPr>
          <a:xfrm>
            <a:off x="-91525" y="-56375"/>
            <a:ext cx="9310674" cy="5199874"/>
            <a:chOff x="-91525" y="-56375"/>
            <a:chExt cx="9310674" cy="5199874"/>
          </a:xfrm>
        </p:grpSpPr>
        <p:sp>
          <p:nvSpPr>
            <p:cNvPr id="350" name="Google Shape;350;p25"/>
            <p:cNvSpPr/>
            <p:nvPr/>
          </p:nvSpPr>
          <p:spPr>
            <a:xfrm>
              <a:off x="-91525" y="-39125"/>
              <a:ext cx="9251400" cy="5182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1" name="Google Shape;351;p25"/>
            <p:cNvPicPr preferRelativeResize="0"/>
            <p:nvPr/>
          </p:nvPicPr>
          <p:blipFill rotWithShape="1">
            <a:blip r:embed="rId3">
              <a:alphaModFix amt="17000"/>
            </a:blip>
            <a:srcRect l="8608" t="21534" r="12264" b="14584"/>
            <a:stretch/>
          </p:blipFill>
          <p:spPr>
            <a:xfrm>
              <a:off x="-91525" y="-56375"/>
              <a:ext cx="9310674" cy="5199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25"/>
            <p:cNvSpPr/>
            <p:nvPr/>
          </p:nvSpPr>
          <p:spPr>
            <a:xfrm>
              <a:off x="327775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25"/>
          <p:cNvSpPr/>
          <p:nvPr/>
        </p:nvSpPr>
        <p:spPr>
          <a:xfrm flipH="1">
            <a:off x="1801025" y="15683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"/>
          <p:cNvSpPr/>
          <p:nvPr/>
        </p:nvSpPr>
        <p:spPr>
          <a:xfrm flipH="1">
            <a:off x="1746050" y="12353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5"/>
          <p:cNvSpPr/>
          <p:nvPr/>
        </p:nvSpPr>
        <p:spPr>
          <a:xfrm flipH="1">
            <a:off x="1047925" y="13690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"/>
          <p:cNvSpPr/>
          <p:nvPr/>
        </p:nvSpPr>
        <p:spPr>
          <a:xfrm rot="10800000" flipH="1">
            <a:off x="1269900" y="38593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5"/>
          <p:cNvSpPr/>
          <p:nvPr/>
        </p:nvSpPr>
        <p:spPr>
          <a:xfrm rot="10800000" flipH="1">
            <a:off x="1524075" y="41923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5"/>
          <p:cNvSpPr/>
          <p:nvPr/>
        </p:nvSpPr>
        <p:spPr>
          <a:xfrm rot="10800000" flipH="1">
            <a:off x="2269900" y="40587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5"/>
          <p:cNvSpPr/>
          <p:nvPr/>
        </p:nvSpPr>
        <p:spPr>
          <a:xfrm rot="10800000">
            <a:off x="4438750" y="36459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 rot="10800000">
            <a:off x="4383775" y="39789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 rot="10800000">
            <a:off x="3685650" y="38452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 txBox="1">
            <a:spLocks noGrp="1"/>
          </p:cNvSpPr>
          <p:nvPr>
            <p:ph type="subTitle" idx="1"/>
          </p:nvPr>
        </p:nvSpPr>
        <p:spPr>
          <a:xfrm>
            <a:off x="1391725" y="2339575"/>
            <a:ext cx="31176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title"/>
          </p:nvPr>
        </p:nvSpPr>
        <p:spPr>
          <a:xfrm>
            <a:off x="932150" y="1724475"/>
            <a:ext cx="357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6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flipH="1">
            <a:off x="81411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 flipH="1">
            <a:off x="80861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 flipH="1">
            <a:off x="73880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/>
          <p:nvPr/>
        </p:nvSpPr>
        <p:spPr>
          <a:xfrm rot="10800000" flipH="1">
            <a:off x="676625" y="40986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"/>
          <p:cNvSpPr/>
          <p:nvPr/>
        </p:nvSpPr>
        <p:spPr>
          <a:xfrm rot="10800000" flipH="1">
            <a:off x="930800" y="44316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6"/>
          <p:cNvSpPr/>
          <p:nvPr/>
        </p:nvSpPr>
        <p:spPr>
          <a:xfrm rot="10800000" flipH="1">
            <a:off x="1676625" y="42979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6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6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720000" y="26261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title" idx="2"/>
          </p:nvPr>
        </p:nvSpPr>
        <p:spPr>
          <a:xfrm>
            <a:off x="3403800" y="23471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subTitle" idx="1"/>
          </p:nvPr>
        </p:nvSpPr>
        <p:spPr>
          <a:xfrm>
            <a:off x="3403800" y="27887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title" idx="3"/>
          </p:nvPr>
        </p:nvSpPr>
        <p:spPr>
          <a:xfrm>
            <a:off x="6087600" y="26261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4"/>
          </p:nvPr>
        </p:nvSpPr>
        <p:spPr>
          <a:xfrm>
            <a:off x="6087600" y="30678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6"/>
          <p:cNvSpPr txBox="1">
            <a:spLocks noGrp="1"/>
          </p:cNvSpPr>
          <p:nvPr>
            <p:ph type="subTitle" idx="5"/>
          </p:nvPr>
        </p:nvSpPr>
        <p:spPr>
          <a:xfrm>
            <a:off x="720000" y="30678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6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7" name="Google Shape;407;p28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8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/>
          <p:cNvSpPr txBox="1">
            <a:spLocks noGrp="1"/>
          </p:cNvSpPr>
          <p:nvPr>
            <p:ph type="title"/>
          </p:nvPr>
        </p:nvSpPr>
        <p:spPr>
          <a:xfrm>
            <a:off x="1809775" y="19114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28"/>
          <p:cNvSpPr txBox="1">
            <a:spLocks noGrp="1"/>
          </p:cNvSpPr>
          <p:nvPr>
            <p:ph type="subTitle" idx="1"/>
          </p:nvPr>
        </p:nvSpPr>
        <p:spPr>
          <a:xfrm>
            <a:off x="1809775" y="23588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8"/>
          <p:cNvSpPr txBox="1">
            <a:spLocks noGrp="1"/>
          </p:cNvSpPr>
          <p:nvPr>
            <p:ph type="title" idx="2"/>
          </p:nvPr>
        </p:nvSpPr>
        <p:spPr>
          <a:xfrm>
            <a:off x="5062028" y="19114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2" name="Google Shape;412;p28"/>
          <p:cNvSpPr txBox="1">
            <a:spLocks noGrp="1"/>
          </p:cNvSpPr>
          <p:nvPr>
            <p:ph type="subTitle" idx="3"/>
          </p:nvPr>
        </p:nvSpPr>
        <p:spPr>
          <a:xfrm>
            <a:off x="5062028" y="23588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8"/>
          <p:cNvSpPr txBox="1">
            <a:spLocks noGrp="1"/>
          </p:cNvSpPr>
          <p:nvPr>
            <p:ph type="title" idx="4"/>
          </p:nvPr>
        </p:nvSpPr>
        <p:spPr>
          <a:xfrm>
            <a:off x="1809775" y="37258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subTitle" idx="5"/>
          </p:nvPr>
        </p:nvSpPr>
        <p:spPr>
          <a:xfrm>
            <a:off x="1809775" y="41732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title" idx="6"/>
          </p:nvPr>
        </p:nvSpPr>
        <p:spPr>
          <a:xfrm>
            <a:off x="5062028" y="37258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6" name="Google Shape;416;p28"/>
          <p:cNvSpPr txBox="1">
            <a:spLocks noGrp="1"/>
          </p:cNvSpPr>
          <p:nvPr>
            <p:ph type="subTitle" idx="7"/>
          </p:nvPr>
        </p:nvSpPr>
        <p:spPr>
          <a:xfrm>
            <a:off x="5062028" y="41732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8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8"/>
          <p:cNvSpPr/>
          <p:nvPr/>
        </p:nvSpPr>
        <p:spPr>
          <a:xfrm flipH="1">
            <a:off x="79576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"/>
          <p:cNvSpPr/>
          <p:nvPr/>
        </p:nvSpPr>
        <p:spPr>
          <a:xfrm flipH="1">
            <a:off x="79026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 flipH="1">
            <a:off x="72045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30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439" name="Google Shape;439;p30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40" name="Google Shape;440;p30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/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30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0"/>
          <p:cNvSpPr txBox="1">
            <a:spLocks noGrp="1"/>
          </p:cNvSpPr>
          <p:nvPr>
            <p:ph type="title"/>
          </p:nvPr>
        </p:nvSpPr>
        <p:spPr>
          <a:xfrm>
            <a:off x="720000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subTitle" idx="1"/>
          </p:nvPr>
        </p:nvSpPr>
        <p:spPr>
          <a:xfrm>
            <a:off x="720000" y="2432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title" idx="2"/>
          </p:nvPr>
        </p:nvSpPr>
        <p:spPr>
          <a:xfrm>
            <a:off x="3419269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5" name="Google Shape;445;p30"/>
          <p:cNvSpPr txBox="1">
            <a:spLocks noGrp="1"/>
          </p:cNvSpPr>
          <p:nvPr>
            <p:ph type="subTitle" idx="3"/>
          </p:nvPr>
        </p:nvSpPr>
        <p:spPr>
          <a:xfrm>
            <a:off x="3419269" y="2432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0"/>
          <p:cNvSpPr txBox="1">
            <a:spLocks noGrp="1"/>
          </p:cNvSpPr>
          <p:nvPr>
            <p:ph type="title" idx="4"/>
          </p:nvPr>
        </p:nvSpPr>
        <p:spPr>
          <a:xfrm>
            <a:off x="720000" y="3653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subTitle" idx="5"/>
          </p:nvPr>
        </p:nvSpPr>
        <p:spPr>
          <a:xfrm>
            <a:off x="720000" y="4098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30"/>
          <p:cNvSpPr txBox="1">
            <a:spLocks noGrp="1"/>
          </p:cNvSpPr>
          <p:nvPr>
            <p:ph type="title" idx="6"/>
          </p:nvPr>
        </p:nvSpPr>
        <p:spPr>
          <a:xfrm>
            <a:off x="3419269" y="3653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subTitle" idx="7"/>
          </p:nvPr>
        </p:nvSpPr>
        <p:spPr>
          <a:xfrm>
            <a:off x="3419269" y="4098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30"/>
          <p:cNvSpPr txBox="1">
            <a:spLocks noGrp="1"/>
          </p:cNvSpPr>
          <p:nvPr>
            <p:ph type="title" idx="8"/>
          </p:nvPr>
        </p:nvSpPr>
        <p:spPr>
          <a:xfrm>
            <a:off x="6118545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1" name="Google Shape;451;p30"/>
          <p:cNvSpPr txBox="1">
            <a:spLocks noGrp="1"/>
          </p:cNvSpPr>
          <p:nvPr>
            <p:ph type="subTitle" idx="9"/>
          </p:nvPr>
        </p:nvSpPr>
        <p:spPr>
          <a:xfrm>
            <a:off x="6118545" y="2432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0"/>
          <p:cNvSpPr txBox="1">
            <a:spLocks noGrp="1"/>
          </p:cNvSpPr>
          <p:nvPr>
            <p:ph type="title" idx="13"/>
          </p:nvPr>
        </p:nvSpPr>
        <p:spPr>
          <a:xfrm>
            <a:off x="6118545" y="3653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30"/>
          <p:cNvSpPr txBox="1">
            <a:spLocks noGrp="1"/>
          </p:cNvSpPr>
          <p:nvPr>
            <p:ph type="subTitle" idx="14"/>
          </p:nvPr>
        </p:nvSpPr>
        <p:spPr>
          <a:xfrm>
            <a:off x="6118545" y="4098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30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0" name="Google Shape;500;p33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3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1" name="Google Shape;511;p33"/>
          <p:cNvPicPr preferRelativeResize="0"/>
          <p:nvPr/>
        </p:nvPicPr>
        <p:blipFill rotWithShape="1">
          <a:blip r:embed="rId4">
            <a:alphaModFix/>
          </a:blip>
          <a:srcRect l="79634" t="23164" r="8550" b="47919"/>
          <a:stretch/>
        </p:blipFill>
        <p:spPr>
          <a:xfrm rot="10800000">
            <a:off x="0" y="439498"/>
            <a:ext cx="1298775" cy="22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4" name="Google Shape;514;p34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4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4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5" name="Google Shape;525;p34"/>
          <p:cNvPicPr preferRelativeResize="0"/>
          <p:nvPr/>
        </p:nvPicPr>
        <p:blipFill rotWithShape="1">
          <a:blip r:embed="rId4">
            <a:alphaModFix/>
          </a:blip>
          <a:srcRect l="79634" t="23164" r="8550" b="47919"/>
          <a:stretch/>
        </p:blipFill>
        <p:spPr>
          <a:xfrm rot="5400000" flipH="1">
            <a:off x="6149925" y="-617354"/>
            <a:ext cx="1750702" cy="298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7760350" y="11962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7705375" y="8632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7007250" y="9968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0800000" flipH="1">
            <a:off x="979125" y="405945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 flipH="1">
            <a:off x="1233300" y="439245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 flipH="1">
            <a:off x="1979125" y="425882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 flipH="1">
            <a:off x="6612750" y="17316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 flipH="1">
            <a:off x="6866925" y="20646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 flipH="1">
            <a:off x="7612750" y="19310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64225" y="194125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2501175" y="1175650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1752675" y="2761625"/>
            <a:ext cx="376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44" name="Google Shape;44;p4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5" name="Google Shape;45;p4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/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4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/>
          <p:nvPr/>
        </p:nvSpPr>
        <p:spPr>
          <a:xfrm flipH="1">
            <a:off x="3363725" y="11962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 flipH="1">
            <a:off x="3308750" y="8632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flipH="1">
            <a:off x="2610625" y="9968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 flipH="1">
            <a:off x="6528175" y="39465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 flipH="1">
            <a:off x="6782350" y="42795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 flipH="1">
            <a:off x="7528175" y="41459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10800000" flipH="1">
            <a:off x="1095775" y="17316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10800000" flipH="1">
            <a:off x="1349950" y="20646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 flipH="1">
            <a:off x="2095775" y="19310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3246200" y="194125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2" hasCustomPrompt="1"/>
          </p:nvPr>
        </p:nvSpPr>
        <p:spPr>
          <a:xfrm>
            <a:off x="4883150" y="1175650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subTitle" idx="1"/>
          </p:nvPr>
        </p:nvSpPr>
        <p:spPr>
          <a:xfrm>
            <a:off x="4134650" y="2761625"/>
            <a:ext cx="376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flipH="1">
            <a:off x="8034400" y="9331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flipH="1">
            <a:off x="7979425" y="6001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flipH="1">
            <a:off x="7281300" y="7338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rot="10800000" flipH="1">
            <a:off x="7555300" y="2636913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7809475" y="2969913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8402900" y="2836288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l="4173" t="13326" r="65426" b="58272"/>
          <a:stretch/>
        </p:blipFill>
        <p:spPr>
          <a:xfrm rot="10800000">
            <a:off x="6770299" y="3807851"/>
            <a:ext cx="2308101" cy="150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126" name="Google Shape;126;p9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7" name="Google Shape;127;p9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/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9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9"/>
          <p:cNvSpPr/>
          <p:nvPr/>
        </p:nvSpPr>
        <p:spPr>
          <a:xfrm flipH="1">
            <a:off x="4681025" y="16931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4626050" y="13601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3927925" y="14937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rot="10800000" flipH="1">
            <a:off x="830100" y="4132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rot="10800000" flipH="1">
            <a:off x="1084275" y="4465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rot="10800000" flipH="1">
            <a:off x="1830100" y="4331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>
            <a:off x="80344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>
            <a:off x="79794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>
            <a:off x="72813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1181425" y="2088125"/>
            <a:ext cx="2907600" cy="7134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subTitle" idx="2"/>
          </p:nvPr>
        </p:nvSpPr>
        <p:spPr>
          <a:xfrm>
            <a:off x="4836300" y="2088125"/>
            <a:ext cx="2907600" cy="7134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ubTitle" idx="3"/>
          </p:nvPr>
        </p:nvSpPr>
        <p:spPr>
          <a:xfrm>
            <a:off x="1297225" y="2459825"/>
            <a:ext cx="2676000" cy="12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subTitle" idx="4"/>
          </p:nvPr>
        </p:nvSpPr>
        <p:spPr>
          <a:xfrm>
            <a:off x="4952096" y="2459800"/>
            <a:ext cx="2676000" cy="12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4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194" name="Google Shape;194;p14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5" name="Google Shape;195;p14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/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4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4"/>
          <p:cNvSpPr/>
          <p:nvPr/>
        </p:nvSpPr>
        <p:spPr>
          <a:xfrm rot="10800000" flipH="1">
            <a:off x="7066450" y="171647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 flipH="1">
            <a:off x="7320625" y="204947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10800000" flipH="1">
            <a:off x="8066450" y="191585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720000" y="429575"/>
            <a:ext cx="6767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720000" y="1298700"/>
            <a:ext cx="4564200" cy="25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■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5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207" name="Google Shape;207;p15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8" name="Google Shape;208;p15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/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5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5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/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1631900" y="15892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ubTitle" idx="1"/>
          </p:nvPr>
        </p:nvSpPr>
        <p:spPr>
          <a:xfrm>
            <a:off x="3153350" y="22368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  <a:defRPr sz="3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60" r:id="rId6"/>
    <p:sldLayoutId id="2147483661" r:id="rId7"/>
    <p:sldLayoutId id="2147483662" r:id="rId8"/>
    <p:sldLayoutId id="2147483665" r:id="rId9"/>
    <p:sldLayoutId id="2147483666" r:id="rId10"/>
    <p:sldLayoutId id="2147483667" r:id="rId11"/>
    <p:sldLayoutId id="2147483668" r:id="rId12"/>
    <p:sldLayoutId id="2147483670" r:id="rId13"/>
    <p:sldLayoutId id="2147483671" r:id="rId14"/>
    <p:sldLayoutId id="2147483672" r:id="rId15"/>
    <p:sldLayoutId id="2147483674" r:id="rId16"/>
    <p:sldLayoutId id="2147483676" r:id="rId17"/>
    <p:sldLayoutId id="2147483679" r:id="rId18"/>
    <p:sldLayoutId id="2147483680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ToAllCTF/REsource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tryhackme.com/room/brainstor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ryhackme.com/room/windowsreversingintro" TargetMode="External"/><Relationship Id="rId5" Type="http://schemas.openxmlformats.org/officeDocument/2006/relationships/hyperlink" Target="https://tryhackme.com/room/reverseengineering" TargetMode="External"/><Relationship Id="rId4" Type="http://schemas.openxmlformats.org/officeDocument/2006/relationships/hyperlink" Target="https://tryhackme.com/room/reverselfil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0xrakesh.github.i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/>
          <p:nvPr/>
        </p:nvSpPr>
        <p:spPr>
          <a:xfrm>
            <a:off x="2616150" y="3331500"/>
            <a:ext cx="3911700" cy="409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8"/>
          <p:cNvSpPr txBox="1">
            <a:spLocks noGrp="1"/>
          </p:cNvSpPr>
          <p:nvPr>
            <p:ph type="ctrTitle"/>
          </p:nvPr>
        </p:nvSpPr>
        <p:spPr>
          <a:xfrm>
            <a:off x="327775" y="1136050"/>
            <a:ext cx="8509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Reverse Engineering</a:t>
            </a:r>
            <a:endParaRPr sz="52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>
                <a:latin typeface="Poppins Medium"/>
                <a:ea typeface="Poppins Medium"/>
                <a:cs typeface="Poppins Medium"/>
                <a:sym typeface="Poppins Medium"/>
              </a:rPr>
              <a:t>w</a:t>
            </a:r>
            <a:r>
              <a:rPr lang="en" sz="2400" b="0" dirty="0">
                <a:latin typeface="Poppins Medium"/>
                <a:ea typeface="Poppins Medium"/>
                <a:cs typeface="Poppins Medium"/>
                <a:sym typeface="Poppins Medium"/>
              </a:rPr>
              <a:t>ith angr and z3</a:t>
            </a:r>
            <a:endParaRPr sz="2400" b="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1"/>
          </p:nvPr>
        </p:nvSpPr>
        <p:spPr>
          <a:xfrm>
            <a:off x="2656975" y="3331500"/>
            <a:ext cx="3871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 with zeros and ones</a:t>
            </a:r>
            <a:endParaRPr dirty="0"/>
          </a:p>
        </p:txBody>
      </p:sp>
      <p:grpSp>
        <p:nvGrpSpPr>
          <p:cNvPr id="539" name="Google Shape;539;p38"/>
          <p:cNvGrpSpPr/>
          <p:nvPr/>
        </p:nvGrpSpPr>
        <p:grpSpPr>
          <a:xfrm>
            <a:off x="4233900" y="619125"/>
            <a:ext cx="676200" cy="676200"/>
            <a:chOff x="4233900" y="619125"/>
            <a:chExt cx="676200" cy="676200"/>
          </a:xfrm>
        </p:grpSpPr>
        <p:sp>
          <p:nvSpPr>
            <p:cNvPr id="540" name="Google Shape;540;p38"/>
            <p:cNvSpPr/>
            <p:nvPr/>
          </p:nvSpPr>
          <p:spPr>
            <a:xfrm>
              <a:off x="4233900" y="619125"/>
              <a:ext cx="676200" cy="676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 rot="5400000" flipH="1">
              <a:off x="4484925" y="860475"/>
              <a:ext cx="212400" cy="193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5FE91FF-73C1-4F1C-9F94-1B1B1598D9DC}"/>
              </a:ext>
            </a:extLst>
          </p:cNvPr>
          <p:cNvCxnSpPr/>
          <p:nvPr/>
        </p:nvCxnSpPr>
        <p:spPr>
          <a:xfrm flipV="1">
            <a:off x="2116547" y="4330274"/>
            <a:ext cx="1822405" cy="281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0C01E3-A2C7-4D31-93C7-BE4FF1CF5BE3}"/>
              </a:ext>
            </a:extLst>
          </p:cNvPr>
          <p:cNvCxnSpPr>
            <a:cxnSpLocks/>
          </p:cNvCxnSpPr>
          <p:nvPr/>
        </p:nvCxnSpPr>
        <p:spPr>
          <a:xfrm rot="10800000">
            <a:off x="5153892" y="4330274"/>
            <a:ext cx="1873561" cy="2404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DE51E4-7B5D-4704-952C-B007C6BD2EB9}"/>
              </a:ext>
            </a:extLst>
          </p:cNvPr>
          <p:cNvSpPr txBox="1"/>
          <p:nvPr/>
        </p:nvSpPr>
        <p:spPr>
          <a:xfrm>
            <a:off x="3571454" y="4416853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OG Fonts" panose="00000500000000000000" pitchFamily="50" charset="0"/>
              </a:rPr>
              <a:t>Rakesh Kumar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ROG Fonts" panose="00000500000000000000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42"/>
          <p:cNvPicPr preferRelativeResize="0"/>
          <p:nvPr/>
        </p:nvPicPr>
        <p:blipFill rotWithShape="1">
          <a:blip r:embed="rId3">
            <a:alphaModFix/>
          </a:blip>
          <a:srcRect l="4173" t="13326" r="65426" b="58272"/>
          <a:stretch/>
        </p:blipFill>
        <p:spPr>
          <a:xfrm rot="10800000">
            <a:off x="5787773" y="2958649"/>
            <a:ext cx="3356227" cy="21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DC23B6B-3854-49E1-B453-473498A0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4075" y="347400"/>
            <a:ext cx="5539500" cy="841800"/>
          </a:xfrm>
        </p:spPr>
        <p:txBody>
          <a:bodyPr/>
          <a:lstStyle/>
          <a:p>
            <a:r>
              <a:rPr lang="en-US" sz="1800" dirty="0">
                <a:solidFill>
                  <a:schemeClr val="accent5"/>
                </a:solidFill>
              </a:rPr>
              <a:t>Reverse Engineering</a:t>
            </a:r>
            <a:endParaRPr lang="en-IN" sz="18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60421-BEAA-40D1-94E8-F579822A415A}"/>
              </a:ext>
            </a:extLst>
          </p:cNvPr>
          <p:cNvSpPr txBox="1"/>
          <p:nvPr/>
        </p:nvSpPr>
        <p:spPr>
          <a:xfrm>
            <a:off x="976345" y="1081250"/>
            <a:ext cx="6899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wis721 Blk BT" panose="020B0904030502020204" pitchFamily="34" charset="0"/>
              </a:rPr>
              <a:t>Reverse engineering is the process of analyzing the program.</a:t>
            </a:r>
          </a:p>
          <a:p>
            <a:r>
              <a:rPr lang="en-US" dirty="0">
                <a:solidFill>
                  <a:schemeClr val="bg1"/>
                </a:solidFill>
                <a:latin typeface="Swis721 Blk BT" panose="020B0904030502020204" pitchFamily="34" charset="0"/>
              </a:rPr>
              <a:t>There are two types of analysis:</a:t>
            </a:r>
          </a:p>
          <a:p>
            <a:r>
              <a:rPr lang="en-US" dirty="0">
                <a:solidFill>
                  <a:schemeClr val="bg1"/>
                </a:solidFill>
                <a:latin typeface="Swis721 Blk BT" panose="020B0904030502020204" pitchFamily="34" charset="0"/>
              </a:rPr>
              <a:t>	1. Static</a:t>
            </a:r>
            <a:r>
              <a:rPr lang="en-IN" dirty="0">
                <a:solidFill>
                  <a:schemeClr val="bg1"/>
                </a:solidFill>
                <a:latin typeface="Swis721 Blk BT" panose="020B0904030502020204" pitchFamily="34" charset="0"/>
              </a:rPr>
              <a:t> Analysis.</a:t>
            </a:r>
          </a:p>
          <a:p>
            <a:r>
              <a:rPr lang="en-IN" dirty="0">
                <a:solidFill>
                  <a:schemeClr val="bg1"/>
                </a:solidFill>
                <a:latin typeface="Swis721 Blk BT" panose="020B0904030502020204" pitchFamily="34" charset="0"/>
              </a:rPr>
              <a:t>	2. Dynamic Analysis.</a:t>
            </a:r>
            <a:endParaRPr lang="en-US" dirty="0">
              <a:solidFill>
                <a:schemeClr val="bg1"/>
              </a:solidFill>
              <a:latin typeface="Swis721 Blk BT" panose="020B09040305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FF054-E4A4-44B0-96F4-FFC21F87AEE0}"/>
              </a:ext>
            </a:extLst>
          </p:cNvPr>
          <p:cNvSpPr txBox="1"/>
          <p:nvPr/>
        </p:nvSpPr>
        <p:spPr>
          <a:xfrm>
            <a:off x="976345" y="2435429"/>
            <a:ext cx="689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Swis721 Blk BT" panose="020B0904030502020204" pitchFamily="34" charset="0"/>
              </a:rPr>
              <a:t>Static Analysis</a:t>
            </a:r>
            <a:r>
              <a:rPr lang="en-US" dirty="0">
                <a:solidFill>
                  <a:schemeClr val="bg1"/>
                </a:solidFill>
                <a:latin typeface="Swis721 Blk BT" panose="020B0904030502020204" pitchFamily="34" charset="0"/>
              </a:rPr>
              <a:t>: Analyze the program without actually executing it.</a:t>
            </a:r>
          </a:p>
          <a:p>
            <a:r>
              <a:rPr lang="en-US" dirty="0">
                <a:solidFill>
                  <a:schemeClr val="bg1"/>
                </a:solidFill>
                <a:latin typeface="Swis721 Blk BT" panose="020B0904030502020204" pitchFamily="34" charset="0"/>
              </a:rPr>
              <a:t> 	            In other words analyze the program’s structure. </a:t>
            </a:r>
            <a:endParaRPr lang="en-IN" dirty="0">
              <a:solidFill>
                <a:schemeClr val="bg1"/>
              </a:solidFill>
              <a:latin typeface="Swis721 Blk BT" panose="020B09040305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4C91C-DB0A-4885-9D90-A8B00456192C}"/>
              </a:ext>
            </a:extLst>
          </p:cNvPr>
          <p:cNvSpPr txBox="1"/>
          <p:nvPr/>
        </p:nvSpPr>
        <p:spPr>
          <a:xfrm>
            <a:off x="976345" y="3141310"/>
            <a:ext cx="689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Swis721 Blk BT" panose="020B0904030502020204" pitchFamily="34" charset="0"/>
              </a:rPr>
              <a:t>Dynamic Analysis</a:t>
            </a:r>
            <a:r>
              <a:rPr lang="en-US" dirty="0">
                <a:solidFill>
                  <a:schemeClr val="bg1"/>
                </a:solidFill>
                <a:latin typeface="Swis721 Blk BT" panose="020B0904030502020204" pitchFamily="34" charset="0"/>
              </a:rPr>
              <a:t>: Analyze the program’s behavior by executing it.  </a:t>
            </a:r>
            <a:endParaRPr lang="en-IN" dirty="0">
              <a:solidFill>
                <a:schemeClr val="bg1"/>
              </a:solidFill>
              <a:latin typeface="Swis721 Blk BT" panose="020B09040305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5"/>
          <p:cNvSpPr txBox="1">
            <a:spLocks noGrp="1"/>
          </p:cNvSpPr>
          <p:nvPr>
            <p:ph type="title"/>
          </p:nvPr>
        </p:nvSpPr>
        <p:spPr>
          <a:xfrm>
            <a:off x="8075" y="8607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Basic tools</a:t>
            </a:r>
            <a:endParaRPr sz="2000" dirty="0"/>
          </a:p>
        </p:txBody>
      </p:sp>
      <p:pic>
        <p:nvPicPr>
          <p:cNvPr id="648" name="Google Shape;648;p45"/>
          <p:cNvPicPr preferRelativeResize="0"/>
          <p:nvPr/>
        </p:nvPicPr>
        <p:blipFill rotWithShape="1">
          <a:blip r:embed="rId3">
            <a:alphaModFix/>
          </a:blip>
          <a:srcRect l="4173" t="13326" r="65426" b="58272"/>
          <a:stretch/>
        </p:blipFill>
        <p:spPr>
          <a:xfrm>
            <a:off x="-452575" y="-193300"/>
            <a:ext cx="3039626" cy="19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5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>
            <a:off x="4544900" y="41955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5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>
            <a:off x="7962600" y="685400"/>
            <a:ext cx="1181399" cy="20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10F7B-E84B-44EA-AE4B-6286FB015C62}"/>
              </a:ext>
            </a:extLst>
          </p:cNvPr>
          <p:cNvSpPr txBox="1"/>
          <p:nvPr/>
        </p:nvSpPr>
        <p:spPr>
          <a:xfrm>
            <a:off x="2332435" y="1576514"/>
            <a:ext cx="44249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file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strings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ltrace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Objdump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Gdb</a:t>
            </a:r>
            <a:endParaRPr lang="en-US" sz="1400" dirty="0">
              <a:solidFill>
                <a:schemeClr val="bg1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Ghidra</a:t>
            </a:r>
            <a:endParaRPr lang="en-US" sz="1400" dirty="0">
              <a:solidFill>
                <a:schemeClr val="bg1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IDA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Binary Ninja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WinDbg</a:t>
            </a:r>
            <a:endParaRPr lang="en-US" sz="1400" dirty="0">
              <a:solidFill>
                <a:schemeClr val="bg1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DNSpy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>
            <a:spLocks noGrp="1"/>
          </p:cNvSpPr>
          <p:nvPr>
            <p:ph type="title"/>
          </p:nvPr>
        </p:nvSpPr>
        <p:spPr>
          <a:xfrm>
            <a:off x="625219" y="2285400"/>
            <a:ext cx="357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657" name="Google Shape;657;p46"/>
          <p:cNvGrpSpPr/>
          <p:nvPr/>
        </p:nvGrpSpPr>
        <p:grpSpPr>
          <a:xfrm>
            <a:off x="5086821" y="1094713"/>
            <a:ext cx="2434590" cy="2434590"/>
            <a:chOff x="8085577" y="1655125"/>
            <a:chExt cx="676200" cy="676200"/>
          </a:xfrm>
        </p:grpSpPr>
        <p:sp>
          <p:nvSpPr>
            <p:cNvPr id="658" name="Google Shape;658;p46"/>
            <p:cNvSpPr/>
            <p:nvPr/>
          </p:nvSpPr>
          <p:spPr>
            <a:xfrm>
              <a:off x="8085577" y="1655125"/>
              <a:ext cx="676200" cy="676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46"/>
            <p:cNvGrpSpPr/>
            <p:nvPr/>
          </p:nvGrpSpPr>
          <p:grpSpPr>
            <a:xfrm>
              <a:off x="8362002" y="1908925"/>
              <a:ext cx="123350" cy="168600"/>
              <a:chOff x="8370302" y="1929950"/>
              <a:chExt cx="123350" cy="168600"/>
            </a:xfrm>
          </p:grpSpPr>
          <p:cxnSp>
            <p:nvCxnSpPr>
              <p:cNvPr id="660" name="Google Shape;660;p46"/>
              <p:cNvCxnSpPr/>
              <p:nvPr/>
            </p:nvCxnSpPr>
            <p:spPr>
              <a:xfrm>
                <a:off x="8370302" y="1929950"/>
                <a:ext cx="0" cy="168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9525" dir="3600000" algn="bl" rotWithShape="0">
                  <a:schemeClr val="lt2">
                    <a:alpha val="50000"/>
                  </a:schemeClr>
                </a:outerShdw>
              </a:effectLst>
            </p:spPr>
          </p:cxnSp>
          <p:cxnSp>
            <p:nvCxnSpPr>
              <p:cNvPr id="661" name="Google Shape;661;p46"/>
              <p:cNvCxnSpPr/>
              <p:nvPr/>
            </p:nvCxnSpPr>
            <p:spPr>
              <a:xfrm>
                <a:off x="8493652" y="1929950"/>
                <a:ext cx="0" cy="168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9525" dir="3600000" algn="bl" rotWithShape="0">
                  <a:schemeClr val="lt2">
                    <a:alpha val="50000"/>
                  </a:schemeClr>
                </a:outerShdw>
              </a:effectLst>
            </p:spPr>
          </p:cxnSp>
        </p:grpSp>
      </p:grpSp>
      <p:pic>
        <p:nvPicPr>
          <p:cNvPr id="662" name="Google Shape;662;p46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6957000" y="40830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6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3150750" y="-308275"/>
            <a:ext cx="1740324" cy="1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"/>
          <p:cNvSpPr txBox="1">
            <a:spLocks noGrp="1"/>
          </p:cNvSpPr>
          <p:nvPr>
            <p:ph type="subTitle" idx="1"/>
          </p:nvPr>
        </p:nvSpPr>
        <p:spPr>
          <a:xfrm>
            <a:off x="1285001" y="1013969"/>
            <a:ext cx="5181000" cy="292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Angr</a:t>
            </a:r>
            <a:r>
              <a:rPr lang="en-US" sz="1400" dirty="0"/>
              <a:t> is a python framework for analysis binary.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Angr</a:t>
            </a:r>
            <a:r>
              <a:rPr lang="en-US" sz="1400" dirty="0"/>
              <a:t> is a multi-architecture binary analysis toolset.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Analyzes both static and dynamic binary.</a:t>
            </a:r>
          </a:p>
        </p:txBody>
      </p:sp>
      <p:sp>
        <p:nvSpPr>
          <p:cNvPr id="638" name="Google Shape;638;p44"/>
          <p:cNvSpPr txBox="1">
            <a:spLocks noGrp="1"/>
          </p:cNvSpPr>
          <p:nvPr>
            <p:ph type="title"/>
          </p:nvPr>
        </p:nvSpPr>
        <p:spPr>
          <a:xfrm>
            <a:off x="1007748" y="3407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ANGR</a:t>
            </a:r>
            <a:endParaRPr sz="2000" dirty="0"/>
          </a:p>
        </p:txBody>
      </p:sp>
      <p:pic>
        <p:nvPicPr>
          <p:cNvPr id="639" name="Google Shape;639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558015" y="3680475"/>
            <a:ext cx="2377073" cy="18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118675" y="-523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4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-312039" y="-52301"/>
            <a:ext cx="1508424" cy="1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46EC6-B69C-4B83-A348-7265AD8ADC97}"/>
              </a:ext>
            </a:extLst>
          </p:cNvPr>
          <p:cNvSpPr txBox="1"/>
          <p:nvPr/>
        </p:nvSpPr>
        <p:spPr>
          <a:xfrm>
            <a:off x="1285001" y="2403452"/>
            <a:ext cx="47670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Disassembly.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Symbolic execution.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Control-flow analysis.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Decompilation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Google Shape;638;p44">
            <a:extLst>
              <a:ext uri="{FF2B5EF4-FFF2-40B4-BE49-F238E27FC236}">
                <a16:creationId xmlns:a16="http://schemas.microsoft.com/office/drawing/2014/main" id="{78610B09-1593-46BC-A8D0-44086A7287C2}"/>
              </a:ext>
            </a:extLst>
          </p:cNvPr>
          <p:cNvSpPr txBox="1">
            <a:spLocks/>
          </p:cNvSpPr>
          <p:nvPr/>
        </p:nvSpPr>
        <p:spPr>
          <a:xfrm>
            <a:off x="1007748" y="1724014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sz="2000" dirty="0">
                <a:solidFill>
                  <a:schemeClr val="lt2"/>
                </a:solidFill>
              </a:rPr>
              <a:t>USES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>
            <a:spLocks noGrp="1"/>
          </p:cNvSpPr>
          <p:nvPr>
            <p:ph type="title"/>
          </p:nvPr>
        </p:nvSpPr>
        <p:spPr>
          <a:xfrm>
            <a:off x="3663245" y="2189295"/>
            <a:ext cx="467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analysis the binary with angr</a:t>
            </a:r>
            <a:endParaRPr dirty="0"/>
          </a:p>
        </p:txBody>
      </p:sp>
      <p:grpSp>
        <p:nvGrpSpPr>
          <p:cNvPr id="670" name="Google Shape;670;p47"/>
          <p:cNvGrpSpPr/>
          <p:nvPr/>
        </p:nvGrpSpPr>
        <p:grpSpPr>
          <a:xfrm>
            <a:off x="881997" y="1094714"/>
            <a:ext cx="2434590" cy="2434590"/>
            <a:chOff x="4233900" y="619125"/>
            <a:chExt cx="676200" cy="676200"/>
          </a:xfrm>
        </p:grpSpPr>
        <p:sp>
          <p:nvSpPr>
            <p:cNvPr id="671" name="Google Shape;671;p47"/>
            <p:cNvSpPr/>
            <p:nvPr/>
          </p:nvSpPr>
          <p:spPr>
            <a:xfrm>
              <a:off x="4233900" y="619125"/>
              <a:ext cx="676200" cy="676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 rot="5400000" flipH="1">
              <a:off x="4484925" y="860475"/>
              <a:ext cx="212400" cy="193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9525" dir="3479999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3" name="Google Shape;673;p47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>
            <a:off x="3316575" y="4118525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7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4955275" y="-343800"/>
            <a:ext cx="1740324" cy="1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"/>
          <p:cNvSpPr txBox="1">
            <a:spLocks noGrp="1"/>
          </p:cNvSpPr>
          <p:nvPr>
            <p:ph type="title"/>
          </p:nvPr>
        </p:nvSpPr>
        <p:spPr>
          <a:xfrm>
            <a:off x="4589648" y="69919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Angr</a:t>
            </a:r>
            <a:endParaRPr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83" name="Google Shape;683;p48"/>
          <p:cNvPicPr preferRelativeResize="0"/>
          <p:nvPr/>
        </p:nvPicPr>
        <p:blipFill rotWithShape="1">
          <a:blip r:embed="rId3">
            <a:alphaModFix/>
          </a:blip>
          <a:srcRect l="4173" t="13326" r="65426" b="58272"/>
          <a:stretch/>
        </p:blipFill>
        <p:spPr>
          <a:xfrm rot="10800000" flipH="1">
            <a:off x="57635" y="2733351"/>
            <a:ext cx="3917599" cy="255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94EC01-E0FD-46A7-9456-84E5C09446DA}"/>
              </a:ext>
            </a:extLst>
          </p:cNvPr>
          <p:cNvSpPr txBox="1"/>
          <p:nvPr/>
        </p:nvSpPr>
        <p:spPr>
          <a:xfrm>
            <a:off x="2156460" y="2077875"/>
            <a:ext cx="61645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angr.Project</a:t>
            </a:r>
            <a:r>
              <a:rPr lang="en-US" dirty="0">
                <a:solidFill>
                  <a:schemeClr val="bg1"/>
                </a:solidFill>
              </a:rPr>
              <a:t>(‘filename’) 	-&gt;	Open the binary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project.arch</a:t>
            </a:r>
            <a:r>
              <a:rPr lang="en-US" dirty="0">
                <a:solidFill>
                  <a:schemeClr val="bg1"/>
                </a:solidFill>
              </a:rPr>
              <a:t>		-&gt;	Display the arch of the binary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project.entry</a:t>
            </a:r>
            <a:r>
              <a:rPr lang="en-US" dirty="0">
                <a:solidFill>
                  <a:schemeClr val="bg1"/>
                </a:solidFill>
              </a:rPr>
              <a:t>		-&gt;	Display the entry address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"/>
          <p:cNvSpPr txBox="1">
            <a:spLocks noGrp="1"/>
          </p:cNvSpPr>
          <p:nvPr>
            <p:ph type="title"/>
          </p:nvPr>
        </p:nvSpPr>
        <p:spPr>
          <a:xfrm>
            <a:off x="4589648" y="69919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Loader</a:t>
            </a:r>
            <a:endParaRPr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83" name="Google Shape;683;p48"/>
          <p:cNvPicPr preferRelativeResize="0"/>
          <p:nvPr/>
        </p:nvPicPr>
        <p:blipFill rotWithShape="1">
          <a:blip r:embed="rId3">
            <a:alphaModFix/>
          </a:blip>
          <a:srcRect l="4173" t="13326" r="65426" b="58272"/>
          <a:stretch/>
        </p:blipFill>
        <p:spPr>
          <a:xfrm rot="10800000" flipH="1">
            <a:off x="-239545" y="3471755"/>
            <a:ext cx="2937025" cy="1671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94EC01-E0FD-46A7-9456-84E5C09446DA}"/>
              </a:ext>
            </a:extLst>
          </p:cNvPr>
          <p:cNvSpPr txBox="1"/>
          <p:nvPr/>
        </p:nvSpPr>
        <p:spPr>
          <a:xfrm>
            <a:off x="650108" y="2127676"/>
            <a:ext cx="7879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project.loader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     -&gt;	Display the entire memory address of binary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libc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project.loader.main_object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 -&gt;	Display the program function memory address.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project.loader.shared_objects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 -&gt;	Display the memory address of shared objects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project.loader.find_symbol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(‘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func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’)       -&gt;	Display the memory address of the function.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proj.loader.main_object.execstack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-&gt; 	Check the stack is executable.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proj.loader.main_object.pic	     -&gt; 	Check if the binary is position independent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proj.loader.main_object.plt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[‘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func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’]  	     -&gt;	Display the address of the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func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plt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4660D-87FB-4D0A-8A91-F15D25590C6F}"/>
              </a:ext>
            </a:extLst>
          </p:cNvPr>
          <p:cNvSpPr txBox="1"/>
          <p:nvPr/>
        </p:nvSpPr>
        <p:spPr>
          <a:xfrm>
            <a:off x="1607820" y="1429928"/>
            <a:ext cx="582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Loader is represent the binary in virtual address space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3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"/>
          <p:cNvSpPr txBox="1">
            <a:spLocks noGrp="1"/>
          </p:cNvSpPr>
          <p:nvPr>
            <p:ph type="title"/>
          </p:nvPr>
        </p:nvSpPr>
        <p:spPr>
          <a:xfrm>
            <a:off x="4589648" y="69919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Factory</a:t>
            </a:r>
            <a:endParaRPr sz="28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83" name="Google Shape;683;p48"/>
          <p:cNvPicPr preferRelativeResize="0"/>
          <p:nvPr/>
        </p:nvPicPr>
        <p:blipFill rotWithShape="1">
          <a:blip r:embed="rId3">
            <a:alphaModFix/>
          </a:blip>
          <a:srcRect l="4173" t="13326" r="65426" b="58272"/>
          <a:stretch/>
        </p:blipFill>
        <p:spPr>
          <a:xfrm rot="10800000" flipH="1">
            <a:off x="-239545" y="3471755"/>
            <a:ext cx="2937025" cy="1671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94EC01-E0FD-46A7-9456-84E5C09446DA}"/>
              </a:ext>
            </a:extLst>
          </p:cNvPr>
          <p:cNvSpPr txBox="1"/>
          <p:nvPr/>
        </p:nvSpPr>
        <p:spPr>
          <a:xfrm>
            <a:off x="650108" y="2127676"/>
            <a:ext cx="7879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project.factory.block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(‘main’).pp()	     -&gt;	Disassemble the function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state =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project.factory.entry_state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   -&gt;	Simulation Program State.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state.regs.rip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		     -&gt;	Address of instruction pointer.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state.regs.rax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		     -&gt; 	Address of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rax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register.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8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>
            <a:spLocks noGrp="1"/>
          </p:cNvSpPr>
          <p:nvPr>
            <p:ph type="title"/>
          </p:nvPr>
        </p:nvSpPr>
        <p:spPr>
          <a:xfrm>
            <a:off x="3663245" y="2189295"/>
            <a:ext cx="467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Solve the challenge with angr</a:t>
            </a:r>
            <a:endParaRPr dirty="0"/>
          </a:p>
        </p:txBody>
      </p:sp>
      <p:grpSp>
        <p:nvGrpSpPr>
          <p:cNvPr id="670" name="Google Shape;670;p47"/>
          <p:cNvGrpSpPr/>
          <p:nvPr/>
        </p:nvGrpSpPr>
        <p:grpSpPr>
          <a:xfrm>
            <a:off x="881997" y="1094714"/>
            <a:ext cx="2434590" cy="2434590"/>
            <a:chOff x="4233900" y="619125"/>
            <a:chExt cx="676200" cy="676200"/>
          </a:xfrm>
        </p:grpSpPr>
        <p:sp>
          <p:nvSpPr>
            <p:cNvPr id="671" name="Google Shape;671;p47"/>
            <p:cNvSpPr/>
            <p:nvPr/>
          </p:nvSpPr>
          <p:spPr>
            <a:xfrm>
              <a:off x="4233900" y="619125"/>
              <a:ext cx="676200" cy="676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 rot="5400000" flipH="1">
              <a:off x="4484925" y="860475"/>
              <a:ext cx="212400" cy="193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9525" dir="3479999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3" name="Google Shape;673;p47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>
            <a:off x="3316575" y="4118525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7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4955275" y="-343800"/>
            <a:ext cx="1740324" cy="135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06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2"/>
                </a:solidFill>
              </a:rPr>
              <a:t>Z3 Framework</a:t>
            </a:r>
            <a:endParaRPr sz="2800" dirty="0"/>
          </a:p>
        </p:txBody>
      </p:sp>
      <p:pic>
        <p:nvPicPr>
          <p:cNvPr id="693" name="Google Shape;693;p49"/>
          <p:cNvPicPr preferRelativeResize="0"/>
          <p:nvPr/>
        </p:nvPicPr>
        <p:blipFill rotWithShape="1">
          <a:blip r:embed="rId3">
            <a:alphaModFix/>
          </a:blip>
          <a:srcRect l="2243" t="-205" r="65427" b="58269"/>
          <a:stretch/>
        </p:blipFill>
        <p:spPr>
          <a:xfrm rot="10800000" flipH="1">
            <a:off x="2726175" y="3393826"/>
            <a:ext cx="3244575" cy="2932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9A6E45-3F62-4EEC-89F9-3D35F3D67A36}"/>
              </a:ext>
            </a:extLst>
          </p:cNvPr>
          <p:cNvSpPr txBox="1"/>
          <p:nvPr/>
        </p:nvSpPr>
        <p:spPr>
          <a:xfrm>
            <a:off x="1825602" y="1647119"/>
            <a:ext cx="63464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Z3 is a high-performance theorem prover developed at Microsoft Research.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Z3 is used in many applications like constraint solving, analysis of hybrid systems. 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Z3 is based on SMT (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Satisfiability modulo theories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>
            <a:spLocks noGrp="1"/>
          </p:cNvSpPr>
          <p:nvPr>
            <p:ph type="title"/>
          </p:nvPr>
        </p:nvSpPr>
        <p:spPr>
          <a:xfrm>
            <a:off x="720000" y="9043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Content</a:t>
            </a:r>
            <a:endParaRPr dirty="0"/>
          </a:p>
        </p:txBody>
      </p:sp>
      <p:sp>
        <p:nvSpPr>
          <p:cNvPr id="547" name="Google Shape;547;p39"/>
          <p:cNvSpPr txBox="1">
            <a:spLocks noGrp="1"/>
          </p:cNvSpPr>
          <p:nvPr>
            <p:ph type="body" idx="1"/>
          </p:nvPr>
        </p:nvSpPr>
        <p:spPr>
          <a:xfrm>
            <a:off x="1525695" y="1680837"/>
            <a:ext cx="775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400" dirty="0">
                <a:solidFill>
                  <a:schemeClr val="lt1"/>
                </a:solidFill>
              </a:rPr>
              <a:t>$</a:t>
            </a:r>
            <a:r>
              <a:rPr lang="en-US" sz="1400" dirty="0" err="1">
                <a:solidFill>
                  <a:schemeClr val="lt1"/>
                </a:solidFill>
              </a:rPr>
              <a:t>Whoami</a:t>
            </a:r>
            <a:endParaRPr sz="1400" dirty="0">
              <a:solidFill>
                <a:schemeClr val="lt1"/>
              </a:solidFill>
            </a:endParaRPr>
          </a:p>
          <a:p>
            <a:pPr marL="457200" marR="50800" lvl="0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400" dirty="0">
                <a:solidFill>
                  <a:schemeClr val="lt1"/>
                </a:solidFill>
              </a:rPr>
              <a:t>What is reverse engineering?</a:t>
            </a:r>
          </a:p>
          <a:p>
            <a:pPr marL="457200" marR="50800" lvl="0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400" dirty="0">
                <a:solidFill>
                  <a:schemeClr val="lt1"/>
                </a:solidFill>
              </a:rPr>
              <a:t>Process of compilation.</a:t>
            </a:r>
            <a:endParaRPr sz="1400" dirty="0">
              <a:solidFill>
                <a:schemeClr val="lt1"/>
              </a:solidFill>
            </a:endParaRPr>
          </a:p>
          <a:p>
            <a:pPr marL="457200" marR="50800" lvl="0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400" dirty="0">
                <a:solidFill>
                  <a:schemeClr val="lt1"/>
                </a:solidFill>
              </a:rPr>
              <a:t>Disassemble, Decompile  and Debug.</a:t>
            </a:r>
            <a:endParaRPr sz="1400" dirty="0">
              <a:solidFill>
                <a:schemeClr val="lt1"/>
              </a:solidFill>
            </a:endParaRPr>
          </a:p>
          <a:p>
            <a:pPr marL="457200" marR="50800" lvl="0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400" dirty="0">
                <a:solidFill>
                  <a:schemeClr val="lt1"/>
                </a:solidFill>
              </a:rPr>
              <a:t>Static and Dynamic Analysis.</a:t>
            </a:r>
          </a:p>
          <a:p>
            <a:pPr marL="457200" marR="50800" lvl="0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400" dirty="0">
                <a:solidFill>
                  <a:schemeClr val="lt1"/>
                </a:solidFill>
              </a:rPr>
              <a:t>Tools.</a:t>
            </a:r>
          </a:p>
          <a:p>
            <a:pPr marL="457200" marR="50800" lvl="0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400" dirty="0" err="1">
                <a:solidFill>
                  <a:schemeClr val="lt1"/>
                </a:solidFill>
              </a:rPr>
              <a:t>Angr</a:t>
            </a:r>
            <a:r>
              <a:rPr lang="en-US" sz="1400" dirty="0">
                <a:solidFill>
                  <a:schemeClr val="lt1"/>
                </a:solidFill>
              </a:rPr>
              <a:t>.</a:t>
            </a:r>
          </a:p>
          <a:p>
            <a:pPr marL="457200" marR="50800" lvl="0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400" dirty="0">
                <a:solidFill>
                  <a:schemeClr val="lt1"/>
                </a:solidFill>
              </a:rPr>
              <a:t>Z3.</a:t>
            </a:r>
            <a:endParaRPr sz="1400" dirty="0">
              <a:solidFill>
                <a:schemeClr val="lt1"/>
              </a:solidFill>
            </a:endParaRPr>
          </a:p>
          <a:p>
            <a:pPr marL="457200" marR="50800" lvl="0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1400" b="1" dirty="0">
                <a:solidFill>
                  <a:schemeClr val="lt1"/>
                </a:solidFill>
                <a:uFill>
                  <a:noFill/>
                </a:uFill>
              </a:rPr>
              <a:t>Live Demo</a:t>
            </a:r>
            <a:endParaRPr sz="1400" dirty="0">
              <a:solidFill>
                <a:srgbClr val="FAFAF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48" name="Google Shape;548;p39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317200" y="4417800"/>
            <a:ext cx="1740324" cy="1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0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Structure of Z3 program</a:t>
            </a:r>
            <a:endParaRPr sz="2400" dirty="0"/>
          </a:p>
        </p:txBody>
      </p:sp>
      <p:pic>
        <p:nvPicPr>
          <p:cNvPr id="742" name="Google Shape;742;p50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482440" y="3926750"/>
            <a:ext cx="2377073" cy="18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50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5198395" y="0"/>
            <a:ext cx="1466701" cy="11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C66026A-F076-4A57-BF4B-B1B026504327}"/>
              </a:ext>
            </a:extLst>
          </p:cNvPr>
          <p:cNvSpPr txBox="1"/>
          <p:nvPr/>
        </p:nvSpPr>
        <p:spPr>
          <a:xfrm>
            <a:off x="1817610" y="1615150"/>
            <a:ext cx="55983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z3 import *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= Solver()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Bool(‘x’)      # Init the variable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s.add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== 4)    # Adding Constraint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s.check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	        # Check the constraint is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satify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not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s.model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        # Final output</a:t>
            </a:r>
          </a:p>
          <a:p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1"/>
          <p:cNvSpPr txBox="1">
            <a:spLocks noGrp="1"/>
          </p:cNvSpPr>
          <p:nvPr>
            <p:ph type="title" idx="15"/>
          </p:nvPr>
        </p:nvSpPr>
        <p:spPr>
          <a:xfrm>
            <a:off x="2062825" y="2488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2"/>
                </a:solidFill>
              </a:rPr>
              <a:t>Solve the challenge using z3</a:t>
            </a:r>
            <a:endParaRPr sz="2800" dirty="0"/>
          </a:p>
        </p:txBody>
      </p:sp>
      <p:pic>
        <p:nvPicPr>
          <p:cNvPr id="761" name="Google Shape;761;p51"/>
          <p:cNvPicPr preferRelativeResize="0"/>
          <p:nvPr/>
        </p:nvPicPr>
        <p:blipFill rotWithShape="1">
          <a:blip r:embed="rId3">
            <a:alphaModFix/>
          </a:blip>
          <a:srcRect l="4173" t="13326" r="65426" b="58272"/>
          <a:stretch/>
        </p:blipFill>
        <p:spPr>
          <a:xfrm flipH="1">
            <a:off x="7341952" y="-189825"/>
            <a:ext cx="2424873" cy="15785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731;p50">
            <a:extLst>
              <a:ext uri="{FF2B5EF4-FFF2-40B4-BE49-F238E27FC236}">
                <a16:creationId xmlns:a16="http://schemas.microsoft.com/office/drawing/2014/main" id="{CC069544-AB8F-4497-8A19-2595966E1EA7}"/>
              </a:ext>
            </a:extLst>
          </p:cNvPr>
          <p:cNvGrpSpPr/>
          <p:nvPr/>
        </p:nvGrpSpPr>
        <p:grpSpPr>
          <a:xfrm>
            <a:off x="4233900" y="1580350"/>
            <a:ext cx="676200" cy="676200"/>
            <a:chOff x="4233900" y="619125"/>
            <a:chExt cx="676200" cy="676200"/>
          </a:xfrm>
        </p:grpSpPr>
        <p:sp>
          <p:nvSpPr>
            <p:cNvPr id="100" name="Google Shape;732;p50">
              <a:extLst>
                <a:ext uri="{FF2B5EF4-FFF2-40B4-BE49-F238E27FC236}">
                  <a16:creationId xmlns:a16="http://schemas.microsoft.com/office/drawing/2014/main" id="{E7AA21A1-6395-4929-B3C6-FA304EEEB16B}"/>
                </a:ext>
              </a:extLst>
            </p:cNvPr>
            <p:cNvSpPr/>
            <p:nvPr/>
          </p:nvSpPr>
          <p:spPr>
            <a:xfrm>
              <a:off x="4233900" y="619125"/>
              <a:ext cx="676200" cy="676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3;p50">
              <a:extLst>
                <a:ext uri="{FF2B5EF4-FFF2-40B4-BE49-F238E27FC236}">
                  <a16:creationId xmlns:a16="http://schemas.microsoft.com/office/drawing/2014/main" id="{2FCECB4F-6159-4A52-A6E2-7789B5655EE8}"/>
                </a:ext>
              </a:extLst>
            </p:cNvPr>
            <p:cNvSpPr/>
            <p:nvPr/>
          </p:nvSpPr>
          <p:spPr>
            <a:xfrm rot="5400000" flipH="1">
              <a:off x="4484925" y="860475"/>
              <a:ext cx="212400" cy="193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20000" y="429575"/>
            <a:ext cx="6767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Resources</a:t>
            </a:r>
            <a:endParaRPr dirty="0"/>
          </a:p>
        </p:txBody>
      </p:sp>
      <p:pic>
        <p:nvPicPr>
          <p:cNvPr id="835" name="Google Shape;835;p53"/>
          <p:cNvPicPr preferRelativeResize="0"/>
          <p:nvPr/>
        </p:nvPicPr>
        <p:blipFill rotWithShape="1">
          <a:blip r:embed="rId3">
            <a:alphaModFix/>
          </a:blip>
          <a:srcRect l="4173" t="1527" r="65426" b="58271"/>
          <a:stretch/>
        </p:blipFill>
        <p:spPr>
          <a:xfrm rot="10800000">
            <a:off x="5793423" y="1895075"/>
            <a:ext cx="2024151" cy="18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41DE-CF96-4389-A5F5-DC657D27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98700"/>
            <a:ext cx="6544045" cy="2546100"/>
          </a:xfrm>
        </p:spPr>
        <p:txBody>
          <a:bodyPr/>
          <a:lstStyle/>
          <a:p>
            <a:r>
              <a:rPr lang="en-US" dirty="0"/>
              <a:t>crackmes.one</a:t>
            </a:r>
          </a:p>
          <a:p>
            <a:r>
              <a:rPr lang="en-IN" dirty="0"/>
              <a:t>ctfsites.github.io</a:t>
            </a:r>
          </a:p>
          <a:p>
            <a:r>
              <a:rPr lang="en-IN" dirty="0"/>
              <a:t>challenges.re</a:t>
            </a:r>
          </a:p>
          <a:p>
            <a:r>
              <a:rPr lang="en-IN" dirty="0" err="1"/>
              <a:t>Tryhackme</a:t>
            </a:r>
            <a:r>
              <a:rPr lang="en-IN" dirty="0"/>
              <a:t> :  </a:t>
            </a:r>
            <a:r>
              <a:rPr lang="en-IN" dirty="0">
                <a:hlinkClick r:id="rId4"/>
              </a:rPr>
              <a:t>Reversing ELF</a:t>
            </a:r>
            <a:r>
              <a:rPr lang="en-IN" dirty="0"/>
              <a:t>, </a:t>
            </a:r>
            <a:r>
              <a:rPr lang="en-IN" dirty="0">
                <a:hlinkClick r:id="rId5"/>
              </a:rPr>
              <a:t>Reverse Engineering</a:t>
            </a:r>
            <a:r>
              <a:rPr lang="en-IN" dirty="0"/>
              <a:t>, </a:t>
            </a:r>
            <a:r>
              <a:rPr lang="en-IN" dirty="0">
                <a:hlinkClick r:id="rId6"/>
              </a:rPr>
              <a:t>Windows </a:t>
            </a:r>
            <a:r>
              <a:rPr lang="en-IN" dirty="0" err="1">
                <a:hlinkClick r:id="rId6"/>
              </a:rPr>
              <a:t>RevEng</a:t>
            </a:r>
            <a:r>
              <a:rPr lang="en-IN" dirty="0"/>
              <a:t>, 		</a:t>
            </a:r>
            <a:r>
              <a:rPr lang="en-IN" dirty="0">
                <a:hlinkClick r:id="rId7"/>
              </a:rPr>
              <a:t>Brainstorm</a:t>
            </a:r>
            <a:r>
              <a:rPr lang="en-IN" dirty="0"/>
              <a:t>.</a:t>
            </a:r>
          </a:p>
          <a:p>
            <a:r>
              <a:rPr lang="en-IN" dirty="0" err="1"/>
              <a:t>HackTheBox</a:t>
            </a:r>
            <a:endParaRPr lang="en-IN" dirty="0"/>
          </a:p>
          <a:p>
            <a:r>
              <a:rPr lang="en-IN" dirty="0" err="1">
                <a:hlinkClick r:id="rId8"/>
              </a:rPr>
              <a:t>RESources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2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Thank 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26" name="Google Shape;826;p52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3741125" y="4099188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52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68540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52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6209800" y="0"/>
            <a:ext cx="1740324" cy="1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12DF-9EC9-4F6A-9B6F-35DB9710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&lt;&lt; WHOAMI &gt;&gt;</a:t>
            </a: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A9CB-A204-45E2-9039-52DB962A4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just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Rakesh Kumar  ( 0xrakesh )</a:t>
            </a:r>
          </a:p>
          <a:p>
            <a:pPr marL="15240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Computer science student</a:t>
            </a:r>
          </a:p>
          <a:p>
            <a:pPr marL="15240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CTF Player</a:t>
            </a:r>
          </a:p>
          <a:p>
            <a:pPr marL="15240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15240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TamilCTF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Member </a:t>
            </a:r>
          </a:p>
          <a:p>
            <a:pPr marL="15240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152400" indent="0">
              <a:buNone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Interested in reverse engineering and cryptography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485FE-D114-4D9B-BBF7-3B94AD0BE6F7}"/>
              </a:ext>
            </a:extLst>
          </p:cNvPr>
          <p:cNvSpPr txBox="1"/>
          <p:nvPr/>
        </p:nvSpPr>
        <p:spPr>
          <a:xfrm>
            <a:off x="898414" y="33251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Social Media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5C69D-0B9B-4E0A-97C4-5EBD5880D5D9}"/>
              </a:ext>
            </a:extLst>
          </p:cNvPr>
          <p:cNvSpPr txBox="1"/>
          <p:nvPr/>
        </p:nvSpPr>
        <p:spPr>
          <a:xfrm>
            <a:off x="1278881" y="3712825"/>
            <a:ext cx="329311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http://0xrakesh.github.io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0xrakesh   	     @GITHUB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IN" sz="1100" dirty="0">
                <a:solidFill>
                  <a:schemeClr val="bg1"/>
                </a:solidFill>
              </a:rPr>
              <a:t>0xcyberhackz       @TWITTER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C8849-DFDD-4DB6-9A20-CF930872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53" y="1170125"/>
            <a:ext cx="1951563" cy="19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7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 txBox="1">
            <a:spLocks noGrp="1"/>
          </p:cNvSpPr>
          <p:nvPr>
            <p:ph type="title" idx="21"/>
          </p:nvPr>
        </p:nvSpPr>
        <p:spPr>
          <a:xfrm>
            <a:off x="720000" y="9351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What is reverse engineering</a:t>
            </a:r>
            <a:endParaRPr sz="2000" dirty="0"/>
          </a:p>
        </p:txBody>
      </p:sp>
      <p:pic>
        <p:nvPicPr>
          <p:cNvPr id="578" name="Google Shape;578;p40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 flipH="1">
            <a:off x="5446425" y="-242674"/>
            <a:ext cx="1508424" cy="1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24E2C5-0C40-49EA-B191-E5AC7399F2AD}"/>
              </a:ext>
            </a:extLst>
          </p:cNvPr>
          <p:cNvSpPr txBox="1"/>
          <p:nvPr/>
        </p:nvSpPr>
        <p:spPr>
          <a:xfrm>
            <a:off x="1281145" y="2009592"/>
            <a:ext cx="689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wis721 Blk BT" panose="020B0904030502020204" pitchFamily="34" charset="0"/>
              </a:rPr>
              <a:t>Reverse engineering is the process of analyzing the program’s function and structure.</a:t>
            </a:r>
            <a:endParaRPr lang="en-IN" dirty="0">
              <a:solidFill>
                <a:schemeClr val="bg1"/>
              </a:solidFill>
              <a:latin typeface="Swis721 Blk BT" panose="020B09040305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3EA602-A850-4DAC-891F-63021D08E328}"/>
              </a:ext>
            </a:extLst>
          </p:cNvPr>
          <p:cNvSpPr txBox="1"/>
          <p:nvPr/>
        </p:nvSpPr>
        <p:spPr>
          <a:xfrm>
            <a:off x="1281145" y="2753323"/>
            <a:ext cx="689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wis721 Blk BT" panose="020B0904030502020204" pitchFamily="34" charset="0"/>
              </a:rPr>
              <a:t>Reverse engineering play a major role in malware analysis.</a:t>
            </a:r>
            <a:endParaRPr lang="en-IN" dirty="0">
              <a:solidFill>
                <a:schemeClr val="bg1"/>
              </a:solidFill>
              <a:latin typeface="Swis721 Blk BT" panose="020B09040305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84B1C4C1-887D-44A3-BB2D-B42E0642A358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CPU work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9BA3AB-D804-4B92-9C4F-C8EAA596EA62}"/>
              </a:ext>
            </a:extLst>
          </p:cNvPr>
          <p:cNvSpPr txBox="1"/>
          <p:nvPr/>
        </p:nvSpPr>
        <p:spPr>
          <a:xfrm>
            <a:off x="1122218" y="165130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BCB4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C1BCB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C1BCB4"/>
                </a:solidFill>
                <a:effectLst/>
                <a:latin typeface="arial" panose="020B0604020202020204" pitchFamily="34" charset="0"/>
              </a:rPr>
              <a:t>CPU executes an instruction by fetching it from memory, using its ALU to perform an operation</a:t>
            </a:r>
            <a:r>
              <a:rPr lang="en-US" b="0" i="0" dirty="0">
                <a:solidFill>
                  <a:srgbClr val="C1BCB4"/>
                </a:solidFill>
                <a:effectLst/>
                <a:latin typeface="arial" panose="020B0604020202020204" pitchFamily="34" charset="0"/>
              </a:rPr>
              <a:t>, and then storing the result to memory.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D00A0-4C40-469F-B1CA-8E83178BD99E}"/>
              </a:ext>
            </a:extLst>
          </p:cNvPr>
          <p:cNvSpPr txBox="1"/>
          <p:nvPr/>
        </p:nvSpPr>
        <p:spPr>
          <a:xfrm>
            <a:off x="1122218" y="275353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1BCB4"/>
                </a:solidFill>
                <a:effectLst/>
                <a:latin typeface="arial" panose="020B0604020202020204" pitchFamily="34" charset="0"/>
              </a:rPr>
              <a:t>The actual mathematical operation for each instruction is performed by a combinational logic circuit within the CPU's processor known as the arithmetic–logic unit or ALU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4080B4-8DC0-4A46-A033-03DC1D44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02" y="1003536"/>
            <a:ext cx="2139994" cy="15682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72D3EE7-F305-4B2D-A74B-B4B61198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26" y="2753537"/>
            <a:ext cx="2024746" cy="17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6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B62182-3C55-49E1-8C53-ADCF92C8A7A0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CPU Registers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65080-A9C7-42E0-863C-6F730992F61D}"/>
              </a:ext>
            </a:extLst>
          </p:cNvPr>
          <p:cNvSpPr txBox="1"/>
          <p:nvPr/>
        </p:nvSpPr>
        <p:spPr>
          <a:xfrm>
            <a:off x="1188720" y="1219200"/>
            <a:ext cx="5950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Purpose Register :  </a:t>
            </a:r>
            <a:r>
              <a:rPr lang="en-US" b="1" dirty="0">
                <a:solidFill>
                  <a:schemeClr val="bg1"/>
                </a:solidFill>
              </a:rPr>
              <a:t>EAX, EBX, ECX, EDX, ESP, EBP, EDI, ESI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25CB1F-84E7-4CED-A43E-A14A3C19F172}"/>
              </a:ext>
            </a:extLst>
          </p:cNvPr>
          <p:cNvSpPr txBox="1"/>
          <p:nvPr/>
        </p:nvSpPr>
        <p:spPr>
          <a:xfrm>
            <a:off x="1188720" y="1652252"/>
            <a:ext cx="4318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Special Purpose Register:   </a:t>
            </a:r>
            <a:r>
              <a:rPr lang="en-US" b="1" dirty="0">
                <a:solidFill>
                  <a:schemeClr val="bg1"/>
                </a:solidFill>
              </a:rPr>
              <a:t>EIP, Program Counter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" name="Title 9">
            <a:extLst>
              <a:ext uri="{FF2B5EF4-FFF2-40B4-BE49-F238E27FC236}">
                <a16:creationId xmlns:a16="http://schemas.microsoft.com/office/drawing/2014/main" id="{B8EBBFF6-08CD-479C-8F29-9874E64A43ED}"/>
              </a:ext>
            </a:extLst>
          </p:cNvPr>
          <p:cNvSpPr txBox="1">
            <a:spLocks/>
          </p:cNvSpPr>
          <p:nvPr/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Assembly Instruction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F87AB-0EFF-45A9-8675-25BEDD12C4CD}"/>
              </a:ext>
            </a:extLst>
          </p:cNvPr>
          <p:cNvSpPr txBox="1"/>
          <p:nvPr/>
        </p:nvSpPr>
        <p:spPr>
          <a:xfrm>
            <a:off x="1356360" y="3124200"/>
            <a:ext cx="217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mov </a:t>
            </a:r>
            <a:r>
              <a:rPr lang="en-US" dirty="0" err="1">
                <a:solidFill>
                  <a:schemeClr val="bg1"/>
                </a:solidFill>
              </a:rPr>
              <a:t>eax</a:t>
            </a:r>
            <a:r>
              <a:rPr lang="en-US" dirty="0">
                <a:solidFill>
                  <a:schemeClr val="bg1"/>
                </a:solidFill>
              </a:rPr>
              <a:t>, 4</a:t>
            </a:r>
          </a:p>
          <a:p>
            <a:r>
              <a:rPr lang="en-US" dirty="0">
                <a:solidFill>
                  <a:schemeClr val="bg1"/>
                </a:solidFill>
              </a:rPr>
              <a:t> mov </a:t>
            </a:r>
            <a:r>
              <a:rPr lang="en-US" dirty="0" err="1">
                <a:solidFill>
                  <a:schemeClr val="bg1"/>
                </a:solidFill>
              </a:rPr>
              <a:t>ecx</a:t>
            </a:r>
            <a:r>
              <a:rPr lang="en-US" dirty="0">
                <a:solidFill>
                  <a:schemeClr val="bg1"/>
                </a:solidFill>
              </a:rPr>
              <a:t>, 2</a:t>
            </a:r>
          </a:p>
          <a:p>
            <a:r>
              <a:rPr lang="en-US" dirty="0">
                <a:solidFill>
                  <a:schemeClr val="bg1"/>
                </a:solidFill>
              </a:rPr>
              <a:t> add </a:t>
            </a:r>
            <a:r>
              <a:rPr lang="en-US" dirty="0" err="1">
                <a:solidFill>
                  <a:schemeClr val="bg1"/>
                </a:solidFill>
              </a:rPr>
              <a:t>eax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ecx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sub </a:t>
            </a:r>
            <a:r>
              <a:rPr lang="en-US" dirty="0" err="1">
                <a:solidFill>
                  <a:schemeClr val="bg1"/>
                </a:solidFill>
              </a:rPr>
              <a:t>eax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ecx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86B3E5-559B-4C95-8EA0-4F65ACAA7B94}"/>
              </a:ext>
            </a:extLst>
          </p:cNvPr>
          <p:cNvSpPr/>
          <p:nvPr/>
        </p:nvSpPr>
        <p:spPr>
          <a:xfrm flipV="1">
            <a:off x="312420" y="2226129"/>
            <a:ext cx="849630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60B6A-BCB9-487C-B5DF-966D63A36F3D}"/>
              </a:ext>
            </a:extLst>
          </p:cNvPr>
          <p:cNvSpPr/>
          <p:nvPr/>
        </p:nvSpPr>
        <p:spPr>
          <a:xfrm rot="5400000">
            <a:off x="3458665" y="3517040"/>
            <a:ext cx="2536103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01F5B2-8280-4F01-8DB2-4FFE3A327A4A}"/>
              </a:ext>
            </a:extLst>
          </p:cNvPr>
          <p:cNvSpPr txBox="1"/>
          <p:nvPr/>
        </p:nvSpPr>
        <p:spPr>
          <a:xfrm>
            <a:off x="6053538" y="3124200"/>
            <a:ext cx="217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= 4</a:t>
            </a:r>
          </a:p>
          <a:p>
            <a:r>
              <a:rPr lang="en-US" dirty="0">
                <a:solidFill>
                  <a:schemeClr val="bg1"/>
                </a:solidFill>
              </a:rPr>
              <a:t>B = 2</a:t>
            </a:r>
          </a:p>
          <a:p>
            <a:r>
              <a:rPr lang="en-US" dirty="0">
                <a:solidFill>
                  <a:schemeClr val="bg1"/>
                </a:solidFill>
              </a:rPr>
              <a:t>A+B</a:t>
            </a:r>
          </a:p>
          <a:p>
            <a:r>
              <a:rPr lang="en-US" dirty="0">
                <a:solidFill>
                  <a:schemeClr val="bg1"/>
                </a:solidFill>
              </a:rPr>
              <a:t>A-B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5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219925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3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7975825" y="3784625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77;p40">
            <a:extLst>
              <a:ext uri="{FF2B5EF4-FFF2-40B4-BE49-F238E27FC236}">
                <a16:creationId xmlns:a16="http://schemas.microsoft.com/office/drawing/2014/main" id="{12762BC8-C108-4B9B-8E23-B6B6815EA6BD}"/>
              </a:ext>
            </a:extLst>
          </p:cNvPr>
          <p:cNvSpPr txBox="1">
            <a:spLocks/>
          </p:cNvSpPr>
          <p:nvPr/>
        </p:nvSpPr>
        <p:spPr>
          <a:xfrm>
            <a:off x="590699" y="3570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dirty="0">
                <a:solidFill>
                  <a:schemeClr val="lt2"/>
                </a:solidFill>
              </a:rPr>
              <a:t>Compilation Process: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E0C32-35DC-459A-827D-FB216171CA5C}"/>
              </a:ext>
            </a:extLst>
          </p:cNvPr>
          <p:cNvSpPr txBox="1"/>
          <p:nvPr/>
        </p:nvSpPr>
        <p:spPr>
          <a:xfrm>
            <a:off x="3812824" y="1158112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 Code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C9E96-83A7-4C5F-A2DD-304E99EBA1D1}"/>
              </a:ext>
            </a:extLst>
          </p:cNvPr>
          <p:cNvSpPr txBox="1"/>
          <p:nvPr/>
        </p:nvSpPr>
        <p:spPr>
          <a:xfrm>
            <a:off x="3812824" y="169425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Preprocessor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4EE4F-CCC2-4393-8841-874096D9AF89}"/>
              </a:ext>
            </a:extLst>
          </p:cNvPr>
          <p:cNvSpPr txBox="1"/>
          <p:nvPr/>
        </p:nvSpPr>
        <p:spPr>
          <a:xfrm>
            <a:off x="3783969" y="2230388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31B35-358F-4895-BDDC-358C34AEE995}"/>
              </a:ext>
            </a:extLst>
          </p:cNvPr>
          <p:cNvSpPr txBox="1"/>
          <p:nvPr/>
        </p:nvSpPr>
        <p:spPr>
          <a:xfrm>
            <a:off x="3783969" y="271347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Assembler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3E3E8-31F1-40A6-971F-C614150DA1FC}"/>
              </a:ext>
            </a:extLst>
          </p:cNvPr>
          <p:cNvSpPr txBox="1"/>
          <p:nvPr/>
        </p:nvSpPr>
        <p:spPr>
          <a:xfrm>
            <a:off x="3783969" y="324961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CF183-41F1-4E4A-BD51-385BE35313E3}"/>
              </a:ext>
            </a:extLst>
          </p:cNvPr>
          <p:cNvSpPr txBox="1"/>
          <p:nvPr/>
        </p:nvSpPr>
        <p:spPr>
          <a:xfrm>
            <a:off x="3756077" y="3732708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 file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A2B14D2-DE76-49AD-8CE7-4DE831232D42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>
            <a:off x="5042648" y="1312001"/>
            <a:ext cx="19236" cy="536138"/>
          </a:xfrm>
          <a:prstGeom prst="bentConnector3">
            <a:avLst>
              <a:gd name="adj1" fmla="val 1288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888048D-C122-492D-9DFB-969E61826CF1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3783970" y="1848139"/>
            <a:ext cx="28855" cy="536138"/>
          </a:xfrm>
          <a:prstGeom prst="bentConnector3">
            <a:avLst>
              <a:gd name="adj1" fmla="val 892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47D9519-C28D-4B9C-AA8A-323AC2FFB863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685178" y="2384277"/>
            <a:ext cx="129842" cy="483091"/>
          </a:xfrm>
          <a:prstGeom prst="bentConnector3">
            <a:avLst>
              <a:gd name="adj1" fmla="val 476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043D2E3-935F-4A72-B94E-302D04473D5C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3783969" y="2867368"/>
            <a:ext cx="12700" cy="53613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EC9103-0A43-4AE3-A3AC-DA352D6A376C}"/>
              </a:ext>
            </a:extLst>
          </p:cNvPr>
          <p:cNvCxnSpPr>
            <a:cxnSpLocks/>
          </p:cNvCxnSpPr>
          <p:nvPr/>
        </p:nvCxnSpPr>
        <p:spPr>
          <a:xfrm>
            <a:off x="4404535" y="3403505"/>
            <a:ext cx="699871" cy="483091"/>
          </a:xfrm>
          <a:prstGeom prst="bentConnector3">
            <a:avLst>
              <a:gd name="adj1" fmla="val 132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>
            <a:spLocks noGrp="1"/>
          </p:cNvSpPr>
          <p:nvPr>
            <p:ph type="title"/>
          </p:nvPr>
        </p:nvSpPr>
        <p:spPr>
          <a:xfrm>
            <a:off x="1724023" y="1358876"/>
            <a:ext cx="2397125" cy="444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Decompiler</a:t>
            </a:r>
            <a:endParaRPr sz="2000" dirty="0"/>
          </a:p>
        </p:txBody>
      </p:sp>
      <p:sp>
        <p:nvSpPr>
          <p:cNvPr id="584" name="Google Shape;584;p41"/>
          <p:cNvSpPr txBox="1">
            <a:spLocks noGrp="1"/>
          </p:cNvSpPr>
          <p:nvPr>
            <p:ph type="subTitle" idx="1"/>
          </p:nvPr>
        </p:nvSpPr>
        <p:spPr>
          <a:xfrm>
            <a:off x="960724" y="1985175"/>
            <a:ext cx="3923725" cy="1173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Decompiling is the process of translating the object code or compiled code to source code.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(Low-Level Code -&gt; High Level Code )</a:t>
            </a:r>
            <a:endParaRPr dirty="0"/>
          </a:p>
        </p:txBody>
      </p:sp>
      <p:pic>
        <p:nvPicPr>
          <p:cNvPr id="585" name="Google Shape;585;p41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325725" y="41391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1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68540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1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7258050" y="0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83;p41">
            <a:extLst>
              <a:ext uri="{FF2B5EF4-FFF2-40B4-BE49-F238E27FC236}">
                <a16:creationId xmlns:a16="http://schemas.microsoft.com/office/drawing/2014/main" id="{6ABF8391-F14C-482C-B919-EA236CD18A1F}"/>
              </a:ext>
            </a:extLst>
          </p:cNvPr>
          <p:cNvSpPr txBox="1">
            <a:spLocks/>
          </p:cNvSpPr>
          <p:nvPr/>
        </p:nvSpPr>
        <p:spPr>
          <a:xfrm>
            <a:off x="5482928" y="1358876"/>
            <a:ext cx="2397125" cy="444524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sz="4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 sz="2000" dirty="0">
                <a:solidFill>
                  <a:schemeClr val="lt2"/>
                </a:solidFill>
              </a:rPr>
              <a:t>Disassembler</a:t>
            </a:r>
            <a:endParaRPr lang="en-IN" sz="2000" dirty="0"/>
          </a:p>
        </p:txBody>
      </p:sp>
      <p:sp>
        <p:nvSpPr>
          <p:cNvPr id="8" name="Google Shape;584;p41">
            <a:extLst>
              <a:ext uri="{FF2B5EF4-FFF2-40B4-BE49-F238E27FC236}">
                <a16:creationId xmlns:a16="http://schemas.microsoft.com/office/drawing/2014/main" id="{E6394332-20C1-407E-8E13-4136AC6DD03A}"/>
              </a:ext>
            </a:extLst>
          </p:cNvPr>
          <p:cNvSpPr txBox="1">
            <a:spLocks/>
          </p:cNvSpPr>
          <p:nvPr/>
        </p:nvSpPr>
        <p:spPr>
          <a:xfrm>
            <a:off x="4884449" y="1987550"/>
            <a:ext cx="3923725" cy="11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Disassemble is the process of translating the object code or compiled code to assembly code.</a:t>
            </a:r>
          </a:p>
          <a:p>
            <a:pPr marL="0" indent="0">
              <a:spcAft>
                <a:spcPts val="1600"/>
              </a:spcAft>
            </a:pPr>
            <a:r>
              <a:rPr lang="en-US" dirty="0"/>
              <a:t>(Low-Level Code -&gt; Assembly Code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41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flipH="1">
            <a:off x="2325725" y="41391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1"/>
          <p:cNvPicPr preferRelativeResize="0"/>
          <p:nvPr/>
        </p:nvPicPr>
        <p:blipFill rotWithShape="1">
          <a:blip r:embed="rId3">
            <a:alphaModFix/>
          </a:blip>
          <a:srcRect l="79634" t="23164" r="8550" b="47919"/>
          <a:stretch/>
        </p:blipFill>
        <p:spPr>
          <a:xfrm flipH="1">
            <a:off x="0" y="68540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1"/>
          <p:cNvPicPr preferRelativeResize="0"/>
          <p:nvPr/>
        </p:nvPicPr>
        <p:blipFill rotWithShape="1">
          <a:blip r:embed="rId3">
            <a:alphaModFix/>
          </a:blip>
          <a:srcRect l="51441" t="67649" r="31153" b="12845"/>
          <a:stretch/>
        </p:blipFill>
        <p:spPr>
          <a:xfrm rot="10800000">
            <a:off x="7258050" y="0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CE02AA-73A6-4F4C-8141-D1A21587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0" y="863850"/>
            <a:ext cx="7704000" cy="841800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Debug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896559-9430-4A2B-8A7B-A22503EB3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4050" y="1516099"/>
            <a:ext cx="4661100" cy="1681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Debugging is the process of finding and removing errors from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In simple words, tracing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4051298385"/>
      </p:ext>
    </p:extLst>
  </p:cSld>
  <p:clrMapOvr>
    <a:masterClrMapping/>
  </p:clrMapOvr>
</p:sld>
</file>

<file path=ppt/theme/theme1.xml><?xml version="1.0" encoding="utf-8"?>
<a:theme xmlns:a="http://schemas.openxmlformats.org/drawingml/2006/main" name="Gameplays Streamer Project Proposal by Slidesgo">
  <a:themeElements>
    <a:clrScheme name="Simple Light">
      <a:dk1>
        <a:srgbClr val="2D0045"/>
      </a:dk1>
      <a:lt1>
        <a:srgbClr val="FFFFFF"/>
      </a:lt1>
      <a:dk2>
        <a:srgbClr val="FF07FF"/>
      </a:dk2>
      <a:lt2>
        <a:srgbClr val="09E3E8"/>
      </a:lt2>
      <a:accent1>
        <a:srgbClr val="5648FE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834</Words>
  <Application>Microsoft Office PowerPoint</Application>
  <PresentationFormat>On-screen Show (16:9)</PresentationFormat>
  <Paragraphs>137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Poppins</vt:lpstr>
      <vt:lpstr>Assistant</vt:lpstr>
      <vt:lpstr>Cascadia Mono SemiLight</vt:lpstr>
      <vt:lpstr>Swis721 Blk BT</vt:lpstr>
      <vt:lpstr>Arial</vt:lpstr>
      <vt:lpstr>Wingdings</vt:lpstr>
      <vt:lpstr>ROG Fonts</vt:lpstr>
      <vt:lpstr>Poppins Medium</vt:lpstr>
      <vt:lpstr>Cascadia Code SemiBold</vt:lpstr>
      <vt:lpstr>Bebas Neue</vt:lpstr>
      <vt:lpstr>Open Sans</vt:lpstr>
      <vt:lpstr>Arial</vt:lpstr>
      <vt:lpstr>Roboto</vt:lpstr>
      <vt:lpstr>Gameplays Streamer Project Proposal by Slidesgo</vt:lpstr>
      <vt:lpstr>Reverse Engineering with angr and z3</vt:lpstr>
      <vt:lpstr>Content</vt:lpstr>
      <vt:lpstr>&lt;&lt; WHOAMI &gt;&gt;</vt:lpstr>
      <vt:lpstr>What is reverse engineering</vt:lpstr>
      <vt:lpstr>How CPU work</vt:lpstr>
      <vt:lpstr>CPU Registers</vt:lpstr>
      <vt:lpstr>PowerPoint Presentation</vt:lpstr>
      <vt:lpstr>Decompiler</vt:lpstr>
      <vt:lpstr>Debug</vt:lpstr>
      <vt:lpstr>Reverse Engineering</vt:lpstr>
      <vt:lpstr>Basic tools</vt:lpstr>
      <vt:lpstr>Demo</vt:lpstr>
      <vt:lpstr>ANGR</vt:lpstr>
      <vt:lpstr>Let’s analysis the binary with angr</vt:lpstr>
      <vt:lpstr>Angr</vt:lpstr>
      <vt:lpstr>Loader</vt:lpstr>
      <vt:lpstr>Factory</vt:lpstr>
      <vt:lpstr>Solve the challenge with angr</vt:lpstr>
      <vt:lpstr>Z3 Framework</vt:lpstr>
      <vt:lpstr>Structure of Z3 program</vt:lpstr>
      <vt:lpstr>Solve the challenge using z3</vt:lpstr>
      <vt:lpstr>Resources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with angr and z3</dc:title>
  <dc:creator>Rakesh Kumar</dc:creator>
  <cp:lastModifiedBy>Rakesh Kumar</cp:lastModifiedBy>
  <cp:revision>32</cp:revision>
  <dcterms:modified xsi:type="dcterms:W3CDTF">2022-02-20T08:51:29Z</dcterms:modified>
</cp:coreProperties>
</file>