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2"/>
  </p:notesMasterIdLst>
  <p:handoutMasterIdLst>
    <p:handoutMasterId r:id="rId63"/>
  </p:handoutMasterIdLst>
  <p:sldIdLst>
    <p:sldId id="257" r:id="rId2"/>
    <p:sldId id="258" r:id="rId3"/>
    <p:sldId id="259" r:id="rId4"/>
    <p:sldId id="260" r:id="rId5"/>
    <p:sldId id="313" r:id="rId6"/>
    <p:sldId id="274" r:id="rId7"/>
    <p:sldId id="262" r:id="rId8"/>
    <p:sldId id="265" r:id="rId9"/>
    <p:sldId id="266" r:id="rId10"/>
    <p:sldId id="267" r:id="rId11"/>
    <p:sldId id="268" r:id="rId12"/>
    <p:sldId id="269" r:id="rId13"/>
    <p:sldId id="270" r:id="rId14"/>
    <p:sldId id="271" r:id="rId15"/>
    <p:sldId id="272" r:id="rId16"/>
    <p:sldId id="273"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15" r:id="rId49"/>
    <p:sldId id="306" r:id="rId50"/>
    <p:sldId id="307" r:id="rId51"/>
    <p:sldId id="308" r:id="rId52"/>
    <p:sldId id="309" r:id="rId53"/>
    <p:sldId id="310" r:id="rId54"/>
    <p:sldId id="311" r:id="rId55"/>
    <p:sldId id="316" r:id="rId56"/>
    <p:sldId id="317" r:id="rId57"/>
    <p:sldId id="318" r:id="rId58"/>
    <p:sldId id="319" r:id="rId59"/>
    <p:sldId id="320" r:id="rId60"/>
    <p:sldId id="321"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4" d="100"/>
          <a:sy n="84"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481501-94FE-A540-A52C-E378A12D9C46}" type="datetimeFigureOut">
              <a:rPr lang="en-US" smtClean="0"/>
              <a:t>12/5/2015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9573642-5061-BD46-AAF6-98A725172C54}" type="slidenum">
              <a:rPr lang="en-US" smtClean="0"/>
              <a:t>‹#›</a:t>
            </a:fld>
            <a:endParaRPr lang="en-US"/>
          </a:p>
        </p:txBody>
      </p:sp>
    </p:spTree>
    <p:extLst>
      <p:ext uri="{BB962C8B-B14F-4D97-AF65-F5344CB8AC3E}">
        <p14:creationId xmlns:p14="http://schemas.microsoft.com/office/powerpoint/2010/main" val="5475268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1AFAC7-CA53-A746-9255-01D97991E0E7}" type="datetimeFigureOut">
              <a:rPr lang="en-US" smtClean="0"/>
              <a:t>12/5/2015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AE1DE9-5194-004F-977C-B416BCA64D12}" type="slidenum">
              <a:rPr lang="en-US" smtClean="0"/>
              <a:t>‹#›</a:t>
            </a:fld>
            <a:endParaRPr lang="en-US"/>
          </a:p>
        </p:txBody>
      </p:sp>
    </p:spTree>
    <p:extLst>
      <p:ext uri="{BB962C8B-B14F-4D97-AF65-F5344CB8AC3E}">
        <p14:creationId xmlns:p14="http://schemas.microsoft.com/office/powerpoint/2010/main" val="33834555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amazon.com/Professional-Rootkits-Programmer-Ric-Vieler/dp/0470101547/ref=sr_1_5?ie=UTF8&amp;s=books&amp;qid=1272413982&amp;sr=8-5"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www.amazon.com/Rootkits-Subverting-Windows-Greg-Hoglund/dp/0321294319/ref=sr_1_1?ie=UTF8&amp;s=books&amp;qid=1272413982&amp;sr=8-1" TargetMode="External"/><Relationship Id="rId5" Type="http://schemas.openxmlformats.org/officeDocument/2006/relationships/hyperlink" Target="http://www.amazon.com/Rootkit-Arsenal-Escape-Evasion-Corners/dp/1598220616/ref=sr_1_2?ie=UTF8&amp;s=books&amp;qid=1272413982&amp;sr=8-2" TargetMode="External"/><Relationship Id="rId4" Type="http://schemas.openxmlformats.org/officeDocument/2006/relationships/hyperlink" Target="http://www.amazon.com/HACKING-EXPOSED-MALWARE-ROOTKITS-Michael/dp/0071591184/ref=sr_1_4?ie=UTF8&amp;s=books&amp;qid=1272413982&amp;sr=8-4"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53A85783-43C2-D048-96F5-CC7087859127}" type="slidenum">
              <a:rPr lang="en-US" sz="1200"/>
              <a:pPr/>
              <a:t>1</a:t>
            </a:fld>
            <a:endParaRPr lang="en-US" sz="12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ea typeface="ＭＳ Ｐゴシック" charset="0"/>
                <a:cs typeface="ＭＳ Ｐゴシック" charset="0"/>
              </a:rPr>
              <a:t>11-2164</a:t>
            </a:r>
          </a:p>
        </p:txBody>
      </p:sp>
    </p:spTree>
    <p:extLst>
      <p:ext uri="{BB962C8B-B14F-4D97-AF65-F5344CB8AC3E}">
        <p14:creationId xmlns:p14="http://schemas.microsoft.com/office/powerpoint/2010/main" val="3231207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They're in your keyboard controller,</a:t>
            </a:r>
            <a:r>
              <a:rPr lang="en-US" baseline="0" dirty="0" smtClean="0"/>
              <a:t> </a:t>
            </a:r>
            <a:r>
              <a:rPr lang="en-US" baseline="0" dirty="0" err="1" smtClean="0"/>
              <a:t>pwning</a:t>
            </a:r>
            <a:r>
              <a:rPr lang="en-US" baseline="0" dirty="0" smtClean="0"/>
              <a:t> your </a:t>
            </a:r>
            <a:r>
              <a:rPr lang="en-US" baseline="0" dirty="0" err="1" smtClean="0"/>
              <a:t>SMMz</a:t>
            </a:r>
            <a:endParaRPr lang="en-US" dirty="0" smtClean="0"/>
          </a:p>
          <a:p>
            <a:endParaRPr lang="en-US" dirty="0"/>
          </a:p>
        </p:txBody>
      </p:sp>
      <p:sp>
        <p:nvSpPr>
          <p:cNvPr id="4" name="Slide Number Placeholder 3"/>
          <p:cNvSpPr>
            <a:spLocks noGrp="1"/>
          </p:cNvSpPr>
          <p:nvPr>
            <p:ph type="sldNum" sz="quarter" idx="10"/>
          </p:nvPr>
        </p:nvSpPr>
        <p:spPr/>
        <p:txBody>
          <a:bodyPr/>
          <a:lstStyle/>
          <a:p>
            <a:fld id="{36AE1DE9-5194-004F-977C-B416BCA64D12}" type="slidenum">
              <a:rPr lang="en-US" smtClean="0"/>
              <a:t>51</a:t>
            </a:fld>
            <a:endParaRPr lang="en-US"/>
          </a:p>
        </p:txBody>
      </p:sp>
    </p:spTree>
    <p:extLst>
      <p:ext uri="{BB962C8B-B14F-4D97-AF65-F5344CB8AC3E}">
        <p14:creationId xmlns:p14="http://schemas.microsoft.com/office/powerpoint/2010/main" val="4194560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38892C01-3A9D-4C4E-B600-0622F3428B4F}" type="slidenum">
              <a:rPr lang="en-US" sz="1200"/>
              <a:pPr/>
              <a:t>6</a:t>
            </a:fld>
            <a:endParaRPr lang="en-US" sz="1200"/>
          </a:p>
        </p:txBody>
      </p:sp>
      <p:sp>
        <p:nvSpPr>
          <p:cNvPr id="24578" name="Rectangle 2"/>
          <p:cNvSpPr>
            <a:spLocks noGrp="1" noRot="1" noChangeAspect="1" noChangeArrowheads="1"/>
          </p:cNvSpPr>
          <p:nvPr>
            <p:ph type="sldImg"/>
          </p:nvPr>
        </p:nvSpPr>
        <p:spPr>
          <a:solidFill>
            <a:srgbClr val="FFFFFF"/>
          </a:solidFill>
          <a:ln/>
        </p:spPr>
      </p:sp>
      <p:sp>
        <p:nvSpPr>
          <p:cNvPr id="24579" name="Rectangle 3"/>
          <p:cNvSpPr>
            <a:spLocks noGrp="1" noChangeArrowheads="1"/>
          </p:cNvSpPr>
          <p:nvPr>
            <p:ph type="body" idx="1"/>
          </p:nvPr>
        </p:nvSpPr>
        <p:spPr>
          <a:solidFill>
            <a:srgbClr val="FFFFFF"/>
          </a:solidFill>
          <a:ln>
            <a:solidFill>
              <a:srgbClr val="000000"/>
            </a:solidFill>
          </a:ln>
        </p:spPr>
        <p:txBody>
          <a:bodyPr/>
          <a:lstStyle/>
          <a:p>
            <a:r>
              <a:rPr lang="en-US">
                <a:ea typeface="ＭＳ Ｐゴシック" charset="0"/>
                <a:cs typeface="ＭＳ Ｐゴシック" charset="0"/>
              </a:rPr>
              <a:t>http://newcdn.flamehaus.com/Valve_Handbook_LowRes.pdf</a:t>
            </a:r>
          </a:p>
        </p:txBody>
      </p:sp>
    </p:spTree>
    <p:extLst>
      <p:ext uri="{BB962C8B-B14F-4D97-AF65-F5344CB8AC3E}">
        <p14:creationId xmlns:p14="http://schemas.microsoft.com/office/powerpoint/2010/main" val="1995375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E2934D9-DBDD-4749-A9F8-F67CEA7E1E8A}" type="slidenum">
              <a:rPr lang="en-US" sz="1200"/>
              <a:pPr/>
              <a:t>7</a:t>
            </a:fld>
            <a:endParaRPr lang="en-US" sz="1200"/>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ea typeface="ＭＳ Ｐゴシック" charset="0"/>
                <a:cs typeface="ＭＳ Ｐゴシック" charset="0"/>
              </a:rPr>
              <a:t>10 min</a:t>
            </a:r>
          </a:p>
        </p:txBody>
      </p:sp>
    </p:spTree>
    <p:extLst>
      <p:ext uri="{BB962C8B-B14F-4D97-AF65-F5344CB8AC3E}">
        <p14:creationId xmlns:p14="http://schemas.microsoft.com/office/powerpoint/2010/main" val="3446975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63FBA193-AB84-B048-8824-AA1DEBDFD7EA}" type="slidenum">
              <a:rPr lang="en-US" sz="1200"/>
              <a:pPr/>
              <a:t>9</a:t>
            </a:fld>
            <a:endParaRPr lang="en-US" sz="1200"/>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ea typeface="ＭＳ Ｐゴシック" charset="0"/>
                <a:cs typeface="ＭＳ Ｐゴシック" charset="0"/>
              </a:rPr>
              <a:t>2 min</a:t>
            </a:r>
          </a:p>
        </p:txBody>
      </p:sp>
    </p:spTree>
    <p:extLst>
      <p:ext uri="{BB962C8B-B14F-4D97-AF65-F5344CB8AC3E}">
        <p14:creationId xmlns:p14="http://schemas.microsoft.com/office/powerpoint/2010/main" val="1878165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a:ln/>
        </p:spPr>
      </p:sp>
      <p:sp>
        <p:nvSpPr>
          <p:cNvPr id="31746"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http://www.batman-superman.com/batman/img/riddler1.gif</a:t>
            </a:r>
          </a:p>
        </p:txBody>
      </p:sp>
      <p:sp>
        <p:nvSpPr>
          <p:cNvPr id="31747"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F99525F-CC61-B947-8444-0E374E6225AB}" type="slidenum">
              <a:rPr lang="en-US" sz="1200"/>
              <a:pPr/>
              <a:t>10</a:t>
            </a:fld>
            <a:endParaRPr lang="en-US" sz="1200"/>
          </a:p>
        </p:txBody>
      </p:sp>
    </p:spTree>
    <p:extLst>
      <p:ext uri="{BB962C8B-B14F-4D97-AF65-F5344CB8AC3E}">
        <p14:creationId xmlns:p14="http://schemas.microsoft.com/office/powerpoint/2010/main" val="4040455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hlinkClick r:id="rId3"/>
              </a:rPr>
              <a:t>http://www.amazon.com/Professional-Rootkits-Programmer-Ric-Vieler/dp/0470101547/ref=sr_1_5?ie=UTF8&amp;s=books&amp;qid=1272413982&amp;sr=8-5</a:t>
            </a:r>
            <a:endParaRPr lang="en-US">
              <a:ea typeface="ＭＳ Ｐゴシック" charset="0"/>
              <a:cs typeface="ＭＳ Ｐゴシック" charset="0"/>
            </a:endParaRPr>
          </a:p>
          <a:p>
            <a:r>
              <a:rPr lang="en-US">
                <a:ea typeface="ＭＳ Ｐゴシック" charset="0"/>
                <a:cs typeface="ＭＳ Ｐゴシック" charset="0"/>
                <a:hlinkClick r:id="rId4"/>
              </a:rPr>
              <a:t>http://www.amazon.com/HACKING-EXPOSED-MALWARE-ROOTKITS-Michael/dp/0071591184/ref=sr_1_4?ie=UTF8&amp;s=books&amp;qid=1272413982&amp;sr=8-4</a:t>
            </a:r>
            <a:endParaRPr lang="en-US">
              <a:ea typeface="ＭＳ Ｐゴシック" charset="0"/>
              <a:cs typeface="ＭＳ Ｐゴシック" charset="0"/>
            </a:endParaRPr>
          </a:p>
          <a:p>
            <a:r>
              <a:rPr lang="en-US">
                <a:ea typeface="ＭＳ Ｐゴシック" charset="0"/>
                <a:cs typeface="ＭＳ Ｐゴシック" charset="0"/>
                <a:hlinkClick r:id="rId5"/>
              </a:rPr>
              <a:t>http://www.amazon.com/Rootkit-Arsenal-Escape-Evasion-Corners/dp/1598220616/ref=sr_1_2?ie=UTF8&amp;s=books&amp;qid=1272413982&amp;sr=8-2</a:t>
            </a:r>
            <a:endParaRPr lang="en-US">
              <a:ea typeface="ＭＳ Ｐゴシック" charset="0"/>
              <a:cs typeface="ＭＳ Ｐゴシック" charset="0"/>
            </a:endParaRPr>
          </a:p>
          <a:p>
            <a:r>
              <a:rPr lang="en-US">
                <a:ea typeface="ＭＳ Ｐゴシック" charset="0"/>
                <a:cs typeface="ＭＳ Ｐゴシック" charset="0"/>
                <a:hlinkClick r:id="rId6"/>
              </a:rPr>
              <a:t>http://www.amazon.com/Rootkits-Subverting-Windows-Greg-Hoglund/dp/0321294319/ref=sr_1_1?ie=UTF8&amp;s=books&amp;qid=1272413982&amp;sr=8-1</a:t>
            </a:r>
            <a:endParaRPr lang="en-US">
              <a:ea typeface="ＭＳ Ｐゴシック" charset="0"/>
              <a:cs typeface="ＭＳ Ｐゴシック" charset="0"/>
            </a:endParaRPr>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A2FA1124-9F64-AB4A-AC26-E5D0FE8740EF}" type="slidenum">
              <a:rPr lang="en-US" sz="1200"/>
              <a:pPr/>
              <a:t>12</a:t>
            </a:fld>
            <a:endParaRPr lang="en-US" sz="1200"/>
          </a:p>
        </p:txBody>
      </p:sp>
    </p:spTree>
    <p:extLst>
      <p:ext uri="{BB962C8B-B14F-4D97-AF65-F5344CB8AC3E}">
        <p14:creationId xmlns:p14="http://schemas.microsoft.com/office/powerpoint/2010/main" val="2638721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a:ln/>
        </p:spPr>
      </p:sp>
      <p:sp>
        <p:nvSpPr>
          <p:cNvPr id="68610"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http://www.explore-science-fiction-movies.com/images/fix-its-batteries-not-included-nest.jpg</a:t>
            </a:r>
          </a:p>
        </p:txBody>
      </p:sp>
      <p:sp>
        <p:nvSpPr>
          <p:cNvPr id="68611"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02A562C2-F38B-2F44-95BD-76169AAB4C2C}" type="slidenum">
              <a:rPr lang="en-US" sz="1200"/>
              <a:pPr/>
              <a:t>45</a:t>
            </a:fld>
            <a:endParaRPr lang="en-US" sz="1200"/>
          </a:p>
        </p:txBody>
      </p:sp>
    </p:spTree>
    <p:extLst>
      <p:ext uri="{BB962C8B-B14F-4D97-AF65-F5344CB8AC3E}">
        <p14:creationId xmlns:p14="http://schemas.microsoft.com/office/powerpoint/2010/main" val="353859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They're in your </a:t>
            </a:r>
            <a:r>
              <a:rPr lang="en-US" dirty="0" err="1" smtClean="0"/>
              <a:t>northbridge</a:t>
            </a:r>
            <a:r>
              <a:rPr lang="en-US" dirty="0" smtClean="0"/>
              <a:t>,</a:t>
            </a:r>
            <a:r>
              <a:rPr lang="en-US" baseline="0" dirty="0" smtClean="0"/>
              <a:t> </a:t>
            </a:r>
            <a:r>
              <a:rPr lang="en-US" baseline="0" dirty="0" err="1" smtClean="0"/>
              <a:t>pwning</a:t>
            </a:r>
            <a:r>
              <a:rPr lang="en-US" baseline="0" dirty="0" smtClean="0"/>
              <a:t> your </a:t>
            </a:r>
            <a:r>
              <a:rPr lang="en-US" baseline="0" dirty="0" err="1" smtClean="0"/>
              <a:t>memz</a:t>
            </a:r>
            <a:endParaRPr lang="en-US" dirty="0"/>
          </a:p>
        </p:txBody>
      </p:sp>
      <p:sp>
        <p:nvSpPr>
          <p:cNvPr id="4" name="Slide Number Placeholder 3"/>
          <p:cNvSpPr>
            <a:spLocks noGrp="1"/>
          </p:cNvSpPr>
          <p:nvPr>
            <p:ph type="sldNum" sz="quarter" idx="10"/>
          </p:nvPr>
        </p:nvSpPr>
        <p:spPr/>
        <p:txBody>
          <a:bodyPr/>
          <a:lstStyle/>
          <a:p>
            <a:fld id="{36AE1DE9-5194-004F-977C-B416BCA64D12}" type="slidenum">
              <a:rPr lang="en-US" smtClean="0"/>
              <a:t>49</a:t>
            </a:fld>
            <a:endParaRPr lang="en-US"/>
          </a:p>
        </p:txBody>
      </p:sp>
    </p:spTree>
    <p:extLst>
      <p:ext uri="{BB962C8B-B14F-4D97-AF65-F5344CB8AC3E}">
        <p14:creationId xmlns:p14="http://schemas.microsoft.com/office/powerpoint/2010/main" val="3737016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They're in your NICs,</a:t>
            </a:r>
            <a:r>
              <a:rPr lang="en-US" baseline="0" dirty="0" smtClean="0"/>
              <a:t> </a:t>
            </a:r>
            <a:r>
              <a:rPr lang="en-US" baseline="0" dirty="0" err="1" smtClean="0"/>
              <a:t>pwning</a:t>
            </a:r>
            <a:r>
              <a:rPr lang="en-US" baseline="0" dirty="0" smtClean="0"/>
              <a:t> your </a:t>
            </a:r>
            <a:r>
              <a:rPr lang="en-US" baseline="0" dirty="0" err="1" smtClean="0"/>
              <a:t>memz</a:t>
            </a:r>
            <a:endParaRPr lang="en-US" dirty="0"/>
          </a:p>
        </p:txBody>
      </p:sp>
      <p:sp>
        <p:nvSpPr>
          <p:cNvPr id="4" name="Slide Number Placeholder 3"/>
          <p:cNvSpPr>
            <a:spLocks noGrp="1"/>
          </p:cNvSpPr>
          <p:nvPr>
            <p:ph type="sldNum" sz="quarter" idx="10"/>
          </p:nvPr>
        </p:nvSpPr>
        <p:spPr/>
        <p:txBody>
          <a:bodyPr/>
          <a:lstStyle/>
          <a:p>
            <a:fld id="{36AE1DE9-5194-004F-977C-B416BCA64D12}" type="slidenum">
              <a:rPr lang="en-US" smtClean="0"/>
              <a:t>50</a:t>
            </a:fld>
            <a:endParaRPr lang="en-US"/>
          </a:p>
        </p:txBody>
      </p:sp>
    </p:spTree>
    <p:extLst>
      <p:ext uri="{BB962C8B-B14F-4D97-AF65-F5344CB8AC3E}">
        <p14:creationId xmlns:p14="http://schemas.microsoft.com/office/powerpoint/2010/main" val="783508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7DEBC5-6A86-7B44-BF92-7F282F2D481D}" type="datetime1">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D748E-F672-3247-82E2-762D6AFF6E91}" type="slidenum">
              <a:rPr lang="en-US" smtClean="0"/>
              <a:t>‹#›</a:t>
            </a:fld>
            <a:endParaRPr lang="en-US"/>
          </a:p>
        </p:txBody>
      </p:sp>
    </p:spTree>
    <p:extLst>
      <p:ext uri="{BB962C8B-B14F-4D97-AF65-F5344CB8AC3E}">
        <p14:creationId xmlns:p14="http://schemas.microsoft.com/office/powerpoint/2010/main" val="1777589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991BA0-5259-B74C-AABC-0F5D1F9A8871}" type="datetime1">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D748E-F672-3247-82E2-762D6AFF6E91}" type="slidenum">
              <a:rPr lang="en-US" smtClean="0"/>
              <a:t>‹#›</a:t>
            </a:fld>
            <a:endParaRPr lang="en-US"/>
          </a:p>
        </p:txBody>
      </p:sp>
    </p:spTree>
    <p:extLst>
      <p:ext uri="{BB962C8B-B14F-4D97-AF65-F5344CB8AC3E}">
        <p14:creationId xmlns:p14="http://schemas.microsoft.com/office/powerpoint/2010/main" val="629728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C8ECC9-1DC7-B844-98CF-43D72250CF50}" type="datetime1">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D748E-F672-3247-82E2-762D6AFF6E91}" type="slidenum">
              <a:rPr lang="en-US" smtClean="0"/>
              <a:t>‹#›</a:t>
            </a:fld>
            <a:endParaRPr lang="en-US"/>
          </a:p>
        </p:txBody>
      </p:sp>
    </p:spTree>
    <p:extLst>
      <p:ext uri="{BB962C8B-B14F-4D97-AF65-F5344CB8AC3E}">
        <p14:creationId xmlns:p14="http://schemas.microsoft.com/office/powerpoint/2010/main" val="1037574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2BAD27-E808-C945-8EC2-543FA45B834A}" type="datetime1">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D748E-F672-3247-82E2-762D6AFF6E91}" type="slidenum">
              <a:rPr lang="en-US" smtClean="0"/>
              <a:t>‹#›</a:t>
            </a:fld>
            <a:endParaRPr lang="en-US"/>
          </a:p>
        </p:txBody>
      </p:sp>
    </p:spTree>
    <p:extLst>
      <p:ext uri="{BB962C8B-B14F-4D97-AF65-F5344CB8AC3E}">
        <p14:creationId xmlns:p14="http://schemas.microsoft.com/office/powerpoint/2010/main" val="21152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55111-C14D-A948-9792-52D31B44DD8B}" type="datetime1">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D748E-F672-3247-82E2-762D6AFF6E91}" type="slidenum">
              <a:rPr lang="en-US" smtClean="0"/>
              <a:t>‹#›</a:t>
            </a:fld>
            <a:endParaRPr lang="en-US"/>
          </a:p>
        </p:txBody>
      </p:sp>
    </p:spTree>
    <p:extLst>
      <p:ext uri="{BB962C8B-B14F-4D97-AF65-F5344CB8AC3E}">
        <p14:creationId xmlns:p14="http://schemas.microsoft.com/office/powerpoint/2010/main" val="3944718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448A5A-AED1-BF41-9591-1DC8D7B147E0}" type="datetime1">
              <a:rPr lang="en-US" smtClean="0"/>
              <a:t>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D748E-F672-3247-82E2-762D6AFF6E91}" type="slidenum">
              <a:rPr lang="en-US" smtClean="0"/>
              <a:t>‹#›</a:t>
            </a:fld>
            <a:endParaRPr lang="en-US"/>
          </a:p>
        </p:txBody>
      </p:sp>
    </p:spTree>
    <p:extLst>
      <p:ext uri="{BB962C8B-B14F-4D97-AF65-F5344CB8AC3E}">
        <p14:creationId xmlns:p14="http://schemas.microsoft.com/office/powerpoint/2010/main" val="285850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E7AFBC-3992-574D-A60B-111B96AD7EBC}" type="datetime1">
              <a:rPr lang="en-US" smtClean="0"/>
              <a:t>12/5/2015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ED748E-F672-3247-82E2-762D6AFF6E91}" type="slidenum">
              <a:rPr lang="en-US" smtClean="0"/>
              <a:t>‹#›</a:t>
            </a:fld>
            <a:endParaRPr lang="en-US"/>
          </a:p>
        </p:txBody>
      </p:sp>
    </p:spTree>
    <p:extLst>
      <p:ext uri="{BB962C8B-B14F-4D97-AF65-F5344CB8AC3E}">
        <p14:creationId xmlns:p14="http://schemas.microsoft.com/office/powerpoint/2010/main" val="444485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0A91F1-3925-BF48-AF04-C2D2C304736B}" type="datetime1">
              <a:rPr lang="en-US" smtClean="0"/>
              <a:t>12/5/2015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ED748E-F672-3247-82E2-762D6AFF6E91}" type="slidenum">
              <a:rPr lang="en-US" smtClean="0"/>
              <a:t>‹#›</a:t>
            </a:fld>
            <a:endParaRPr lang="en-US"/>
          </a:p>
        </p:txBody>
      </p:sp>
    </p:spTree>
    <p:extLst>
      <p:ext uri="{BB962C8B-B14F-4D97-AF65-F5344CB8AC3E}">
        <p14:creationId xmlns:p14="http://schemas.microsoft.com/office/powerpoint/2010/main" val="3553171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A158FA-0749-944F-A0DD-06D6B21AF549}" type="datetime1">
              <a:rPr lang="en-US" smtClean="0"/>
              <a:t>12/5/2015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ED748E-F672-3247-82E2-762D6AFF6E91}" type="slidenum">
              <a:rPr lang="en-US" smtClean="0"/>
              <a:t>‹#›</a:t>
            </a:fld>
            <a:endParaRPr lang="en-US"/>
          </a:p>
        </p:txBody>
      </p:sp>
    </p:spTree>
    <p:extLst>
      <p:ext uri="{BB962C8B-B14F-4D97-AF65-F5344CB8AC3E}">
        <p14:creationId xmlns:p14="http://schemas.microsoft.com/office/powerpoint/2010/main" val="2750639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DE4698-5B1F-1142-BB6C-D625648573A0}" type="datetime1">
              <a:rPr lang="en-US" smtClean="0"/>
              <a:t>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D748E-F672-3247-82E2-762D6AFF6E91}" type="slidenum">
              <a:rPr lang="en-US" smtClean="0"/>
              <a:t>‹#›</a:t>
            </a:fld>
            <a:endParaRPr lang="en-US"/>
          </a:p>
        </p:txBody>
      </p:sp>
    </p:spTree>
    <p:extLst>
      <p:ext uri="{BB962C8B-B14F-4D97-AF65-F5344CB8AC3E}">
        <p14:creationId xmlns:p14="http://schemas.microsoft.com/office/powerpoint/2010/main" val="694183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8BBF88-9666-164F-9F6C-DB24564BC6CA}" type="datetime1">
              <a:rPr lang="en-US" smtClean="0"/>
              <a:t>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D748E-F672-3247-82E2-762D6AFF6E91}" type="slidenum">
              <a:rPr lang="en-US" smtClean="0"/>
              <a:t>‹#›</a:t>
            </a:fld>
            <a:endParaRPr lang="en-US"/>
          </a:p>
        </p:txBody>
      </p:sp>
    </p:spTree>
    <p:extLst>
      <p:ext uri="{BB962C8B-B14F-4D97-AF65-F5344CB8AC3E}">
        <p14:creationId xmlns:p14="http://schemas.microsoft.com/office/powerpoint/2010/main" val="2428184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DF1C39-BEAC-4546-A8F4-F44113AF8EA5}" type="datetime1">
              <a:rPr lang="en-US" smtClean="0"/>
              <a:t>12/5/2015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D748E-F672-3247-82E2-762D6AFF6E91}" type="slidenum">
              <a:rPr lang="en-US" smtClean="0"/>
              <a:t>‹#›</a:t>
            </a:fld>
            <a:endParaRPr lang="en-US"/>
          </a:p>
        </p:txBody>
      </p:sp>
    </p:spTree>
    <p:extLst>
      <p:ext uri="{BB962C8B-B14F-4D97-AF65-F5344CB8AC3E}">
        <p14:creationId xmlns:p14="http://schemas.microsoft.com/office/powerpoint/2010/main" val="4271701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ww.red-database-security.com/wp/db_rootkits_us.pdf" TargetMode="External"/><Relationship Id="rId2" Type="http://schemas.openxmlformats.org/officeDocument/2006/relationships/hyperlink" Target="http://www.phrack.com/issues.html?issue=63&amp;id=8" TargetMode="External"/><Relationship Id="rId1" Type="http://schemas.openxmlformats.org/officeDocument/2006/relationships/slideLayout" Target="../slideLayouts/slideLayout2.xml"/><Relationship Id="rId6" Type="http://schemas.openxmlformats.org/officeDocument/2006/relationships/hyperlink" Target="http://www.usenix.org/events/sec09/tech/full_papers/hund.pdf" TargetMode="External"/><Relationship Id="rId5" Type="http://schemas.openxmlformats.org/officeDocument/2006/relationships/hyperlink" Target="http://cseweb.ucsd.edu/~hovav/dist/geometry.pdf" TargetMode="External"/><Relationship Id="rId4" Type="http://schemas.openxmlformats.org/officeDocument/2006/relationships/hyperlink" Target="http://www.appsec.co.il/Managed_Code_Rootkits" TargetMode="External"/></Relationships>
</file>

<file path=ppt/slides/_rels/slide57.xml.rels><?xml version="1.0" encoding="UTF-8" standalone="yes"?>
<Relationships xmlns="http://schemas.openxmlformats.org/package/2006/relationships"><Relationship Id="rId8" Type="http://schemas.openxmlformats.org/officeDocument/2006/relationships/hyperlink" Target="http://invisiblethingslab.com/resources/bh07/IsGameOver.pdf" TargetMode="External"/><Relationship Id="rId3" Type="http://schemas.openxmlformats.org/officeDocument/2006/relationships/hyperlink" Target="https://www.blackhat.com/presentations/bh-usa-07/Ptacek_Goldsmith_and_Lawson/Presentation/bh-usa-07-ptacek_goldsmith_and_lawson.pdf" TargetMode="External"/><Relationship Id="rId7" Type="http://schemas.openxmlformats.org/officeDocument/2006/relationships/hyperlink" Target="http://invisiblethingslab.com/resources/bh09usa/Ring%20-3%20Rootkits.pdf" TargetMode="External"/><Relationship Id="rId2" Type="http://schemas.openxmlformats.org/officeDocument/2006/relationships/hyperlink" Target="http://www.blackhat.com/presentations/bh-usa-06/BH-US-06-Rutkowska.pdf" TargetMode="External"/><Relationship Id="rId1" Type="http://schemas.openxmlformats.org/officeDocument/2006/relationships/slideLayout" Target="../slideLayouts/slideLayout2.xml"/><Relationship Id="rId6" Type="http://schemas.openxmlformats.org/officeDocument/2006/relationships/hyperlink" Target="http://invisiblethingslab.com/resources/bh09usa/Attacking%20Intel%20BIOS.pdf" TargetMode="External"/><Relationship Id="rId5" Type="http://schemas.openxmlformats.org/officeDocument/2006/relationships/hyperlink" Target="http://invisiblethingslab.com/resources/misc09/smm_cache_fun.pdf" TargetMode="External"/><Relationship Id="rId4" Type="http://schemas.openxmlformats.org/officeDocument/2006/relationships/hyperlink" Target="http://www.blackhat.com/presentations/bh-usa-06/BH-US-06-Zovi.pdf" TargetMode="External"/></Relationships>
</file>

<file path=ppt/slides/_rels/slide58.xml.rels><?xml version="1.0" encoding="UTF-8" standalone="yes"?>
<Relationships xmlns="http://schemas.openxmlformats.org/package/2006/relationships"><Relationship Id="rId3" Type="http://schemas.openxmlformats.org/officeDocument/2006/relationships/hyperlink" Target="http://www.blackhat.com/presentations/bh-usa-09/GOODSPEED/BHUSA09-Goodspeed-ZigbeeChips-PAPER.pdf" TargetMode="External"/><Relationship Id="rId2" Type="http://schemas.openxmlformats.org/officeDocument/2006/relationships/hyperlink" Target="http://www.blackhat.com/presentations/bh-usa-09/GOODSPEED/BHUSA09-Goodspeed-ZigbeeChips-SLIDES.pdf" TargetMode="External"/><Relationship Id="rId1" Type="http://schemas.openxmlformats.org/officeDocument/2006/relationships/slideLayout" Target="../slideLayouts/slideLayout2.xml"/><Relationship Id="rId6" Type="http://schemas.openxmlformats.org/officeDocument/2006/relationships/hyperlink" Target="http://www.blackhat.com/presentations/bh-usa-04/bh-us-04-butler/bh-us-04-butler.pdf" TargetMode="External"/><Relationship Id="rId5" Type="http://schemas.openxmlformats.org/officeDocument/2006/relationships/hyperlink" Target="http://www.coresecurity.com/files/attachments/Slides-Deactivate-the-Rootkit-ASacco-AOrtega.pdf" TargetMode="External"/><Relationship Id="rId4" Type="http://schemas.openxmlformats.org/officeDocument/2006/relationships/hyperlink" Target="http://www.coresecurity.com/files/attachments/Persistent_BIOS_Infection_CanSecWest09.pdf" TargetMode="External"/></Relationships>
</file>

<file path=ppt/slides/_rels/slide59.xml.rels><?xml version="1.0" encoding="UTF-8" standalone="yes"?>
<Relationships xmlns="http://schemas.openxmlformats.org/package/2006/relationships"><Relationship Id="rId3" Type="http://schemas.openxmlformats.org/officeDocument/2006/relationships/hyperlink" Target="http://www.blackhat.com/presentations/bh-europe-07/Kumar/Presentation/bh-eu-07-kumar-apr19.pdf" TargetMode="External"/><Relationship Id="rId7" Type="http://schemas.openxmlformats.org/officeDocument/2006/relationships/hyperlink" Target="http://www.shmoocon.org/2010/slides/containerizing.zip" TargetMode="External"/><Relationship Id="rId2" Type="http://schemas.openxmlformats.org/officeDocument/2006/relationships/hyperlink" Target="http://www.stoned-vienna.com/" TargetMode="External"/><Relationship Id="rId1" Type="http://schemas.openxmlformats.org/officeDocument/2006/relationships/slideLayout" Target="../slideLayouts/slideLayout2.xml"/><Relationship Id="rId6" Type="http://schemas.openxmlformats.org/officeDocument/2006/relationships/hyperlink" Target="http://www.blackhat.com/presentations/bh-usa-08/Bailey/BH_US_08_Bailey_Winning_the_Race_to_Bare_Metal_White_Paper.pdf" TargetMode="External"/><Relationship Id="rId5" Type="http://schemas.openxmlformats.org/officeDocument/2006/relationships/hyperlink" Target="http://www.cs.ucf.edu/~czou/research/SMM-Rootkits-Securecom08.pdf" TargetMode="External"/><Relationship Id="rId4" Type="http://schemas.openxmlformats.org/officeDocument/2006/relationships/hyperlink" Target="http://www.phrack.com/issues.html?issue=55&amp;id=5"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www.eecs.umich.edu/virtual/papers/king06.pdf" TargetMode="External"/><Relationship Id="rId2" Type="http://schemas.openxmlformats.org/officeDocument/2006/relationships/hyperlink" Target="http://www.invisiblethingslab.com/resources/bh08/part2-full.pdf" TargetMode="External"/><Relationship Id="rId1" Type="http://schemas.openxmlformats.org/officeDocument/2006/relationships/slideLayout" Target="../slideLayouts/slideLayout2.xml"/><Relationship Id="rId5" Type="http://schemas.openxmlformats.org/officeDocument/2006/relationships/hyperlink" Target="http://www.ittc.ku.edu/~kulkarni/teaching/EECS700-SP/papers/LKIM.pdf" TargetMode="External"/><Relationship Id="rId4" Type="http://schemas.openxmlformats.org/officeDocument/2006/relationships/hyperlink" Target="http://media.blackhat.com/bh-us-10/video/Jack/BlackHat-USA-2010-Jack-JackpottingATM-video.m4v"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0" y="1219200"/>
            <a:ext cx="9144000" cy="1143000"/>
          </a:xfrm>
        </p:spPr>
        <p:txBody>
          <a:bodyPr>
            <a:normAutofit fontScale="90000"/>
          </a:bodyPr>
          <a:lstStyle/>
          <a:p>
            <a:r>
              <a:rPr lang="en-US" dirty="0" smtClean="0">
                <a:latin typeface="Arial" charset="0"/>
                <a:ea typeface="ＭＳ Ｐゴシック" charset="0"/>
                <a:cs typeface="ＭＳ Ｐゴシック" charset="0"/>
              </a:rPr>
              <a:t>Revealing Stealth Malware</a:t>
            </a:r>
            <a:br>
              <a:rPr lang="en-US" dirty="0" smtClean="0">
                <a:latin typeface="Arial" charset="0"/>
                <a:ea typeface="ＭＳ Ｐゴシック" charset="0"/>
                <a:cs typeface="ＭＳ Ｐゴシック" charset="0"/>
              </a:rPr>
            </a:br>
            <a:r>
              <a:rPr lang="en-US" smtClean="0">
                <a:latin typeface="Arial" charset="0"/>
                <a:ea typeface="ＭＳ Ｐゴシック" charset="0"/>
                <a:cs typeface="ＭＳ Ｐゴシック" charset="0"/>
              </a:rPr>
              <a:t>UMD CMSC389M</a:t>
            </a:r>
            <a:endParaRPr lang="en-US" dirty="0">
              <a:latin typeface="Arial" charset="0"/>
              <a:ea typeface="ＭＳ Ｐゴシック" charset="0"/>
              <a:cs typeface="ＭＳ Ｐゴシック" charset="0"/>
            </a:endParaRPr>
          </a:p>
        </p:txBody>
      </p:sp>
      <p:sp>
        <p:nvSpPr>
          <p:cNvPr id="15362" name="Rectangle 3"/>
          <p:cNvSpPr>
            <a:spLocks noGrp="1" noChangeArrowheads="1"/>
          </p:cNvSpPr>
          <p:nvPr>
            <p:ph type="subTitle" idx="1"/>
          </p:nvPr>
        </p:nvSpPr>
        <p:spPr/>
        <p:txBody>
          <a:bodyPr/>
          <a:lstStyle/>
          <a:p>
            <a:pPr eaLnBrk="1" hangingPunct="1"/>
            <a:r>
              <a:rPr lang="en-US" dirty="0">
                <a:latin typeface="Arial" charset="0"/>
                <a:ea typeface="ＭＳ Ｐゴシック" charset="0"/>
                <a:cs typeface="ＭＳ Ｐゴシック" charset="0"/>
              </a:rPr>
              <a:t>Xeno Kovah </a:t>
            </a:r>
            <a:r>
              <a:rPr lang="en-US" dirty="0" smtClean="0">
                <a:latin typeface="Arial" charset="0"/>
                <a:ea typeface="ＭＳ Ｐゴシック" charset="0"/>
                <a:cs typeface="ＭＳ Ｐゴシック" charset="0"/>
              </a:rPr>
              <a:t>– Jan. 2013</a:t>
            </a:r>
            <a:endParaRPr lang="en-US" dirty="0">
              <a:latin typeface="Arial" charset="0"/>
              <a:ea typeface="ＭＳ Ｐゴシック" charset="0"/>
              <a:cs typeface="ＭＳ Ｐゴシック" charset="0"/>
            </a:endParaRPr>
          </a:p>
          <a:p>
            <a:pPr eaLnBrk="1" hangingPunct="1"/>
            <a:r>
              <a:rPr lang="en-US" dirty="0" err="1">
                <a:latin typeface="Arial" charset="0"/>
                <a:ea typeface="ＭＳ Ｐゴシック" charset="0"/>
                <a:cs typeface="ＭＳ Ｐゴシック" charset="0"/>
              </a:rPr>
              <a:t>xkovah</a:t>
            </a:r>
            <a:r>
              <a:rPr lang="en-US" dirty="0">
                <a:latin typeface="Arial" charset="0"/>
                <a:ea typeface="ＭＳ Ｐゴシック" charset="0"/>
                <a:cs typeface="ＭＳ Ｐゴシック" charset="0"/>
              </a:rPr>
              <a:t> at </a:t>
            </a:r>
            <a:r>
              <a:rPr lang="en-US" dirty="0" err="1" smtClean="0">
                <a:latin typeface="Arial" charset="0"/>
                <a:ea typeface="ＭＳ Ｐゴシック" charset="0"/>
                <a:cs typeface="ＭＳ Ｐゴシック" charset="0"/>
              </a:rPr>
              <a:t>gmail</a:t>
            </a:r>
            <a:endParaRPr lang="en-US" dirty="0" smtClean="0">
              <a:latin typeface="Arial" charset="0"/>
              <a:ea typeface="ＭＳ Ｐゴシック" charset="0"/>
              <a:cs typeface="ＭＳ Ｐゴシック" charset="0"/>
            </a:endParaRPr>
          </a:p>
          <a:p>
            <a:r>
              <a:rPr lang="en-US">
                <a:latin typeface="Arial" charset="0"/>
                <a:ea typeface="ＭＳ Ｐゴシック" charset="0"/>
                <a:cs typeface="ＭＳ Ｐゴシック" charset="0"/>
              </a:rPr>
              <a:t>Subject line starting with "UMD:"</a:t>
            </a:r>
          </a:p>
          <a:p>
            <a:pPr eaLnBrk="1" hangingPunct="1"/>
            <a:endParaRPr lang="en-US" dirty="0">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5FED748E-F672-3247-82E2-762D6AFF6E91}" type="slidenum">
              <a:rPr lang="en-US" smtClean="0"/>
              <a:t>1</a:t>
            </a:fld>
            <a:endParaRPr lang="en-US"/>
          </a:p>
        </p:txBody>
      </p:sp>
    </p:spTree>
    <p:extLst>
      <p:ext uri="{BB962C8B-B14F-4D97-AF65-F5344CB8AC3E}">
        <p14:creationId xmlns:p14="http://schemas.microsoft.com/office/powerpoint/2010/main" val="2491426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0"/>
            <a:ext cx="1392238" cy="289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22" name="Title 1"/>
          <p:cNvSpPr>
            <a:spLocks noGrp="1"/>
          </p:cNvSpPr>
          <p:nvPr>
            <p:ph type="title"/>
          </p:nvPr>
        </p:nvSpPr>
        <p:spPr/>
        <p:txBody>
          <a:bodyPr/>
          <a:lstStyle/>
          <a:p>
            <a:r>
              <a:rPr lang="en-US">
                <a:latin typeface="Arial" charset="0"/>
                <a:ea typeface="ＭＳ Ｐゴシック" charset="0"/>
                <a:cs typeface="ＭＳ Ｐゴシック" charset="0"/>
              </a:rPr>
              <a:t>why, Why, WHY!?!?</a:t>
            </a:r>
            <a:br>
              <a:rPr lang="en-US">
                <a:latin typeface="Arial" charset="0"/>
                <a:ea typeface="ＭＳ Ｐゴシック" charset="0"/>
                <a:cs typeface="ＭＳ Ｐゴシック" charset="0"/>
              </a:rPr>
            </a:br>
            <a:r>
              <a:rPr lang="en-US" sz="1800">
                <a:latin typeface="Arial" charset="0"/>
                <a:ea typeface="ＭＳ Ｐゴシック" charset="0"/>
                <a:cs typeface="ＭＳ Ｐゴシック" charset="0"/>
              </a:rPr>
              <a:t>Why have a homework before anyone has learned anything?!</a:t>
            </a:r>
            <a:endParaRPr lang="en-US">
              <a:latin typeface="Arial" charset="0"/>
              <a:ea typeface="ＭＳ Ｐゴシック" charset="0"/>
              <a:cs typeface="ＭＳ Ｐゴシック" charset="0"/>
            </a:endParaRPr>
          </a:p>
        </p:txBody>
      </p:sp>
      <p:sp>
        <p:nvSpPr>
          <p:cNvPr id="30723" name="Content Placeholder 2"/>
          <p:cNvSpPr>
            <a:spLocks noGrp="1"/>
          </p:cNvSpPr>
          <p:nvPr>
            <p:ph idx="1"/>
          </p:nvPr>
        </p:nvSpPr>
        <p:spPr/>
        <p:txBody>
          <a:bodyPr/>
          <a:lstStyle/>
          <a:p>
            <a:pPr>
              <a:lnSpc>
                <a:spcPct val="80000"/>
              </a:lnSpc>
            </a:pPr>
            <a:r>
              <a:rPr lang="en-US" sz="2700">
                <a:latin typeface="Arial" charset="0"/>
                <a:ea typeface="ＭＳ Ｐゴシック" charset="0"/>
                <a:cs typeface="ＭＳ Ｐゴシック" charset="0"/>
              </a:rPr>
              <a:t>Understand what people (sponsors/subordinates/you) would actually go through/see when trying to detect rootkits (if they even knew to try.)</a:t>
            </a:r>
          </a:p>
          <a:p>
            <a:pPr>
              <a:lnSpc>
                <a:spcPct val="80000"/>
              </a:lnSpc>
            </a:pPr>
            <a:r>
              <a:rPr lang="en-US" sz="2700">
                <a:latin typeface="Arial" charset="0"/>
                <a:ea typeface="ＭＳ Ｐゴシック" charset="0"/>
                <a:cs typeface="ＭＳ Ｐゴシック" charset="0"/>
              </a:rPr>
              <a:t>Understand that some tools are more equal than others when it comes to detecting things, and the danger of a false sense of security.</a:t>
            </a:r>
          </a:p>
          <a:p>
            <a:pPr>
              <a:lnSpc>
                <a:spcPct val="80000"/>
              </a:lnSpc>
            </a:pPr>
            <a:r>
              <a:rPr lang="en-US" sz="2700">
                <a:latin typeface="Arial" charset="0"/>
                <a:ea typeface="ＭＳ Ｐゴシック" charset="0"/>
                <a:cs typeface="ＭＳ Ｐゴシック" charset="0"/>
              </a:rPr>
              <a:t>Provide a concrete before-and-after picture of the necessity of this type of information for even being able to understand what the good tools are trying to tell you</a:t>
            </a:r>
          </a:p>
          <a:p>
            <a:pPr>
              <a:lnSpc>
                <a:spcPct val="80000"/>
              </a:lnSpc>
            </a:pPr>
            <a:r>
              <a:rPr lang="en-US" sz="2700">
                <a:latin typeface="Arial" charset="0"/>
                <a:ea typeface="ＭＳ Ｐゴシック" charset="0"/>
                <a:cs typeface="ＭＳ Ｐゴシック" charset="0"/>
              </a:rPr>
              <a:t>Have the tools in-hand to then apply them to other systems</a:t>
            </a:r>
          </a:p>
        </p:txBody>
      </p:sp>
      <p:sp>
        <p:nvSpPr>
          <p:cNvPr id="30724"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717CF46E-3797-E847-809C-A9947EC3697B}" type="slidenum">
              <a:rPr lang="en-US" sz="1400"/>
              <a:pPr/>
              <a:t>10</a:t>
            </a:fld>
            <a:endParaRPr lang="en-US" sz="1400"/>
          </a:p>
        </p:txBody>
      </p:sp>
    </p:spTree>
    <p:extLst>
      <p:ext uri="{BB962C8B-B14F-4D97-AF65-F5344CB8AC3E}">
        <p14:creationId xmlns:p14="http://schemas.microsoft.com/office/powerpoint/2010/main" val="6498615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a:latin typeface="Arial" charset="0"/>
                <a:ea typeface="ＭＳ Ｐゴシック" charset="0"/>
                <a:cs typeface="ＭＳ Ｐゴシック" charset="0"/>
              </a:rPr>
              <a:t>Watchugot? Watchuget?</a:t>
            </a:r>
          </a:p>
        </p:txBody>
      </p:sp>
      <p:sp>
        <p:nvSpPr>
          <p:cNvPr id="32770" name="Content Placeholder 2"/>
          <p:cNvSpPr>
            <a:spLocks noGrp="1"/>
          </p:cNvSpPr>
          <p:nvPr>
            <p:ph idx="1"/>
          </p:nvPr>
        </p:nvSpPr>
        <p:spPr/>
        <p:txBody>
          <a:bodyPr/>
          <a:lstStyle/>
          <a:p>
            <a:pPr>
              <a:lnSpc>
                <a:spcPct val="80000"/>
              </a:lnSpc>
            </a:pPr>
            <a:r>
              <a:rPr lang="en-US" sz="2200" dirty="0" smtClean="0">
                <a:latin typeface="Arial" charset="0"/>
                <a:ea typeface="ＭＳ Ｐゴシック" charset="0"/>
                <a:cs typeface="ＭＳ Ｐゴシック" charset="0"/>
              </a:rPr>
              <a:t>You</a:t>
            </a:r>
            <a:r>
              <a:rPr lang="fr-FR" altLang="ja-JP" sz="2200" dirty="0" smtClean="0">
                <a:latin typeface="Arial" charset="0"/>
                <a:ea typeface="ＭＳ Ｐゴシック" charset="0"/>
                <a:cs typeface="ＭＳ Ｐゴシック" charset="0"/>
              </a:rPr>
              <a:t>'</a:t>
            </a:r>
            <a:r>
              <a:rPr lang="en-US" altLang="ja-JP" sz="2200" dirty="0" err="1" smtClean="0">
                <a:latin typeface="Arial" charset="0"/>
                <a:ea typeface="ＭＳ Ｐゴシック" charset="0"/>
                <a:cs typeface="ＭＳ Ｐゴシック" charset="0"/>
              </a:rPr>
              <a:t>ve</a:t>
            </a:r>
            <a:r>
              <a:rPr lang="en-US" altLang="ja-JP" sz="2200" dirty="0" smtClean="0">
                <a:latin typeface="Arial" charset="0"/>
                <a:ea typeface="ＭＳ Ｐゴシック" charset="0"/>
                <a:cs typeface="ＭＳ Ｐゴシック" charset="0"/>
              </a:rPr>
              <a:t> </a:t>
            </a:r>
            <a:r>
              <a:rPr lang="en-US" altLang="ja-JP" sz="2200" dirty="0">
                <a:latin typeface="Arial" charset="0"/>
                <a:ea typeface="ＭＳ Ｐゴシック" charset="0"/>
                <a:cs typeface="ＭＳ Ｐゴシック" charset="0"/>
              </a:rPr>
              <a:t>got: </a:t>
            </a:r>
          </a:p>
          <a:p>
            <a:pPr lvl="1">
              <a:lnSpc>
                <a:spcPct val="80000"/>
              </a:lnSpc>
            </a:pPr>
            <a:r>
              <a:rPr lang="en-US" sz="2000" dirty="0">
                <a:latin typeface="Arial" charset="0"/>
                <a:ea typeface="ＭＳ Ｐゴシック" charset="0"/>
              </a:rPr>
              <a:t>Rootkits VM</a:t>
            </a:r>
          </a:p>
          <a:p>
            <a:pPr>
              <a:lnSpc>
                <a:spcPct val="80000"/>
              </a:lnSpc>
            </a:pPr>
            <a:r>
              <a:rPr lang="en-US" sz="2200" dirty="0" smtClean="0">
                <a:latin typeface="Arial" charset="0"/>
                <a:ea typeface="ＭＳ Ｐゴシック" charset="0"/>
                <a:cs typeface="ＭＳ Ｐゴシック" charset="0"/>
              </a:rPr>
              <a:t>You</a:t>
            </a:r>
            <a:r>
              <a:rPr lang="fr-FR" sz="2200" dirty="0" smtClean="0">
                <a:latin typeface="Arial" charset="0"/>
                <a:ea typeface="ＭＳ Ｐゴシック" charset="0"/>
                <a:cs typeface="ＭＳ Ｐゴシック" charset="0"/>
              </a:rPr>
              <a:t>'</a:t>
            </a:r>
            <a:r>
              <a:rPr lang="en-US" sz="2200" dirty="0" smtClean="0">
                <a:latin typeface="Arial" charset="0"/>
                <a:ea typeface="ＭＳ Ｐゴシック" charset="0"/>
                <a:cs typeface="ＭＳ Ｐゴシック" charset="0"/>
              </a:rPr>
              <a:t>re </a:t>
            </a:r>
            <a:r>
              <a:rPr lang="en-US" sz="2200" dirty="0">
                <a:latin typeface="Arial" charset="0"/>
                <a:ea typeface="ＭＳ Ｐゴシック" charset="0"/>
                <a:cs typeface="ＭＳ Ｐゴシック" charset="0"/>
              </a:rPr>
              <a:t>going to get</a:t>
            </a:r>
          </a:p>
          <a:p>
            <a:pPr lvl="1">
              <a:lnSpc>
                <a:spcPct val="80000"/>
              </a:lnSpc>
            </a:pPr>
            <a:r>
              <a:rPr lang="en-US" sz="2000" dirty="0" err="1">
                <a:latin typeface="Arial" charset="0"/>
                <a:ea typeface="ＭＳ Ｐゴシック" charset="0"/>
              </a:rPr>
              <a:t>Anonymized</a:t>
            </a:r>
            <a:r>
              <a:rPr lang="en-US" sz="2000" dirty="0">
                <a:latin typeface="Arial" charset="0"/>
                <a:ea typeface="ＭＳ Ｐゴシック" charset="0"/>
              </a:rPr>
              <a:t> homework </a:t>
            </a:r>
            <a:r>
              <a:rPr lang="en-US" sz="2000" dirty="0" err="1">
                <a:latin typeface="Arial" charset="0"/>
                <a:ea typeface="ＭＳ Ｐゴシック" charset="0"/>
              </a:rPr>
              <a:t>writeups</a:t>
            </a:r>
            <a:r>
              <a:rPr lang="en-US" sz="2000" dirty="0">
                <a:latin typeface="Arial" charset="0"/>
                <a:ea typeface="ＭＳ Ｐゴシック" charset="0"/>
              </a:rPr>
              <a:t> from everyone in all the instances of this class</a:t>
            </a:r>
          </a:p>
          <a:p>
            <a:pPr lvl="1">
              <a:lnSpc>
                <a:spcPct val="80000"/>
              </a:lnSpc>
            </a:pPr>
            <a:r>
              <a:rPr lang="en-US" sz="2000" dirty="0">
                <a:latin typeface="Arial" charset="0"/>
                <a:ea typeface="ＭＳ Ｐゴシック" charset="0"/>
              </a:rPr>
              <a:t>Rootkit detector capability comparison matrix</a:t>
            </a:r>
          </a:p>
          <a:p>
            <a:pPr lvl="1">
              <a:lnSpc>
                <a:spcPct val="80000"/>
              </a:lnSpc>
            </a:pPr>
            <a:r>
              <a:rPr lang="en-US" sz="2000" dirty="0" err="1">
                <a:latin typeface="Arial" charset="0"/>
                <a:ea typeface="ＭＳ Ｐゴシック" charset="0"/>
              </a:rPr>
              <a:t>TiddlyWiki</a:t>
            </a:r>
            <a:r>
              <a:rPr lang="en-US" sz="2000" dirty="0">
                <a:latin typeface="Arial" charset="0"/>
                <a:ea typeface="ＭＳ Ｐゴシック" charset="0"/>
              </a:rPr>
              <a:t> describing how to install the rootkits (targeted at other instructors) + some reverse engineering rootkit material cut from the RE class</a:t>
            </a:r>
          </a:p>
          <a:p>
            <a:pPr lvl="1">
              <a:lnSpc>
                <a:spcPct val="80000"/>
              </a:lnSpc>
            </a:pPr>
            <a:r>
              <a:rPr lang="en-US" sz="2000" dirty="0">
                <a:latin typeface="Arial" charset="0"/>
                <a:ea typeface="ＭＳ Ｐゴシック" charset="0"/>
              </a:rPr>
              <a:t>A collection of more detectors, and a collection of more proof-of-concept rootkits from places like </a:t>
            </a:r>
            <a:r>
              <a:rPr lang="en-US" sz="2000" dirty="0" err="1">
                <a:latin typeface="Arial" charset="0"/>
                <a:ea typeface="ＭＳ Ｐゴシック" charset="0"/>
              </a:rPr>
              <a:t>rootkit.com</a:t>
            </a:r>
            <a:r>
              <a:rPr lang="en-US" sz="2000" dirty="0">
                <a:latin typeface="Arial" charset="0"/>
                <a:ea typeface="ＭＳ Ｐゴシック" charset="0"/>
              </a:rPr>
              <a:t> (be warned, some of the </a:t>
            </a:r>
            <a:r>
              <a:rPr lang="en-US" sz="2000" dirty="0" err="1">
                <a:latin typeface="Arial" charset="0"/>
                <a:ea typeface="ＭＳ Ｐゴシック" charset="0"/>
              </a:rPr>
              <a:t>PoCs</a:t>
            </a:r>
            <a:r>
              <a:rPr lang="en-US" sz="2000" dirty="0">
                <a:latin typeface="Arial" charset="0"/>
                <a:ea typeface="ＭＳ Ｐゴシック" charset="0"/>
              </a:rPr>
              <a:t> will be detected by AV, so </a:t>
            </a:r>
            <a:r>
              <a:rPr lang="en-US" sz="2000" dirty="0" smtClean="0">
                <a:latin typeface="Arial" charset="0"/>
                <a:ea typeface="ＭＳ Ｐゴシック" charset="0"/>
              </a:rPr>
              <a:t>don</a:t>
            </a:r>
            <a:r>
              <a:rPr lang="fr-FR" sz="2000" dirty="0" smtClean="0">
                <a:latin typeface="Arial" charset="0"/>
                <a:ea typeface="ＭＳ Ｐゴシック" charset="0"/>
              </a:rPr>
              <a:t>'</a:t>
            </a:r>
            <a:r>
              <a:rPr lang="en-US" sz="2000" dirty="0" smtClean="0">
                <a:latin typeface="Arial" charset="0"/>
                <a:ea typeface="ＭＳ Ｐゴシック" charset="0"/>
              </a:rPr>
              <a:t>t </a:t>
            </a:r>
            <a:r>
              <a:rPr lang="en-US" sz="2000" dirty="0">
                <a:latin typeface="Arial" charset="0"/>
                <a:ea typeface="ＭＳ Ｐゴシック" charset="0"/>
              </a:rPr>
              <a:t>use on your work laptop.)</a:t>
            </a:r>
          </a:p>
          <a:p>
            <a:pPr lvl="1">
              <a:lnSpc>
                <a:spcPct val="80000"/>
              </a:lnSpc>
            </a:pPr>
            <a:r>
              <a:rPr lang="en-US" sz="2000" dirty="0">
                <a:latin typeface="Arial" charset="0"/>
                <a:ea typeface="ＭＳ Ｐゴシック" charset="0"/>
              </a:rPr>
              <a:t>Eventually, 2</a:t>
            </a:r>
            <a:r>
              <a:rPr lang="en-US" sz="2000" baseline="30000" dirty="0">
                <a:latin typeface="Arial" charset="0"/>
                <a:ea typeface="ＭＳ Ｐゴシック" charset="0"/>
              </a:rPr>
              <a:t>nd</a:t>
            </a:r>
            <a:r>
              <a:rPr lang="en-US" sz="2000" dirty="0">
                <a:latin typeface="Arial" charset="0"/>
                <a:ea typeface="ＭＳ Ｐゴシック" charset="0"/>
              </a:rPr>
              <a:t> "for fun" rootkit VM :D, which still just uses techniques from this class, but takes away most of the easy win detection mechanisms </a:t>
            </a:r>
          </a:p>
          <a:p>
            <a:pPr lvl="1">
              <a:lnSpc>
                <a:spcPct val="80000"/>
              </a:lnSpc>
            </a:pPr>
            <a:endParaRPr lang="en-US" sz="2000" dirty="0">
              <a:latin typeface="Arial" charset="0"/>
              <a:ea typeface="ＭＳ Ｐゴシック" charset="0"/>
            </a:endParaRPr>
          </a:p>
        </p:txBody>
      </p:sp>
      <p:sp>
        <p:nvSpPr>
          <p:cNvPr id="32771"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0AC6D207-D4CA-974C-84E3-80BA8DDEF552}" type="slidenum">
              <a:rPr lang="en-US" sz="1400"/>
              <a:pPr/>
              <a:t>11</a:t>
            </a:fld>
            <a:endParaRPr lang="en-US" sz="1400"/>
          </a:p>
        </p:txBody>
      </p:sp>
    </p:spTree>
    <p:extLst>
      <p:ext uri="{BB962C8B-B14F-4D97-AF65-F5344CB8AC3E}">
        <p14:creationId xmlns:p14="http://schemas.microsoft.com/office/powerpoint/2010/main" val="24257518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a:latin typeface="Arial" charset="0"/>
                <a:ea typeface="ＭＳ Ｐゴシック" charset="0"/>
                <a:cs typeface="ＭＳ Ｐゴシック" charset="0"/>
              </a:rPr>
              <a:t>Textbook pros/cons</a:t>
            </a:r>
          </a:p>
        </p:txBody>
      </p:sp>
      <p:pic>
        <p:nvPicPr>
          <p:cNvPr id="33794" name="Picture 2" descr="Rootkits: Subverting the Windows Kern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143000"/>
            <a:ext cx="2857500" cy="285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3795" name="Picture 4" descr="The Rootkit Arsenal: Escape and Evasion in the Dark Corners of the Syste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1300" y="4000500"/>
            <a:ext cx="2857500" cy="285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3796" name="Picture 6" descr="HACKING EXPOSED MALWARE AND ROOTKIT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4500" y="4000500"/>
            <a:ext cx="2857500" cy="285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3797" name="Picture 8" descr="Professional Rootkits (Programmer to Programm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1257300"/>
            <a:ext cx="2857500" cy="285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8"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E6A7EA10-A237-194F-BAF6-487D115E2FDA}" type="slidenum">
              <a:rPr lang="en-US" sz="1400"/>
              <a:pPr/>
              <a:t>12</a:t>
            </a:fld>
            <a:endParaRPr lang="en-US" sz="1400"/>
          </a:p>
        </p:txBody>
      </p:sp>
    </p:spTree>
    <p:extLst>
      <p:ext uri="{BB962C8B-B14F-4D97-AF65-F5344CB8AC3E}">
        <p14:creationId xmlns:p14="http://schemas.microsoft.com/office/powerpoint/2010/main" val="13218064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sz="4000" smtClean="0"/>
              <a:t>2005 - Rootkits: Subverting the Windows Kernel</a:t>
            </a:r>
          </a:p>
        </p:txBody>
      </p:sp>
      <p:sp>
        <p:nvSpPr>
          <p:cNvPr id="35842" name="Content Placeholder 2"/>
          <p:cNvSpPr>
            <a:spLocks noGrp="1"/>
          </p:cNvSpPr>
          <p:nvPr>
            <p:ph idx="1"/>
          </p:nvPr>
        </p:nvSpPr>
        <p:spPr/>
        <p:txBody>
          <a:bodyPr/>
          <a:lstStyle/>
          <a:p>
            <a:pPr>
              <a:lnSpc>
                <a:spcPct val="90000"/>
              </a:lnSpc>
            </a:pPr>
            <a:r>
              <a:rPr lang="en-US" sz="3000" dirty="0">
                <a:latin typeface="Arial" charset="0"/>
                <a:ea typeface="ＭＳ Ｐゴシック" charset="0"/>
                <a:cs typeface="ＭＳ Ｐゴシック" charset="0"/>
              </a:rPr>
              <a:t>Pro: Written by two people who contributed a lot to the foundations of understanding </a:t>
            </a:r>
            <a:r>
              <a:rPr lang="en-US" sz="3000" dirty="0" smtClean="0">
                <a:latin typeface="Arial" charset="0"/>
                <a:ea typeface="ＭＳ Ｐゴシック" charset="0"/>
                <a:cs typeface="ＭＳ Ｐゴシック" charset="0"/>
              </a:rPr>
              <a:t>what</a:t>
            </a:r>
            <a:r>
              <a:rPr lang="fr-FR" altLang="ja-JP" sz="3000" dirty="0" smtClean="0">
                <a:latin typeface="Arial" charset="0"/>
                <a:ea typeface="ＭＳ Ｐゴシック" charset="0"/>
                <a:cs typeface="ＭＳ Ｐゴシック" charset="0"/>
              </a:rPr>
              <a:t>'</a:t>
            </a:r>
            <a:r>
              <a:rPr lang="en-US" altLang="ja-JP" sz="3000" dirty="0" smtClean="0">
                <a:latin typeface="Arial" charset="0"/>
                <a:ea typeface="ＭＳ Ｐゴシック" charset="0"/>
                <a:cs typeface="ＭＳ Ｐゴシック" charset="0"/>
              </a:rPr>
              <a:t>s </a:t>
            </a:r>
            <a:r>
              <a:rPr lang="en-US" altLang="ja-JP" sz="3000" dirty="0">
                <a:latin typeface="Arial" charset="0"/>
                <a:ea typeface="ＭＳ Ｐゴシック" charset="0"/>
                <a:cs typeface="ＭＳ Ｐゴシック" charset="0"/>
              </a:rPr>
              <a:t>possible with rootkits</a:t>
            </a:r>
          </a:p>
          <a:p>
            <a:pPr>
              <a:lnSpc>
                <a:spcPct val="90000"/>
              </a:lnSpc>
            </a:pPr>
            <a:r>
              <a:rPr lang="en-US" sz="3000" dirty="0">
                <a:latin typeface="Arial" charset="0"/>
                <a:ea typeface="ＭＳ Ｐゴシック" charset="0"/>
                <a:cs typeface="ＭＳ Ｐゴシック" charset="0"/>
              </a:rPr>
              <a:t>Con: …but starting to show its age, with lack of many newer techniques.</a:t>
            </a:r>
          </a:p>
          <a:p>
            <a:pPr>
              <a:lnSpc>
                <a:spcPct val="90000"/>
              </a:lnSpc>
            </a:pPr>
            <a:r>
              <a:rPr lang="en-US" sz="3000" dirty="0">
                <a:latin typeface="Arial" charset="0"/>
                <a:ea typeface="ＭＳ Ｐゴシック" charset="0"/>
                <a:cs typeface="ＭＳ Ｐゴシック" charset="0"/>
              </a:rPr>
              <a:t>Con: Without existing OS internals knowledge, could be too much complexity too fast. Windows Internals book by MS definitely helps to explain what </a:t>
            </a:r>
            <a:r>
              <a:rPr lang="en-US" sz="3000" dirty="0" smtClean="0">
                <a:latin typeface="Arial" charset="0"/>
                <a:ea typeface="ＭＳ Ｐゴシック" charset="0"/>
                <a:cs typeface="ＭＳ Ｐゴシック" charset="0"/>
              </a:rPr>
              <a:t>they</a:t>
            </a:r>
            <a:r>
              <a:rPr lang="fr-FR" altLang="ja-JP" sz="3000" dirty="0" smtClean="0">
                <a:latin typeface="Arial" charset="0"/>
                <a:ea typeface="ＭＳ Ｐゴシック" charset="0"/>
                <a:cs typeface="ＭＳ Ｐゴシック" charset="0"/>
              </a:rPr>
              <a:t>'</a:t>
            </a:r>
            <a:r>
              <a:rPr lang="en-US" altLang="ja-JP" sz="3000" dirty="0" smtClean="0">
                <a:latin typeface="Arial" charset="0"/>
                <a:ea typeface="ＭＳ Ｐゴシック" charset="0"/>
                <a:cs typeface="ＭＳ Ｐゴシック" charset="0"/>
              </a:rPr>
              <a:t>re </a:t>
            </a:r>
            <a:r>
              <a:rPr lang="en-US" altLang="ja-JP" sz="3000" dirty="0">
                <a:latin typeface="Arial" charset="0"/>
                <a:ea typeface="ＭＳ Ｐゴシック" charset="0"/>
                <a:cs typeface="ＭＳ Ｐゴシック" charset="0"/>
              </a:rPr>
              <a:t>talking about at some points.</a:t>
            </a:r>
            <a:endParaRPr lang="en-US" sz="3000" dirty="0">
              <a:latin typeface="Arial" charset="0"/>
              <a:ea typeface="ＭＳ Ｐゴシック" charset="0"/>
              <a:cs typeface="ＭＳ Ｐゴシック" charset="0"/>
            </a:endParaRPr>
          </a:p>
        </p:txBody>
      </p:sp>
      <p:sp>
        <p:nvSpPr>
          <p:cNvPr id="35843"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64EA6A81-A4E8-004B-BAF0-C0182773E576}" type="slidenum">
              <a:rPr lang="en-US" sz="1400"/>
              <a:pPr/>
              <a:t>13</a:t>
            </a:fld>
            <a:endParaRPr lang="en-US" sz="1400"/>
          </a:p>
        </p:txBody>
      </p:sp>
    </p:spTree>
    <p:extLst>
      <p:ext uri="{BB962C8B-B14F-4D97-AF65-F5344CB8AC3E}">
        <p14:creationId xmlns:p14="http://schemas.microsoft.com/office/powerpoint/2010/main" val="35829241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r>
              <a:rPr lang="en-US">
                <a:latin typeface="Arial" charset="0"/>
                <a:ea typeface="ＭＳ Ｐゴシック" charset="0"/>
                <a:cs typeface="ＭＳ Ｐゴシック" charset="0"/>
              </a:rPr>
              <a:t>2007 - Professional Rootkits</a:t>
            </a:r>
          </a:p>
        </p:txBody>
      </p:sp>
      <p:sp>
        <p:nvSpPr>
          <p:cNvPr id="31747" name="Content Placeholder 2"/>
          <p:cNvSpPr>
            <a:spLocks noGrp="1"/>
          </p:cNvSpPr>
          <p:nvPr>
            <p:ph idx="1"/>
          </p:nvPr>
        </p:nvSpPr>
        <p:spPr/>
        <p:txBody>
          <a:bodyPr>
            <a:normAutofit/>
          </a:bodyPr>
          <a:lstStyle/>
          <a:p>
            <a:pPr>
              <a:defRPr/>
            </a:pPr>
            <a:r>
              <a:rPr lang="en-US" smtClean="0"/>
              <a:t>Pro: Builds up a rootkit of increasing capabilities, with explanations of the code</a:t>
            </a:r>
          </a:p>
          <a:p>
            <a:pPr>
              <a:defRPr/>
            </a:pPr>
            <a:r>
              <a:rPr lang="en-US" smtClean="0"/>
              <a:t>Cons: Adds nothing new to the field, just basically a reference for example code for the most stable versions of various techniques (not always the most stealthy techniques.)</a:t>
            </a:r>
          </a:p>
          <a:p>
            <a:pPr>
              <a:defRPr/>
            </a:pPr>
            <a:r>
              <a:rPr lang="en-US" smtClean="0"/>
              <a:t>E.g. the type of thing which can be used to make the Sony Rootkit style software</a:t>
            </a:r>
          </a:p>
        </p:txBody>
      </p:sp>
      <p:sp>
        <p:nvSpPr>
          <p:cNvPr id="36867"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13B450B0-1C14-A242-BBB0-382A1F328977}" type="slidenum">
              <a:rPr lang="en-US" sz="1400"/>
              <a:pPr/>
              <a:t>14</a:t>
            </a:fld>
            <a:endParaRPr lang="en-US" sz="1400"/>
          </a:p>
        </p:txBody>
      </p:sp>
    </p:spTree>
    <p:extLst>
      <p:ext uri="{BB962C8B-B14F-4D97-AF65-F5344CB8AC3E}">
        <p14:creationId xmlns:p14="http://schemas.microsoft.com/office/powerpoint/2010/main" val="10301661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sz="3200">
                <a:latin typeface="Arial" charset="0"/>
                <a:ea typeface="ＭＳ Ｐゴシック" charset="0"/>
                <a:cs typeface="ＭＳ Ｐゴシック" charset="0"/>
              </a:rPr>
              <a:t>2009 - The Rootkit Arsenal: Escape and Evasion in the Dark Corners of the System</a:t>
            </a:r>
          </a:p>
        </p:txBody>
      </p:sp>
      <p:sp>
        <p:nvSpPr>
          <p:cNvPr id="37890" name="Content Placeholder 2"/>
          <p:cNvSpPr>
            <a:spLocks noGrp="1"/>
          </p:cNvSpPr>
          <p:nvPr>
            <p:ph idx="1"/>
          </p:nvPr>
        </p:nvSpPr>
        <p:spPr/>
        <p:txBody>
          <a:bodyPr/>
          <a:lstStyle/>
          <a:p>
            <a:pPr>
              <a:lnSpc>
                <a:spcPct val="80000"/>
              </a:lnSpc>
            </a:pPr>
            <a:r>
              <a:rPr lang="en-US" sz="2000" dirty="0">
                <a:latin typeface="Arial" charset="0"/>
                <a:ea typeface="ＭＳ Ｐゴシック" charset="0"/>
                <a:cs typeface="ＭＳ Ｐゴシック" charset="0"/>
              </a:rPr>
              <a:t>Pro: More inclusive of newer techniques like </a:t>
            </a:r>
            <a:r>
              <a:rPr lang="en-US" sz="2000" dirty="0" err="1">
                <a:latin typeface="Arial" charset="0"/>
                <a:ea typeface="ＭＳ Ｐゴシック" charset="0"/>
                <a:cs typeface="ＭＳ Ｐゴシック" charset="0"/>
              </a:rPr>
              <a:t>bootkits</a:t>
            </a:r>
            <a:r>
              <a:rPr lang="en-US" sz="2000" dirty="0">
                <a:latin typeface="Arial" charset="0"/>
                <a:ea typeface="ＭＳ Ｐゴシック" charset="0"/>
                <a:cs typeface="ＭＳ Ｐゴシック" charset="0"/>
              </a:rPr>
              <a:t> than the </a:t>
            </a:r>
            <a:r>
              <a:rPr lang="en-US" sz="2000" dirty="0" err="1">
                <a:latin typeface="Arial" charset="0"/>
                <a:ea typeface="ＭＳ Ｐゴシック" charset="0"/>
                <a:cs typeface="ＭＳ Ｐゴシック" charset="0"/>
              </a:rPr>
              <a:t>Hoglund</a:t>
            </a:r>
            <a:r>
              <a:rPr lang="en-US" sz="2000" dirty="0">
                <a:latin typeface="Arial" charset="0"/>
                <a:ea typeface="ＭＳ Ｐゴシック" charset="0"/>
                <a:cs typeface="ＭＳ Ｐゴシック" charset="0"/>
              </a:rPr>
              <a:t>/Butler book.</a:t>
            </a:r>
          </a:p>
          <a:p>
            <a:pPr>
              <a:lnSpc>
                <a:spcPct val="80000"/>
              </a:lnSpc>
            </a:pPr>
            <a:r>
              <a:rPr lang="en-US" sz="2000" dirty="0">
                <a:latin typeface="Arial" charset="0"/>
                <a:ea typeface="ＭＳ Ｐゴシック" charset="0"/>
                <a:cs typeface="ＭＳ Ｐゴシック" charset="0"/>
              </a:rPr>
              <a:t>Pro/Con: Comes with lots of code, BUT…</a:t>
            </a:r>
            <a:r>
              <a:rPr lang="en-US" sz="2000" dirty="0" err="1" smtClean="0">
                <a:latin typeface="Arial" charset="0"/>
                <a:ea typeface="ＭＳ Ｐゴシック" charset="0"/>
                <a:cs typeface="ＭＳ Ｐゴシック" charset="0"/>
              </a:rPr>
              <a:t>Doesn</a:t>
            </a:r>
            <a:r>
              <a:rPr lang="fr-FR" altLang="ja-JP" sz="2000" dirty="0" smtClean="0">
                <a:latin typeface="Arial" charset="0"/>
                <a:ea typeface="ＭＳ Ｐゴシック" charset="0"/>
                <a:cs typeface="ＭＳ Ｐゴシック" charset="0"/>
              </a:rPr>
              <a:t>'</a:t>
            </a:r>
            <a:r>
              <a:rPr lang="en-US" altLang="ja-JP" sz="2000" dirty="0" smtClean="0">
                <a:latin typeface="Arial" charset="0"/>
                <a:ea typeface="ＭＳ Ｐゴシック" charset="0"/>
                <a:cs typeface="ＭＳ Ｐゴシック" charset="0"/>
              </a:rPr>
              <a:t>t </a:t>
            </a:r>
            <a:r>
              <a:rPr lang="en-US" altLang="ja-JP" sz="2000" dirty="0">
                <a:latin typeface="Arial" charset="0"/>
                <a:ea typeface="ＭＳ Ｐゴシック" charset="0"/>
                <a:cs typeface="ＭＳ Ｐゴシック" charset="0"/>
              </a:rPr>
              <a:t>allow you to download the code from anywhere, so if you want to experiment with it, you have to re-type it (or go find the original)</a:t>
            </a:r>
          </a:p>
          <a:p>
            <a:pPr>
              <a:lnSpc>
                <a:spcPct val="80000"/>
              </a:lnSpc>
            </a:pPr>
            <a:r>
              <a:rPr lang="en-US" sz="2000" dirty="0" smtClean="0">
                <a:latin typeface="Arial" charset="0"/>
                <a:ea typeface="ＭＳ Ｐゴシック" charset="0"/>
                <a:cs typeface="ＭＳ Ｐゴシック" charset="0"/>
              </a:rPr>
              <a:t>Con</a:t>
            </a:r>
            <a:r>
              <a:rPr lang="en-US" sz="2000" dirty="0">
                <a:latin typeface="Arial" charset="0"/>
                <a:ea typeface="ＭＳ Ｐゴシック" charset="0"/>
                <a:cs typeface="ＭＳ Ｐゴシック" charset="0"/>
              </a:rPr>
              <a:t>/Pro: Author comes from a forensics background rather than having OS knowledge, and thus he throws in a bunch of forensics stuff (which I question the relevance of, because I consider anti-forensics to be its own separate field from rootkit hiding). But if you </a:t>
            </a:r>
            <a:r>
              <a:rPr lang="en-US" sz="2000" dirty="0" smtClean="0">
                <a:latin typeface="Arial" charset="0"/>
                <a:ea typeface="ＭＳ Ｐゴシック" charset="0"/>
                <a:cs typeface="ＭＳ Ｐゴシック" charset="0"/>
              </a:rPr>
              <a:t>haven</a:t>
            </a:r>
            <a:r>
              <a:rPr lang="fr-FR" sz="2000" dirty="0" smtClean="0">
                <a:latin typeface="Arial" charset="0"/>
                <a:ea typeface="ＭＳ Ｐゴシック" charset="0"/>
                <a:cs typeface="ＭＳ Ｐゴシック" charset="0"/>
              </a:rPr>
              <a:t>'</a:t>
            </a:r>
            <a:r>
              <a:rPr lang="en-US" sz="2000" dirty="0" smtClean="0">
                <a:latin typeface="Arial" charset="0"/>
                <a:ea typeface="ＭＳ Ｐゴシック" charset="0"/>
                <a:cs typeface="ＭＳ Ｐゴシック" charset="0"/>
              </a:rPr>
              <a:t>t </a:t>
            </a:r>
            <a:r>
              <a:rPr lang="en-US" sz="2000" dirty="0">
                <a:latin typeface="Arial" charset="0"/>
                <a:ea typeface="ＭＳ Ｐゴシック" charset="0"/>
                <a:cs typeface="ＭＳ Ｐゴシック" charset="0"/>
              </a:rPr>
              <a:t>had exposure to anti-forensics, then </a:t>
            </a:r>
            <a:r>
              <a:rPr lang="en-US" sz="2000" dirty="0" smtClean="0">
                <a:latin typeface="Arial" charset="0"/>
                <a:ea typeface="ＭＳ Ｐゴシック" charset="0"/>
                <a:cs typeface="ＭＳ Ｐゴシック" charset="0"/>
              </a:rPr>
              <a:t>it</a:t>
            </a:r>
            <a:r>
              <a:rPr lang="fr-FR" sz="2000" dirty="0" smtClean="0">
                <a:latin typeface="Arial" charset="0"/>
                <a:ea typeface="ＭＳ Ｐゴシック" charset="0"/>
                <a:cs typeface="ＭＳ Ｐゴシック" charset="0"/>
              </a:rPr>
              <a:t>'</a:t>
            </a:r>
            <a:r>
              <a:rPr lang="en-US" sz="2000" dirty="0" smtClean="0">
                <a:latin typeface="Arial" charset="0"/>
                <a:ea typeface="ＭＳ Ｐゴシック" charset="0"/>
                <a:cs typeface="ＭＳ Ｐゴシック" charset="0"/>
              </a:rPr>
              <a:t>s </a:t>
            </a:r>
            <a:r>
              <a:rPr lang="en-US" sz="2000" dirty="0">
                <a:latin typeface="Arial" charset="0"/>
                <a:ea typeface="ＭＳ Ｐゴシック" charset="0"/>
                <a:cs typeface="ＭＳ Ｐゴシック" charset="0"/>
              </a:rPr>
              <a:t>a pro as you can learn more.</a:t>
            </a:r>
          </a:p>
        </p:txBody>
      </p:sp>
      <p:sp>
        <p:nvSpPr>
          <p:cNvPr id="37891"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4DE9788C-9DFF-4D4C-8D33-897EFCF91E09}" type="slidenum">
              <a:rPr lang="en-US" sz="1400"/>
              <a:pPr/>
              <a:t>15</a:t>
            </a:fld>
            <a:endParaRPr lang="en-US" sz="1400"/>
          </a:p>
        </p:txBody>
      </p:sp>
    </p:spTree>
    <p:extLst>
      <p:ext uri="{BB962C8B-B14F-4D97-AF65-F5344CB8AC3E}">
        <p14:creationId xmlns:p14="http://schemas.microsoft.com/office/powerpoint/2010/main" val="2186242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sz="4000" smtClean="0"/>
              <a:t>2010 - Hacking Exposed: Malware &amp; Rootkits</a:t>
            </a:r>
          </a:p>
        </p:txBody>
      </p:sp>
      <p:sp>
        <p:nvSpPr>
          <p:cNvPr id="38914" name="Content Placeholder 2"/>
          <p:cNvSpPr>
            <a:spLocks noGrp="1"/>
          </p:cNvSpPr>
          <p:nvPr>
            <p:ph idx="1"/>
          </p:nvPr>
        </p:nvSpPr>
        <p:spPr/>
        <p:txBody>
          <a:bodyPr>
            <a:normAutofit lnSpcReduction="10000"/>
          </a:bodyPr>
          <a:lstStyle/>
          <a:p>
            <a:pPr>
              <a:lnSpc>
                <a:spcPct val="90000"/>
              </a:lnSpc>
            </a:pPr>
            <a:r>
              <a:rPr lang="en-US" sz="2700" dirty="0">
                <a:latin typeface="Arial" charset="0"/>
                <a:ea typeface="ＭＳ Ｐゴシック" charset="0"/>
                <a:cs typeface="ＭＳ Ｐゴシック" charset="0"/>
              </a:rPr>
              <a:t>Pro: Good up to date reference which covers rootkits as they are seen in the wild, with many references to specific malware instances</a:t>
            </a:r>
          </a:p>
          <a:p>
            <a:pPr>
              <a:lnSpc>
                <a:spcPct val="90000"/>
              </a:lnSpc>
            </a:pPr>
            <a:r>
              <a:rPr lang="en-US" sz="2700" dirty="0">
                <a:latin typeface="Arial" charset="0"/>
                <a:ea typeface="ＭＳ Ｐゴシック" charset="0"/>
                <a:cs typeface="ＭＳ Ｐゴシック" charset="0"/>
              </a:rPr>
              <a:t>Pro/Con: Overall does a decent job, but while rootkits are sexy and therefore get cover billing, </a:t>
            </a:r>
            <a:r>
              <a:rPr lang="en-US" sz="2700" dirty="0" smtClean="0">
                <a:latin typeface="Arial" charset="0"/>
                <a:ea typeface="ＭＳ Ｐゴシック" charset="0"/>
                <a:cs typeface="ＭＳ Ｐゴシック" charset="0"/>
              </a:rPr>
              <a:t>they</a:t>
            </a:r>
            <a:r>
              <a:rPr lang="fr-FR" altLang="ja-JP" sz="2700" dirty="0" smtClean="0">
                <a:latin typeface="Arial" charset="0"/>
                <a:ea typeface="ＭＳ Ｐゴシック" charset="0"/>
                <a:cs typeface="ＭＳ Ｐゴシック" charset="0"/>
              </a:rPr>
              <a:t>'</a:t>
            </a:r>
            <a:r>
              <a:rPr lang="en-US" altLang="ja-JP" sz="2700" dirty="0" smtClean="0">
                <a:latin typeface="Arial" charset="0"/>
                <a:ea typeface="ＭＳ Ｐゴシック" charset="0"/>
                <a:cs typeface="ＭＳ Ｐゴシック" charset="0"/>
              </a:rPr>
              <a:t>re </a:t>
            </a:r>
            <a:r>
              <a:rPr lang="en-US" altLang="ja-JP" sz="2700" dirty="0">
                <a:latin typeface="Arial" charset="0"/>
                <a:ea typeface="ＭＳ Ｐゴシック" charset="0"/>
                <a:cs typeface="ＭＳ Ｐゴシック" charset="0"/>
              </a:rPr>
              <a:t>still a minority content area (around 120 pages of how rootkits work and 34 pages of detection). </a:t>
            </a:r>
          </a:p>
          <a:p>
            <a:pPr>
              <a:lnSpc>
                <a:spcPct val="90000"/>
              </a:lnSpc>
            </a:pPr>
            <a:r>
              <a:rPr lang="en-US" sz="2700" dirty="0">
                <a:latin typeface="Arial" charset="0"/>
                <a:ea typeface="ＭＳ Ｐゴシック" charset="0"/>
                <a:cs typeface="ＭＳ Ｐゴシック" charset="0"/>
              </a:rPr>
              <a:t>Con: A lot of the detection recommendations are un-actionable, though </a:t>
            </a:r>
            <a:r>
              <a:rPr lang="en-US" sz="2700" dirty="0" smtClean="0">
                <a:latin typeface="Arial" charset="0"/>
                <a:ea typeface="ＭＳ Ｐゴシック" charset="0"/>
                <a:cs typeface="ＭＳ Ｐゴシック" charset="0"/>
              </a:rPr>
              <a:t>that</a:t>
            </a:r>
            <a:r>
              <a:rPr lang="fr-FR" altLang="ja-JP" sz="2700" dirty="0" smtClean="0">
                <a:latin typeface="Arial" charset="0"/>
                <a:ea typeface="ＭＳ Ｐゴシック" charset="0"/>
                <a:cs typeface="ＭＳ Ｐゴシック" charset="0"/>
              </a:rPr>
              <a:t>'</a:t>
            </a:r>
            <a:r>
              <a:rPr lang="en-US" altLang="ja-JP" sz="2700" dirty="0" smtClean="0">
                <a:latin typeface="Arial" charset="0"/>
                <a:ea typeface="ＭＳ Ｐゴシック" charset="0"/>
                <a:cs typeface="ＭＳ Ｐゴシック" charset="0"/>
              </a:rPr>
              <a:t>s </a:t>
            </a:r>
            <a:r>
              <a:rPr lang="en-US" altLang="ja-JP" sz="2700" dirty="0">
                <a:latin typeface="Arial" charset="0"/>
                <a:ea typeface="ＭＳ Ｐゴシック" charset="0"/>
                <a:cs typeface="ＭＳ Ｐゴシック" charset="0"/>
              </a:rPr>
              <a:t>a problem for anyone talking about the area.</a:t>
            </a:r>
          </a:p>
          <a:p>
            <a:pPr>
              <a:lnSpc>
                <a:spcPct val="90000"/>
              </a:lnSpc>
            </a:pPr>
            <a:r>
              <a:rPr lang="en-US" sz="2700" dirty="0">
                <a:latin typeface="Arial" charset="0"/>
                <a:ea typeface="ＭＳ Ｐゴシック" charset="0"/>
                <a:cs typeface="ＭＳ Ｐゴシック" charset="0"/>
              </a:rPr>
              <a:t>Con: Almost no source code</a:t>
            </a:r>
          </a:p>
        </p:txBody>
      </p:sp>
      <p:sp>
        <p:nvSpPr>
          <p:cNvPr id="38915"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10B35D6E-EF5B-C640-BC7E-06825363F488}" type="slidenum">
              <a:rPr lang="en-US" sz="1400"/>
              <a:pPr/>
              <a:t>16</a:t>
            </a:fld>
            <a:endParaRPr lang="en-US" sz="1400"/>
          </a:p>
        </p:txBody>
      </p:sp>
    </p:spTree>
    <p:extLst>
      <p:ext uri="{BB962C8B-B14F-4D97-AF65-F5344CB8AC3E}">
        <p14:creationId xmlns:p14="http://schemas.microsoft.com/office/powerpoint/2010/main" val="32470037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Stealth Malware 10,000 foot view</a:t>
            </a:r>
            <a:endParaRPr lang="en-US" dirty="0"/>
          </a:p>
        </p:txBody>
      </p:sp>
      <p:pic>
        <p:nvPicPr>
          <p:cNvPr id="4" name="Picture 3"/>
          <p:cNvPicPr>
            <a:picLocks noChangeAspect="1"/>
          </p:cNvPicPr>
          <p:nvPr/>
        </p:nvPicPr>
        <p:blipFill>
          <a:blip r:embed="rId2"/>
          <a:stretch>
            <a:fillRect/>
          </a:stretch>
        </p:blipFill>
        <p:spPr>
          <a:xfrm>
            <a:off x="457200" y="1294481"/>
            <a:ext cx="8328352" cy="5563519"/>
          </a:xfrm>
          <a:prstGeom prst="rect">
            <a:avLst/>
          </a:prstGeom>
        </p:spPr>
      </p:pic>
      <p:sp>
        <p:nvSpPr>
          <p:cNvPr id="5" name="Left Arrow 4"/>
          <p:cNvSpPr/>
          <p:nvPr/>
        </p:nvSpPr>
        <p:spPr>
          <a:xfrm>
            <a:off x="4963803" y="3623424"/>
            <a:ext cx="1398254" cy="559242"/>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MALWARE!</a:t>
            </a:r>
            <a:endParaRPr lang="en-US" dirty="0"/>
          </a:p>
        </p:txBody>
      </p:sp>
      <p:sp>
        <p:nvSpPr>
          <p:cNvPr id="3" name="Slide Number Placeholder 2"/>
          <p:cNvSpPr>
            <a:spLocks noGrp="1"/>
          </p:cNvSpPr>
          <p:nvPr>
            <p:ph type="sldNum" sz="quarter" idx="12"/>
          </p:nvPr>
        </p:nvSpPr>
        <p:spPr/>
        <p:txBody>
          <a:bodyPr/>
          <a:lstStyle/>
          <a:p>
            <a:fld id="{5FED748E-F672-3247-82E2-762D6AFF6E91}" type="slidenum">
              <a:rPr lang="en-US" smtClean="0"/>
              <a:t>17</a:t>
            </a:fld>
            <a:endParaRPr lang="en-US"/>
          </a:p>
        </p:txBody>
      </p:sp>
    </p:spTree>
    <p:extLst>
      <p:ext uri="{BB962C8B-B14F-4D97-AF65-F5344CB8AC3E}">
        <p14:creationId xmlns:p14="http://schemas.microsoft.com/office/powerpoint/2010/main" val="7215459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normAutofit fontScale="90000"/>
          </a:bodyPr>
          <a:lstStyle/>
          <a:p>
            <a:r>
              <a:rPr lang="en-US">
                <a:latin typeface="Arial" charset="0"/>
                <a:ea typeface="ＭＳ Ｐゴシック" charset="0"/>
                <a:cs typeface="ＭＳ Ｐゴシック" charset="0"/>
              </a:rPr>
              <a:t>What is a rootkit?</a:t>
            </a:r>
            <a:br>
              <a:rPr lang="en-US">
                <a:latin typeface="Arial" charset="0"/>
                <a:ea typeface="ＭＳ Ｐゴシック" charset="0"/>
                <a:cs typeface="ＭＳ Ｐゴシック" charset="0"/>
              </a:rPr>
            </a:br>
            <a:r>
              <a:rPr lang="en-US" sz="2800">
                <a:latin typeface="Arial" charset="0"/>
                <a:ea typeface="ＭＳ Ｐゴシック" charset="0"/>
                <a:cs typeface="ＭＳ Ｐゴシック" charset="0"/>
              </a:rPr>
              <a:t>(or more importantly, how will I define it for this class)</a:t>
            </a:r>
            <a:endParaRPr lang="en-US">
              <a:latin typeface="Arial" charset="0"/>
              <a:ea typeface="ＭＳ Ｐゴシック" charset="0"/>
              <a:cs typeface="ＭＳ Ｐゴシック" charset="0"/>
            </a:endParaRPr>
          </a:p>
        </p:txBody>
      </p:sp>
      <p:sp>
        <p:nvSpPr>
          <p:cNvPr id="39938" name="Content Placeholder 2"/>
          <p:cNvSpPr>
            <a:spLocks noGrp="1"/>
          </p:cNvSpPr>
          <p:nvPr>
            <p:ph idx="1"/>
          </p:nvPr>
        </p:nvSpPr>
        <p:spPr/>
        <p:txBody>
          <a:bodyPr/>
          <a:lstStyle/>
          <a:p>
            <a:pPr>
              <a:lnSpc>
                <a:spcPct val="80000"/>
              </a:lnSpc>
            </a:pPr>
            <a:r>
              <a:rPr lang="en-US" sz="2500" dirty="0" smtClean="0">
                <a:latin typeface="Arial" charset="0"/>
                <a:ea typeface="ＭＳ Ｐゴシック" charset="0"/>
                <a:cs typeface="ＭＳ Ｐゴシック" charset="0"/>
              </a:rPr>
              <a:t>It</a:t>
            </a:r>
            <a:r>
              <a:rPr lang="fr-FR" altLang="ja-JP" sz="2500" dirty="0" smtClean="0">
                <a:latin typeface="Arial" charset="0"/>
                <a:ea typeface="ＭＳ Ｐゴシック" charset="0"/>
                <a:cs typeface="ＭＳ Ｐゴシック" charset="0"/>
              </a:rPr>
              <a:t>'</a:t>
            </a:r>
            <a:r>
              <a:rPr lang="en-US" altLang="ja-JP" sz="2500" dirty="0" smtClean="0">
                <a:latin typeface="Arial" charset="0"/>
                <a:ea typeface="ＭＳ Ｐゴシック" charset="0"/>
                <a:cs typeface="ＭＳ Ｐゴシック" charset="0"/>
              </a:rPr>
              <a:t>s </a:t>
            </a:r>
            <a:r>
              <a:rPr lang="en-US" altLang="ja-JP" sz="2500" dirty="0">
                <a:latin typeface="Arial" charset="0"/>
                <a:ea typeface="ＭＳ Ｐゴシック" charset="0"/>
                <a:cs typeface="ＭＳ Ｐゴシック" charset="0"/>
              </a:rPr>
              <a:t>an overused term is what it is</a:t>
            </a:r>
          </a:p>
          <a:p>
            <a:pPr>
              <a:lnSpc>
                <a:spcPct val="80000"/>
              </a:lnSpc>
            </a:pPr>
            <a:r>
              <a:rPr lang="en-US" sz="2500" dirty="0" smtClean="0">
                <a:latin typeface="Arial" charset="0"/>
                <a:ea typeface="ＭＳ Ｐゴシック" charset="0"/>
                <a:cs typeface="ＭＳ Ｐゴシック" charset="0"/>
              </a:rPr>
              <a:t>It</a:t>
            </a:r>
            <a:r>
              <a:rPr lang="fr-FR" sz="2500" dirty="0" smtClean="0">
                <a:latin typeface="Arial" charset="0"/>
                <a:ea typeface="ＭＳ Ｐゴシック" charset="0"/>
                <a:cs typeface="ＭＳ Ｐゴシック" charset="0"/>
              </a:rPr>
              <a:t>'</a:t>
            </a:r>
            <a:r>
              <a:rPr lang="en-US" sz="2500" dirty="0" smtClean="0">
                <a:latin typeface="Arial" charset="0"/>
                <a:ea typeface="ＭＳ Ｐゴシック" charset="0"/>
                <a:cs typeface="ＭＳ Ｐゴシック" charset="0"/>
              </a:rPr>
              <a:t>s </a:t>
            </a:r>
            <a:r>
              <a:rPr lang="en-US" sz="2500" dirty="0">
                <a:latin typeface="Arial" charset="0"/>
                <a:ea typeface="ＭＳ Ｐゴシック" charset="0"/>
                <a:cs typeface="ＭＳ Ｐゴシック" charset="0"/>
              </a:rPr>
              <a:t>neither a root, nor a kit</a:t>
            </a:r>
          </a:p>
          <a:p>
            <a:pPr>
              <a:lnSpc>
                <a:spcPct val="80000"/>
              </a:lnSpc>
            </a:pPr>
            <a:r>
              <a:rPr lang="en-US" sz="2500" dirty="0">
                <a:latin typeface="Arial" charset="0"/>
                <a:ea typeface="ＭＳ Ｐゴシック" charset="0"/>
                <a:cs typeface="ＭＳ Ｐゴシック" charset="0"/>
              </a:rPr>
              <a:t>An attacker tool</a:t>
            </a:r>
          </a:p>
          <a:p>
            <a:pPr>
              <a:lnSpc>
                <a:spcPct val="80000"/>
              </a:lnSpc>
            </a:pPr>
            <a:r>
              <a:rPr lang="en-US" sz="2500" dirty="0">
                <a:latin typeface="Arial" charset="0"/>
                <a:ea typeface="ＭＳ Ｐゴシック" charset="0"/>
                <a:cs typeface="ＭＳ Ｐゴシック" charset="0"/>
              </a:rPr>
              <a:t>NOT how they get root</a:t>
            </a:r>
          </a:p>
          <a:p>
            <a:pPr>
              <a:lnSpc>
                <a:spcPct val="80000"/>
              </a:lnSpc>
            </a:pPr>
            <a:r>
              <a:rPr lang="en-US" sz="2500" dirty="0">
                <a:latin typeface="Arial" charset="0"/>
                <a:ea typeface="ＭＳ Ｐゴシック" charset="0"/>
                <a:cs typeface="ＭＳ Ｐゴシック" charset="0"/>
              </a:rPr>
              <a:t>"A rootkit is a set of programs which *PATCH* and *TROJAN* existing execution paths within the system.  This process violates the *INTEGRITY* of the TRUSTED COMPUTING BASE (TCB)." - Greg </a:t>
            </a:r>
            <a:r>
              <a:rPr lang="en-US" sz="2500" dirty="0" err="1">
                <a:latin typeface="Arial" charset="0"/>
                <a:ea typeface="ＭＳ Ｐゴシック" charset="0"/>
                <a:cs typeface="ＭＳ Ｐゴシック" charset="0"/>
              </a:rPr>
              <a:t>Hoglund</a:t>
            </a:r>
            <a:r>
              <a:rPr lang="en-US" sz="2500" dirty="0">
                <a:latin typeface="Arial" charset="0"/>
                <a:ea typeface="ＭＳ Ｐゴシック" charset="0"/>
                <a:cs typeface="ＭＳ Ｐゴシック" charset="0"/>
              </a:rPr>
              <a:t>, </a:t>
            </a:r>
            <a:r>
              <a:rPr lang="en-US" sz="2200" dirty="0">
                <a:latin typeface="Arial" charset="0"/>
                <a:ea typeface="ＭＳ Ｐゴシック" charset="0"/>
                <a:cs typeface="ＭＳ Ｐゴシック" charset="0"/>
              </a:rPr>
              <a:t>http://</a:t>
            </a:r>
            <a:r>
              <a:rPr lang="en-US" sz="2200" dirty="0" err="1">
                <a:latin typeface="Arial" charset="0"/>
                <a:ea typeface="ＭＳ Ｐゴシック" charset="0"/>
                <a:cs typeface="ＭＳ Ｐゴシック" charset="0"/>
              </a:rPr>
              <a:t>www.phrack.com</a:t>
            </a:r>
            <a:r>
              <a:rPr lang="en-US" sz="2200" dirty="0">
                <a:latin typeface="Arial" charset="0"/>
                <a:ea typeface="ＭＳ Ｐゴシック" charset="0"/>
                <a:cs typeface="ＭＳ Ｐゴシック" charset="0"/>
              </a:rPr>
              <a:t>/</a:t>
            </a:r>
            <a:r>
              <a:rPr lang="en-US" sz="2200" dirty="0" err="1">
                <a:latin typeface="Arial" charset="0"/>
                <a:ea typeface="ＭＳ Ｐゴシック" charset="0"/>
                <a:cs typeface="ＭＳ Ｐゴシック" charset="0"/>
              </a:rPr>
              <a:t>issues.html?issue</a:t>
            </a:r>
            <a:r>
              <a:rPr lang="en-US" sz="2200" dirty="0">
                <a:latin typeface="Arial" charset="0"/>
                <a:ea typeface="ＭＳ Ｐゴシック" charset="0"/>
                <a:cs typeface="ＭＳ Ｐゴシック" charset="0"/>
              </a:rPr>
              <a:t>=55&amp;id=5</a:t>
            </a:r>
          </a:p>
          <a:p>
            <a:pPr>
              <a:lnSpc>
                <a:spcPct val="80000"/>
              </a:lnSpc>
            </a:pPr>
            <a:r>
              <a:rPr lang="en-US" sz="2500" dirty="0">
                <a:latin typeface="Arial" charset="0"/>
                <a:ea typeface="ＭＳ Ｐゴシック" charset="0"/>
                <a:cs typeface="ＭＳ Ｐゴシック" charset="0"/>
              </a:rPr>
              <a:t>The only universal truth about rootkits is that </a:t>
            </a:r>
            <a:r>
              <a:rPr lang="en-US" sz="2500" i="1" dirty="0">
                <a:latin typeface="Arial" charset="0"/>
                <a:ea typeface="ＭＳ Ｐゴシック" charset="0"/>
                <a:cs typeface="ＭＳ Ｐゴシック" charset="0"/>
              </a:rPr>
              <a:t>they are trying to </a:t>
            </a:r>
            <a:r>
              <a:rPr lang="en-US" sz="2500" b="1" i="1" dirty="0">
                <a:latin typeface="Arial" charset="0"/>
                <a:ea typeface="ＭＳ Ｐゴシック" charset="0"/>
                <a:cs typeface="ＭＳ Ｐゴシック" charset="0"/>
              </a:rPr>
              <a:t>hide</a:t>
            </a:r>
            <a:r>
              <a:rPr lang="en-US" sz="2500" i="1" dirty="0">
                <a:latin typeface="Arial" charset="0"/>
                <a:ea typeface="ＭＳ Ｐゴシック" charset="0"/>
                <a:cs typeface="ＭＳ Ｐゴシック" charset="0"/>
              </a:rPr>
              <a:t> the </a:t>
            </a:r>
            <a:r>
              <a:rPr lang="en-US" sz="2500" i="1" dirty="0" smtClean="0">
                <a:latin typeface="Arial" charset="0"/>
                <a:ea typeface="ＭＳ Ｐゴシック" charset="0"/>
                <a:cs typeface="ＭＳ Ｐゴシック" charset="0"/>
              </a:rPr>
              <a:t>attacker</a:t>
            </a:r>
            <a:r>
              <a:rPr lang="fr-FR" altLang="ja-JP" sz="2500" i="1" dirty="0" smtClean="0">
                <a:latin typeface="Arial" charset="0"/>
                <a:ea typeface="ＭＳ Ｐゴシック" charset="0"/>
                <a:cs typeface="ＭＳ Ｐゴシック" charset="0"/>
              </a:rPr>
              <a:t>'</a:t>
            </a:r>
            <a:r>
              <a:rPr lang="en-US" altLang="ja-JP" sz="2500" i="1" dirty="0" smtClean="0">
                <a:latin typeface="Arial" charset="0"/>
                <a:ea typeface="ＭＳ Ｐゴシック" charset="0"/>
                <a:cs typeface="ＭＳ Ｐゴシック" charset="0"/>
              </a:rPr>
              <a:t>s </a:t>
            </a:r>
            <a:r>
              <a:rPr lang="en-US" altLang="ja-JP" sz="2500" i="1" dirty="0">
                <a:latin typeface="Arial" charset="0"/>
                <a:ea typeface="ＭＳ Ｐゴシック" charset="0"/>
                <a:cs typeface="ＭＳ Ｐゴシック" charset="0"/>
              </a:rPr>
              <a:t>presence</a:t>
            </a:r>
          </a:p>
          <a:p>
            <a:pPr>
              <a:lnSpc>
                <a:spcPct val="80000"/>
              </a:lnSpc>
            </a:pPr>
            <a:r>
              <a:rPr lang="en-US" sz="2500" dirty="0">
                <a:latin typeface="Arial" charset="0"/>
                <a:ea typeface="ＭＳ Ｐゴシック" charset="0"/>
                <a:cs typeface="ＭＳ Ｐゴシック" charset="0"/>
              </a:rPr>
              <a:t>2 basic categorization schemes though</a:t>
            </a:r>
          </a:p>
        </p:txBody>
      </p:sp>
      <p:sp>
        <p:nvSpPr>
          <p:cNvPr id="39939"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DAEBF9B3-A56D-B44C-A7C8-9F39B4428FB7}" type="slidenum">
              <a:rPr lang="en-US" sz="1400"/>
              <a:pPr/>
              <a:t>18</a:t>
            </a:fld>
            <a:endParaRPr lang="en-US" sz="1400"/>
          </a:p>
        </p:txBody>
      </p:sp>
    </p:spTree>
    <p:extLst>
      <p:ext uri="{BB962C8B-B14F-4D97-AF65-F5344CB8AC3E}">
        <p14:creationId xmlns:p14="http://schemas.microsoft.com/office/powerpoint/2010/main" val="40376715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endParaRPr lang="en-US">
              <a:latin typeface="Arial" charset="0"/>
              <a:ea typeface="ＭＳ Ｐゴシック" charset="0"/>
              <a:cs typeface="ＭＳ Ｐゴシック" charset="0"/>
            </a:endParaRPr>
          </a:p>
        </p:txBody>
      </p:sp>
      <p:sp>
        <p:nvSpPr>
          <p:cNvPr id="40962"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F5BD2FFA-B7D5-894F-BA51-9D17F9509F3F}" type="slidenum">
              <a:rPr lang="en-US" sz="1400"/>
              <a:pPr/>
              <a:t>19</a:t>
            </a:fld>
            <a:endParaRPr lang="en-US" sz="1400"/>
          </a:p>
        </p:txBody>
      </p:sp>
      <p:pic>
        <p:nvPicPr>
          <p:cNvPr id="40963"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9000" y="381000"/>
            <a:ext cx="7366000" cy="609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964" name="Rectangle 5"/>
          <p:cNvSpPr>
            <a:spLocks noChangeArrowheads="1"/>
          </p:cNvSpPr>
          <p:nvPr/>
        </p:nvSpPr>
        <p:spPr bwMode="auto">
          <a:xfrm>
            <a:off x="4876800" y="5867400"/>
            <a:ext cx="3200400" cy="457200"/>
          </a:xfrm>
          <a:prstGeom prst="rect">
            <a:avLst/>
          </a:prstGeom>
          <a:solidFill>
            <a:schemeClr val="tx1"/>
          </a:solidFill>
          <a:ln w="9525">
            <a:solidFill>
              <a:schemeClr val="tx1"/>
            </a:solidFill>
            <a:round/>
            <a:headEnd/>
            <a:tailEnd/>
          </a:ln>
        </p:spPr>
        <p:txBody>
          <a:bodyPr anchor="ctr"/>
          <a:lstStyle/>
          <a:p>
            <a:pPr eaLnBrk="0" hangingPunct="0"/>
            <a:r>
              <a:rPr lang="en-US" sz="3200" b="1">
                <a:solidFill>
                  <a:schemeClr val="bg1"/>
                </a:solidFill>
                <a:latin typeface="Arial Black" charset="0"/>
              </a:rPr>
              <a:t>TAXONOMY?!</a:t>
            </a:r>
          </a:p>
        </p:txBody>
      </p:sp>
      <p:sp>
        <p:nvSpPr>
          <p:cNvPr id="40965" name="TextBox 6"/>
          <p:cNvSpPr txBox="1">
            <a:spLocks noChangeArrowheads="1"/>
          </p:cNvSpPr>
          <p:nvPr/>
        </p:nvSpPr>
        <p:spPr bwMode="auto">
          <a:xfrm>
            <a:off x="457200" y="6477000"/>
            <a:ext cx="792638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http://spennypost.blogspot.com/2010/10/fbu-bonfire-night-strike.html</a:t>
            </a:r>
          </a:p>
        </p:txBody>
      </p:sp>
    </p:spTree>
    <p:extLst>
      <p:ext uri="{BB962C8B-B14F-4D97-AF65-F5344CB8AC3E}">
        <p14:creationId xmlns:p14="http://schemas.microsoft.com/office/powerpoint/2010/main" val="19862336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fontScale="90000"/>
          </a:bodyPr>
          <a:lstStyle/>
          <a:p>
            <a:r>
              <a:rPr lang="en-US">
                <a:latin typeface="Arial" charset="0"/>
                <a:ea typeface="ＭＳ Ｐゴシック" charset="0"/>
                <a:cs typeface="ＭＳ Ｐゴシック" charset="0"/>
              </a:rPr>
              <a:t>Ice Cube is a Friendly Rootkit</a:t>
            </a:r>
            <a:br>
              <a:rPr lang="en-US">
                <a:latin typeface="Arial" charset="0"/>
                <a:ea typeface="ＭＳ Ｐゴシック" charset="0"/>
                <a:cs typeface="ＭＳ Ｐゴシック" charset="0"/>
              </a:rPr>
            </a:br>
            <a:r>
              <a:rPr lang="en-US">
                <a:latin typeface="Arial" charset="0"/>
                <a:ea typeface="ＭＳ Ｐゴシック" charset="0"/>
                <a:cs typeface="ＭＳ Ｐゴシック" charset="0"/>
              </a:rPr>
              <a:t>Advocating for Rootkit Detection!</a:t>
            </a:r>
          </a:p>
        </p:txBody>
      </p:sp>
      <p:sp>
        <p:nvSpPr>
          <p:cNvPr id="17410" name="Content Placeholder 2"/>
          <p:cNvSpPr>
            <a:spLocks noGrp="1"/>
          </p:cNvSpPr>
          <p:nvPr>
            <p:ph idx="1"/>
          </p:nvPr>
        </p:nvSpPr>
        <p:spPr/>
        <p:txBody>
          <a:bodyPr/>
          <a:lstStyle/>
          <a:p>
            <a:pPr algn="ctr">
              <a:buFontTx/>
              <a:buNone/>
            </a:pPr>
            <a:r>
              <a:rPr lang="en-US" dirty="0">
                <a:latin typeface="Arial" charset="0"/>
                <a:ea typeface="ＭＳ Ｐゴシック" charset="0"/>
                <a:cs typeface="ＭＳ Ｐゴシック" charset="0"/>
              </a:rPr>
              <a:t>You </a:t>
            </a:r>
            <a:r>
              <a:rPr lang="en-US" dirty="0" err="1">
                <a:latin typeface="Arial" charset="0"/>
                <a:ea typeface="ＭＳ Ｐゴシック" charset="0"/>
                <a:cs typeface="ＭＳ Ｐゴシック" charset="0"/>
              </a:rPr>
              <a:t>betta</a:t>
            </a:r>
            <a:r>
              <a:rPr lang="en-US" dirty="0">
                <a:latin typeface="Arial" charset="0"/>
                <a:ea typeface="ＭＳ Ｐゴシック" charset="0"/>
                <a:cs typeface="ＭＳ Ｐゴシック" charset="0"/>
              </a:rPr>
              <a:t> check </a:t>
            </a:r>
            <a:r>
              <a:rPr lang="en-US" dirty="0" err="1">
                <a:latin typeface="Arial" charset="0"/>
                <a:ea typeface="ＭＳ Ｐゴシック" charset="0"/>
                <a:cs typeface="ＭＳ Ｐゴシック" charset="0"/>
              </a:rPr>
              <a:t>yo</a:t>
            </a:r>
            <a:r>
              <a:rPr lang="en-US" dirty="0">
                <a:latin typeface="Arial" charset="0"/>
                <a:ea typeface="ＭＳ Ｐゴシック" charset="0"/>
                <a:cs typeface="ＭＳ Ｐゴシック" charset="0"/>
              </a:rPr>
              <a:t> self</a:t>
            </a:r>
          </a:p>
          <a:p>
            <a:pPr algn="ctr">
              <a:buFontTx/>
              <a:buNone/>
            </a:pPr>
            <a:r>
              <a:rPr lang="en-US" dirty="0">
                <a:latin typeface="Arial" charset="0"/>
                <a:ea typeface="ＭＳ Ｐゴシック" charset="0"/>
                <a:cs typeface="ＭＳ Ｐゴシック" charset="0"/>
              </a:rPr>
              <a:t>fore you wreck </a:t>
            </a:r>
            <a:r>
              <a:rPr lang="en-US" dirty="0" err="1">
                <a:latin typeface="Arial" charset="0"/>
                <a:ea typeface="ＭＳ Ｐゴシック" charset="0"/>
                <a:cs typeface="ＭＳ Ｐゴシック" charset="0"/>
              </a:rPr>
              <a:t>yo</a:t>
            </a:r>
            <a:r>
              <a:rPr lang="en-US" dirty="0">
                <a:latin typeface="Arial" charset="0"/>
                <a:ea typeface="ＭＳ Ｐゴシック" charset="0"/>
                <a:cs typeface="ＭＳ Ｐゴシック" charset="0"/>
              </a:rPr>
              <a:t> self</a:t>
            </a:r>
          </a:p>
          <a:p>
            <a:pPr algn="ctr">
              <a:buFontTx/>
              <a:buNone/>
            </a:pPr>
            <a:r>
              <a:rPr lang="en-US" dirty="0">
                <a:latin typeface="Arial" charset="0"/>
                <a:ea typeface="ＭＳ Ｐゴシック" charset="0"/>
                <a:cs typeface="ＭＳ Ｐゴシック" charset="0"/>
              </a:rPr>
              <a:t>cause </a:t>
            </a:r>
            <a:r>
              <a:rPr lang="en-US" dirty="0" smtClean="0">
                <a:latin typeface="Arial" charset="0"/>
                <a:ea typeface="ＭＳ Ｐゴシック" charset="0"/>
                <a:cs typeface="ＭＳ Ｐゴシック" charset="0"/>
              </a:rPr>
              <a:t>I</a:t>
            </a:r>
            <a:r>
              <a:rPr lang="fr-FR" dirty="0" smtClean="0">
                <a:latin typeface="Arial" charset="0"/>
                <a:ea typeface="ＭＳ Ｐゴシック" charset="0"/>
                <a:cs typeface="ＭＳ Ｐゴシック" charset="0"/>
              </a:rPr>
              <a:t>'</a:t>
            </a:r>
            <a:r>
              <a:rPr lang="en-US" dirty="0" smtClean="0">
                <a:latin typeface="Arial" charset="0"/>
                <a:ea typeface="ＭＳ Ｐゴシック" charset="0"/>
                <a:cs typeface="ＭＳ Ｐゴシック" charset="0"/>
              </a:rPr>
              <a:t>m </a:t>
            </a:r>
            <a:r>
              <a:rPr lang="en-US" dirty="0">
                <a:latin typeface="Arial" charset="0"/>
                <a:ea typeface="ＭＳ Ｐゴシック" charset="0"/>
                <a:cs typeface="ＭＳ Ｐゴシック" charset="0"/>
              </a:rPr>
              <a:t>bad for your health</a:t>
            </a:r>
          </a:p>
          <a:p>
            <a:pPr algn="ctr">
              <a:buFontTx/>
              <a:buNone/>
            </a:pPr>
            <a:r>
              <a:rPr lang="en-US" dirty="0">
                <a:latin typeface="Arial" charset="0"/>
                <a:ea typeface="ＭＳ Ｐゴシック" charset="0"/>
                <a:cs typeface="ＭＳ Ｐゴシック" charset="0"/>
              </a:rPr>
              <a:t>I come real stealth</a:t>
            </a:r>
          </a:p>
          <a:p>
            <a:pPr algn="ctr">
              <a:buFontTx/>
              <a:buNone/>
            </a:pPr>
            <a:endParaRPr lang="en-US" dirty="0">
              <a:latin typeface="Arial" charset="0"/>
              <a:ea typeface="ＭＳ Ｐゴシック" charset="0"/>
              <a:cs typeface="ＭＳ Ｐゴシック" charset="0"/>
            </a:endParaRPr>
          </a:p>
          <a:p>
            <a:pPr algn="ctr">
              <a:buFontTx/>
              <a:buNone/>
            </a:pPr>
            <a:r>
              <a:rPr lang="en-US" dirty="0">
                <a:latin typeface="Arial" charset="0"/>
                <a:ea typeface="ＭＳ Ｐゴシック" charset="0"/>
                <a:cs typeface="ＭＳ Ｐゴシック" charset="0"/>
              </a:rPr>
              <a:t>:    O</a:t>
            </a:r>
          </a:p>
        </p:txBody>
      </p:sp>
      <p:sp>
        <p:nvSpPr>
          <p:cNvPr id="17411"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00B6A791-8273-E547-A4E1-C75953A30432}" type="slidenum">
              <a:rPr lang="en-US" sz="1400"/>
              <a:pPr/>
              <a:t>2</a:t>
            </a:fld>
            <a:endParaRPr lang="en-US" sz="1400"/>
          </a:p>
        </p:txBody>
      </p:sp>
      <p:pic>
        <p:nvPicPr>
          <p:cNvPr id="1741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295400"/>
            <a:ext cx="863600" cy="127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13"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80400" y="1295400"/>
            <a:ext cx="863600" cy="127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414" name="TextBox 6"/>
          <p:cNvSpPr txBox="1">
            <a:spLocks noChangeArrowheads="1"/>
          </p:cNvSpPr>
          <p:nvPr/>
        </p:nvSpPr>
        <p:spPr bwMode="auto">
          <a:xfrm>
            <a:off x="1208088" y="6027003"/>
            <a:ext cx="6801862"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dirty="0" smtClean="0"/>
              <a:t>NSFW :P</a:t>
            </a:r>
          </a:p>
          <a:p>
            <a:pPr algn="ctr" eaLnBrk="1" hangingPunct="1"/>
            <a:r>
              <a:rPr lang="en-US" dirty="0" smtClean="0"/>
              <a:t>http://</a:t>
            </a:r>
            <a:r>
              <a:rPr lang="en-US" dirty="0" err="1" smtClean="0"/>
              <a:t>www.youtube.com</a:t>
            </a:r>
            <a:r>
              <a:rPr lang="en-US" dirty="0" smtClean="0"/>
              <a:t>/</a:t>
            </a:r>
            <a:r>
              <a:rPr lang="en-US" dirty="0" err="1" smtClean="0"/>
              <a:t>watch?v</a:t>
            </a:r>
            <a:r>
              <a:rPr lang="en-US" dirty="0" smtClean="0"/>
              <a:t>=CLyS9gz307Y</a:t>
            </a:r>
            <a:endParaRPr lang="en-US" dirty="0"/>
          </a:p>
        </p:txBody>
      </p:sp>
    </p:spTree>
    <p:extLst>
      <p:ext uri="{BB962C8B-B14F-4D97-AF65-F5344CB8AC3E}">
        <p14:creationId xmlns:p14="http://schemas.microsoft.com/office/powerpoint/2010/main" val="16697341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Box 4"/>
          <p:cNvSpPr txBox="1">
            <a:spLocks noChangeArrowheads="1"/>
          </p:cNvSpPr>
          <p:nvPr/>
        </p:nvSpPr>
        <p:spPr bwMode="auto">
          <a:xfrm>
            <a:off x="0" y="6096000"/>
            <a:ext cx="8923338"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But BIOS could use VT-d to prevent DMA, and it initializes peripherals, so…?</a:t>
            </a:r>
          </a:p>
          <a:p>
            <a:pPr eaLnBrk="1" hangingPunct="1"/>
            <a:r>
              <a:rPr lang="en-US" sz="2000"/>
              <a:t>Yeah, things get squishy at the bottom with non-real-rings.</a:t>
            </a:r>
          </a:p>
        </p:txBody>
      </p:sp>
      <p:sp>
        <p:nvSpPr>
          <p:cNvPr id="41986" name="Title 1"/>
          <p:cNvSpPr>
            <a:spLocks noGrp="1"/>
          </p:cNvSpPr>
          <p:nvPr>
            <p:ph type="title"/>
          </p:nvPr>
        </p:nvSpPr>
        <p:spPr/>
        <p:txBody>
          <a:bodyPr>
            <a:normAutofit fontScale="90000"/>
          </a:bodyPr>
          <a:lstStyle/>
          <a:p>
            <a:r>
              <a:rPr lang="en-US">
                <a:latin typeface="Arial" charset="0"/>
                <a:ea typeface="ＭＳ Ｐゴシック" charset="0"/>
                <a:cs typeface="ＭＳ Ｐゴシック" charset="0"/>
              </a:rPr>
              <a:t>Lord of the rings around the rosie</a:t>
            </a:r>
          </a:p>
        </p:txBody>
      </p:sp>
      <p:sp>
        <p:nvSpPr>
          <p:cNvPr id="41987" name="Content Placeholder 2"/>
          <p:cNvSpPr>
            <a:spLocks noGrp="1"/>
          </p:cNvSpPr>
          <p:nvPr>
            <p:ph idx="1"/>
          </p:nvPr>
        </p:nvSpPr>
        <p:spPr>
          <a:xfrm>
            <a:off x="0" y="1295400"/>
            <a:ext cx="9144000" cy="4800600"/>
          </a:xfrm>
        </p:spPr>
        <p:txBody>
          <a:bodyPr/>
          <a:lstStyle/>
          <a:p>
            <a:pPr>
              <a:lnSpc>
                <a:spcPct val="80000"/>
              </a:lnSpc>
            </a:pPr>
            <a:r>
              <a:rPr lang="en-US" sz="1800" dirty="0">
                <a:latin typeface="Arial" charset="0"/>
                <a:ea typeface="ＭＳ Ｐゴシック" charset="0"/>
                <a:cs typeface="ＭＳ Ｐゴシック" charset="0"/>
              </a:rPr>
              <a:t>Ring 3 – </a:t>
            </a:r>
            <a:r>
              <a:rPr lang="en-US" sz="1800" dirty="0" err="1">
                <a:latin typeface="Arial" charset="0"/>
                <a:ea typeface="ＭＳ Ｐゴシック" charset="0"/>
                <a:cs typeface="ＭＳ Ｐゴシック" charset="0"/>
              </a:rPr>
              <a:t>Userspace</a:t>
            </a:r>
            <a:r>
              <a:rPr lang="en-US" sz="1800" dirty="0">
                <a:latin typeface="Arial" charset="0"/>
                <a:ea typeface="ＭＳ Ｐゴシック" charset="0"/>
                <a:cs typeface="ＭＳ Ｐゴシック" charset="0"/>
              </a:rPr>
              <a:t>-Based</a:t>
            </a:r>
          </a:p>
          <a:p>
            <a:pPr>
              <a:lnSpc>
                <a:spcPct val="80000"/>
              </a:lnSpc>
            </a:pPr>
            <a:r>
              <a:rPr lang="en-US" sz="1800" dirty="0">
                <a:latin typeface="Arial" charset="0"/>
                <a:ea typeface="ＭＳ Ｐゴシック" charset="0"/>
                <a:cs typeface="ＭＳ Ｐゴシック" charset="0"/>
              </a:rPr>
              <a:t>Ring 0 – Kernel-Based</a:t>
            </a:r>
          </a:p>
          <a:p>
            <a:pPr>
              <a:lnSpc>
                <a:spcPct val="80000"/>
              </a:lnSpc>
            </a:pPr>
            <a:r>
              <a:rPr lang="ja-JP" altLang="en-US" sz="1800" dirty="0">
                <a:latin typeface="Arial" charset="0"/>
                <a:ea typeface="ＭＳ Ｐゴシック" charset="0"/>
                <a:cs typeface="ＭＳ Ｐゴシック" charset="0"/>
              </a:rPr>
              <a:t>“</a:t>
            </a:r>
            <a:r>
              <a:rPr lang="en-US" altLang="ja-JP" sz="1800" dirty="0">
                <a:latin typeface="Arial" charset="0"/>
                <a:ea typeface="ＭＳ Ｐゴシック" charset="0"/>
                <a:cs typeface="ＭＳ Ｐゴシック" charset="0"/>
              </a:rPr>
              <a:t>Ring -1</a:t>
            </a:r>
            <a:r>
              <a:rPr lang="ja-JP" altLang="en-US" sz="1800" dirty="0">
                <a:latin typeface="Arial" charset="0"/>
                <a:ea typeface="ＭＳ Ｐゴシック" charset="0"/>
                <a:cs typeface="ＭＳ Ｐゴシック" charset="0"/>
              </a:rPr>
              <a:t>”</a:t>
            </a:r>
            <a:r>
              <a:rPr lang="en-US" altLang="ja-JP" sz="1800" dirty="0">
                <a:latin typeface="Arial" charset="0"/>
                <a:ea typeface="ＭＳ Ｐゴシック" charset="0"/>
                <a:cs typeface="ＭＳ Ｐゴシック" charset="0"/>
              </a:rPr>
              <a:t> – Virtualization-Based</a:t>
            </a:r>
          </a:p>
          <a:p>
            <a:pPr lvl="1">
              <a:lnSpc>
                <a:spcPct val="80000"/>
              </a:lnSpc>
            </a:pPr>
            <a:r>
              <a:rPr lang="en-US" sz="1500" dirty="0">
                <a:latin typeface="Arial" charset="0"/>
                <a:ea typeface="ＭＳ Ｐゴシック" charset="0"/>
              </a:rPr>
              <a:t>Intel VT-x(Virtualization Technology for x86), AMD-V (AMD Virtualization), Hypervisor subverted</a:t>
            </a:r>
          </a:p>
          <a:p>
            <a:pPr>
              <a:lnSpc>
                <a:spcPct val="80000"/>
              </a:lnSpc>
            </a:pPr>
            <a:r>
              <a:rPr lang="en-US" sz="1800" dirty="0">
                <a:latin typeface="Arial" charset="0"/>
                <a:ea typeface="ＭＳ Ｐゴシック" charset="0"/>
                <a:cs typeface="ＭＳ Ｐゴシック" charset="0"/>
              </a:rPr>
              <a:t>"Ring -1.5?" - Post-BIOS, Pre OS/VMM </a:t>
            </a:r>
          </a:p>
          <a:p>
            <a:pPr lvl="1">
              <a:lnSpc>
                <a:spcPct val="80000"/>
              </a:lnSpc>
            </a:pPr>
            <a:r>
              <a:rPr lang="en-US" sz="1500" dirty="0">
                <a:latin typeface="Arial" charset="0"/>
                <a:ea typeface="ＭＳ Ｐゴシック" charset="0"/>
              </a:rPr>
              <a:t>e.g. Master Boot Record (MBR) "</a:t>
            </a:r>
            <a:r>
              <a:rPr lang="en-US" sz="1500" dirty="0" err="1">
                <a:latin typeface="Arial" charset="0"/>
                <a:ea typeface="ＭＳ Ｐゴシック" charset="0"/>
              </a:rPr>
              <a:t>bootkit</a:t>
            </a:r>
            <a:r>
              <a:rPr lang="en-US" sz="1500" dirty="0">
                <a:latin typeface="Arial" charset="0"/>
                <a:ea typeface="ＭＳ Ｐゴシック" charset="0"/>
              </a:rPr>
              <a:t>"</a:t>
            </a:r>
          </a:p>
          <a:p>
            <a:pPr lvl="1">
              <a:lnSpc>
                <a:spcPct val="80000"/>
              </a:lnSpc>
            </a:pPr>
            <a:r>
              <a:rPr lang="en-US" sz="1500" dirty="0">
                <a:latin typeface="Arial" charset="0"/>
                <a:ea typeface="ＭＳ Ｐゴシック" charset="0"/>
              </a:rPr>
              <a:t>Peripherals with DMA(Direct Memory Access) (this can be ring 0, -1, or -1.5 depending on whether VT-d is being used)</a:t>
            </a:r>
          </a:p>
          <a:p>
            <a:pPr lvl="1">
              <a:lnSpc>
                <a:spcPct val="80000"/>
              </a:lnSpc>
            </a:pPr>
            <a:r>
              <a:rPr lang="en-US" sz="1500" dirty="0">
                <a:latin typeface="Arial" charset="0"/>
                <a:ea typeface="ＭＳ Ｐゴシック" charset="0"/>
              </a:rPr>
              <a:t>Not a generally acknowledged "ring", but the place I think it fits best</a:t>
            </a:r>
          </a:p>
          <a:p>
            <a:pPr>
              <a:lnSpc>
                <a:spcPct val="80000"/>
              </a:lnSpc>
            </a:pPr>
            <a:r>
              <a:rPr lang="ja-JP" altLang="en-US" sz="1800" dirty="0">
                <a:latin typeface="Arial" charset="0"/>
                <a:ea typeface="ＭＳ Ｐゴシック" charset="0"/>
                <a:cs typeface="ＭＳ Ｐゴシック" charset="0"/>
              </a:rPr>
              <a:t>“</a:t>
            </a:r>
            <a:r>
              <a:rPr lang="en-US" altLang="ja-JP" sz="1800" dirty="0">
                <a:latin typeface="Arial" charset="0"/>
                <a:ea typeface="ＭＳ Ｐゴシック" charset="0"/>
                <a:cs typeface="ＭＳ Ｐゴシック" charset="0"/>
              </a:rPr>
              <a:t>Ring -2</a:t>
            </a:r>
            <a:r>
              <a:rPr lang="ja-JP" altLang="en-US" sz="1800" dirty="0">
                <a:latin typeface="Arial" charset="0"/>
                <a:ea typeface="ＭＳ Ｐゴシック" charset="0"/>
                <a:cs typeface="ＭＳ Ｐゴシック" charset="0"/>
              </a:rPr>
              <a:t>”</a:t>
            </a:r>
            <a:r>
              <a:rPr lang="en-US" altLang="ja-JP" sz="1800" dirty="0">
                <a:latin typeface="Arial" charset="0"/>
                <a:ea typeface="ＭＳ Ｐゴシック" charset="0"/>
                <a:cs typeface="ＭＳ Ｐゴシック" charset="0"/>
              </a:rPr>
              <a:t> – System Management Mode (SMM)</a:t>
            </a:r>
          </a:p>
          <a:p>
            <a:pPr>
              <a:lnSpc>
                <a:spcPct val="80000"/>
              </a:lnSpc>
            </a:pPr>
            <a:r>
              <a:rPr lang="en-US" sz="1800" dirty="0">
                <a:latin typeface="Arial" charset="0"/>
                <a:ea typeface="ＭＳ Ｐゴシック" charset="0"/>
                <a:cs typeface="ＭＳ Ｐゴシック" charset="0"/>
              </a:rPr>
              <a:t>"Ring -2.5" - BIOS (Basic Input Output System), EFI (Extensible Firmware Interface)</a:t>
            </a:r>
          </a:p>
          <a:p>
            <a:pPr lvl="1">
              <a:lnSpc>
                <a:spcPct val="80000"/>
              </a:lnSpc>
            </a:pPr>
            <a:r>
              <a:rPr lang="en-US" sz="1500" dirty="0">
                <a:latin typeface="Arial" charset="0"/>
                <a:ea typeface="ＭＳ Ｐゴシック" charset="0"/>
              </a:rPr>
              <a:t>because they are the first code to execute </a:t>
            </a:r>
            <a:r>
              <a:rPr lang="en-US" sz="1500" i="1" dirty="0">
                <a:latin typeface="Arial" charset="0"/>
                <a:ea typeface="ＭＳ Ｐゴシック" charset="0"/>
              </a:rPr>
              <a:t>on the CPU</a:t>
            </a:r>
            <a:r>
              <a:rPr lang="en-US" sz="1500" dirty="0">
                <a:latin typeface="Arial" charset="0"/>
                <a:ea typeface="ＭＳ Ｐゴシック" charset="0"/>
              </a:rPr>
              <a:t> and they control what gets loaded into SMM</a:t>
            </a:r>
          </a:p>
          <a:p>
            <a:pPr lvl="1">
              <a:lnSpc>
                <a:spcPct val="80000"/>
              </a:lnSpc>
            </a:pPr>
            <a:r>
              <a:rPr lang="en-US" sz="1500" dirty="0">
                <a:latin typeface="Arial" charset="0"/>
                <a:ea typeface="ＭＳ Ｐゴシック" charset="0"/>
              </a:rPr>
              <a:t>Not a generally acknowledged "ring", but the place I think it fits best</a:t>
            </a:r>
          </a:p>
          <a:p>
            <a:pPr>
              <a:lnSpc>
                <a:spcPct val="80000"/>
              </a:lnSpc>
            </a:pPr>
            <a:r>
              <a:rPr lang="ja-JP" altLang="en-US" sz="1800" dirty="0">
                <a:latin typeface="Arial" charset="0"/>
                <a:ea typeface="ＭＳ Ｐゴシック" charset="0"/>
                <a:cs typeface="ＭＳ Ｐゴシック" charset="0"/>
              </a:rPr>
              <a:t>“</a:t>
            </a:r>
            <a:r>
              <a:rPr lang="en-US" altLang="ja-JP" sz="1800" dirty="0">
                <a:latin typeface="Arial" charset="0"/>
                <a:ea typeface="ＭＳ Ｐゴシック" charset="0"/>
                <a:cs typeface="ＭＳ Ｐゴシック" charset="0"/>
              </a:rPr>
              <a:t>Ring -3</a:t>
            </a:r>
            <a:r>
              <a:rPr lang="ja-JP" altLang="en-US" sz="1800" dirty="0">
                <a:latin typeface="Arial" charset="0"/>
                <a:ea typeface="ＭＳ Ｐゴシック" charset="0"/>
                <a:cs typeface="ＭＳ Ｐゴシック" charset="0"/>
              </a:rPr>
              <a:t>”</a:t>
            </a:r>
            <a:r>
              <a:rPr lang="en-US" altLang="ja-JP" sz="1800" dirty="0">
                <a:latin typeface="Arial" charset="0"/>
                <a:ea typeface="ＭＳ Ｐゴシック" charset="0"/>
                <a:cs typeface="ＭＳ Ｐゴシック" charset="0"/>
              </a:rPr>
              <a:t> – Chipset </a:t>
            </a:r>
            <a:r>
              <a:rPr lang="en-US" altLang="ja-JP" sz="1800" dirty="0" smtClean="0">
                <a:latin typeface="Arial" charset="0"/>
                <a:ea typeface="ＭＳ Ｐゴシック" charset="0"/>
                <a:cs typeface="ＭＳ Ｐゴシック" charset="0"/>
              </a:rPr>
              <a:t>Based</a:t>
            </a:r>
            <a:endParaRPr lang="en-US" altLang="ja-JP" sz="1800" dirty="0">
              <a:latin typeface="Arial" charset="0"/>
              <a:ea typeface="ＭＳ Ｐゴシック" charset="0"/>
              <a:cs typeface="ＭＳ Ｐゴシック" charset="0"/>
            </a:endParaRPr>
          </a:p>
          <a:p>
            <a:pPr lvl="1">
              <a:lnSpc>
                <a:spcPct val="80000"/>
              </a:lnSpc>
            </a:pPr>
            <a:r>
              <a:rPr lang="en-US" sz="1500" dirty="0">
                <a:latin typeface="Arial" charset="0"/>
                <a:ea typeface="ＭＳ Ｐゴシック" charset="0"/>
              </a:rPr>
              <a:t>Intel AMT(Active Management Technology)</a:t>
            </a:r>
          </a:p>
        </p:txBody>
      </p:sp>
      <p:sp>
        <p:nvSpPr>
          <p:cNvPr id="41988" name="Slide Number Placeholder 3"/>
          <p:cNvSpPr>
            <a:spLocks noGrp="1"/>
          </p:cNvSpPr>
          <p:nvPr>
            <p:ph type="sldNum" sz="quarter" idx="12"/>
          </p:nvPr>
        </p:nvSpPr>
        <p:spPr>
          <a:xfrm>
            <a:off x="7239000" y="65532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0E72ED64-1A81-A341-87A3-837A68D74035}" type="slidenum">
              <a:rPr lang="en-US" sz="1400"/>
              <a:pPr/>
              <a:t>20</a:t>
            </a:fld>
            <a:endParaRPr lang="en-US" sz="1400"/>
          </a:p>
        </p:txBody>
      </p:sp>
    </p:spTree>
    <p:extLst>
      <p:ext uri="{BB962C8B-B14F-4D97-AF65-F5344CB8AC3E}">
        <p14:creationId xmlns:p14="http://schemas.microsoft.com/office/powerpoint/2010/main" val="40271289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US" sz="4000">
                <a:latin typeface="Arial" charset="0"/>
                <a:ea typeface="ＭＳ Ｐゴシック" charset="0"/>
                <a:cs typeface="ＭＳ Ｐゴシック" charset="0"/>
              </a:rPr>
              <a:t>Stealth Malware Taxonomy</a:t>
            </a:r>
            <a:br>
              <a:rPr lang="en-US" sz="4000">
                <a:latin typeface="Arial" charset="0"/>
                <a:ea typeface="ＭＳ Ｐゴシック" charset="0"/>
                <a:cs typeface="ＭＳ Ｐゴシック" charset="0"/>
              </a:rPr>
            </a:br>
            <a:r>
              <a:rPr lang="en-US" sz="2400">
                <a:latin typeface="Arial" charset="0"/>
                <a:ea typeface="ＭＳ Ｐゴシック" charset="0"/>
                <a:cs typeface="ＭＳ Ｐゴシック" charset="0"/>
              </a:rPr>
              <a:t>Joanna Rutkowska 2006</a:t>
            </a:r>
            <a:endParaRPr lang="en-US" sz="4000">
              <a:latin typeface="Arial" charset="0"/>
              <a:ea typeface="ＭＳ Ｐゴシック" charset="0"/>
              <a:cs typeface="ＭＳ Ｐゴシック" charset="0"/>
            </a:endParaRPr>
          </a:p>
        </p:txBody>
      </p:sp>
      <p:sp>
        <p:nvSpPr>
          <p:cNvPr id="43010" name="Content Placeholder 2"/>
          <p:cNvSpPr>
            <a:spLocks noGrp="1"/>
          </p:cNvSpPr>
          <p:nvPr>
            <p:ph idx="1"/>
          </p:nvPr>
        </p:nvSpPr>
        <p:spPr>
          <a:xfrm>
            <a:off x="0" y="1295400"/>
            <a:ext cx="9144000" cy="4800600"/>
          </a:xfrm>
        </p:spPr>
        <p:txBody>
          <a:bodyPr/>
          <a:lstStyle/>
          <a:p>
            <a:r>
              <a:rPr lang="en-US" sz="2400">
                <a:latin typeface="Arial" charset="0"/>
                <a:ea typeface="ＭＳ Ｐゴシック" charset="0"/>
                <a:cs typeface="ＭＳ Ｐゴシック" charset="0"/>
              </a:rPr>
              <a:t>http://invisiblethings.org/papers/malware-taxonomy.pdf</a:t>
            </a:r>
            <a:endParaRPr lang="en-US">
              <a:latin typeface="Arial" charset="0"/>
              <a:ea typeface="ＭＳ Ｐゴシック" charset="0"/>
              <a:cs typeface="ＭＳ Ｐゴシック" charset="0"/>
            </a:endParaRPr>
          </a:p>
          <a:p>
            <a:r>
              <a:rPr lang="en-US">
                <a:solidFill>
                  <a:srgbClr val="FF0000"/>
                </a:solidFill>
                <a:latin typeface="Arial" charset="0"/>
                <a:ea typeface="ＭＳ Ｐゴシック" charset="0"/>
                <a:cs typeface="ＭＳ Ｐゴシック" charset="0"/>
              </a:rPr>
              <a:t>Type 0: Uses only legitimate system features</a:t>
            </a:r>
          </a:p>
          <a:p>
            <a:r>
              <a:rPr lang="en-US">
                <a:latin typeface="Arial" charset="0"/>
                <a:ea typeface="ＭＳ Ｐゴシック" charset="0"/>
                <a:cs typeface="ＭＳ Ｐゴシック" charset="0"/>
              </a:rPr>
              <a:t>Type 1: Modifies things which should be static</a:t>
            </a:r>
          </a:p>
          <a:p>
            <a:r>
              <a:rPr lang="en-US">
                <a:latin typeface="Arial" charset="0"/>
                <a:ea typeface="ＭＳ Ｐゴシック" charset="0"/>
                <a:cs typeface="ＭＳ Ｐゴシック" charset="0"/>
              </a:rPr>
              <a:t>Type 2: Modifies things which are dynamic</a:t>
            </a:r>
          </a:p>
          <a:p>
            <a:r>
              <a:rPr lang="en-US">
                <a:latin typeface="Arial" charset="0"/>
                <a:ea typeface="ＭＳ Ｐゴシック" charset="0"/>
                <a:cs typeface="ＭＳ Ｐゴシック" charset="0"/>
              </a:rPr>
              <a:t>Type 3: Exists outside the operating system</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Type 4: Exists outside the main CPU/RAM</a:t>
            </a:r>
          </a:p>
          <a:p>
            <a:pPr lvl="1"/>
            <a:r>
              <a:rPr lang="en-US">
                <a:latin typeface="Arial" charset="0"/>
                <a:ea typeface="ＭＳ Ｐゴシック" charset="0"/>
                <a:cs typeface="ＭＳ Ｐゴシック" charset="0"/>
              </a:rPr>
              <a:t>Added by me</a:t>
            </a:r>
          </a:p>
        </p:txBody>
      </p:sp>
      <p:sp>
        <p:nvSpPr>
          <p:cNvPr id="43011"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E752C691-8128-BC4F-BC6F-FCC27C1CFFB9}" type="slidenum">
              <a:rPr lang="en-US" sz="1400"/>
              <a:pPr/>
              <a:t>21</a:t>
            </a:fld>
            <a:endParaRPr lang="en-US" sz="1400"/>
          </a:p>
        </p:txBody>
      </p:sp>
    </p:spTree>
    <p:extLst>
      <p:ext uri="{BB962C8B-B14F-4D97-AF65-F5344CB8AC3E}">
        <p14:creationId xmlns:p14="http://schemas.microsoft.com/office/powerpoint/2010/main" val="14205145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a:latin typeface="Arial" charset="0"/>
                <a:ea typeface="ＭＳ Ｐゴシック" charset="0"/>
                <a:cs typeface="ＭＳ Ｐゴシック" charset="0"/>
              </a:rPr>
              <a:t>Example Type 0 Malware</a:t>
            </a:r>
          </a:p>
        </p:txBody>
      </p:sp>
      <p:sp>
        <p:nvSpPr>
          <p:cNvPr id="44034" name="Content Placeholder 2"/>
          <p:cNvSpPr>
            <a:spLocks noGrp="1"/>
          </p:cNvSpPr>
          <p:nvPr>
            <p:ph idx="1"/>
          </p:nvPr>
        </p:nvSpPr>
        <p:spPr>
          <a:xfrm>
            <a:off x="685800" y="1295400"/>
            <a:ext cx="7772400" cy="5257800"/>
          </a:xfrm>
        </p:spPr>
        <p:txBody>
          <a:bodyPr/>
          <a:lstStyle/>
          <a:p>
            <a:pPr>
              <a:lnSpc>
                <a:spcPct val="80000"/>
              </a:lnSpc>
            </a:pPr>
            <a:r>
              <a:rPr lang="en-US" sz="2000" dirty="0">
                <a:latin typeface="Arial" charset="0"/>
                <a:ea typeface="ＭＳ Ｐゴシック" charset="0"/>
                <a:cs typeface="ＭＳ Ｐゴシック" charset="0"/>
              </a:rPr>
              <a:t>Spyware</a:t>
            </a:r>
          </a:p>
          <a:p>
            <a:pPr lvl="1">
              <a:lnSpc>
                <a:spcPct val="80000"/>
              </a:lnSpc>
            </a:pPr>
            <a:r>
              <a:rPr lang="en-US" sz="1800" dirty="0" smtClean="0">
                <a:latin typeface="Arial" charset="0"/>
                <a:ea typeface="ＭＳ Ｐゴシック" charset="0"/>
              </a:rPr>
              <a:t>There</a:t>
            </a:r>
            <a:r>
              <a:rPr lang="fr-FR" sz="1800" dirty="0" smtClean="0">
                <a:latin typeface="Arial" charset="0"/>
                <a:ea typeface="ＭＳ Ｐゴシック" charset="0"/>
              </a:rPr>
              <a:t>'</a:t>
            </a:r>
            <a:r>
              <a:rPr lang="en-US" sz="1800" dirty="0" smtClean="0">
                <a:latin typeface="Arial" charset="0"/>
                <a:ea typeface="ＭＳ Ｐゴシック" charset="0"/>
              </a:rPr>
              <a:t>s </a:t>
            </a:r>
            <a:r>
              <a:rPr lang="en-US" sz="1800" dirty="0">
                <a:latin typeface="Arial" charset="0"/>
                <a:ea typeface="ＭＳ Ｐゴシック" charset="0"/>
              </a:rPr>
              <a:t>nothing illegitimate about a cell phone map application wanting to access your location data to show the local map. </a:t>
            </a:r>
            <a:r>
              <a:rPr lang="en-US" sz="1800" dirty="0" smtClean="0">
                <a:latin typeface="Arial" charset="0"/>
                <a:ea typeface="ＭＳ Ｐゴシック" charset="0"/>
              </a:rPr>
              <a:t>It</a:t>
            </a:r>
            <a:r>
              <a:rPr lang="fr-FR" sz="1800" dirty="0" smtClean="0">
                <a:latin typeface="Arial" charset="0"/>
                <a:ea typeface="ＭＳ Ｐゴシック" charset="0"/>
              </a:rPr>
              <a:t>'</a:t>
            </a:r>
            <a:r>
              <a:rPr lang="en-US" sz="1800" dirty="0" smtClean="0">
                <a:latin typeface="Arial" charset="0"/>
                <a:ea typeface="ＭＳ Ｐゴシック" charset="0"/>
              </a:rPr>
              <a:t>s </a:t>
            </a:r>
            <a:r>
              <a:rPr lang="en-US" sz="1800" dirty="0">
                <a:latin typeface="Arial" charset="0"/>
                <a:ea typeface="ＭＳ Ｐゴシック" charset="0"/>
              </a:rPr>
              <a:t>only when it starts sending that location with your PII to a 3</a:t>
            </a:r>
            <a:r>
              <a:rPr lang="en-US" sz="1800" baseline="30000" dirty="0">
                <a:latin typeface="Arial" charset="0"/>
                <a:ea typeface="ＭＳ Ｐゴシック" charset="0"/>
              </a:rPr>
              <a:t>rd</a:t>
            </a:r>
            <a:r>
              <a:rPr lang="en-US" sz="1800" dirty="0">
                <a:latin typeface="Arial" charset="0"/>
                <a:ea typeface="ＭＳ Ｐゴシック" charset="0"/>
              </a:rPr>
              <a:t> party location that it starts to become questionable.</a:t>
            </a:r>
          </a:p>
          <a:p>
            <a:pPr>
              <a:lnSpc>
                <a:spcPct val="80000"/>
              </a:lnSpc>
            </a:pPr>
            <a:r>
              <a:rPr lang="en-US" sz="2000" dirty="0">
                <a:latin typeface="Arial" charset="0"/>
                <a:ea typeface="ＭＳ Ｐゴシック" charset="0"/>
                <a:cs typeface="ＭＳ Ｐゴシック" charset="0"/>
              </a:rPr>
              <a:t>Trojans</a:t>
            </a:r>
          </a:p>
          <a:p>
            <a:pPr lvl="1">
              <a:lnSpc>
                <a:spcPct val="80000"/>
              </a:lnSpc>
            </a:pPr>
            <a:r>
              <a:rPr lang="en-US" sz="1800" dirty="0" smtClean="0">
                <a:latin typeface="Arial" charset="0"/>
                <a:ea typeface="ＭＳ Ｐゴシック" charset="0"/>
              </a:rPr>
              <a:t>There</a:t>
            </a:r>
            <a:r>
              <a:rPr lang="fr-FR" sz="1800" dirty="0" smtClean="0">
                <a:latin typeface="Arial" charset="0"/>
                <a:ea typeface="ＭＳ Ｐゴシック" charset="0"/>
              </a:rPr>
              <a:t>'</a:t>
            </a:r>
            <a:r>
              <a:rPr lang="en-US" sz="1800" dirty="0" smtClean="0">
                <a:latin typeface="Arial" charset="0"/>
                <a:ea typeface="ＭＳ Ｐゴシック" charset="0"/>
              </a:rPr>
              <a:t>s </a:t>
            </a:r>
            <a:r>
              <a:rPr lang="en-US" sz="1800" dirty="0">
                <a:latin typeface="Arial" charset="0"/>
                <a:ea typeface="ＭＳ Ｐゴシック" charset="0"/>
              </a:rPr>
              <a:t>nothing illegitimate about allowing users to install programs. And </a:t>
            </a:r>
            <a:r>
              <a:rPr lang="en-US" sz="1800" dirty="0" smtClean="0">
                <a:latin typeface="Arial" charset="0"/>
                <a:ea typeface="ＭＳ Ｐゴシック" charset="0"/>
              </a:rPr>
              <a:t>there</a:t>
            </a:r>
            <a:r>
              <a:rPr lang="fr-FR" sz="1800" dirty="0" smtClean="0">
                <a:latin typeface="Arial" charset="0"/>
                <a:ea typeface="ＭＳ Ｐゴシック" charset="0"/>
              </a:rPr>
              <a:t>'</a:t>
            </a:r>
            <a:r>
              <a:rPr lang="en-US" sz="1800" dirty="0" smtClean="0">
                <a:latin typeface="Arial" charset="0"/>
                <a:ea typeface="ＭＳ Ｐゴシック" charset="0"/>
              </a:rPr>
              <a:t>s </a:t>
            </a:r>
            <a:r>
              <a:rPr lang="en-US" sz="1800" dirty="0">
                <a:latin typeface="Arial" charset="0"/>
                <a:ea typeface="ＭＳ Ｐゴシック" charset="0"/>
              </a:rPr>
              <a:t>no realistic way for a user to assess the full extent of all that </a:t>
            </a:r>
            <a:r>
              <a:rPr lang="en-US" sz="1800" dirty="0" smtClean="0">
                <a:latin typeface="Arial" charset="0"/>
                <a:ea typeface="ＭＳ Ｐゴシック" charset="0"/>
              </a:rPr>
              <a:t>program</a:t>
            </a:r>
            <a:r>
              <a:rPr lang="fr-FR" sz="1800" dirty="0" smtClean="0">
                <a:latin typeface="Arial" charset="0"/>
                <a:ea typeface="ＭＳ Ｐゴシック" charset="0"/>
              </a:rPr>
              <a:t>'</a:t>
            </a:r>
            <a:r>
              <a:rPr lang="en-US" sz="1800" dirty="0" smtClean="0">
                <a:latin typeface="Arial" charset="0"/>
                <a:ea typeface="ＭＳ Ｐゴシック" charset="0"/>
              </a:rPr>
              <a:t>s </a:t>
            </a:r>
            <a:r>
              <a:rPr lang="en-US" sz="1800" dirty="0">
                <a:latin typeface="Arial" charset="0"/>
                <a:ea typeface="ＭＳ Ｐゴシック" charset="0"/>
              </a:rPr>
              <a:t>capabilities. When a program contains capabilities which arguably have nothing to do with its advertised purpose, </a:t>
            </a:r>
            <a:r>
              <a:rPr lang="en-US" sz="1800" dirty="0" smtClean="0">
                <a:latin typeface="Arial" charset="0"/>
                <a:ea typeface="ＭＳ Ｐゴシック" charset="0"/>
              </a:rPr>
              <a:t>that</a:t>
            </a:r>
            <a:r>
              <a:rPr lang="fr-FR" sz="1800" dirty="0" smtClean="0">
                <a:latin typeface="Arial" charset="0"/>
                <a:ea typeface="ＭＳ Ｐゴシック" charset="0"/>
              </a:rPr>
              <a:t>'</a:t>
            </a:r>
            <a:r>
              <a:rPr lang="en-US" sz="1800" dirty="0" smtClean="0">
                <a:latin typeface="Arial" charset="0"/>
                <a:ea typeface="ＭＳ Ｐゴシック" charset="0"/>
              </a:rPr>
              <a:t>s </a:t>
            </a:r>
            <a:r>
              <a:rPr lang="en-US" sz="1800" dirty="0">
                <a:latin typeface="Arial" charset="0"/>
                <a:ea typeface="ＭＳ Ｐゴシック" charset="0"/>
              </a:rPr>
              <a:t>when it becomes questionable.</a:t>
            </a:r>
          </a:p>
          <a:p>
            <a:pPr>
              <a:lnSpc>
                <a:spcPct val="80000"/>
              </a:lnSpc>
            </a:pPr>
            <a:r>
              <a:rPr lang="en-US" sz="2000" dirty="0">
                <a:latin typeface="Arial" charset="0"/>
                <a:ea typeface="ＭＳ Ｐゴシック" charset="0"/>
                <a:cs typeface="ＭＳ Ｐゴシック" charset="0"/>
              </a:rPr>
              <a:t>Bots</a:t>
            </a:r>
          </a:p>
          <a:p>
            <a:pPr lvl="1">
              <a:lnSpc>
                <a:spcPct val="80000"/>
              </a:lnSpc>
            </a:pPr>
            <a:r>
              <a:rPr lang="en-US" sz="1800" dirty="0" smtClean="0">
                <a:latin typeface="Arial" charset="0"/>
                <a:ea typeface="ＭＳ Ｐゴシック" charset="0"/>
              </a:rPr>
              <a:t>There</a:t>
            </a:r>
            <a:r>
              <a:rPr lang="fr-FR" sz="1800" dirty="0" smtClean="0">
                <a:latin typeface="Arial" charset="0"/>
                <a:ea typeface="ＭＳ Ｐゴシック" charset="0"/>
              </a:rPr>
              <a:t>'</a:t>
            </a:r>
            <a:r>
              <a:rPr lang="en-US" sz="1800" dirty="0" smtClean="0">
                <a:latin typeface="Arial" charset="0"/>
                <a:ea typeface="ＭＳ Ｐゴシック" charset="0"/>
              </a:rPr>
              <a:t>s </a:t>
            </a:r>
            <a:r>
              <a:rPr lang="en-US" sz="1800" dirty="0">
                <a:latin typeface="Arial" charset="0"/>
                <a:ea typeface="ＭＳ Ｐゴシック" charset="0"/>
              </a:rPr>
              <a:t>nothing illegitimate about allowing an application to make network connections. </a:t>
            </a:r>
            <a:r>
              <a:rPr lang="en-US" sz="1800" dirty="0" smtClean="0">
                <a:latin typeface="Arial" charset="0"/>
                <a:ea typeface="ＭＳ Ｐゴシック" charset="0"/>
              </a:rPr>
              <a:t>It</a:t>
            </a:r>
            <a:r>
              <a:rPr lang="fr-FR" sz="1800" dirty="0" smtClean="0">
                <a:latin typeface="Arial" charset="0"/>
                <a:ea typeface="ＭＳ Ｐゴシック" charset="0"/>
              </a:rPr>
              <a:t>'</a:t>
            </a:r>
            <a:r>
              <a:rPr lang="en-US" sz="1800" dirty="0" smtClean="0">
                <a:latin typeface="Arial" charset="0"/>
                <a:ea typeface="ＭＳ Ｐゴシック" charset="0"/>
              </a:rPr>
              <a:t>s </a:t>
            </a:r>
            <a:r>
              <a:rPr lang="en-US" sz="1800" dirty="0">
                <a:latin typeface="Arial" charset="0"/>
                <a:ea typeface="ＭＳ Ｐゴシック" charset="0"/>
              </a:rPr>
              <a:t>only when </a:t>
            </a:r>
            <a:r>
              <a:rPr lang="en-US" sz="1800" dirty="0" smtClean="0">
                <a:latin typeface="Arial" charset="0"/>
                <a:ea typeface="ＭＳ Ｐゴシック" charset="0"/>
              </a:rPr>
              <a:t>it</a:t>
            </a:r>
            <a:r>
              <a:rPr lang="fr-FR" sz="1800" dirty="0" smtClean="0">
                <a:latin typeface="Arial" charset="0"/>
                <a:ea typeface="ＭＳ Ｐゴシック" charset="0"/>
              </a:rPr>
              <a:t>'</a:t>
            </a:r>
            <a:r>
              <a:rPr lang="en-US" sz="1800" dirty="0" smtClean="0">
                <a:latin typeface="Arial" charset="0"/>
                <a:ea typeface="ＭＳ Ｐゴシック" charset="0"/>
              </a:rPr>
              <a:t>s </a:t>
            </a:r>
            <a:r>
              <a:rPr lang="en-US" sz="1800" dirty="0">
                <a:latin typeface="Arial" charset="0"/>
                <a:ea typeface="ＭＳ Ｐゴシック" charset="0"/>
              </a:rPr>
              <a:t>making thousands of them as a part of a </a:t>
            </a:r>
            <a:r>
              <a:rPr lang="en-US" sz="1800" dirty="0" err="1">
                <a:latin typeface="Arial" charset="0"/>
                <a:ea typeface="ＭＳ Ｐゴシック" charset="0"/>
              </a:rPr>
              <a:t>DDoS</a:t>
            </a:r>
            <a:r>
              <a:rPr lang="en-US" sz="1800" dirty="0">
                <a:latin typeface="Arial" charset="0"/>
                <a:ea typeface="ＭＳ Ｐゴシック" charset="0"/>
              </a:rPr>
              <a:t> </a:t>
            </a:r>
            <a:r>
              <a:rPr lang="en-US" sz="1800" dirty="0" smtClean="0">
                <a:latin typeface="Arial" charset="0"/>
                <a:ea typeface="ＭＳ Ｐゴシック" charset="0"/>
              </a:rPr>
              <a:t>that</a:t>
            </a:r>
            <a:r>
              <a:rPr lang="fr-FR" sz="1800" dirty="0" smtClean="0">
                <a:latin typeface="Arial" charset="0"/>
                <a:ea typeface="ＭＳ Ｐゴシック" charset="0"/>
              </a:rPr>
              <a:t>'</a:t>
            </a:r>
            <a:r>
              <a:rPr lang="en-US" sz="1800" dirty="0" smtClean="0">
                <a:latin typeface="Arial" charset="0"/>
                <a:ea typeface="ＭＳ Ｐゴシック" charset="0"/>
              </a:rPr>
              <a:t>s </a:t>
            </a:r>
            <a:r>
              <a:rPr lang="en-US" sz="1800" dirty="0">
                <a:latin typeface="Arial" charset="0"/>
                <a:ea typeface="ＭＳ Ｐゴシック" charset="0"/>
              </a:rPr>
              <a:t>when it becomes questionable.</a:t>
            </a:r>
          </a:p>
          <a:p>
            <a:pPr>
              <a:lnSpc>
                <a:spcPct val="80000"/>
              </a:lnSpc>
            </a:pPr>
            <a:r>
              <a:rPr lang="en-US" sz="2000" dirty="0">
                <a:latin typeface="Arial" charset="0"/>
                <a:ea typeface="ＭＳ Ｐゴシック" charset="0"/>
                <a:cs typeface="ＭＳ Ｐゴシック" charset="0"/>
              </a:rPr>
              <a:t>Hide in plain sight</a:t>
            </a:r>
          </a:p>
          <a:p>
            <a:pPr lvl="1">
              <a:lnSpc>
                <a:spcPct val="80000"/>
              </a:lnSpc>
            </a:pPr>
            <a:r>
              <a:rPr lang="en-US" sz="1800" dirty="0">
                <a:latin typeface="Arial" charset="0"/>
                <a:ea typeface="ＭＳ Ｐゴシック" charset="0"/>
              </a:rPr>
              <a:t>Programs can name themselves whatever the developer wants. But when the developer wants it to be named misleadingly similar to a "trusted" software vendor like </a:t>
            </a:r>
            <a:r>
              <a:rPr lang="en-US" sz="1800" dirty="0" smtClean="0">
                <a:latin typeface="Arial" charset="0"/>
                <a:ea typeface="ＭＳ Ｐゴシック" charset="0"/>
              </a:rPr>
              <a:t>Microsoft</a:t>
            </a:r>
            <a:r>
              <a:rPr lang="fr-FR" sz="1800" dirty="0" smtClean="0">
                <a:latin typeface="Arial" charset="0"/>
                <a:ea typeface="ＭＳ Ｐゴシック" charset="0"/>
              </a:rPr>
              <a:t>'</a:t>
            </a:r>
            <a:r>
              <a:rPr lang="en-US" sz="1800" dirty="0" smtClean="0">
                <a:latin typeface="Arial" charset="0"/>
                <a:ea typeface="ＭＳ Ｐゴシック" charset="0"/>
              </a:rPr>
              <a:t>s </a:t>
            </a:r>
            <a:r>
              <a:rPr lang="en-US" sz="1800" dirty="0">
                <a:latin typeface="Arial" charset="0"/>
                <a:ea typeface="ＭＳ Ｐゴシック" charset="0"/>
              </a:rPr>
              <a:t>files, </a:t>
            </a:r>
            <a:r>
              <a:rPr lang="en-US" sz="1800" dirty="0" smtClean="0">
                <a:latin typeface="Arial" charset="0"/>
                <a:ea typeface="ＭＳ Ｐゴシック" charset="0"/>
              </a:rPr>
              <a:t>that</a:t>
            </a:r>
            <a:r>
              <a:rPr lang="fr-FR" sz="1800" dirty="0" smtClean="0">
                <a:latin typeface="Arial" charset="0"/>
                <a:ea typeface="ＭＳ Ｐゴシック" charset="0"/>
              </a:rPr>
              <a:t>'</a:t>
            </a:r>
            <a:r>
              <a:rPr lang="en-US" sz="1800" dirty="0" smtClean="0">
                <a:latin typeface="Arial" charset="0"/>
                <a:ea typeface="ＭＳ Ｐゴシック" charset="0"/>
              </a:rPr>
              <a:t>s </a:t>
            </a:r>
            <a:r>
              <a:rPr lang="en-US" sz="1800" dirty="0">
                <a:latin typeface="Arial" charset="0"/>
                <a:ea typeface="ＭＳ Ｐゴシック" charset="0"/>
              </a:rPr>
              <a:t>when it becomes questionable.</a:t>
            </a:r>
          </a:p>
        </p:txBody>
      </p:sp>
      <p:sp>
        <p:nvSpPr>
          <p:cNvPr id="44035"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68E6ED66-372E-B44C-B353-F8846DC013F8}" type="slidenum">
              <a:rPr lang="en-US" sz="1400"/>
              <a:pPr/>
              <a:t>22</a:t>
            </a:fld>
            <a:endParaRPr lang="en-US" sz="1400"/>
          </a:p>
        </p:txBody>
      </p:sp>
    </p:spTree>
    <p:extLst>
      <p:ext uri="{BB962C8B-B14F-4D97-AF65-F5344CB8AC3E}">
        <p14:creationId xmlns:p14="http://schemas.microsoft.com/office/powerpoint/2010/main" val="40081241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a:latin typeface="Arial" charset="0"/>
                <a:ea typeface="ＭＳ Ｐゴシック" charset="0"/>
                <a:cs typeface="ＭＳ Ｐゴシック" charset="0"/>
              </a:rPr>
              <a:t>Detecting Type 0</a:t>
            </a:r>
          </a:p>
        </p:txBody>
      </p:sp>
      <p:sp>
        <p:nvSpPr>
          <p:cNvPr id="45058" name="Content Placeholder 2"/>
          <p:cNvSpPr>
            <a:spLocks noGrp="1"/>
          </p:cNvSpPr>
          <p:nvPr>
            <p:ph idx="1"/>
          </p:nvPr>
        </p:nvSpPr>
        <p:spPr/>
        <p:txBody>
          <a:bodyPr/>
          <a:lstStyle/>
          <a:p>
            <a:pPr>
              <a:lnSpc>
                <a:spcPct val="90000"/>
              </a:lnSpc>
            </a:pPr>
            <a:r>
              <a:rPr lang="ja-JP" altLang="en-US">
                <a:latin typeface="Arial" charset="0"/>
                <a:ea typeface="ＭＳ Ｐゴシック" charset="0"/>
                <a:cs typeface="ＭＳ Ｐゴシック" charset="0"/>
              </a:rPr>
              <a:t>“</a:t>
            </a:r>
            <a:r>
              <a:rPr lang="en-US" altLang="ja-JP">
                <a:latin typeface="Arial" charset="0"/>
                <a:ea typeface="ＭＳ Ｐゴシック" charset="0"/>
                <a:cs typeface="ＭＳ Ｐゴシック" charset="0"/>
              </a:rPr>
              <a:t>Out of scope</a:t>
            </a:r>
            <a:r>
              <a:rPr lang="ja-JP" altLang="en-US">
                <a:latin typeface="Arial" charset="0"/>
                <a:ea typeface="ＭＳ Ｐゴシック" charset="0"/>
                <a:cs typeface="ＭＳ Ｐゴシック" charset="0"/>
              </a:rPr>
              <a:t>”</a:t>
            </a:r>
            <a:r>
              <a:rPr lang="en-US" altLang="ja-JP">
                <a:latin typeface="Arial" charset="0"/>
                <a:ea typeface="ＭＳ Ｐゴシック" charset="0"/>
                <a:cs typeface="ＭＳ Ｐゴシック" charset="0"/>
              </a:rPr>
              <a:t> for the taxonomy ;)</a:t>
            </a:r>
          </a:p>
          <a:p>
            <a:pPr lvl="1">
              <a:lnSpc>
                <a:spcPct val="90000"/>
              </a:lnSpc>
            </a:pPr>
            <a:r>
              <a:rPr lang="en-US">
                <a:latin typeface="Arial" charset="0"/>
                <a:ea typeface="ＭＳ Ｐゴシック" charset="0"/>
              </a:rPr>
              <a:t>Also mostly out of scope for this class</a:t>
            </a:r>
          </a:p>
          <a:p>
            <a:pPr>
              <a:lnSpc>
                <a:spcPct val="90000"/>
              </a:lnSpc>
            </a:pPr>
            <a:r>
              <a:rPr lang="en-US">
                <a:latin typeface="Arial" charset="0"/>
                <a:ea typeface="ＭＳ Ｐゴシック" charset="0"/>
                <a:cs typeface="ＭＳ Ｐゴシック" charset="0"/>
              </a:rPr>
              <a:t>Blacklisting</a:t>
            </a:r>
          </a:p>
          <a:p>
            <a:pPr lvl="1">
              <a:lnSpc>
                <a:spcPct val="90000"/>
              </a:lnSpc>
            </a:pPr>
            <a:r>
              <a:rPr lang="en-US">
                <a:latin typeface="Arial" charset="0"/>
                <a:ea typeface="ＭＳ Ｐゴシック" charset="0"/>
              </a:rPr>
              <a:t>Signature-based Anti-Virus</a:t>
            </a:r>
          </a:p>
          <a:p>
            <a:pPr>
              <a:lnSpc>
                <a:spcPct val="90000"/>
              </a:lnSpc>
            </a:pPr>
            <a:r>
              <a:rPr lang="en-US">
                <a:latin typeface="Arial" charset="0"/>
                <a:ea typeface="ＭＳ Ｐゴシック" charset="0"/>
                <a:cs typeface="ＭＳ Ｐゴシック" charset="0"/>
              </a:rPr>
              <a:t>Behavioral analysis</a:t>
            </a:r>
          </a:p>
          <a:p>
            <a:pPr lvl="1">
              <a:lnSpc>
                <a:spcPct val="90000"/>
              </a:lnSpc>
            </a:pPr>
            <a:r>
              <a:rPr lang="en-US">
                <a:latin typeface="Arial" charset="0"/>
                <a:ea typeface="ＭＳ Ｐゴシック" charset="0"/>
              </a:rPr>
              <a:t>Triumfant, QualysGuard, most AV to some degree</a:t>
            </a:r>
          </a:p>
          <a:p>
            <a:pPr>
              <a:lnSpc>
                <a:spcPct val="90000"/>
              </a:lnSpc>
            </a:pPr>
            <a:r>
              <a:rPr lang="en-US">
                <a:latin typeface="Arial" charset="0"/>
                <a:ea typeface="ＭＳ Ｐゴシック" charset="0"/>
                <a:cs typeface="ＭＳ Ｐゴシック" charset="0"/>
              </a:rPr>
              <a:t>Filesystem integrity checking</a:t>
            </a:r>
          </a:p>
          <a:p>
            <a:pPr lvl="1">
              <a:lnSpc>
                <a:spcPct val="90000"/>
              </a:lnSpc>
            </a:pPr>
            <a:r>
              <a:rPr lang="en-US">
                <a:latin typeface="Arial" charset="0"/>
                <a:ea typeface="ＭＳ Ｐゴシック" charset="0"/>
              </a:rPr>
              <a:t>Tripwire, Bit9, SolidCore (for HBSS)</a:t>
            </a:r>
          </a:p>
          <a:p>
            <a:pPr>
              <a:lnSpc>
                <a:spcPct val="90000"/>
              </a:lnSpc>
            </a:pPr>
            <a:endParaRPr lang="en-US">
              <a:latin typeface="Arial" charset="0"/>
              <a:ea typeface="ＭＳ Ｐゴシック" charset="0"/>
              <a:cs typeface="ＭＳ Ｐゴシック" charset="0"/>
            </a:endParaRPr>
          </a:p>
          <a:p>
            <a:pPr>
              <a:lnSpc>
                <a:spcPct val="90000"/>
              </a:lnSpc>
            </a:pPr>
            <a:endParaRPr lang="en-US">
              <a:latin typeface="Arial" charset="0"/>
              <a:ea typeface="ＭＳ Ｐゴシック" charset="0"/>
              <a:cs typeface="ＭＳ Ｐゴシック" charset="0"/>
            </a:endParaRPr>
          </a:p>
        </p:txBody>
      </p:sp>
      <p:sp>
        <p:nvSpPr>
          <p:cNvPr id="45059"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7998C1D5-9B08-5B4B-890F-6506FF48163B}" type="slidenum">
              <a:rPr lang="en-US" sz="1400"/>
              <a:pPr/>
              <a:t>23</a:t>
            </a:fld>
            <a:endParaRPr lang="en-US" sz="1400"/>
          </a:p>
        </p:txBody>
      </p:sp>
    </p:spTree>
    <p:extLst>
      <p:ext uri="{BB962C8B-B14F-4D97-AF65-F5344CB8AC3E}">
        <p14:creationId xmlns:p14="http://schemas.microsoft.com/office/powerpoint/2010/main" val="24579357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normAutofit fontScale="90000"/>
          </a:bodyPr>
          <a:lstStyle/>
          <a:p>
            <a:r>
              <a:rPr lang="en-US">
                <a:latin typeface="Arial" charset="0"/>
                <a:ea typeface="ＭＳ Ｐゴシック" charset="0"/>
                <a:cs typeface="ＭＳ Ｐゴシック" charset="0"/>
              </a:rPr>
              <a:t>Why is Type 0 going undetected?</a:t>
            </a:r>
          </a:p>
        </p:txBody>
      </p:sp>
      <p:sp>
        <p:nvSpPr>
          <p:cNvPr id="46082" name="Content Placeholder 2"/>
          <p:cNvSpPr>
            <a:spLocks noGrp="1"/>
          </p:cNvSpPr>
          <p:nvPr>
            <p:ph idx="1"/>
          </p:nvPr>
        </p:nvSpPr>
        <p:spPr/>
        <p:txBody>
          <a:bodyPr>
            <a:normAutofit lnSpcReduction="10000"/>
          </a:bodyPr>
          <a:lstStyle/>
          <a:p>
            <a:r>
              <a:rPr lang="en-US">
                <a:latin typeface="Arial" charset="0"/>
                <a:ea typeface="ＭＳ Ｐゴシック" charset="0"/>
                <a:cs typeface="ＭＳ Ｐゴシック" charset="0"/>
              </a:rPr>
              <a:t>Companies are overly invested in blacklisting technology. Explosion in polymorphism undermining signature-based approaches.</a:t>
            </a:r>
          </a:p>
          <a:p>
            <a:r>
              <a:rPr lang="en-US">
                <a:latin typeface="Arial" charset="0"/>
                <a:ea typeface="ＭＳ Ｐゴシック" charset="0"/>
                <a:cs typeface="ＭＳ Ｐゴシック" charset="0"/>
              </a:rPr>
              <a:t>Whitelisting technologies often require dedicated maintainers to understand </a:t>
            </a:r>
            <a:r>
              <a:rPr lang="ja-JP" altLang="en-US">
                <a:latin typeface="Arial" charset="0"/>
                <a:ea typeface="ＭＳ Ｐゴシック" charset="0"/>
                <a:cs typeface="ＭＳ Ｐゴシック" charset="0"/>
              </a:rPr>
              <a:t>“</a:t>
            </a:r>
            <a:r>
              <a:rPr lang="en-US" altLang="ja-JP">
                <a:latin typeface="Arial" charset="0"/>
                <a:ea typeface="ＭＳ Ｐゴシック" charset="0"/>
                <a:cs typeface="ＭＳ Ｐゴシック" charset="0"/>
              </a:rPr>
              <a:t>expected</a:t>
            </a:r>
            <a:r>
              <a:rPr lang="ja-JP" altLang="en-US">
                <a:latin typeface="Arial" charset="0"/>
                <a:ea typeface="ＭＳ Ｐゴシック" charset="0"/>
                <a:cs typeface="ＭＳ Ｐゴシック" charset="0"/>
              </a:rPr>
              <a:t>”</a:t>
            </a:r>
            <a:r>
              <a:rPr lang="en-US" altLang="ja-JP">
                <a:latin typeface="Arial" charset="0"/>
                <a:ea typeface="ＭＳ Ｐゴシック" charset="0"/>
                <a:cs typeface="ＭＳ Ｐゴシック" charset="0"/>
              </a:rPr>
              <a:t> or </a:t>
            </a:r>
            <a:r>
              <a:rPr lang="ja-JP" altLang="en-US">
                <a:latin typeface="Arial" charset="0"/>
                <a:ea typeface="ＭＳ Ｐゴシック" charset="0"/>
                <a:cs typeface="ＭＳ Ｐゴシック" charset="0"/>
              </a:rPr>
              <a:t>“</a:t>
            </a:r>
            <a:r>
              <a:rPr lang="en-US" altLang="ja-JP">
                <a:latin typeface="Arial" charset="0"/>
                <a:ea typeface="ＭＳ Ｐゴシック" charset="0"/>
                <a:cs typeface="ＭＳ Ｐゴシック" charset="0"/>
              </a:rPr>
              <a:t>known good</a:t>
            </a:r>
            <a:r>
              <a:rPr lang="ja-JP" altLang="en-US">
                <a:latin typeface="Arial" charset="0"/>
                <a:ea typeface="ＭＳ Ｐゴシック" charset="0"/>
                <a:cs typeface="ＭＳ Ｐゴシック" charset="0"/>
              </a:rPr>
              <a:t>”</a:t>
            </a:r>
            <a:r>
              <a:rPr lang="en-US" altLang="ja-JP">
                <a:latin typeface="Arial" charset="0"/>
                <a:ea typeface="ＭＳ Ｐゴシック" charset="0"/>
                <a:cs typeface="ＭＳ Ｐゴシック" charset="0"/>
              </a:rPr>
              <a:t> state. Thus they are typically not targeted at home users.</a:t>
            </a:r>
            <a:endParaRPr lang="en-US">
              <a:latin typeface="Arial" charset="0"/>
              <a:ea typeface="ＭＳ Ｐゴシック" charset="0"/>
              <a:cs typeface="ＭＳ Ｐゴシック" charset="0"/>
            </a:endParaRPr>
          </a:p>
        </p:txBody>
      </p:sp>
      <p:sp>
        <p:nvSpPr>
          <p:cNvPr id="46083"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76655228-E5A6-2049-8397-F8F4C0B67671}" type="slidenum">
              <a:rPr lang="en-US" sz="1400"/>
              <a:pPr/>
              <a:t>24</a:t>
            </a:fld>
            <a:endParaRPr lang="en-US" sz="1400"/>
          </a:p>
        </p:txBody>
      </p:sp>
    </p:spTree>
    <p:extLst>
      <p:ext uri="{BB962C8B-B14F-4D97-AF65-F5344CB8AC3E}">
        <p14:creationId xmlns:p14="http://schemas.microsoft.com/office/powerpoint/2010/main" val="37729209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r>
              <a:rPr lang="en-US" sz="4000">
                <a:latin typeface="Arial" charset="0"/>
                <a:ea typeface="ＭＳ Ｐゴシック" charset="0"/>
                <a:cs typeface="ＭＳ Ｐゴシック" charset="0"/>
              </a:rPr>
              <a:t>Stealth Malware Taxonomy</a:t>
            </a:r>
            <a:br>
              <a:rPr lang="en-US" sz="4000">
                <a:latin typeface="Arial" charset="0"/>
                <a:ea typeface="ＭＳ Ｐゴシック" charset="0"/>
                <a:cs typeface="ＭＳ Ｐゴシック" charset="0"/>
              </a:rPr>
            </a:br>
            <a:r>
              <a:rPr lang="en-US" sz="2400">
                <a:latin typeface="Arial" charset="0"/>
                <a:ea typeface="ＭＳ Ｐゴシック" charset="0"/>
                <a:cs typeface="ＭＳ Ｐゴシック" charset="0"/>
              </a:rPr>
              <a:t>Joanna Rutkowska 2006</a:t>
            </a:r>
            <a:endParaRPr lang="en-US" sz="4000">
              <a:latin typeface="Arial" charset="0"/>
              <a:ea typeface="ＭＳ Ｐゴシック" charset="0"/>
              <a:cs typeface="ＭＳ Ｐゴシック" charset="0"/>
            </a:endParaRPr>
          </a:p>
        </p:txBody>
      </p:sp>
      <p:sp>
        <p:nvSpPr>
          <p:cNvPr id="47106" name="Content Placeholder 2"/>
          <p:cNvSpPr>
            <a:spLocks noGrp="1"/>
          </p:cNvSpPr>
          <p:nvPr>
            <p:ph idx="1"/>
          </p:nvPr>
        </p:nvSpPr>
        <p:spPr>
          <a:xfrm>
            <a:off x="0" y="1295400"/>
            <a:ext cx="9144000" cy="4800600"/>
          </a:xfrm>
        </p:spPr>
        <p:txBody>
          <a:bodyPr/>
          <a:lstStyle/>
          <a:p>
            <a:r>
              <a:rPr lang="en-US" sz="2400">
                <a:latin typeface="Arial" charset="0"/>
                <a:ea typeface="ＭＳ Ｐゴシック" charset="0"/>
                <a:cs typeface="ＭＳ Ｐゴシック" charset="0"/>
              </a:rPr>
              <a:t>http://invisiblethings.org/papers/malware-taxonomy.pdf</a:t>
            </a:r>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Type 0: Uses only legitimate system features</a:t>
            </a:r>
          </a:p>
          <a:p>
            <a:r>
              <a:rPr lang="en-US">
                <a:solidFill>
                  <a:srgbClr val="FF0000"/>
                </a:solidFill>
                <a:latin typeface="Arial" charset="0"/>
                <a:ea typeface="ＭＳ Ｐゴシック" charset="0"/>
                <a:cs typeface="ＭＳ Ｐゴシック" charset="0"/>
              </a:rPr>
              <a:t>Type 1: Modifies things which should be static</a:t>
            </a:r>
          </a:p>
          <a:p>
            <a:r>
              <a:rPr lang="en-US">
                <a:latin typeface="Arial" charset="0"/>
                <a:ea typeface="ＭＳ Ｐゴシック" charset="0"/>
                <a:cs typeface="ＭＳ Ｐゴシック" charset="0"/>
              </a:rPr>
              <a:t>Type 2: Modifies things which are dynamic</a:t>
            </a:r>
          </a:p>
          <a:p>
            <a:r>
              <a:rPr lang="en-US">
                <a:latin typeface="Arial" charset="0"/>
                <a:ea typeface="ＭＳ Ｐゴシック" charset="0"/>
                <a:cs typeface="ＭＳ Ｐゴシック" charset="0"/>
              </a:rPr>
              <a:t>Type 3: Exists outside the operating system</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Type 4: Exists outside the main CPU/RAM</a:t>
            </a:r>
          </a:p>
          <a:p>
            <a:pPr lvl="1"/>
            <a:r>
              <a:rPr lang="en-US">
                <a:latin typeface="Arial" charset="0"/>
                <a:ea typeface="ＭＳ Ｐゴシック" charset="0"/>
                <a:cs typeface="ＭＳ Ｐゴシック" charset="0"/>
              </a:rPr>
              <a:t>Added by me</a:t>
            </a:r>
          </a:p>
        </p:txBody>
      </p:sp>
      <p:sp>
        <p:nvSpPr>
          <p:cNvPr id="47107"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A4993A7C-B7D3-2E42-A79F-59F33159CCB7}" type="slidenum">
              <a:rPr lang="en-US" sz="1400"/>
              <a:pPr/>
              <a:t>25</a:t>
            </a:fld>
            <a:endParaRPr lang="en-US" sz="1400"/>
          </a:p>
        </p:txBody>
      </p:sp>
    </p:spTree>
    <p:extLst>
      <p:ext uri="{BB962C8B-B14F-4D97-AF65-F5344CB8AC3E}">
        <p14:creationId xmlns:p14="http://schemas.microsoft.com/office/powerpoint/2010/main" val="36230544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a:latin typeface="Arial" charset="0"/>
                <a:ea typeface="ＭＳ Ｐゴシック" charset="0"/>
                <a:cs typeface="ＭＳ Ｐゴシック" charset="0"/>
              </a:rPr>
              <a:t>Example Type 1 Malware</a:t>
            </a:r>
          </a:p>
        </p:txBody>
      </p:sp>
      <p:sp>
        <p:nvSpPr>
          <p:cNvPr id="48130" name="Content Placeholder 2"/>
          <p:cNvSpPr>
            <a:spLocks noGrp="1"/>
          </p:cNvSpPr>
          <p:nvPr>
            <p:ph idx="1"/>
          </p:nvPr>
        </p:nvSpPr>
        <p:spPr/>
        <p:txBody>
          <a:bodyPr/>
          <a:lstStyle/>
          <a:p>
            <a:r>
              <a:rPr lang="en-US" dirty="0">
                <a:latin typeface="Arial" charset="0"/>
                <a:ea typeface="ＭＳ Ｐゴシック" charset="0"/>
                <a:cs typeface="ＭＳ Ｐゴシック" charset="0"/>
              </a:rPr>
              <a:t>Most in-the-wild rootkits are a mix of Type 1 and Type 2</a:t>
            </a:r>
          </a:p>
          <a:p>
            <a:r>
              <a:rPr lang="en-US" dirty="0">
                <a:latin typeface="Arial" charset="0"/>
                <a:ea typeface="ＭＳ Ｐゴシック" charset="0"/>
                <a:cs typeface="ＭＳ Ｐゴシック" charset="0"/>
              </a:rPr>
              <a:t>The following are a quick glimpse at some of the techniques </a:t>
            </a:r>
            <a:r>
              <a:rPr lang="en-US" dirty="0" smtClean="0">
                <a:latin typeface="Arial" charset="0"/>
                <a:ea typeface="ＭＳ Ｐゴシック" charset="0"/>
                <a:cs typeface="ＭＳ Ｐゴシック" charset="0"/>
              </a:rPr>
              <a:t>we</a:t>
            </a:r>
            <a:r>
              <a:rPr lang="fr-FR" dirty="0" smtClean="0">
                <a:latin typeface="Arial" charset="0"/>
                <a:ea typeface="ＭＳ Ｐゴシック" charset="0"/>
                <a:cs typeface="ＭＳ Ｐゴシック" charset="0"/>
              </a:rPr>
              <a:t>'</a:t>
            </a:r>
            <a:r>
              <a:rPr lang="en-US" dirty="0" smtClean="0">
                <a:latin typeface="Arial" charset="0"/>
                <a:ea typeface="ＭＳ Ｐゴシック" charset="0"/>
                <a:cs typeface="ＭＳ Ｐゴシック" charset="0"/>
              </a:rPr>
              <a:t>re </a:t>
            </a:r>
            <a:r>
              <a:rPr lang="en-US" dirty="0">
                <a:latin typeface="Arial" charset="0"/>
                <a:ea typeface="ＭＳ Ｐゴシック" charset="0"/>
                <a:cs typeface="ＭＳ Ｐゴシック" charset="0"/>
              </a:rPr>
              <a:t>going to be looking at in this class.</a:t>
            </a:r>
          </a:p>
        </p:txBody>
      </p:sp>
      <p:sp>
        <p:nvSpPr>
          <p:cNvPr id="48131"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23CA88C0-B254-C24F-A5EE-C5BFC49A06CF}" type="slidenum">
              <a:rPr lang="en-US" sz="1400"/>
              <a:pPr/>
              <a:t>26</a:t>
            </a:fld>
            <a:endParaRPr lang="en-US" sz="1400"/>
          </a:p>
        </p:txBody>
      </p:sp>
    </p:spTree>
    <p:extLst>
      <p:ext uri="{BB962C8B-B14F-4D97-AF65-F5344CB8AC3E}">
        <p14:creationId xmlns:p14="http://schemas.microsoft.com/office/powerpoint/2010/main" val="20768703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D4EB8A0B-7488-AF4D-8438-5D5860ECA9D2}" type="slidenum">
              <a:rPr lang="en-US" sz="1400"/>
              <a:pPr/>
              <a:t>27</a:t>
            </a:fld>
            <a:endParaRPr lang="en-US" sz="1400"/>
          </a:p>
        </p:txBody>
      </p:sp>
      <p:pic>
        <p:nvPicPr>
          <p:cNvPr id="49154" name="Picture 6" descr="IATHoo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7050" y="457200"/>
            <a:ext cx="8089900" cy="617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9155" name="TextBox 7"/>
          <p:cNvSpPr txBox="1">
            <a:spLocks noChangeArrowheads="1"/>
          </p:cNvSpPr>
          <p:nvPr/>
        </p:nvSpPr>
        <p:spPr bwMode="auto">
          <a:xfrm>
            <a:off x="304800" y="6553200"/>
            <a:ext cx="83788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t>From: http://www.blackhat.com/presentations/bh-europe-06/bh-eu-06-Silberman-Butler.pdf</a:t>
            </a:r>
          </a:p>
        </p:txBody>
      </p:sp>
      <p:sp>
        <p:nvSpPr>
          <p:cNvPr id="49156" name="Title 1"/>
          <p:cNvSpPr>
            <a:spLocks noGrp="1"/>
          </p:cNvSpPr>
          <p:nvPr>
            <p:ph type="title"/>
          </p:nvPr>
        </p:nvSpPr>
        <p:spPr>
          <a:xfrm>
            <a:off x="457200" y="-304800"/>
            <a:ext cx="8229600" cy="1143000"/>
          </a:xfrm>
        </p:spPr>
        <p:txBody>
          <a:bodyPr/>
          <a:lstStyle/>
          <a:p>
            <a:r>
              <a:rPr lang="en-US">
                <a:latin typeface="Arial" charset="0"/>
                <a:ea typeface="ＭＳ Ｐゴシック" charset="0"/>
                <a:cs typeface="ＭＳ Ｐゴシック" charset="0"/>
              </a:rPr>
              <a:t>IAT Hook</a:t>
            </a:r>
          </a:p>
        </p:txBody>
      </p:sp>
    </p:spTree>
    <p:extLst>
      <p:ext uri="{BB962C8B-B14F-4D97-AF65-F5344CB8AC3E}">
        <p14:creationId xmlns:p14="http://schemas.microsoft.com/office/powerpoint/2010/main" val="34966545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457200" y="-381000"/>
            <a:ext cx="8229600" cy="1143000"/>
          </a:xfrm>
        </p:spPr>
        <p:txBody>
          <a:bodyPr/>
          <a:lstStyle/>
          <a:p>
            <a:r>
              <a:rPr lang="en-US">
                <a:latin typeface="Arial" charset="0"/>
                <a:ea typeface="ＭＳ Ｐゴシック" charset="0"/>
                <a:cs typeface="ＭＳ Ｐゴシック" charset="0"/>
              </a:rPr>
              <a:t>SSDT Hook</a:t>
            </a:r>
          </a:p>
        </p:txBody>
      </p:sp>
      <p:sp>
        <p:nvSpPr>
          <p:cNvPr id="50178"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431BCF3E-F7D5-7B47-A752-342CCFC8554F}" type="slidenum">
              <a:rPr lang="en-US" sz="1400"/>
              <a:pPr/>
              <a:t>28</a:t>
            </a:fld>
            <a:endParaRPr lang="en-US" sz="1400"/>
          </a:p>
        </p:txBody>
      </p:sp>
      <p:sp>
        <p:nvSpPr>
          <p:cNvPr id="50179" name="TextBox 4"/>
          <p:cNvSpPr txBox="1">
            <a:spLocks noChangeArrowheads="1"/>
          </p:cNvSpPr>
          <p:nvPr/>
        </p:nvSpPr>
        <p:spPr bwMode="auto">
          <a:xfrm>
            <a:off x="304800" y="6553200"/>
            <a:ext cx="83788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t>From: http://www.blackhat.com/presentations/bh-europe-06/bh-eu-06-Silberman-Butler.pdf</a:t>
            </a:r>
          </a:p>
        </p:txBody>
      </p:sp>
      <p:pic>
        <p:nvPicPr>
          <p:cNvPr id="50180" name="Picture 5" descr="SSDTHoo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6100" y="533400"/>
            <a:ext cx="8051800" cy="609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0723318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a:xfrm>
            <a:off x="457200" y="-304800"/>
            <a:ext cx="8229600" cy="1143000"/>
          </a:xfrm>
        </p:spPr>
        <p:txBody>
          <a:bodyPr/>
          <a:lstStyle/>
          <a:p>
            <a:r>
              <a:rPr lang="en-US">
                <a:latin typeface="Arial" charset="0"/>
                <a:ea typeface="ＭＳ Ｐゴシック" charset="0"/>
                <a:cs typeface="ＭＳ Ｐゴシック" charset="0"/>
              </a:rPr>
              <a:t>Inline Hook</a:t>
            </a:r>
          </a:p>
        </p:txBody>
      </p:sp>
      <p:sp>
        <p:nvSpPr>
          <p:cNvPr id="51202"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2A6F4DD-641C-B14F-B456-D98605CB8E80}" type="slidenum">
              <a:rPr lang="en-US" sz="1400"/>
              <a:pPr/>
              <a:t>29</a:t>
            </a:fld>
            <a:endParaRPr lang="en-US" sz="1400"/>
          </a:p>
        </p:txBody>
      </p:sp>
      <p:pic>
        <p:nvPicPr>
          <p:cNvPr id="51203" name="Picture 4" descr="InlineHoo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6100" y="533400"/>
            <a:ext cx="8051800" cy="609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04" name="TextBox 5"/>
          <p:cNvSpPr txBox="1">
            <a:spLocks noChangeArrowheads="1"/>
          </p:cNvSpPr>
          <p:nvPr/>
        </p:nvSpPr>
        <p:spPr bwMode="auto">
          <a:xfrm>
            <a:off x="304800" y="6553200"/>
            <a:ext cx="83788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t>From: http://www.blackhat.com/presentations/bh-europe-06/bh-eu-06-Silberman-Butler.pdf</a:t>
            </a:r>
          </a:p>
        </p:txBody>
      </p:sp>
    </p:spTree>
    <p:extLst>
      <p:ext uri="{BB962C8B-B14F-4D97-AF65-F5344CB8AC3E}">
        <p14:creationId xmlns:p14="http://schemas.microsoft.com/office/powerpoint/2010/main" val="895694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normAutofit fontScale="90000"/>
          </a:bodyPr>
          <a:lstStyle/>
          <a:p>
            <a:r>
              <a:rPr lang="en-US" sz="3600">
                <a:latin typeface="Arial" charset="0"/>
                <a:ea typeface="ＭＳ Ｐゴシック" charset="0"/>
                <a:cs typeface="ＭＳ Ｐゴシック" charset="0"/>
              </a:rPr>
              <a:t>All materials is licensed under a Creative Commons </a:t>
            </a:r>
            <a:r>
              <a:rPr lang="ja-JP" altLang="en-US" sz="3600">
                <a:latin typeface="Arial" charset="0"/>
                <a:ea typeface="ＭＳ Ｐゴシック" charset="0"/>
                <a:cs typeface="ＭＳ Ｐゴシック" charset="0"/>
              </a:rPr>
              <a:t>“</a:t>
            </a:r>
            <a:r>
              <a:rPr lang="en-US" altLang="ja-JP" sz="3600">
                <a:latin typeface="Arial" charset="0"/>
                <a:ea typeface="ＭＳ Ｐゴシック" charset="0"/>
                <a:cs typeface="ＭＳ Ｐゴシック" charset="0"/>
              </a:rPr>
              <a:t>Share Alike</a:t>
            </a:r>
            <a:r>
              <a:rPr lang="ja-JP" altLang="en-US" sz="3600">
                <a:latin typeface="Arial" charset="0"/>
                <a:ea typeface="ＭＳ Ｐゴシック" charset="0"/>
                <a:cs typeface="ＭＳ Ｐゴシック" charset="0"/>
              </a:rPr>
              <a:t>”</a:t>
            </a:r>
            <a:r>
              <a:rPr lang="en-US" altLang="ja-JP" sz="3600">
                <a:latin typeface="Arial" charset="0"/>
                <a:ea typeface="ＭＳ Ｐゴシック" charset="0"/>
                <a:cs typeface="ＭＳ Ｐゴシック" charset="0"/>
              </a:rPr>
              <a:t> license.</a:t>
            </a:r>
            <a:endParaRPr lang="en-US" sz="3600">
              <a:latin typeface="Arial" charset="0"/>
              <a:ea typeface="ＭＳ Ｐゴシック" charset="0"/>
              <a:cs typeface="ＭＳ Ｐゴシック" charset="0"/>
            </a:endParaRPr>
          </a:p>
        </p:txBody>
      </p:sp>
      <p:sp>
        <p:nvSpPr>
          <p:cNvPr id="18434" name="Content Placeholder 2"/>
          <p:cNvSpPr>
            <a:spLocks noGrp="1"/>
          </p:cNvSpPr>
          <p:nvPr>
            <p:ph idx="1"/>
          </p:nvPr>
        </p:nvSpPr>
        <p:spPr>
          <a:xfrm>
            <a:off x="685800" y="1371600"/>
            <a:ext cx="7772400" cy="4114800"/>
          </a:xfrm>
        </p:spPr>
        <p:txBody>
          <a:bodyPr/>
          <a:lstStyle/>
          <a:p>
            <a:r>
              <a:rPr lang="en-US" sz="2400">
                <a:latin typeface="Arial" charset="0"/>
                <a:ea typeface="ＭＳ Ｐゴシック" charset="0"/>
                <a:cs typeface="ＭＳ Ｐゴシック" charset="0"/>
              </a:rPr>
              <a:t>http://creativecommons.org/licenses/by-sa/3.0/</a:t>
            </a:r>
          </a:p>
        </p:txBody>
      </p:sp>
      <p:sp>
        <p:nvSpPr>
          <p:cNvPr id="18435"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EEEA20C2-DDDD-E74D-9AD0-4102B01719DE}" type="slidenum">
              <a:rPr lang="en-US" sz="1400"/>
              <a:pPr/>
              <a:t>3</a:t>
            </a:fld>
            <a:endParaRPr lang="en-US" sz="1400"/>
          </a:p>
        </p:txBody>
      </p:sp>
      <p:pic>
        <p:nvPicPr>
          <p:cNvPr id="184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049463"/>
            <a:ext cx="6324600" cy="4732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7454995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extBox 3"/>
          <p:cNvSpPr txBox="1">
            <a:spLocks noChangeArrowheads="1"/>
          </p:cNvSpPr>
          <p:nvPr/>
        </p:nvSpPr>
        <p:spPr bwMode="auto">
          <a:xfrm>
            <a:off x="74613" y="6477000"/>
            <a:ext cx="624998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t>From http://www.stoned-vienna.com/downloads/Presentation.pdf</a:t>
            </a:r>
          </a:p>
        </p:txBody>
      </p:sp>
      <p:pic>
        <p:nvPicPr>
          <p:cNvPr id="52226" name="Picture 6" descr="Bootki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28663"/>
            <a:ext cx="7772400" cy="5824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2227" name="TextBox 7"/>
          <p:cNvSpPr txBox="1">
            <a:spLocks noChangeArrowheads="1"/>
          </p:cNvSpPr>
          <p:nvPr/>
        </p:nvSpPr>
        <p:spPr bwMode="auto">
          <a:xfrm>
            <a:off x="28575" y="0"/>
            <a:ext cx="9115425"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Bootkit Lives here (from disk), but in order to do anything of consequence it has to keep </a:t>
            </a:r>
          </a:p>
          <a:p>
            <a:r>
              <a:rPr lang="en-US" sz="1800"/>
              <a:t>hooking each subsequent thing to keep control.</a:t>
            </a:r>
          </a:p>
        </p:txBody>
      </p:sp>
      <p:sp>
        <p:nvSpPr>
          <p:cNvPr id="11" name="Right Arrow 10"/>
          <p:cNvSpPr>
            <a:spLocks noChangeArrowheads="1"/>
          </p:cNvSpPr>
          <p:nvPr/>
        </p:nvSpPr>
        <p:spPr bwMode="auto">
          <a:xfrm rot="3946480">
            <a:off x="1327150" y="682625"/>
            <a:ext cx="1339850" cy="533400"/>
          </a:xfrm>
          <a:prstGeom prst="rightArrow">
            <a:avLst>
              <a:gd name="adj1" fmla="val 50000"/>
              <a:gd name="adj2" fmla="val 50006"/>
            </a:avLst>
          </a:prstGeom>
          <a:gradFill rotWithShape="1">
            <a:gsLst>
              <a:gs pos="0">
                <a:srgbClr val="AFE0E4"/>
              </a:gs>
              <a:gs pos="20000">
                <a:srgbClr val="AFDEE2"/>
              </a:gs>
              <a:gs pos="100000">
                <a:srgbClr val="85AAAD"/>
              </a:gs>
            </a:gsLst>
            <a:lin ang="5400000"/>
          </a:gradFill>
          <a:ln w="9525">
            <a:solidFill>
              <a:srgbClr val="B6DCDF"/>
            </a:solidFill>
            <a:miter lim="800000"/>
            <a:headEnd/>
            <a:tailEnd/>
          </a:ln>
          <a:effectLst>
            <a:outerShdw blurRad="40000" dist="23000" dir="5400000" rotWithShape="0">
              <a:srgbClr val="000000">
                <a:alpha val="34998"/>
              </a:srgbClr>
            </a:outerShdw>
          </a:effectLst>
        </p:spPr>
        <p:txBody>
          <a:bodyPr anchor="ctr"/>
          <a:lstStyle/>
          <a:p>
            <a:pPr algn="ctr" eaLnBrk="0" hangingPunct="0">
              <a:defRPr/>
            </a:pPr>
            <a:endParaRPr lang="en-US">
              <a:solidFill>
                <a:schemeClr val="lt1"/>
              </a:solidFill>
              <a:latin typeface="+mn-lt"/>
              <a:ea typeface="+mn-ea"/>
              <a:cs typeface="+mn-cs"/>
            </a:endParaRPr>
          </a:p>
        </p:txBody>
      </p:sp>
      <p:sp>
        <p:nvSpPr>
          <p:cNvPr id="52229" name="Slide Number Placeholder 11"/>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3F18B245-F6D5-7743-A7E6-14A743AC6858}" type="slidenum">
              <a:rPr lang="en-US" sz="1400"/>
              <a:pPr/>
              <a:t>30</a:t>
            </a:fld>
            <a:endParaRPr lang="en-US" sz="1400"/>
          </a:p>
        </p:txBody>
      </p:sp>
    </p:spTree>
    <p:extLst>
      <p:ext uri="{BB962C8B-B14F-4D97-AF65-F5344CB8AC3E}">
        <p14:creationId xmlns:p14="http://schemas.microsoft.com/office/powerpoint/2010/main" val="16160906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r>
              <a:rPr lang="en-US">
                <a:latin typeface="Arial" charset="0"/>
                <a:ea typeface="ＭＳ Ｐゴシック" charset="0"/>
                <a:cs typeface="ＭＳ Ｐゴシック" charset="0"/>
              </a:rPr>
              <a:t>Detecting Type 1</a:t>
            </a:r>
          </a:p>
        </p:txBody>
      </p:sp>
      <p:sp>
        <p:nvSpPr>
          <p:cNvPr id="3" name="Content Placeholder 2"/>
          <p:cNvSpPr>
            <a:spLocks noGrp="1"/>
          </p:cNvSpPr>
          <p:nvPr>
            <p:ph idx="1"/>
          </p:nvPr>
        </p:nvSpPr>
        <p:spPr>
          <a:xfrm>
            <a:off x="685800" y="1295400"/>
            <a:ext cx="7772400" cy="5105400"/>
          </a:xfrm>
          <a:ln>
            <a:miter lim="800000"/>
            <a:headEnd/>
            <a:tailEnd/>
          </a:ln>
          <a:extLst/>
        </p:spPr>
        <p:txBody>
          <a:bodyPr>
            <a:normAutofit fontScale="77500" lnSpcReduction="20000"/>
          </a:bodyPr>
          <a:lstStyle/>
          <a:p>
            <a:pPr>
              <a:defRPr/>
            </a:pPr>
            <a:r>
              <a:rPr lang="en-US" strike="sngStrike" dirty="0" smtClean="0"/>
              <a:t>GMER - My favorite (</a:t>
            </a:r>
            <a:r>
              <a:rPr lang="en-US" strike="sngStrike" dirty="0" err="1" smtClean="0"/>
              <a:t>www.gmer.net</a:t>
            </a:r>
            <a:r>
              <a:rPr lang="en-US" strike="sngStrike" dirty="0" smtClean="0"/>
              <a:t>)</a:t>
            </a:r>
          </a:p>
          <a:p>
            <a:pPr lvl="1">
              <a:defRPr/>
            </a:pPr>
            <a:r>
              <a:rPr lang="en-US" dirty="0" smtClean="0"/>
              <a:t>Here comes a new challenger! Virus Blok Ada (the people who found </a:t>
            </a:r>
            <a:r>
              <a:rPr lang="en-US" dirty="0" err="1" smtClean="0"/>
              <a:t>Stuxnet</a:t>
            </a:r>
            <a:r>
              <a:rPr lang="en-US" dirty="0" smtClean="0"/>
              <a:t>) have been significantly improving their anti-rootkit (Vba32arkit.exe), and since it has extra </a:t>
            </a:r>
            <a:r>
              <a:rPr lang="en-US" i="1" dirty="0" smtClean="0"/>
              <a:t>removal </a:t>
            </a:r>
            <a:r>
              <a:rPr lang="en-US" dirty="0" smtClean="0"/>
              <a:t>capabilities built in, I</a:t>
            </a:r>
            <a:r>
              <a:rPr lang="fr-FR" dirty="0" smtClean="0"/>
              <a:t>'</a:t>
            </a:r>
            <a:r>
              <a:rPr lang="en-US" dirty="0" smtClean="0"/>
              <a:t>m </a:t>
            </a:r>
            <a:r>
              <a:rPr lang="en-US" dirty="0" err="1" smtClean="0"/>
              <a:t>diggin</a:t>
            </a:r>
            <a:r>
              <a:rPr lang="fr-FR" dirty="0" smtClean="0"/>
              <a:t>'</a:t>
            </a:r>
            <a:r>
              <a:rPr lang="en-US" dirty="0" smtClean="0"/>
              <a:t> it. </a:t>
            </a:r>
            <a:r>
              <a:rPr lang="en-US" dirty="0" err="1" smtClean="0"/>
              <a:t>Shoryuken</a:t>
            </a:r>
            <a:r>
              <a:rPr lang="en-US" dirty="0" smtClean="0"/>
              <a:t>!</a:t>
            </a:r>
          </a:p>
          <a:p>
            <a:pPr>
              <a:defRPr/>
            </a:pPr>
            <a:r>
              <a:rPr lang="en-US" dirty="0" err="1" smtClean="0"/>
              <a:t>Tuluka</a:t>
            </a:r>
            <a:r>
              <a:rPr lang="en-US" dirty="0" smtClean="0"/>
              <a:t>, GMER, </a:t>
            </a:r>
            <a:r>
              <a:rPr lang="en-US" dirty="0" err="1" smtClean="0"/>
              <a:t>RootkitUnhooker</a:t>
            </a:r>
            <a:r>
              <a:rPr lang="en-US" dirty="0" smtClean="0"/>
              <a:t>, </a:t>
            </a:r>
            <a:r>
              <a:rPr lang="en-US" dirty="0" err="1" smtClean="0"/>
              <a:t>IceSword</a:t>
            </a:r>
            <a:r>
              <a:rPr lang="en-US" dirty="0" smtClean="0"/>
              <a:t>, Helios </a:t>
            </a:r>
            <a:r>
              <a:rPr lang="en-US" dirty="0" err="1" smtClean="0"/>
              <a:t>Lite</a:t>
            </a:r>
            <a:r>
              <a:rPr lang="en-US" dirty="0" smtClean="0"/>
              <a:t>, </a:t>
            </a:r>
            <a:r>
              <a:rPr lang="en-US" dirty="0" err="1" smtClean="0"/>
              <a:t>RootkitRevealer</a:t>
            </a:r>
            <a:r>
              <a:rPr lang="en-US" dirty="0" smtClean="0"/>
              <a:t>, System Virginity </a:t>
            </a:r>
            <a:r>
              <a:rPr lang="en-US" dirty="0" err="1" smtClean="0"/>
              <a:t>Verifier(SVV</a:t>
            </a:r>
            <a:r>
              <a:rPr lang="en-US" dirty="0" smtClean="0"/>
              <a:t>), </a:t>
            </a:r>
            <a:r>
              <a:rPr lang="en-US" dirty="0" err="1" smtClean="0"/>
              <a:t>WinDbg</a:t>
            </a:r>
            <a:r>
              <a:rPr lang="en-US" dirty="0" smtClean="0"/>
              <a:t> !</a:t>
            </a:r>
            <a:r>
              <a:rPr lang="en-US" dirty="0" err="1" smtClean="0"/>
              <a:t>chkimg</a:t>
            </a:r>
            <a:r>
              <a:rPr lang="en-US" dirty="0" smtClean="0"/>
              <a:t>, VICE, RAIDE, </a:t>
            </a:r>
            <a:r>
              <a:rPr lang="en-US" dirty="0" err="1" smtClean="0"/>
              <a:t>chkrootkit</a:t>
            </a:r>
            <a:r>
              <a:rPr lang="en-US" dirty="0" smtClean="0"/>
              <a:t>, etc, </a:t>
            </a:r>
          </a:p>
          <a:p>
            <a:pPr>
              <a:defRPr/>
            </a:pPr>
            <a:r>
              <a:rPr lang="en-US" dirty="0" smtClean="0"/>
              <a:t>See </a:t>
            </a:r>
            <a:r>
              <a:rPr lang="en-US" sz="2400" dirty="0" smtClean="0"/>
              <a:t>http://www.antirootkit.com/software/index.htm and http://</a:t>
            </a:r>
            <a:r>
              <a:rPr lang="en-US" sz="2400" dirty="0" err="1" smtClean="0"/>
              <a:t>ntinternals.org/anti_rootkits.php</a:t>
            </a:r>
            <a:endParaRPr lang="en-US" dirty="0" smtClean="0"/>
          </a:p>
          <a:p>
            <a:pPr>
              <a:defRPr/>
            </a:pPr>
            <a:r>
              <a:rPr lang="en-US" dirty="0" smtClean="0"/>
              <a:t>[</a:t>
            </a:r>
            <a:r>
              <a:rPr lang="en-US" dirty="0" err="1" smtClean="0"/>
              <a:t>VMWatcher</a:t>
            </a:r>
            <a:r>
              <a:rPr lang="en-US" dirty="0" smtClean="0"/>
              <a:t>] for out of band integrity checks</a:t>
            </a:r>
          </a:p>
          <a:p>
            <a:pPr>
              <a:defRPr/>
            </a:pPr>
            <a:r>
              <a:rPr lang="en-US" dirty="0" smtClean="0"/>
              <a:t>Strider [</a:t>
            </a:r>
            <a:r>
              <a:rPr lang="en-US" dirty="0" err="1" smtClean="0"/>
              <a:t>GhostBuster</a:t>
            </a:r>
            <a:r>
              <a:rPr lang="en-US" dirty="0" smtClean="0"/>
              <a:t>] for cross-view of hiding things on disk (but you can generally detect </a:t>
            </a:r>
            <a:r>
              <a:rPr lang="en-US" dirty="0" err="1" smtClean="0"/>
              <a:t>bootkits</a:t>
            </a:r>
            <a:r>
              <a:rPr lang="en-US" dirty="0" smtClean="0"/>
              <a:t> with memory integrity checks, and you can</a:t>
            </a:r>
            <a:r>
              <a:rPr lang="fr-FR" dirty="0" smtClean="0"/>
              <a:t>'</a:t>
            </a:r>
            <a:r>
              <a:rPr lang="en-US" dirty="0" smtClean="0"/>
              <a:t>t get </a:t>
            </a:r>
            <a:r>
              <a:rPr lang="en-US" dirty="0" err="1" smtClean="0"/>
              <a:t>GhostBuster</a:t>
            </a:r>
            <a:r>
              <a:rPr lang="en-US" dirty="0" smtClean="0"/>
              <a:t> anyway)</a:t>
            </a:r>
            <a:endParaRPr lang="en-US" dirty="0"/>
          </a:p>
        </p:txBody>
      </p:sp>
      <p:sp>
        <p:nvSpPr>
          <p:cNvPr id="53251"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D04FBF89-1DBF-7544-B9DC-0FB0BE9D6DAA}" type="slidenum">
              <a:rPr lang="en-US" sz="1400"/>
              <a:pPr/>
              <a:t>31</a:t>
            </a:fld>
            <a:endParaRPr lang="en-US" sz="1400"/>
          </a:p>
        </p:txBody>
      </p:sp>
    </p:spTree>
    <p:extLst>
      <p:ext uri="{BB962C8B-B14F-4D97-AF65-F5344CB8AC3E}">
        <p14:creationId xmlns:p14="http://schemas.microsoft.com/office/powerpoint/2010/main" val="25223454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r>
              <a:rPr lang="en-US">
                <a:latin typeface="Arial" charset="0"/>
                <a:ea typeface="ＭＳ Ｐゴシック" charset="0"/>
                <a:cs typeface="ＭＳ Ｐゴシック" charset="0"/>
              </a:rPr>
              <a:t>Preventing Type 1</a:t>
            </a:r>
          </a:p>
        </p:txBody>
      </p:sp>
      <p:sp>
        <p:nvSpPr>
          <p:cNvPr id="54274" name="Content Placeholder 2"/>
          <p:cNvSpPr>
            <a:spLocks noGrp="1"/>
          </p:cNvSpPr>
          <p:nvPr>
            <p:ph idx="1"/>
          </p:nvPr>
        </p:nvSpPr>
        <p:spPr/>
        <p:txBody>
          <a:bodyPr/>
          <a:lstStyle/>
          <a:p>
            <a:r>
              <a:rPr lang="en-US">
                <a:latin typeface="Arial" charset="0"/>
                <a:ea typeface="ＭＳ Ｐゴシック" charset="0"/>
                <a:cs typeface="ＭＳ Ｐゴシック" charset="0"/>
              </a:rPr>
              <a:t>PatchGuard. Windows x64</a:t>
            </a:r>
          </a:p>
          <a:p>
            <a:pPr lvl="1"/>
            <a:r>
              <a:rPr lang="en-US">
                <a:latin typeface="Arial" charset="0"/>
                <a:ea typeface="ＭＳ Ｐゴシック" charset="0"/>
              </a:rPr>
              <a:t>Unintended consequences? Pushes Type 1 to Type 0 or Type 2?</a:t>
            </a:r>
          </a:p>
          <a:p>
            <a:pPr lvl="1"/>
            <a:r>
              <a:rPr lang="en-US">
                <a:latin typeface="Arial" charset="0"/>
                <a:ea typeface="ＭＳ Ｐゴシック" charset="0"/>
              </a:rPr>
              <a:t>Still need detection? x64 bootkit in the wild [3]</a:t>
            </a:r>
          </a:p>
          <a:p>
            <a:r>
              <a:rPr lang="en-US">
                <a:latin typeface="Arial" charset="0"/>
                <a:ea typeface="ＭＳ Ｐゴシック" charset="0"/>
                <a:cs typeface="ＭＳ Ｐゴシック" charset="0"/>
              </a:rPr>
              <a:t>[NICKLE]. Assumes virtualized system</a:t>
            </a:r>
          </a:p>
          <a:p>
            <a:pPr lvl="1"/>
            <a:r>
              <a:rPr lang="en-US">
                <a:latin typeface="Arial" charset="0"/>
                <a:ea typeface="ＭＳ Ｐゴシック" charset="0"/>
              </a:rPr>
              <a:t>What about VM escape? Still need detection? </a:t>
            </a:r>
          </a:p>
          <a:p>
            <a:pPr lvl="1"/>
            <a:r>
              <a:rPr lang="en-US">
                <a:latin typeface="Arial" charset="0"/>
                <a:ea typeface="ＭＳ Ｐゴシック" charset="0"/>
              </a:rPr>
              <a:t>[HyperSentry]</a:t>
            </a:r>
          </a:p>
        </p:txBody>
      </p:sp>
      <p:sp>
        <p:nvSpPr>
          <p:cNvPr id="54275"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119F76CF-9E43-4541-8A2C-8AB489821E65}" type="slidenum">
              <a:rPr lang="en-US" sz="1400"/>
              <a:pPr/>
              <a:t>32</a:t>
            </a:fld>
            <a:endParaRPr lang="en-US" sz="1400"/>
          </a:p>
        </p:txBody>
      </p:sp>
    </p:spTree>
    <p:extLst>
      <p:ext uri="{BB962C8B-B14F-4D97-AF65-F5344CB8AC3E}">
        <p14:creationId xmlns:p14="http://schemas.microsoft.com/office/powerpoint/2010/main" val="32335426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normAutofit fontScale="90000"/>
          </a:bodyPr>
          <a:lstStyle/>
          <a:p>
            <a:r>
              <a:rPr lang="en-US">
                <a:latin typeface="Arial" charset="0"/>
                <a:ea typeface="ＭＳ Ｐゴシック" charset="0"/>
                <a:cs typeface="ＭＳ Ｐゴシック" charset="0"/>
              </a:rPr>
              <a:t>Why are Type 1 going undetected?</a:t>
            </a:r>
          </a:p>
        </p:txBody>
      </p:sp>
      <p:sp>
        <p:nvSpPr>
          <p:cNvPr id="55298" name="Content Placeholder 2"/>
          <p:cNvSpPr>
            <a:spLocks noGrp="1"/>
          </p:cNvSpPr>
          <p:nvPr>
            <p:ph idx="1"/>
          </p:nvPr>
        </p:nvSpPr>
        <p:spPr/>
        <p:txBody>
          <a:bodyPr/>
          <a:lstStyle/>
          <a:p>
            <a:r>
              <a:rPr lang="en-US" dirty="0">
                <a:latin typeface="Arial" charset="0"/>
                <a:ea typeface="ＭＳ Ｐゴシック" charset="0"/>
                <a:cs typeface="ＭＳ Ｐゴシック" charset="0"/>
              </a:rPr>
              <a:t>None of the previously listed software is meant to be run in an enterprise; </a:t>
            </a:r>
            <a:r>
              <a:rPr lang="en-US" dirty="0" smtClean="0">
                <a:latin typeface="Arial" charset="0"/>
                <a:ea typeface="ＭＳ Ｐゴシック" charset="0"/>
                <a:cs typeface="ＭＳ Ｐゴシック" charset="0"/>
              </a:rPr>
              <a:t>they</a:t>
            </a:r>
            <a:r>
              <a:rPr lang="fr-FR" altLang="ja-JP" dirty="0" smtClean="0">
                <a:latin typeface="Arial" charset="0"/>
                <a:ea typeface="ＭＳ Ｐゴシック" charset="0"/>
                <a:cs typeface="ＭＳ Ｐゴシック" charset="0"/>
              </a:rPr>
              <a:t>'</a:t>
            </a:r>
            <a:r>
              <a:rPr lang="en-US" altLang="ja-JP" dirty="0" smtClean="0">
                <a:latin typeface="Arial" charset="0"/>
                <a:ea typeface="ＭＳ Ｐゴシック" charset="0"/>
                <a:cs typeface="ＭＳ Ｐゴシック" charset="0"/>
              </a:rPr>
              <a:t>re </a:t>
            </a:r>
            <a:r>
              <a:rPr lang="en-US" altLang="ja-JP" dirty="0">
                <a:latin typeface="Arial" charset="0"/>
                <a:ea typeface="ＭＳ Ｐゴシック" charset="0"/>
                <a:cs typeface="ＭＳ Ｐゴシック" charset="0"/>
              </a:rPr>
              <a:t>meant to be run manually on single systems.</a:t>
            </a:r>
          </a:p>
          <a:p>
            <a:r>
              <a:rPr lang="en-US" dirty="0">
                <a:latin typeface="Arial" charset="0"/>
                <a:ea typeface="ＭＳ Ｐゴシック" charset="0"/>
                <a:cs typeface="ＭＳ Ｐゴシック" charset="0"/>
              </a:rPr>
              <a:t>The best detectors need deep system knowledge in order to interpret the results. Administrators may not have this knowledge.</a:t>
            </a:r>
          </a:p>
        </p:txBody>
      </p:sp>
      <p:sp>
        <p:nvSpPr>
          <p:cNvPr id="55299"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E97E9EC4-25BF-EC41-9F55-37BBACFF231E}" type="slidenum">
              <a:rPr lang="en-US" sz="1400"/>
              <a:pPr/>
              <a:t>33</a:t>
            </a:fld>
            <a:endParaRPr lang="en-US" sz="1400"/>
          </a:p>
        </p:txBody>
      </p:sp>
    </p:spTree>
    <p:extLst>
      <p:ext uri="{BB962C8B-B14F-4D97-AF65-F5344CB8AC3E}">
        <p14:creationId xmlns:p14="http://schemas.microsoft.com/office/powerpoint/2010/main" val="35973832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US" sz="4000">
                <a:latin typeface="Arial" charset="0"/>
                <a:ea typeface="ＭＳ Ｐゴシック" charset="0"/>
                <a:cs typeface="ＭＳ Ｐゴシック" charset="0"/>
              </a:rPr>
              <a:t>Stealth Malware Taxonomy</a:t>
            </a:r>
            <a:br>
              <a:rPr lang="en-US" sz="4000">
                <a:latin typeface="Arial" charset="0"/>
                <a:ea typeface="ＭＳ Ｐゴシック" charset="0"/>
                <a:cs typeface="ＭＳ Ｐゴシック" charset="0"/>
              </a:rPr>
            </a:br>
            <a:r>
              <a:rPr lang="en-US" sz="2400">
                <a:latin typeface="Arial" charset="0"/>
                <a:ea typeface="ＭＳ Ｐゴシック" charset="0"/>
                <a:cs typeface="ＭＳ Ｐゴシック" charset="0"/>
              </a:rPr>
              <a:t>Joanna Rutkowska 2006</a:t>
            </a:r>
            <a:endParaRPr lang="en-US" sz="4000">
              <a:latin typeface="Arial" charset="0"/>
              <a:ea typeface="ＭＳ Ｐゴシック" charset="0"/>
              <a:cs typeface="ＭＳ Ｐゴシック" charset="0"/>
            </a:endParaRPr>
          </a:p>
        </p:txBody>
      </p:sp>
      <p:sp>
        <p:nvSpPr>
          <p:cNvPr id="56322" name="Content Placeholder 2"/>
          <p:cNvSpPr>
            <a:spLocks noGrp="1"/>
          </p:cNvSpPr>
          <p:nvPr>
            <p:ph idx="1"/>
          </p:nvPr>
        </p:nvSpPr>
        <p:spPr>
          <a:xfrm>
            <a:off x="0" y="1295400"/>
            <a:ext cx="9144000" cy="4800600"/>
          </a:xfrm>
        </p:spPr>
        <p:txBody>
          <a:bodyPr/>
          <a:lstStyle/>
          <a:p>
            <a:r>
              <a:rPr lang="en-US" sz="2400">
                <a:latin typeface="Arial" charset="0"/>
                <a:ea typeface="ＭＳ Ｐゴシック" charset="0"/>
                <a:cs typeface="ＭＳ Ｐゴシック" charset="0"/>
              </a:rPr>
              <a:t>http://invisiblethings.org/papers/malware-taxonomy.pdf</a:t>
            </a:r>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Type 0: Uses only legitimate system features</a:t>
            </a:r>
          </a:p>
          <a:p>
            <a:r>
              <a:rPr lang="en-US">
                <a:latin typeface="Arial" charset="0"/>
                <a:ea typeface="ＭＳ Ｐゴシック" charset="0"/>
                <a:cs typeface="ＭＳ Ｐゴシック" charset="0"/>
              </a:rPr>
              <a:t>Type 1: Modifies things which should be static</a:t>
            </a:r>
          </a:p>
          <a:p>
            <a:r>
              <a:rPr lang="en-US">
                <a:solidFill>
                  <a:srgbClr val="FF0000"/>
                </a:solidFill>
                <a:latin typeface="Arial" charset="0"/>
                <a:ea typeface="ＭＳ Ｐゴシック" charset="0"/>
                <a:cs typeface="ＭＳ Ｐゴシック" charset="0"/>
              </a:rPr>
              <a:t>Type 2: Modifies things which are dynamic</a:t>
            </a:r>
          </a:p>
          <a:p>
            <a:r>
              <a:rPr lang="en-US">
                <a:latin typeface="Arial" charset="0"/>
                <a:ea typeface="ＭＳ Ｐゴシック" charset="0"/>
                <a:cs typeface="ＭＳ Ｐゴシック" charset="0"/>
              </a:rPr>
              <a:t>Type 3: Exists outside the operating system</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Type 4: Exists outside the main CPU/RAM</a:t>
            </a:r>
          </a:p>
          <a:p>
            <a:pPr lvl="1"/>
            <a:r>
              <a:rPr lang="en-US">
                <a:latin typeface="Arial" charset="0"/>
                <a:ea typeface="ＭＳ Ｐゴシック" charset="0"/>
                <a:cs typeface="ＭＳ Ｐゴシック" charset="0"/>
              </a:rPr>
              <a:t>Added by me</a:t>
            </a:r>
          </a:p>
        </p:txBody>
      </p:sp>
      <p:sp>
        <p:nvSpPr>
          <p:cNvPr id="56323"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AEDFD5BD-2EE0-9A49-A344-6498696C966F}" type="slidenum">
              <a:rPr lang="en-US" sz="1400"/>
              <a:pPr/>
              <a:t>34</a:t>
            </a:fld>
            <a:endParaRPr lang="en-US" sz="1400"/>
          </a:p>
        </p:txBody>
      </p:sp>
    </p:spTree>
    <p:extLst>
      <p:ext uri="{BB962C8B-B14F-4D97-AF65-F5344CB8AC3E}">
        <p14:creationId xmlns:p14="http://schemas.microsoft.com/office/powerpoint/2010/main" val="21901205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a:latin typeface="Arial" charset="0"/>
                <a:ea typeface="ＭＳ Ｐゴシック" charset="0"/>
                <a:cs typeface="ＭＳ Ｐゴシック" charset="0"/>
              </a:rPr>
              <a:t>Example Type 2 Malware</a:t>
            </a:r>
          </a:p>
        </p:txBody>
      </p:sp>
      <p:sp>
        <p:nvSpPr>
          <p:cNvPr id="50179" name="Content Placeholder 2"/>
          <p:cNvSpPr>
            <a:spLocks noGrp="1"/>
          </p:cNvSpPr>
          <p:nvPr>
            <p:ph idx="1"/>
          </p:nvPr>
        </p:nvSpPr>
        <p:spPr/>
        <p:txBody>
          <a:bodyPr>
            <a:normAutofit/>
          </a:bodyPr>
          <a:lstStyle/>
          <a:p>
            <a:pPr>
              <a:defRPr/>
            </a:pPr>
            <a:r>
              <a:rPr lang="en-US" smtClean="0"/>
              <a:t>Direct Kernel Object Manipulation [DKOM]</a:t>
            </a:r>
          </a:p>
          <a:p>
            <a:pPr lvl="1">
              <a:defRPr/>
            </a:pPr>
            <a:r>
              <a:rPr lang="en-US" smtClean="0"/>
              <a:t>Developed specifically to avoid using Type 1 hooking, because it was recognized to be eminently detectable (presented hook detector VICE at same time)</a:t>
            </a:r>
          </a:p>
          <a:p>
            <a:pPr>
              <a:defRPr/>
            </a:pPr>
            <a:r>
              <a:rPr lang="en-US" smtClean="0"/>
              <a:t>Kernel Object Hooking [KOH]</a:t>
            </a:r>
          </a:p>
          <a:p>
            <a:pPr lvl="1">
              <a:defRPr/>
            </a:pPr>
            <a:r>
              <a:rPr lang="en-US" smtClean="0"/>
              <a:t>Generalization of existing techniques, with suggestions of some example Windows objects to hook</a:t>
            </a:r>
          </a:p>
        </p:txBody>
      </p:sp>
      <p:sp>
        <p:nvSpPr>
          <p:cNvPr id="57347"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46E059FF-B8B8-664F-8FF2-4FE8DAF58E2C}" type="slidenum">
              <a:rPr lang="en-US" sz="1400"/>
              <a:pPr/>
              <a:t>35</a:t>
            </a:fld>
            <a:endParaRPr lang="en-US" sz="1400"/>
          </a:p>
        </p:txBody>
      </p:sp>
    </p:spTree>
    <p:extLst>
      <p:ext uri="{BB962C8B-B14F-4D97-AF65-F5344CB8AC3E}">
        <p14:creationId xmlns:p14="http://schemas.microsoft.com/office/powerpoint/2010/main" val="15415438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a:xfrm>
            <a:off x="457200" y="-381000"/>
            <a:ext cx="8229600" cy="1143000"/>
          </a:xfrm>
        </p:spPr>
        <p:txBody>
          <a:bodyPr/>
          <a:lstStyle/>
          <a:p>
            <a:r>
              <a:rPr lang="en-US" sz="4000">
                <a:latin typeface="Arial" charset="0"/>
                <a:ea typeface="ＭＳ Ｐゴシック" charset="0"/>
                <a:cs typeface="ＭＳ Ｐゴシック" charset="0"/>
              </a:rPr>
              <a:t>Process Linked List Before DKOM</a:t>
            </a:r>
          </a:p>
        </p:txBody>
      </p:sp>
      <p:sp>
        <p:nvSpPr>
          <p:cNvPr id="58370" name="TextBox 4"/>
          <p:cNvSpPr txBox="1">
            <a:spLocks noChangeArrowheads="1"/>
          </p:cNvSpPr>
          <p:nvPr/>
        </p:nvSpPr>
        <p:spPr bwMode="auto">
          <a:xfrm>
            <a:off x="381000" y="6553200"/>
            <a:ext cx="809783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From: http://www.blackhat.com/presentations/win-usa-04/bh-win-04-butler.pdf</a:t>
            </a:r>
          </a:p>
        </p:txBody>
      </p:sp>
      <p:pic>
        <p:nvPicPr>
          <p:cNvPr id="58371" name="Picture 7" descr="DKOMBefor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5175" y="685800"/>
            <a:ext cx="7616825" cy="5791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8372" name="Slide Number Placeholder 8"/>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49288E02-E644-8F4B-A71A-8A63EDF5EB89}" type="slidenum">
              <a:rPr lang="en-US" sz="1400"/>
              <a:pPr/>
              <a:t>36</a:t>
            </a:fld>
            <a:endParaRPr lang="en-US" sz="1400"/>
          </a:p>
        </p:txBody>
      </p:sp>
    </p:spTree>
    <p:extLst>
      <p:ext uri="{BB962C8B-B14F-4D97-AF65-F5344CB8AC3E}">
        <p14:creationId xmlns:p14="http://schemas.microsoft.com/office/powerpoint/2010/main" val="8047025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457200" y="-304800"/>
            <a:ext cx="8229600" cy="1143000"/>
          </a:xfrm>
        </p:spPr>
        <p:txBody>
          <a:bodyPr/>
          <a:lstStyle/>
          <a:p>
            <a:r>
              <a:rPr lang="en-US">
                <a:latin typeface="Arial" charset="0"/>
                <a:ea typeface="ＭＳ Ｐゴシック" charset="0"/>
                <a:cs typeface="ＭＳ Ｐゴシック" charset="0"/>
              </a:rPr>
              <a:t>Process Linked List After DKOM</a:t>
            </a:r>
          </a:p>
        </p:txBody>
      </p:sp>
      <p:sp>
        <p:nvSpPr>
          <p:cNvPr id="59394" name="TextBox 3"/>
          <p:cNvSpPr txBox="1">
            <a:spLocks noChangeArrowheads="1"/>
          </p:cNvSpPr>
          <p:nvPr/>
        </p:nvSpPr>
        <p:spPr bwMode="auto">
          <a:xfrm>
            <a:off x="381000" y="6553200"/>
            <a:ext cx="809783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From: http://www.blackhat.com/presentations/win-usa-04/bh-win-04-butler.pdf</a:t>
            </a:r>
          </a:p>
        </p:txBody>
      </p:sp>
      <p:pic>
        <p:nvPicPr>
          <p:cNvPr id="59395" name="Picture 4" descr="DKOMAf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4213" y="685800"/>
            <a:ext cx="7773987" cy="586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9396"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03E0DE50-59A2-AA4C-868F-1653CC154BF3}" type="slidenum">
              <a:rPr lang="en-US" sz="1400"/>
              <a:pPr/>
              <a:t>37</a:t>
            </a:fld>
            <a:endParaRPr lang="en-US" sz="1400"/>
          </a:p>
        </p:txBody>
      </p:sp>
    </p:spTree>
    <p:extLst>
      <p:ext uri="{BB962C8B-B14F-4D97-AF65-F5344CB8AC3E}">
        <p14:creationId xmlns:p14="http://schemas.microsoft.com/office/powerpoint/2010/main" val="36160854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en-US">
                <a:latin typeface="Arial" charset="0"/>
                <a:ea typeface="ＭＳ Ｐゴシック" charset="0"/>
                <a:cs typeface="ＭＳ Ｐゴシック" charset="0"/>
              </a:rPr>
              <a:t>KOH</a:t>
            </a:r>
          </a:p>
        </p:txBody>
      </p:sp>
      <p:sp>
        <p:nvSpPr>
          <p:cNvPr id="60418" name="Content Placeholder 2"/>
          <p:cNvSpPr>
            <a:spLocks noGrp="1"/>
          </p:cNvSpPr>
          <p:nvPr>
            <p:ph idx="1"/>
          </p:nvPr>
        </p:nvSpPr>
        <p:spPr>
          <a:xfrm>
            <a:off x="0" y="1295400"/>
            <a:ext cx="9144000" cy="4800600"/>
          </a:xfrm>
        </p:spPr>
        <p:txBody>
          <a:bodyPr/>
          <a:lstStyle/>
          <a:p>
            <a:pPr>
              <a:lnSpc>
                <a:spcPct val="80000"/>
              </a:lnSpc>
            </a:pPr>
            <a:r>
              <a:rPr lang="en-US" sz="2700">
                <a:latin typeface="Arial" charset="0"/>
                <a:ea typeface="ＭＳ Ｐゴシック" charset="0"/>
                <a:cs typeface="ＭＳ Ｐゴシック" charset="0"/>
              </a:rPr>
              <a:t>Hook function pointers in dynamically allocated objects in the kernel</a:t>
            </a:r>
          </a:p>
          <a:p>
            <a:pPr>
              <a:lnSpc>
                <a:spcPct val="80000"/>
              </a:lnSpc>
            </a:pPr>
            <a:r>
              <a:rPr lang="en-US" sz="2700">
                <a:latin typeface="Arial" charset="0"/>
                <a:ea typeface="ＭＳ Ｐゴシック" charset="0"/>
                <a:cs typeface="ＭＳ Ｐゴシック" charset="0"/>
              </a:rPr>
              <a:t>typedef struct {</a:t>
            </a:r>
            <a:br>
              <a:rPr lang="en-US" sz="2700">
                <a:latin typeface="Arial" charset="0"/>
                <a:ea typeface="ＭＳ Ｐゴシック" charset="0"/>
                <a:cs typeface="ＭＳ Ｐゴシック" charset="0"/>
              </a:rPr>
            </a:br>
            <a:r>
              <a:rPr lang="en-US" sz="2700">
                <a:latin typeface="Arial" charset="0"/>
                <a:ea typeface="ＭＳ Ｐゴシック" charset="0"/>
                <a:cs typeface="ＭＳ Ｐゴシック" charset="0"/>
              </a:rPr>
              <a:t>    SHORT                   		Type;</a:t>
            </a:r>
            <a:br>
              <a:rPr lang="en-US" sz="2700">
                <a:latin typeface="Arial" charset="0"/>
                <a:ea typeface="ＭＳ Ｐゴシック" charset="0"/>
                <a:cs typeface="ＭＳ Ｐゴシック" charset="0"/>
              </a:rPr>
            </a:br>
            <a:r>
              <a:rPr lang="en-US" sz="2700">
                <a:latin typeface="Arial" charset="0"/>
                <a:ea typeface="ＭＳ Ｐゴシック" charset="0"/>
                <a:cs typeface="ＭＳ Ｐゴシック" charset="0"/>
              </a:rPr>
              <a:t>    UCHAR                   		Number;</a:t>
            </a:r>
            <a:br>
              <a:rPr lang="en-US" sz="2700">
                <a:latin typeface="Arial" charset="0"/>
                <a:ea typeface="ＭＳ Ｐゴシック" charset="0"/>
                <a:cs typeface="ＭＳ Ｐゴシック" charset="0"/>
              </a:rPr>
            </a:br>
            <a:r>
              <a:rPr lang="en-US" sz="2700">
                <a:latin typeface="Arial" charset="0"/>
                <a:ea typeface="ＭＳ Ｐゴシック" charset="0"/>
                <a:cs typeface="ＭＳ Ｐゴシック" charset="0"/>
              </a:rPr>
              <a:t>    UCHAR                   		Importance;</a:t>
            </a:r>
            <a:br>
              <a:rPr lang="en-US" sz="2700">
                <a:latin typeface="Arial" charset="0"/>
                <a:ea typeface="ＭＳ Ｐゴシック" charset="0"/>
                <a:cs typeface="ＭＳ Ｐゴシック" charset="0"/>
              </a:rPr>
            </a:br>
            <a:r>
              <a:rPr lang="en-US" sz="2700">
                <a:latin typeface="Arial" charset="0"/>
                <a:ea typeface="ＭＳ Ｐゴシック" charset="0"/>
                <a:cs typeface="ＭＳ Ｐゴシック" charset="0"/>
              </a:rPr>
              <a:t>    LIST_ENTRY              		DpcListEntry;</a:t>
            </a:r>
            <a:br>
              <a:rPr lang="en-US" sz="2700">
                <a:latin typeface="Arial" charset="0"/>
                <a:ea typeface="ＭＳ Ｐゴシック" charset="0"/>
                <a:cs typeface="ＭＳ Ｐゴシック" charset="0"/>
              </a:rPr>
            </a:br>
            <a:r>
              <a:rPr lang="en-US" sz="2700">
                <a:latin typeface="Arial" charset="0"/>
                <a:ea typeface="ＭＳ Ｐゴシック" charset="0"/>
                <a:cs typeface="ＭＳ Ｐゴシック" charset="0"/>
              </a:rPr>
              <a:t>    </a:t>
            </a:r>
            <a:r>
              <a:rPr lang="en-US" sz="2700" b="1">
                <a:solidFill>
                  <a:srgbClr val="FF0000"/>
                </a:solidFill>
                <a:latin typeface="Arial" charset="0"/>
                <a:ea typeface="ＭＳ Ｐゴシック" charset="0"/>
                <a:cs typeface="ＭＳ Ｐゴシック" charset="0"/>
              </a:rPr>
              <a:t>PKDEFERRED_ROUTINE      	DeferredRoutine</a:t>
            </a:r>
            <a:r>
              <a:rPr lang="en-US" sz="2700">
                <a:latin typeface="Arial" charset="0"/>
                <a:ea typeface="ＭＳ Ｐゴシック" charset="0"/>
                <a:cs typeface="ＭＳ Ｐゴシック" charset="0"/>
              </a:rPr>
              <a:t>;</a:t>
            </a:r>
            <a:br>
              <a:rPr lang="en-US" sz="2700">
                <a:latin typeface="Arial" charset="0"/>
                <a:ea typeface="ＭＳ Ｐゴシック" charset="0"/>
                <a:cs typeface="ＭＳ Ｐゴシック" charset="0"/>
              </a:rPr>
            </a:br>
            <a:r>
              <a:rPr lang="en-US" sz="2700">
                <a:latin typeface="Arial" charset="0"/>
                <a:ea typeface="ＭＳ Ｐゴシック" charset="0"/>
                <a:cs typeface="ＭＳ Ｐゴシック" charset="0"/>
              </a:rPr>
              <a:t>    PVOID                   			DeferredContext;</a:t>
            </a:r>
            <a:br>
              <a:rPr lang="en-US" sz="2700">
                <a:latin typeface="Arial" charset="0"/>
                <a:ea typeface="ＭＳ Ｐゴシック" charset="0"/>
                <a:cs typeface="ＭＳ Ｐゴシック" charset="0"/>
              </a:rPr>
            </a:br>
            <a:r>
              <a:rPr lang="en-US" sz="2700">
                <a:latin typeface="Arial" charset="0"/>
                <a:ea typeface="ＭＳ Ｐゴシック" charset="0"/>
                <a:cs typeface="ＭＳ Ｐゴシック" charset="0"/>
              </a:rPr>
              <a:t>    PVOID                   			SystemArgument1;</a:t>
            </a:r>
            <a:br>
              <a:rPr lang="en-US" sz="2700">
                <a:latin typeface="Arial" charset="0"/>
                <a:ea typeface="ＭＳ Ｐゴシック" charset="0"/>
                <a:cs typeface="ＭＳ Ｐゴシック" charset="0"/>
              </a:rPr>
            </a:br>
            <a:r>
              <a:rPr lang="en-US" sz="2700">
                <a:latin typeface="Arial" charset="0"/>
                <a:ea typeface="ＭＳ Ｐゴシック" charset="0"/>
                <a:cs typeface="ＭＳ Ｐゴシック" charset="0"/>
              </a:rPr>
              <a:t>    PVOID                   			SystemArgument2;</a:t>
            </a:r>
            <a:br>
              <a:rPr lang="en-US" sz="2700">
                <a:latin typeface="Arial" charset="0"/>
                <a:ea typeface="ＭＳ Ｐゴシック" charset="0"/>
                <a:cs typeface="ＭＳ Ｐゴシック" charset="0"/>
              </a:rPr>
            </a:br>
            <a:r>
              <a:rPr lang="en-US" sz="2700">
                <a:latin typeface="Arial" charset="0"/>
                <a:ea typeface="ＭＳ Ｐゴシック" charset="0"/>
                <a:cs typeface="ＭＳ Ｐゴシック" charset="0"/>
              </a:rPr>
              <a:t>    PULONG                  		Lock;</a:t>
            </a:r>
            <a:br>
              <a:rPr lang="en-US" sz="2700">
                <a:latin typeface="Arial" charset="0"/>
                <a:ea typeface="ＭＳ Ｐゴシック" charset="0"/>
                <a:cs typeface="ＭＳ Ｐゴシック" charset="0"/>
              </a:rPr>
            </a:br>
            <a:r>
              <a:rPr lang="en-US" sz="2700">
                <a:latin typeface="Arial" charset="0"/>
                <a:ea typeface="ＭＳ Ｐゴシック" charset="0"/>
                <a:cs typeface="ＭＳ Ｐゴシック" charset="0"/>
              </a:rPr>
              <a:t>} KDPC, *PKDPC;</a:t>
            </a:r>
          </a:p>
        </p:txBody>
      </p:sp>
      <p:sp>
        <p:nvSpPr>
          <p:cNvPr id="60419"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D019489A-56E1-6D4A-8218-924E967A99BF}" type="slidenum">
              <a:rPr lang="en-US" sz="1400"/>
              <a:pPr/>
              <a:t>38</a:t>
            </a:fld>
            <a:endParaRPr lang="en-US" sz="1400"/>
          </a:p>
        </p:txBody>
      </p:sp>
    </p:spTree>
    <p:extLst>
      <p:ext uri="{BB962C8B-B14F-4D97-AF65-F5344CB8AC3E}">
        <p14:creationId xmlns:p14="http://schemas.microsoft.com/office/powerpoint/2010/main" val="28128200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a:latin typeface="Arial" charset="0"/>
                <a:ea typeface="ＭＳ Ｐゴシック" charset="0"/>
                <a:cs typeface="ＭＳ Ｐゴシック" charset="0"/>
              </a:rPr>
              <a:t>Detecting Type 2</a:t>
            </a:r>
          </a:p>
        </p:txBody>
      </p:sp>
      <p:sp>
        <p:nvSpPr>
          <p:cNvPr id="61442" name="Content Placeholder 2"/>
          <p:cNvSpPr>
            <a:spLocks noGrp="1"/>
          </p:cNvSpPr>
          <p:nvPr>
            <p:ph idx="1"/>
          </p:nvPr>
        </p:nvSpPr>
        <p:spPr/>
        <p:txBody>
          <a:bodyPr/>
          <a:lstStyle/>
          <a:p>
            <a:pPr>
              <a:lnSpc>
                <a:spcPct val="90000"/>
              </a:lnSpc>
            </a:pPr>
            <a:r>
              <a:rPr lang="en-US" sz="3000">
                <a:latin typeface="Arial" charset="0"/>
                <a:ea typeface="ＭＳ Ｐゴシック" charset="0"/>
                <a:cs typeface="ＭＳ Ｐゴシック" charset="0"/>
              </a:rPr>
              <a:t>Plenty of things handle canonical DKOM through </a:t>
            </a:r>
            <a:r>
              <a:rPr lang="ja-JP" altLang="en-US" sz="3000">
                <a:latin typeface="Arial" charset="0"/>
                <a:ea typeface="ＭＳ Ｐゴシック" charset="0"/>
                <a:cs typeface="ＭＳ Ｐゴシック" charset="0"/>
              </a:rPr>
              <a:t>“</a:t>
            </a:r>
            <a:r>
              <a:rPr lang="en-US" altLang="ja-JP" sz="3000">
                <a:latin typeface="Arial" charset="0"/>
                <a:ea typeface="ＭＳ Ｐゴシック" charset="0"/>
                <a:cs typeface="ＭＳ Ｐゴシック" charset="0"/>
              </a:rPr>
              <a:t>cross-view</a:t>
            </a:r>
            <a:r>
              <a:rPr lang="ja-JP" altLang="en-US" sz="3000">
                <a:latin typeface="Arial" charset="0"/>
                <a:ea typeface="ＭＳ Ｐゴシック" charset="0"/>
                <a:cs typeface="ＭＳ Ｐゴシック" charset="0"/>
              </a:rPr>
              <a:t>”</a:t>
            </a:r>
            <a:r>
              <a:rPr lang="en-US" altLang="ja-JP" sz="3000">
                <a:latin typeface="Arial" charset="0"/>
                <a:ea typeface="ＭＳ Ｐゴシック" charset="0"/>
                <a:cs typeface="ＭＳ Ｐゴシック" charset="0"/>
              </a:rPr>
              <a:t> detection</a:t>
            </a:r>
          </a:p>
          <a:p>
            <a:pPr lvl="1">
              <a:lnSpc>
                <a:spcPct val="90000"/>
              </a:lnSpc>
            </a:pPr>
            <a:r>
              <a:rPr lang="en-US" sz="2600">
                <a:latin typeface="Arial" charset="0"/>
                <a:ea typeface="ＭＳ Ｐゴシック" charset="0"/>
              </a:rPr>
              <a:t>VBA32AR, GMER, IceSword, RootkitRevealer, F-Secure BlackLight, Sophos Anti-Rootkit, etc</a:t>
            </a:r>
          </a:p>
          <a:p>
            <a:pPr>
              <a:lnSpc>
                <a:spcPct val="90000"/>
              </a:lnSpc>
            </a:pPr>
            <a:r>
              <a:rPr lang="en-US" sz="3000">
                <a:latin typeface="Arial" charset="0"/>
                <a:ea typeface="ＭＳ Ｐゴシック" charset="0"/>
                <a:cs typeface="ＭＳ Ｐゴシック" charset="0"/>
              </a:rPr>
              <a:t>In some cases you may be able to automatically infer semantic constraints on data structures and verify them at runtime [Petroni][LKIM]</a:t>
            </a:r>
          </a:p>
          <a:p>
            <a:pPr>
              <a:lnSpc>
                <a:spcPct val="90000"/>
              </a:lnSpc>
            </a:pPr>
            <a:r>
              <a:rPr lang="en-US" sz="3000">
                <a:latin typeface="Arial" charset="0"/>
                <a:ea typeface="ＭＳ Ｐゴシック" charset="0"/>
                <a:cs typeface="ＭＳ Ｐゴシック" charset="0"/>
              </a:rPr>
              <a:t>Recent academic interest in KOH</a:t>
            </a:r>
          </a:p>
          <a:p>
            <a:pPr lvl="1">
              <a:lnSpc>
                <a:spcPct val="90000"/>
              </a:lnSpc>
            </a:pPr>
            <a:r>
              <a:rPr lang="en-US" sz="2600">
                <a:latin typeface="Arial" charset="0"/>
                <a:ea typeface="ＭＳ Ｐゴシック" charset="0"/>
              </a:rPr>
              <a:t>[HookMap], [HookSafe], [HookScout]</a:t>
            </a:r>
          </a:p>
          <a:p>
            <a:pPr>
              <a:lnSpc>
                <a:spcPct val="90000"/>
              </a:lnSpc>
              <a:buFontTx/>
              <a:buNone/>
            </a:pPr>
            <a:endParaRPr lang="en-US" sz="3000">
              <a:latin typeface="Arial" charset="0"/>
              <a:ea typeface="ＭＳ Ｐゴシック" charset="0"/>
              <a:cs typeface="ＭＳ Ｐゴシック" charset="0"/>
            </a:endParaRPr>
          </a:p>
        </p:txBody>
      </p:sp>
      <p:sp>
        <p:nvSpPr>
          <p:cNvPr id="61443"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09184665-6B3A-9C48-892B-C9D8E93BFEA3}" type="slidenum">
              <a:rPr lang="en-US" sz="1400"/>
              <a:pPr/>
              <a:t>39</a:t>
            </a:fld>
            <a:endParaRPr lang="en-US" sz="1400"/>
          </a:p>
        </p:txBody>
      </p:sp>
    </p:spTree>
    <p:extLst>
      <p:ext uri="{BB962C8B-B14F-4D97-AF65-F5344CB8AC3E}">
        <p14:creationId xmlns:p14="http://schemas.microsoft.com/office/powerpoint/2010/main" val="4255886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0" y="-304800"/>
            <a:ext cx="9144000" cy="1143000"/>
          </a:xfrm>
        </p:spPr>
        <p:txBody>
          <a:bodyPr/>
          <a:lstStyle/>
          <a:p>
            <a:r>
              <a:rPr lang="en-US" sz="4000">
                <a:latin typeface="Arial" charset="0"/>
                <a:ea typeface="ＭＳ Ｐゴシック" charset="0"/>
                <a:cs typeface="ＭＳ Ｐゴシック" charset="0"/>
              </a:rPr>
              <a:t>May your skill tree overgroweth…</a:t>
            </a:r>
          </a:p>
        </p:txBody>
      </p:sp>
      <p:sp>
        <p:nvSpPr>
          <p:cNvPr id="19459"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266BA60-1FC8-FC47-8753-93F3D9EA3C93}" type="slidenum">
              <a:rPr lang="en-US" sz="1400"/>
              <a:pPr/>
              <a:t>4</a:t>
            </a:fld>
            <a:endParaRPr lang="en-US" sz="1400"/>
          </a:p>
        </p:txBody>
      </p:sp>
      <p:pic>
        <p:nvPicPr>
          <p:cNvPr id="2" name="Picture 1"/>
          <p:cNvPicPr>
            <a:picLocks noChangeAspect="1"/>
          </p:cNvPicPr>
          <p:nvPr/>
        </p:nvPicPr>
        <p:blipFill>
          <a:blip r:embed="rId2"/>
          <a:stretch>
            <a:fillRect/>
          </a:stretch>
        </p:blipFill>
        <p:spPr>
          <a:xfrm>
            <a:off x="673100" y="838200"/>
            <a:ext cx="7797800" cy="5702300"/>
          </a:xfrm>
          <a:prstGeom prst="rect">
            <a:avLst/>
          </a:prstGeom>
        </p:spPr>
      </p:pic>
    </p:spTree>
    <p:extLst>
      <p:ext uri="{BB962C8B-B14F-4D97-AF65-F5344CB8AC3E}">
        <p14:creationId xmlns:p14="http://schemas.microsoft.com/office/powerpoint/2010/main" val="3888188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normAutofit fontScale="90000"/>
          </a:bodyPr>
          <a:lstStyle/>
          <a:p>
            <a:r>
              <a:rPr lang="en-US">
                <a:latin typeface="Arial" charset="0"/>
                <a:ea typeface="ＭＳ Ｐゴシック" charset="0"/>
                <a:cs typeface="ＭＳ Ｐゴシック" charset="0"/>
              </a:rPr>
              <a:t>Why are Type 2 going undetected?</a:t>
            </a:r>
          </a:p>
        </p:txBody>
      </p:sp>
      <p:sp>
        <p:nvSpPr>
          <p:cNvPr id="62466" name="Content Placeholder 2"/>
          <p:cNvSpPr>
            <a:spLocks noGrp="1"/>
          </p:cNvSpPr>
          <p:nvPr>
            <p:ph idx="1"/>
          </p:nvPr>
        </p:nvSpPr>
        <p:spPr/>
        <p:txBody>
          <a:bodyPr/>
          <a:lstStyle/>
          <a:p>
            <a:pPr>
              <a:lnSpc>
                <a:spcPct val="80000"/>
              </a:lnSpc>
            </a:pPr>
            <a:r>
              <a:rPr lang="en-US">
                <a:latin typeface="Arial" charset="0"/>
                <a:ea typeface="ＭＳ Ｐゴシック" charset="0"/>
                <a:cs typeface="ＭＳ Ｐゴシック" charset="0"/>
              </a:rPr>
              <a:t>Same reasons as for Type 1, and…</a:t>
            </a:r>
          </a:p>
          <a:p>
            <a:pPr>
              <a:lnSpc>
                <a:spcPct val="80000"/>
              </a:lnSpc>
            </a:pPr>
            <a:r>
              <a:rPr lang="en-US">
                <a:latin typeface="Arial" charset="0"/>
                <a:ea typeface="ＭＳ Ｐゴシック" charset="0"/>
                <a:cs typeface="ＭＳ Ｐゴシック" charset="0"/>
              </a:rPr>
              <a:t>No good tools to detect KOH. Detecting KOH system-wide (as opposed to specific things attackers are known to use) looks like it could induce unacceptable performance penalty. Also KOH detection could be more prone to race conditions, and attempts to eliminate these conditions would add more performance overhead. More work needed there.</a:t>
            </a:r>
          </a:p>
        </p:txBody>
      </p:sp>
      <p:sp>
        <p:nvSpPr>
          <p:cNvPr id="62467"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1D753DB1-3FAC-604E-8AC6-15E912D2D32C}" type="slidenum">
              <a:rPr lang="en-US" sz="1400"/>
              <a:pPr/>
              <a:t>40</a:t>
            </a:fld>
            <a:endParaRPr lang="en-US" sz="1400"/>
          </a:p>
        </p:txBody>
      </p:sp>
    </p:spTree>
    <p:extLst>
      <p:ext uri="{BB962C8B-B14F-4D97-AF65-F5344CB8AC3E}">
        <p14:creationId xmlns:p14="http://schemas.microsoft.com/office/powerpoint/2010/main" val="7497603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r>
              <a:rPr lang="en-US" sz="4000">
                <a:latin typeface="Arial" charset="0"/>
                <a:ea typeface="ＭＳ Ｐゴシック" charset="0"/>
                <a:cs typeface="ＭＳ Ｐゴシック" charset="0"/>
              </a:rPr>
              <a:t>Stealth Malware Taxonomy</a:t>
            </a:r>
            <a:br>
              <a:rPr lang="en-US" sz="4000">
                <a:latin typeface="Arial" charset="0"/>
                <a:ea typeface="ＭＳ Ｐゴシック" charset="0"/>
                <a:cs typeface="ＭＳ Ｐゴシック" charset="0"/>
              </a:rPr>
            </a:br>
            <a:r>
              <a:rPr lang="en-US" sz="2400">
                <a:latin typeface="Arial" charset="0"/>
                <a:ea typeface="ＭＳ Ｐゴシック" charset="0"/>
                <a:cs typeface="ＭＳ Ｐゴシック" charset="0"/>
              </a:rPr>
              <a:t>Joanna Rutkowska 2006</a:t>
            </a:r>
            <a:endParaRPr lang="en-US" sz="4000">
              <a:latin typeface="Arial" charset="0"/>
              <a:ea typeface="ＭＳ Ｐゴシック" charset="0"/>
              <a:cs typeface="ＭＳ Ｐゴシック" charset="0"/>
            </a:endParaRPr>
          </a:p>
        </p:txBody>
      </p:sp>
      <p:sp>
        <p:nvSpPr>
          <p:cNvPr id="63490" name="Content Placeholder 2"/>
          <p:cNvSpPr>
            <a:spLocks noGrp="1"/>
          </p:cNvSpPr>
          <p:nvPr>
            <p:ph idx="1"/>
          </p:nvPr>
        </p:nvSpPr>
        <p:spPr>
          <a:xfrm>
            <a:off x="0" y="1295400"/>
            <a:ext cx="9144000" cy="4800600"/>
          </a:xfrm>
        </p:spPr>
        <p:txBody>
          <a:bodyPr/>
          <a:lstStyle/>
          <a:p>
            <a:r>
              <a:rPr lang="en-US" sz="2400">
                <a:latin typeface="Arial" charset="0"/>
                <a:ea typeface="ＭＳ Ｐゴシック" charset="0"/>
                <a:cs typeface="ＭＳ Ｐゴシック" charset="0"/>
              </a:rPr>
              <a:t>http://invisiblethings.org/papers/malware-taxonomy.pdf</a:t>
            </a:r>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Type 0: Uses only legitimate system features</a:t>
            </a:r>
          </a:p>
          <a:p>
            <a:r>
              <a:rPr lang="en-US">
                <a:solidFill>
                  <a:srgbClr val="000000"/>
                </a:solidFill>
                <a:latin typeface="Arial" charset="0"/>
                <a:ea typeface="ＭＳ Ｐゴシック" charset="0"/>
                <a:cs typeface="ＭＳ Ｐゴシック" charset="0"/>
              </a:rPr>
              <a:t>Type 1: Modifies things which should be static</a:t>
            </a:r>
          </a:p>
          <a:p>
            <a:r>
              <a:rPr lang="en-US">
                <a:latin typeface="Arial" charset="0"/>
                <a:ea typeface="ＭＳ Ｐゴシック" charset="0"/>
                <a:cs typeface="ＭＳ Ｐゴシック" charset="0"/>
              </a:rPr>
              <a:t>Type 2: Modifies things which are dynamic</a:t>
            </a:r>
          </a:p>
          <a:p>
            <a:r>
              <a:rPr lang="en-US">
                <a:solidFill>
                  <a:srgbClr val="FF0000"/>
                </a:solidFill>
                <a:latin typeface="Arial" charset="0"/>
                <a:ea typeface="ＭＳ Ｐゴシック" charset="0"/>
                <a:cs typeface="ＭＳ Ｐゴシック" charset="0"/>
              </a:rPr>
              <a:t>Type 3: Exists outside the operating system</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Type 4: Exists outside the main CPU/RAM</a:t>
            </a:r>
          </a:p>
          <a:p>
            <a:pPr lvl="1"/>
            <a:r>
              <a:rPr lang="en-US">
                <a:latin typeface="Arial" charset="0"/>
                <a:ea typeface="ＭＳ Ｐゴシック" charset="0"/>
                <a:cs typeface="ＭＳ Ｐゴシック" charset="0"/>
              </a:rPr>
              <a:t>Added by me</a:t>
            </a:r>
          </a:p>
        </p:txBody>
      </p:sp>
      <p:sp>
        <p:nvSpPr>
          <p:cNvPr id="63491"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08B554C0-8378-1440-873A-BD62851E41B6}" type="slidenum">
              <a:rPr lang="en-US" sz="1400"/>
              <a:pPr/>
              <a:t>41</a:t>
            </a:fld>
            <a:endParaRPr lang="en-US" sz="1400"/>
          </a:p>
        </p:txBody>
      </p:sp>
    </p:spTree>
    <p:extLst>
      <p:ext uri="{BB962C8B-B14F-4D97-AF65-F5344CB8AC3E}">
        <p14:creationId xmlns:p14="http://schemas.microsoft.com/office/powerpoint/2010/main" val="27231038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r>
              <a:rPr lang="en-US">
                <a:latin typeface="Arial" charset="0"/>
                <a:ea typeface="ＭＳ Ｐゴシック" charset="0"/>
                <a:cs typeface="ＭＳ Ｐゴシック" charset="0"/>
              </a:rPr>
              <a:t>Example Type 3 Malware</a:t>
            </a:r>
          </a:p>
        </p:txBody>
      </p:sp>
      <p:sp>
        <p:nvSpPr>
          <p:cNvPr id="64514" name="Content Placeholder 2"/>
          <p:cNvSpPr>
            <a:spLocks noGrp="1"/>
          </p:cNvSpPr>
          <p:nvPr>
            <p:ph idx="1"/>
          </p:nvPr>
        </p:nvSpPr>
        <p:spPr/>
        <p:txBody>
          <a:bodyPr/>
          <a:lstStyle/>
          <a:p>
            <a:pPr>
              <a:lnSpc>
                <a:spcPct val="80000"/>
              </a:lnSpc>
            </a:pPr>
            <a:r>
              <a:rPr lang="ja-JP" altLang="en-US" sz="2000">
                <a:latin typeface="Arial" charset="0"/>
                <a:ea typeface="ＭＳ Ｐゴシック" charset="0"/>
                <a:cs typeface="ＭＳ Ｐゴシック" charset="0"/>
              </a:rPr>
              <a:t>“</a:t>
            </a:r>
            <a:r>
              <a:rPr lang="en-US" altLang="ja-JP" sz="2000">
                <a:latin typeface="Arial" charset="0"/>
                <a:ea typeface="ＭＳ Ｐゴシック" charset="0"/>
                <a:cs typeface="ＭＳ Ｐゴシック" charset="0"/>
              </a:rPr>
              <a:t>Ring -1</a:t>
            </a:r>
            <a:r>
              <a:rPr lang="ja-JP" altLang="en-US" sz="2000">
                <a:latin typeface="Arial" charset="0"/>
                <a:ea typeface="ＭＳ Ｐゴシック" charset="0"/>
                <a:cs typeface="ＭＳ Ｐゴシック" charset="0"/>
              </a:rPr>
              <a:t>”</a:t>
            </a:r>
            <a:r>
              <a:rPr lang="en-US" altLang="ja-JP" sz="2000">
                <a:latin typeface="Arial" charset="0"/>
                <a:ea typeface="ＭＳ Ｐゴシック" charset="0"/>
                <a:cs typeface="ＭＳ Ｐゴシック" charset="0"/>
              </a:rPr>
              <a:t> – Virtualization-Based</a:t>
            </a:r>
          </a:p>
          <a:p>
            <a:pPr lvl="1">
              <a:lnSpc>
                <a:spcPct val="80000"/>
              </a:lnSpc>
            </a:pPr>
            <a:r>
              <a:rPr lang="en-US" sz="1800">
                <a:latin typeface="Arial" charset="0"/>
                <a:ea typeface="ＭＳ Ｐゴシック" charset="0"/>
              </a:rPr>
              <a:t>Intel VT-x(Virtualization Technology for x86), AMD-V (AMD Virtualization), Hypervisor subverted</a:t>
            </a:r>
          </a:p>
          <a:p>
            <a:pPr>
              <a:lnSpc>
                <a:spcPct val="80000"/>
              </a:lnSpc>
            </a:pPr>
            <a:r>
              <a:rPr lang="en-US" sz="2000">
                <a:latin typeface="Arial" charset="0"/>
                <a:ea typeface="ＭＳ Ｐゴシック" charset="0"/>
                <a:cs typeface="ＭＳ Ｐゴシック" charset="0"/>
              </a:rPr>
              <a:t>"Ring -1.5?" - Post-BIOS, Pre OS/VMM </a:t>
            </a:r>
          </a:p>
          <a:p>
            <a:pPr lvl="1">
              <a:lnSpc>
                <a:spcPct val="80000"/>
              </a:lnSpc>
            </a:pPr>
            <a:r>
              <a:rPr lang="en-US" sz="1800">
                <a:latin typeface="Arial" charset="0"/>
                <a:ea typeface="ＭＳ Ｐゴシック" charset="0"/>
              </a:rPr>
              <a:t>e.g. Master Boot Record (MBR) "bootkit"</a:t>
            </a:r>
          </a:p>
          <a:p>
            <a:pPr lvl="1">
              <a:lnSpc>
                <a:spcPct val="80000"/>
              </a:lnSpc>
            </a:pPr>
            <a:r>
              <a:rPr lang="en-US" sz="1800">
                <a:latin typeface="Arial" charset="0"/>
                <a:ea typeface="ＭＳ Ｐゴシック" charset="0"/>
              </a:rPr>
              <a:t>Peripherals with DMA(Direct Memory Access) (this can be ring 0, -1, or -1.5 depending on whether VT-d is being used)</a:t>
            </a:r>
          </a:p>
          <a:p>
            <a:pPr lvl="1">
              <a:lnSpc>
                <a:spcPct val="80000"/>
              </a:lnSpc>
            </a:pPr>
            <a:r>
              <a:rPr lang="en-US" sz="1800">
                <a:latin typeface="Arial" charset="0"/>
                <a:ea typeface="ＭＳ Ｐゴシック" charset="0"/>
              </a:rPr>
              <a:t>Not a generally acknowledged "ring", but the place I think it fits best</a:t>
            </a:r>
          </a:p>
          <a:p>
            <a:pPr>
              <a:lnSpc>
                <a:spcPct val="80000"/>
              </a:lnSpc>
            </a:pPr>
            <a:r>
              <a:rPr lang="ja-JP" altLang="en-US" sz="2000">
                <a:latin typeface="Arial" charset="0"/>
                <a:ea typeface="ＭＳ Ｐゴシック" charset="0"/>
                <a:cs typeface="ＭＳ Ｐゴシック" charset="0"/>
              </a:rPr>
              <a:t>“</a:t>
            </a:r>
            <a:r>
              <a:rPr lang="en-US" altLang="ja-JP" sz="2000">
                <a:latin typeface="Arial" charset="0"/>
                <a:ea typeface="ＭＳ Ｐゴシック" charset="0"/>
                <a:cs typeface="ＭＳ Ｐゴシック" charset="0"/>
              </a:rPr>
              <a:t>Ring -2</a:t>
            </a:r>
            <a:r>
              <a:rPr lang="ja-JP" altLang="en-US" sz="2000">
                <a:latin typeface="Arial" charset="0"/>
                <a:ea typeface="ＭＳ Ｐゴシック" charset="0"/>
                <a:cs typeface="ＭＳ Ｐゴシック" charset="0"/>
              </a:rPr>
              <a:t>”</a:t>
            </a:r>
            <a:r>
              <a:rPr lang="en-US" altLang="ja-JP" sz="2000">
                <a:latin typeface="Arial" charset="0"/>
                <a:ea typeface="ＭＳ Ｐゴシック" charset="0"/>
                <a:cs typeface="ＭＳ Ｐゴシック" charset="0"/>
              </a:rPr>
              <a:t> – System Management Mode (SMM)</a:t>
            </a:r>
          </a:p>
          <a:p>
            <a:pPr>
              <a:lnSpc>
                <a:spcPct val="80000"/>
              </a:lnSpc>
            </a:pPr>
            <a:r>
              <a:rPr lang="en-US" sz="2000">
                <a:latin typeface="Arial" charset="0"/>
                <a:ea typeface="ＭＳ Ｐゴシック" charset="0"/>
                <a:cs typeface="ＭＳ Ｐゴシック" charset="0"/>
              </a:rPr>
              <a:t>"Ring -2.5" - BIOS (Basic Input Output System), EFI (Extensible Firmware Interface)</a:t>
            </a:r>
          </a:p>
          <a:p>
            <a:pPr lvl="1">
              <a:lnSpc>
                <a:spcPct val="80000"/>
              </a:lnSpc>
            </a:pPr>
            <a:r>
              <a:rPr lang="en-US" sz="1800">
                <a:latin typeface="Arial" charset="0"/>
                <a:ea typeface="ＭＳ Ｐゴシック" charset="0"/>
              </a:rPr>
              <a:t>because they are the first code to execute </a:t>
            </a:r>
            <a:r>
              <a:rPr lang="en-US" sz="1800" i="1">
                <a:latin typeface="Arial" charset="0"/>
                <a:ea typeface="ＭＳ Ｐゴシック" charset="0"/>
              </a:rPr>
              <a:t>on the CPU</a:t>
            </a:r>
            <a:r>
              <a:rPr lang="en-US" sz="1800">
                <a:latin typeface="Arial" charset="0"/>
                <a:ea typeface="ＭＳ Ｐゴシック" charset="0"/>
              </a:rPr>
              <a:t> and they control what gets loaded into SMM</a:t>
            </a:r>
          </a:p>
          <a:p>
            <a:pPr lvl="1">
              <a:lnSpc>
                <a:spcPct val="80000"/>
              </a:lnSpc>
            </a:pPr>
            <a:r>
              <a:rPr lang="en-US" sz="1800">
                <a:latin typeface="Arial" charset="0"/>
                <a:ea typeface="ＭＳ Ｐゴシック" charset="0"/>
              </a:rPr>
              <a:t>Not a generally acknowledged "ring", but the place I think it fits best</a:t>
            </a:r>
          </a:p>
          <a:p>
            <a:pPr>
              <a:lnSpc>
                <a:spcPct val="80000"/>
              </a:lnSpc>
            </a:pPr>
            <a:r>
              <a:rPr lang="ja-JP" altLang="en-US" sz="2000">
                <a:latin typeface="Arial" charset="0"/>
                <a:ea typeface="ＭＳ Ｐゴシック" charset="0"/>
                <a:cs typeface="ＭＳ Ｐゴシック" charset="0"/>
              </a:rPr>
              <a:t>“</a:t>
            </a:r>
            <a:r>
              <a:rPr lang="en-US" altLang="ja-JP" sz="2000">
                <a:latin typeface="Arial" charset="0"/>
                <a:ea typeface="ＭＳ Ｐゴシック" charset="0"/>
                <a:cs typeface="ＭＳ Ｐゴシック" charset="0"/>
              </a:rPr>
              <a:t>Ring -3</a:t>
            </a:r>
            <a:r>
              <a:rPr lang="ja-JP" altLang="en-US" sz="2000">
                <a:latin typeface="Arial" charset="0"/>
                <a:ea typeface="ＭＳ Ｐゴシック" charset="0"/>
                <a:cs typeface="ＭＳ Ｐゴシック" charset="0"/>
              </a:rPr>
              <a:t>”</a:t>
            </a:r>
            <a:r>
              <a:rPr lang="en-US" altLang="ja-JP" sz="2000">
                <a:latin typeface="Arial" charset="0"/>
                <a:ea typeface="ＭＳ Ｐゴシック" charset="0"/>
                <a:cs typeface="ＭＳ Ｐゴシック" charset="0"/>
              </a:rPr>
              <a:t> – Chipset Based</a:t>
            </a:r>
          </a:p>
          <a:p>
            <a:pPr lvl="1">
              <a:lnSpc>
                <a:spcPct val="80000"/>
              </a:lnSpc>
            </a:pPr>
            <a:r>
              <a:rPr lang="en-US" sz="1800">
                <a:latin typeface="Arial" charset="0"/>
                <a:ea typeface="ＭＳ Ｐゴシック" charset="0"/>
              </a:rPr>
              <a:t>Intel AMT(Active Management Technology)</a:t>
            </a:r>
          </a:p>
        </p:txBody>
      </p:sp>
      <p:sp>
        <p:nvSpPr>
          <p:cNvPr id="64515"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5577EE35-E4C8-BC4E-A358-394D3C35901B}" type="slidenum">
              <a:rPr lang="en-US" sz="1400"/>
              <a:pPr/>
              <a:t>42</a:t>
            </a:fld>
            <a:endParaRPr lang="en-US" sz="1400"/>
          </a:p>
        </p:txBody>
      </p:sp>
    </p:spTree>
    <p:extLst>
      <p:ext uri="{BB962C8B-B14F-4D97-AF65-F5344CB8AC3E}">
        <p14:creationId xmlns:p14="http://schemas.microsoft.com/office/powerpoint/2010/main" val="30454676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endParaRPr lang="en-US">
              <a:latin typeface="Arial" charset="0"/>
              <a:ea typeface="ＭＳ Ｐゴシック" charset="0"/>
              <a:cs typeface="ＭＳ Ｐゴシック" charset="0"/>
            </a:endParaRPr>
          </a:p>
        </p:txBody>
      </p:sp>
      <p:sp>
        <p:nvSpPr>
          <p:cNvPr id="65538"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4B52DD58-F7D3-F542-831C-66C7A185A1B3}" type="slidenum">
              <a:rPr lang="en-US" sz="1400"/>
              <a:pPr/>
              <a:t>43</a:t>
            </a:fld>
            <a:endParaRPr lang="en-US" sz="1400"/>
          </a:p>
        </p:txBody>
      </p:sp>
      <p:sp>
        <p:nvSpPr>
          <p:cNvPr id="65539" name="Rectangle 4"/>
          <p:cNvSpPr>
            <a:spLocks noChangeArrowheads="1"/>
          </p:cNvSpPr>
          <p:nvPr/>
        </p:nvSpPr>
        <p:spPr bwMode="auto">
          <a:xfrm>
            <a:off x="609600" y="6488113"/>
            <a:ext cx="746760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0" hangingPunct="0"/>
            <a:r>
              <a:rPr lang="en-US" sz="1600"/>
              <a:t>From http://www.invisiblethingslab.com/resources/bh07/IsGameOver.pdf</a:t>
            </a:r>
          </a:p>
        </p:txBody>
      </p:sp>
      <p:pic>
        <p:nvPicPr>
          <p:cNvPr id="65540" name="Picture 6" descr="BluePill.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8469313" cy="6292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4686784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endParaRPr lang="en-US">
              <a:latin typeface="Arial" charset="0"/>
              <a:ea typeface="ＭＳ Ｐゴシック" charset="0"/>
              <a:cs typeface="ＭＳ Ｐゴシック" charset="0"/>
            </a:endParaRPr>
          </a:p>
        </p:txBody>
      </p:sp>
      <p:sp>
        <p:nvSpPr>
          <p:cNvPr id="66562" name="Content Placeholder 2"/>
          <p:cNvSpPr>
            <a:spLocks noGrp="1"/>
          </p:cNvSpPr>
          <p:nvPr>
            <p:ph idx="1"/>
          </p:nvPr>
        </p:nvSpPr>
        <p:spPr/>
        <p:txBody>
          <a:bodyPr/>
          <a:lstStyle/>
          <a:p>
            <a:endParaRPr lang="en-US">
              <a:latin typeface="Arial" charset="0"/>
              <a:ea typeface="ＭＳ Ｐゴシック" charset="0"/>
              <a:cs typeface="ＭＳ Ｐゴシック" charset="0"/>
            </a:endParaRPr>
          </a:p>
        </p:txBody>
      </p:sp>
      <p:sp>
        <p:nvSpPr>
          <p:cNvPr id="66563"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F766B306-6069-E849-AC2E-0459B0B84F03}" type="slidenum">
              <a:rPr lang="en-US" sz="1400"/>
              <a:pPr/>
              <a:t>44</a:t>
            </a:fld>
            <a:endParaRPr lang="en-US" sz="1400"/>
          </a:p>
        </p:txBody>
      </p:sp>
      <p:pic>
        <p:nvPicPr>
          <p:cNvPr id="6656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1788" y="0"/>
            <a:ext cx="8480425" cy="6324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6565" name="Rectangle 4"/>
          <p:cNvSpPr>
            <a:spLocks noChangeArrowheads="1"/>
          </p:cNvSpPr>
          <p:nvPr/>
        </p:nvSpPr>
        <p:spPr bwMode="auto">
          <a:xfrm>
            <a:off x="609600" y="6488113"/>
            <a:ext cx="746760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0" hangingPunct="0"/>
            <a:r>
              <a:rPr lang="en-US" sz="1600"/>
              <a:t>From http://www.invisiblethingslab.com/resources/bh07/IsGameOver.pdf</a:t>
            </a:r>
          </a:p>
        </p:txBody>
      </p:sp>
    </p:spTree>
    <p:extLst>
      <p:ext uri="{BB962C8B-B14F-4D97-AF65-F5344CB8AC3E}">
        <p14:creationId xmlns:p14="http://schemas.microsoft.com/office/powerpoint/2010/main" val="32491405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endParaRPr lang="en-US">
              <a:latin typeface="Arial" charset="0"/>
              <a:ea typeface="ＭＳ Ｐゴシック" charset="0"/>
              <a:cs typeface="ＭＳ Ｐゴシック" charset="0"/>
            </a:endParaRPr>
          </a:p>
        </p:txBody>
      </p:sp>
      <p:sp>
        <p:nvSpPr>
          <p:cNvPr id="67586"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65D7F49D-D89E-5749-AE66-6D960DD4999D}" type="slidenum">
              <a:rPr lang="en-US" sz="1400"/>
              <a:pPr/>
              <a:t>45</a:t>
            </a:fld>
            <a:endParaRPr lang="en-US" sz="1400"/>
          </a:p>
        </p:txBody>
      </p:sp>
      <p:pic>
        <p:nvPicPr>
          <p:cNvPr id="67587" name="Picture 4" descr="x64OperatingMode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778500" cy="640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7588" name="TextBox 5"/>
          <p:cNvSpPr txBox="1">
            <a:spLocks noChangeArrowheads="1"/>
          </p:cNvSpPr>
          <p:nvPr/>
        </p:nvSpPr>
        <p:spPr bwMode="auto">
          <a:xfrm>
            <a:off x="76200" y="6411913"/>
            <a:ext cx="619918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t>From http://support.amd.com/us/Processor_TechDocs/24593.pdf</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48325" y="0"/>
            <a:ext cx="3495675" cy="1981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p:cNvSpPr txBox="1">
            <a:spLocks noChangeArrowheads="1"/>
          </p:cNvSpPr>
          <p:nvPr/>
        </p:nvSpPr>
        <p:spPr bwMode="auto">
          <a:xfrm>
            <a:off x="6553200" y="1981200"/>
            <a:ext cx="1966913"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t>Batteries Not</a:t>
            </a:r>
          </a:p>
          <a:p>
            <a:pPr algn="ctr" eaLnBrk="1" hangingPunct="1"/>
            <a:r>
              <a:rPr lang="en-US"/>
              <a:t>Included!</a:t>
            </a:r>
          </a:p>
        </p:txBody>
      </p:sp>
    </p:spTree>
    <p:extLst>
      <p:ext uri="{BB962C8B-B14F-4D97-AF65-F5344CB8AC3E}">
        <p14:creationId xmlns:p14="http://schemas.microsoft.com/office/powerpoint/2010/main" val="23182657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r>
              <a:rPr lang="en-US">
                <a:latin typeface="Arial" charset="0"/>
                <a:ea typeface="ＭＳ Ｐゴシック" charset="0"/>
                <a:cs typeface="ＭＳ Ｐゴシック" charset="0"/>
              </a:rPr>
              <a:t>Detecting Type 3 – Ring -1</a:t>
            </a:r>
          </a:p>
        </p:txBody>
      </p:sp>
      <p:sp>
        <p:nvSpPr>
          <p:cNvPr id="69634" name="Content Placeholder 2"/>
          <p:cNvSpPr>
            <a:spLocks noGrp="1"/>
          </p:cNvSpPr>
          <p:nvPr>
            <p:ph idx="1"/>
          </p:nvPr>
        </p:nvSpPr>
        <p:spPr/>
        <p:txBody>
          <a:bodyPr>
            <a:normAutofit lnSpcReduction="10000"/>
          </a:bodyPr>
          <a:lstStyle/>
          <a:p>
            <a:pPr>
              <a:lnSpc>
                <a:spcPct val="80000"/>
              </a:lnSpc>
            </a:pPr>
            <a:r>
              <a:rPr lang="en-US" sz="2700" dirty="0">
                <a:latin typeface="Arial" charset="0"/>
                <a:ea typeface="ＭＳ Ｐゴシック" charset="0"/>
                <a:cs typeface="ＭＳ Ｐゴシック" charset="0"/>
              </a:rPr>
              <a:t>Due to hype surrounding ring -1 rootkits, people had incentive to find them.</a:t>
            </a:r>
          </a:p>
          <a:p>
            <a:pPr>
              <a:lnSpc>
                <a:spcPct val="80000"/>
              </a:lnSpc>
            </a:pPr>
            <a:r>
              <a:rPr lang="ja-JP" altLang="en-US" sz="2700" dirty="0">
                <a:latin typeface="Arial" charset="0"/>
                <a:ea typeface="ＭＳ Ｐゴシック" charset="0"/>
                <a:cs typeface="ＭＳ Ｐゴシック" charset="0"/>
              </a:rPr>
              <a:t>“</a:t>
            </a:r>
            <a:r>
              <a:rPr lang="en-US" altLang="ja-JP" sz="2700" dirty="0" smtClean="0">
                <a:latin typeface="Arial" charset="0"/>
                <a:ea typeface="ＭＳ Ｐゴシック" charset="0"/>
                <a:cs typeface="ＭＳ Ｐゴシック" charset="0"/>
              </a:rPr>
              <a:t>Don</a:t>
            </a:r>
            <a:r>
              <a:rPr lang="fr-FR" altLang="ja-JP" sz="2700" dirty="0" smtClean="0">
                <a:latin typeface="Arial" charset="0"/>
                <a:ea typeface="ＭＳ Ｐゴシック" charset="0"/>
                <a:cs typeface="ＭＳ Ｐゴシック" charset="0"/>
              </a:rPr>
              <a:t>'</a:t>
            </a:r>
            <a:r>
              <a:rPr lang="en-US" altLang="ja-JP" sz="2700" dirty="0" smtClean="0">
                <a:latin typeface="Arial" charset="0"/>
                <a:ea typeface="ＭＳ Ｐゴシック" charset="0"/>
                <a:cs typeface="ＭＳ Ｐゴシック" charset="0"/>
              </a:rPr>
              <a:t>t </a:t>
            </a:r>
            <a:r>
              <a:rPr lang="en-US" altLang="ja-JP" sz="2700" dirty="0">
                <a:latin typeface="Arial" charset="0"/>
                <a:ea typeface="ＭＳ Ｐゴシック" charset="0"/>
                <a:cs typeface="ＭＳ Ｐゴシック" charset="0"/>
              </a:rPr>
              <a:t>Tell Joanna, The Virtualized Rootkit Is Dead</a:t>
            </a:r>
            <a:r>
              <a:rPr lang="ja-JP" altLang="en-US" sz="2700" dirty="0">
                <a:latin typeface="Arial" charset="0"/>
                <a:ea typeface="ＭＳ Ｐゴシック" charset="0"/>
                <a:cs typeface="ＭＳ Ｐゴシック" charset="0"/>
              </a:rPr>
              <a:t>”</a:t>
            </a:r>
            <a:r>
              <a:rPr lang="en-US" altLang="ja-JP" sz="2700" dirty="0">
                <a:latin typeface="Arial" charset="0"/>
                <a:ea typeface="ＭＳ Ｐゴシック" charset="0"/>
                <a:cs typeface="ＭＳ Ｐゴシック" charset="0"/>
              </a:rPr>
              <a:t> [8]</a:t>
            </a:r>
          </a:p>
          <a:p>
            <a:pPr lvl="1">
              <a:lnSpc>
                <a:spcPct val="80000"/>
              </a:lnSpc>
            </a:pPr>
            <a:r>
              <a:rPr lang="en-US" sz="2400" dirty="0">
                <a:latin typeface="Arial" charset="0"/>
                <a:ea typeface="ＭＳ Ｐゴシック" charset="0"/>
              </a:rPr>
              <a:t>Exhibits same misunderstanding of </a:t>
            </a:r>
            <a:r>
              <a:rPr lang="ja-JP" altLang="en-US" sz="2400" dirty="0">
                <a:latin typeface="Arial" charset="0"/>
                <a:ea typeface="ＭＳ Ｐゴシック" charset="0"/>
              </a:rPr>
              <a:t>“</a:t>
            </a:r>
            <a:r>
              <a:rPr lang="en-US" altLang="ja-JP" sz="2400" dirty="0">
                <a:latin typeface="Arial" charset="0"/>
                <a:ea typeface="ＭＳ Ｐゴシック" charset="0"/>
              </a:rPr>
              <a:t>technically detectable</a:t>
            </a:r>
            <a:r>
              <a:rPr lang="ja-JP" altLang="en-US" sz="2400" dirty="0">
                <a:latin typeface="Arial" charset="0"/>
                <a:ea typeface="ＭＳ Ｐゴシック" charset="0"/>
              </a:rPr>
              <a:t>”</a:t>
            </a:r>
            <a:r>
              <a:rPr lang="en-US" altLang="ja-JP" sz="2400" dirty="0">
                <a:latin typeface="Arial" charset="0"/>
                <a:ea typeface="ＭＳ Ｐゴシック" charset="0"/>
              </a:rPr>
              <a:t> </a:t>
            </a:r>
            <a:r>
              <a:rPr lang="en-US" altLang="ja-JP" sz="2400" dirty="0" err="1">
                <a:latin typeface="Arial" charset="0"/>
                <a:ea typeface="ＭＳ Ｐゴシック" charset="0"/>
              </a:rPr>
              <a:t>vs</a:t>
            </a:r>
            <a:r>
              <a:rPr lang="en-US" altLang="ja-JP" sz="2400" dirty="0">
                <a:latin typeface="Arial" charset="0"/>
                <a:ea typeface="ＭＳ Ｐゴシック" charset="0"/>
              </a:rPr>
              <a:t> </a:t>
            </a:r>
            <a:r>
              <a:rPr lang="ja-JP" altLang="en-US" sz="2400" dirty="0">
                <a:latin typeface="Arial" charset="0"/>
                <a:ea typeface="ＭＳ Ｐゴシック" charset="0"/>
              </a:rPr>
              <a:t>“</a:t>
            </a:r>
            <a:r>
              <a:rPr lang="en-US" altLang="ja-JP" sz="2400" dirty="0">
                <a:latin typeface="Arial" charset="0"/>
                <a:ea typeface="ＭＳ Ｐゴシック" charset="0"/>
              </a:rPr>
              <a:t>people can actually detect it in practice</a:t>
            </a:r>
            <a:r>
              <a:rPr lang="ja-JP" altLang="en-US" sz="2400" dirty="0">
                <a:latin typeface="Arial" charset="0"/>
                <a:ea typeface="ＭＳ Ｐゴシック" charset="0"/>
              </a:rPr>
              <a:t>”</a:t>
            </a:r>
            <a:endParaRPr lang="en-US" altLang="ja-JP" sz="2400" dirty="0">
              <a:latin typeface="Arial" charset="0"/>
              <a:ea typeface="ＭＳ Ｐゴシック" charset="0"/>
            </a:endParaRPr>
          </a:p>
          <a:p>
            <a:pPr>
              <a:lnSpc>
                <a:spcPct val="80000"/>
              </a:lnSpc>
            </a:pPr>
            <a:r>
              <a:rPr lang="en-US" sz="2700" dirty="0">
                <a:latin typeface="Arial" charset="0"/>
                <a:ea typeface="ＭＳ Ｐゴシック" charset="0"/>
                <a:cs typeface="ＭＳ Ｐゴシック" charset="0"/>
              </a:rPr>
              <a:t>Timing side-effect detection</a:t>
            </a:r>
          </a:p>
          <a:p>
            <a:pPr>
              <a:lnSpc>
                <a:spcPct val="80000"/>
              </a:lnSpc>
            </a:pPr>
            <a:r>
              <a:rPr lang="ja-JP" altLang="en-US" sz="2700" dirty="0">
                <a:latin typeface="Arial" charset="0"/>
                <a:ea typeface="ＭＳ Ｐゴシック" charset="0"/>
                <a:cs typeface="ＭＳ Ｐゴシック" charset="0"/>
              </a:rPr>
              <a:t>“</a:t>
            </a:r>
            <a:r>
              <a:rPr lang="en-US" altLang="ja-JP" sz="2700" dirty="0">
                <a:latin typeface="Arial" charset="0"/>
                <a:ea typeface="ＭＳ Ｐゴシック" charset="0"/>
                <a:cs typeface="ＭＳ Ｐゴシック" charset="0"/>
              </a:rPr>
              <a:t>Compatibility is Not Transparency: VMM Detection Myths and Realities</a:t>
            </a:r>
            <a:r>
              <a:rPr lang="ja-JP" altLang="en-US" sz="2700" dirty="0">
                <a:latin typeface="Arial" charset="0"/>
                <a:ea typeface="ＭＳ Ｐゴシック" charset="0"/>
                <a:cs typeface="ＭＳ Ｐゴシック" charset="0"/>
              </a:rPr>
              <a:t>”</a:t>
            </a:r>
            <a:r>
              <a:rPr lang="en-US" altLang="ja-JP" sz="2700" dirty="0">
                <a:latin typeface="Arial" charset="0"/>
                <a:ea typeface="ＭＳ Ｐゴシック" charset="0"/>
                <a:cs typeface="ＭＳ Ｐゴシック" charset="0"/>
              </a:rPr>
              <a:t>[9]</a:t>
            </a:r>
          </a:p>
          <a:p>
            <a:pPr>
              <a:lnSpc>
                <a:spcPct val="80000"/>
              </a:lnSpc>
            </a:pPr>
            <a:r>
              <a:rPr lang="en-US" sz="2700" dirty="0">
                <a:latin typeface="Arial" charset="0"/>
                <a:ea typeface="ＭＳ Ｐゴシック" charset="0"/>
                <a:cs typeface="ＭＳ Ｐゴシック" charset="0"/>
              </a:rPr>
              <a:t>In addition some people have suggested the classic approach of </a:t>
            </a:r>
            <a:r>
              <a:rPr lang="ja-JP" altLang="en-US" sz="2700" dirty="0">
                <a:latin typeface="Arial" charset="0"/>
                <a:ea typeface="ＭＳ Ｐゴシック" charset="0"/>
                <a:cs typeface="ＭＳ Ｐゴシック" charset="0"/>
              </a:rPr>
              <a:t>“</a:t>
            </a:r>
            <a:r>
              <a:rPr lang="en-US" altLang="ja-JP" sz="2700" dirty="0">
                <a:latin typeface="Arial" charset="0"/>
                <a:ea typeface="ＭＳ Ｐゴシック" charset="0"/>
                <a:cs typeface="ＭＳ Ｐゴシック" charset="0"/>
              </a:rPr>
              <a:t>just go lower</a:t>
            </a:r>
            <a:r>
              <a:rPr lang="ja-JP" altLang="en-US" sz="2700" dirty="0">
                <a:latin typeface="Arial" charset="0"/>
                <a:ea typeface="ＭＳ Ｐゴシック" charset="0"/>
                <a:cs typeface="ＭＳ Ｐゴシック" charset="0"/>
              </a:rPr>
              <a:t>”</a:t>
            </a:r>
            <a:r>
              <a:rPr lang="en-US" altLang="ja-JP" sz="2700" dirty="0">
                <a:latin typeface="Arial" charset="0"/>
                <a:ea typeface="ＭＳ Ｐゴシック" charset="0"/>
                <a:cs typeface="ＭＳ Ｐゴシック" charset="0"/>
              </a:rPr>
              <a:t>, as in, scan from ring -2 or ring -3 (e.g. [</a:t>
            </a:r>
            <a:r>
              <a:rPr lang="en-US" altLang="ja-JP" sz="2700" dirty="0" err="1">
                <a:latin typeface="Arial" charset="0"/>
                <a:ea typeface="ＭＳ Ｐゴシック" charset="0"/>
                <a:cs typeface="ＭＳ Ｐゴシック" charset="0"/>
              </a:rPr>
              <a:t>DeepWatch</a:t>
            </a:r>
            <a:r>
              <a:rPr lang="en-US" altLang="ja-JP" sz="2700" dirty="0">
                <a:latin typeface="Arial" charset="0"/>
                <a:ea typeface="ＭＳ Ｐゴシック" charset="0"/>
                <a:cs typeface="ＭＳ Ｐゴシック" charset="0"/>
              </a:rPr>
              <a:t>])</a:t>
            </a:r>
            <a:endParaRPr lang="en-US" sz="2700" dirty="0">
              <a:latin typeface="Arial" charset="0"/>
              <a:ea typeface="ＭＳ Ｐゴシック" charset="0"/>
              <a:cs typeface="ＭＳ Ｐゴシック" charset="0"/>
            </a:endParaRPr>
          </a:p>
        </p:txBody>
      </p:sp>
      <p:sp>
        <p:nvSpPr>
          <p:cNvPr id="69635"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77BE3047-4B99-5744-B733-8D8341AA2BB3}" type="slidenum">
              <a:rPr lang="en-US" sz="1400"/>
              <a:pPr/>
              <a:t>46</a:t>
            </a:fld>
            <a:endParaRPr lang="en-US" sz="1400"/>
          </a:p>
        </p:txBody>
      </p:sp>
    </p:spTree>
    <p:extLst>
      <p:ext uri="{BB962C8B-B14F-4D97-AF65-F5344CB8AC3E}">
        <p14:creationId xmlns:p14="http://schemas.microsoft.com/office/powerpoint/2010/main" val="1181330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r>
              <a:rPr lang="en-US">
                <a:latin typeface="Arial" charset="0"/>
                <a:ea typeface="ＭＳ Ｐゴシック" charset="0"/>
                <a:cs typeface="ＭＳ Ｐゴシック" charset="0"/>
              </a:rPr>
              <a:t>Prevent/Detect Type 3 – Ring -2</a:t>
            </a:r>
          </a:p>
        </p:txBody>
      </p:sp>
      <p:sp>
        <p:nvSpPr>
          <p:cNvPr id="70658" name="Content Placeholder 2"/>
          <p:cNvSpPr>
            <a:spLocks noGrp="1"/>
          </p:cNvSpPr>
          <p:nvPr>
            <p:ph idx="1"/>
          </p:nvPr>
        </p:nvSpPr>
        <p:spPr/>
        <p:txBody>
          <a:bodyPr/>
          <a:lstStyle/>
          <a:p>
            <a:pPr>
              <a:lnSpc>
                <a:spcPct val="80000"/>
              </a:lnSpc>
            </a:pPr>
            <a:r>
              <a:rPr lang="en-US" sz="2500" dirty="0">
                <a:latin typeface="Arial" charset="0"/>
                <a:ea typeface="ＭＳ Ｐゴシック" charset="0"/>
                <a:cs typeface="ＭＳ Ｐゴシック" charset="0"/>
              </a:rPr>
              <a:t>There are mechanisms in both Intel and </a:t>
            </a:r>
            <a:r>
              <a:rPr lang="en-US" sz="2500" dirty="0" smtClean="0">
                <a:latin typeface="Arial" charset="0"/>
                <a:ea typeface="ＭＳ Ｐゴシック" charset="0"/>
                <a:cs typeface="ＭＳ Ｐゴシック" charset="0"/>
              </a:rPr>
              <a:t>AMD</a:t>
            </a:r>
            <a:r>
              <a:rPr lang="fr-FR" altLang="ja-JP" sz="2500" dirty="0" smtClean="0">
                <a:latin typeface="Arial" charset="0"/>
                <a:ea typeface="ＭＳ Ｐゴシック" charset="0"/>
                <a:cs typeface="ＭＳ Ｐゴシック" charset="0"/>
              </a:rPr>
              <a:t>'</a:t>
            </a:r>
            <a:r>
              <a:rPr lang="en-US" altLang="ja-JP" sz="2500" dirty="0" smtClean="0">
                <a:latin typeface="Arial" charset="0"/>
                <a:ea typeface="ＭＳ Ｐゴシック" charset="0"/>
                <a:cs typeface="ＭＳ Ｐゴシック" charset="0"/>
              </a:rPr>
              <a:t>s </a:t>
            </a:r>
            <a:r>
              <a:rPr lang="en-US" altLang="ja-JP" sz="2500" dirty="0">
                <a:latin typeface="Arial" charset="0"/>
                <a:ea typeface="ＭＳ Ｐゴシック" charset="0"/>
                <a:cs typeface="ＭＳ Ｐゴシック" charset="0"/>
              </a:rPr>
              <a:t>virtualization extensions to </a:t>
            </a:r>
            <a:r>
              <a:rPr lang="ja-JP" altLang="en-US" sz="2500" dirty="0">
                <a:latin typeface="Arial" charset="0"/>
                <a:ea typeface="ＭＳ Ｐゴシック" charset="0"/>
                <a:cs typeface="ＭＳ Ｐゴシック" charset="0"/>
              </a:rPr>
              <a:t>“</a:t>
            </a:r>
            <a:r>
              <a:rPr lang="en-US" altLang="ja-JP" sz="2500" dirty="0" err="1">
                <a:latin typeface="Arial" charset="0"/>
                <a:ea typeface="ＭＳ Ｐゴシック" charset="0"/>
                <a:cs typeface="ＭＳ Ｐゴシック" charset="0"/>
              </a:rPr>
              <a:t>deprivilege</a:t>
            </a:r>
            <a:r>
              <a:rPr lang="ja-JP" altLang="en-US" sz="2500" dirty="0">
                <a:latin typeface="Arial" charset="0"/>
                <a:ea typeface="ＭＳ Ｐゴシック" charset="0"/>
                <a:cs typeface="ＭＳ Ｐゴシック" charset="0"/>
              </a:rPr>
              <a:t>”</a:t>
            </a:r>
            <a:r>
              <a:rPr lang="en-US" altLang="ja-JP" sz="2500" dirty="0">
                <a:latin typeface="Arial" charset="0"/>
                <a:ea typeface="ＭＳ Ｐゴシック" charset="0"/>
                <a:cs typeface="ＭＳ Ｐゴシック" charset="0"/>
              </a:rPr>
              <a:t> the code running in SMRAM, by basically virtualizing it, and limiting the </a:t>
            </a:r>
            <a:r>
              <a:rPr lang="en-US" altLang="ja-JP" sz="2500" dirty="0" smtClean="0">
                <a:latin typeface="Arial" charset="0"/>
                <a:ea typeface="ＭＳ Ｐゴシック" charset="0"/>
                <a:cs typeface="ＭＳ Ｐゴシック" charset="0"/>
              </a:rPr>
              <a:t>code</a:t>
            </a:r>
            <a:r>
              <a:rPr lang="fr-FR" altLang="ja-JP" sz="2500" dirty="0" smtClean="0">
                <a:latin typeface="Arial" charset="0"/>
                <a:ea typeface="ＭＳ Ｐゴシック" charset="0"/>
                <a:cs typeface="ＭＳ Ｐゴシック" charset="0"/>
              </a:rPr>
              <a:t>'</a:t>
            </a:r>
            <a:r>
              <a:rPr lang="en-US" altLang="ja-JP" sz="2500" dirty="0" smtClean="0">
                <a:latin typeface="Arial" charset="0"/>
                <a:ea typeface="ＭＳ Ｐゴシック" charset="0"/>
                <a:cs typeface="ＭＳ Ｐゴシック" charset="0"/>
              </a:rPr>
              <a:t>s </a:t>
            </a:r>
            <a:r>
              <a:rPr lang="en-US" altLang="ja-JP" sz="2500" dirty="0">
                <a:latin typeface="Arial" charset="0"/>
                <a:ea typeface="ＭＳ Ｐゴシック" charset="0"/>
                <a:cs typeface="ＭＳ Ｐゴシック" charset="0"/>
              </a:rPr>
              <a:t>view of memory so that it </a:t>
            </a:r>
            <a:r>
              <a:rPr lang="en-US" altLang="ja-JP" sz="2500" dirty="0" smtClean="0">
                <a:latin typeface="Arial" charset="0"/>
                <a:ea typeface="ＭＳ Ｐゴシック" charset="0"/>
                <a:cs typeface="ＭＳ Ｐゴシック" charset="0"/>
              </a:rPr>
              <a:t>can</a:t>
            </a:r>
            <a:r>
              <a:rPr lang="fr-FR" altLang="ja-JP" sz="2500" dirty="0" smtClean="0">
                <a:latin typeface="Arial" charset="0"/>
                <a:ea typeface="ＭＳ Ｐゴシック" charset="0"/>
                <a:cs typeface="ＭＳ Ｐゴシック" charset="0"/>
              </a:rPr>
              <a:t>'</a:t>
            </a:r>
            <a:r>
              <a:rPr lang="en-US" altLang="ja-JP" sz="2500" dirty="0" smtClean="0">
                <a:latin typeface="Arial" charset="0"/>
                <a:ea typeface="ＭＳ Ｐゴシック" charset="0"/>
                <a:cs typeface="ＭＳ Ｐゴシック" charset="0"/>
              </a:rPr>
              <a:t>t </a:t>
            </a:r>
            <a:r>
              <a:rPr lang="en-US" altLang="ja-JP" sz="2500" dirty="0">
                <a:latin typeface="Arial" charset="0"/>
                <a:ea typeface="ＭＳ Ｐゴシック" charset="0"/>
                <a:cs typeface="ＭＳ Ｐゴシック" charset="0"/>
              </a:rPr>
              <a:t>scribble on your OS/hypervisor.</a:t>
            </a:r>
          </a:p>
          <a:p>
            <a:pPr lvl="1">
              <a:lnSpc>
                <a:spcPct val="80000"/>
              </a:lnSpc>
            </a:pPr>
            <a:r>
              <a:rPr lang="en-US" sz="2200" dirty="0">
                <a:latin typeface="Arial" charset="0"/>
                <a:ea typeface="ＭＳ Ｐゴシック" charset="0"/>
              </a:rPr>
              <a:t>AMD also has an option for the hypervisor to intercept SMIs and fake out a transition directly to SMM without requiring writing the separate minimal hypervisor which lives in SMM – talk on *implementing* this at </a:t>
            </a:r>
            <a:r>
              <a:rPr lang="en-US" sz="2200" dirty="0" err="1">
                <a:latin typeface="Arial" charset="0"/>
                <a:ea typeface="ＭＳ Ｐゴシック" charset="0"/>
              </a:rPr>
              <a:t>ShmooCon</a:t>
            </a:r>
            <a:r>
              <a:rPr lang="en-US" sz="2200" dirty="0">
                <a:latin typeface="Arial" charset="0"/>
                <a:ea typeface="ＭＳ Ｐゴシック" charset="0"/>
              </a:rPr>
              <a:t> 2010 [</a:t>
            </a:r>
            <a:r>
              <a:rPr lang="en-US" sz="2200" dirty="0" err="1">
                <a:latin typeface="Arial" charset="0"/>
                <a:ea typeface="ＭＳ Ｐゴシック" charset="0"/>
              </a:rPr>
              <a:t>SMMshmoo</a:t>
            </a:r>
            <a:r>
              <a:rPr lang="en-US" sz="2200" dirty="0">
                <a:latin typeface="Arial" charset="0"/>
                <a:ea typeface="ＭＳ Ｐゴシック" charset="0"/>
              </a:rPr>
              <a:t>]</a:t>
            </a:r>
          </a:p>
          <a:p>
            <a:pPr>
              <a:lnSpc>
                <a:spcPct val="80000"/>
              </a:lnSpc>
            </a:pPr>
            <a:r>
              <a:rPr lang="en-US" sz="2500" dirty="0">
                <a:latin typeface="Arial" charset="0"/>
                <a:ea typeface="ＭＳ Ｐゴシック" charset="0"/>
                <a:cs typeface="ＭＳ Ｐゴシック" charset="0"/>
              </a:rPr>
              <a:t>Not aware of any commercial vendors who do this yet.</a:t>
            </a:r>
          </a:p>
          <a:p>
            <a:pPr>
              <a:lnSpc>
                <a:spcPct val="80000"/>
              </a:lnSpc>
            </a:pPr>
            <a:r>
              <a:rPr lang="en-US" sz="2500" dirty="0">
                <a:latin typeface="Arial" charset="0"/>
                <a:ea typeface="ＭＳ Ｐゴシック" charset="0"/>
                <a:cs typeface="ＭＳ Ｐゴシック" charset="0"/>
              </a:rPr>
              <a:t>Can theoretically </a:t>
            </a:r>
            <a:r>
              <a:rPr lang="ja-JP" altLang="en-US" sz="2500" dirty="0">
                <a:latin typeface="Arial" charset="0"/>
                <a:ea typeface="ＭＳ Ｐゴシック" charset="0"/>
                <a:cs typeface="ＭＳ Ｐゴシック" charset="0"/>
              </a:rPr>
              <a:t>“</a:t>
            </a:r>
            <a:r>
              <a:rPr lang="en-US" altLang="ja-JP" sz="2500" dirty="0">
                <a:latin typeface="Arial" charset="0"/>
                <a:ea typeface="ＭＳ Ｐゴシック" charset="0"/>
                <a:cs typeface="ＭＳ Ｐゴシック" charset="0"/>
              </a:rPr>
              <a:t>just</a:t>
            </a:r>
            <a:r>
              <a:rPr lang="ja-JP" altLang="en-US" sz="2500" dirty="0">
                <a:latin typeface="Arial" charset="0"/>
                <a:ea typeface="ＭＳ Ｐゴシック" charset="0"/>
                <a:cs typeface="ＭＳ Ｐゴシック" charset="0"/>
              </a:rPr>
              <a:t>”</a:t>
            </a:r>
            <a:r>
              <a:rPr lang="en-US" altLang="ja-JP" sz="2500" dirty="0">
                <a:latin typeface="Arial" charset="0"/>
                <a:ea typeface="ＭＳ Ｐゴシック" charset="0"/>
                <a:cs typeface="ＭＳ Ｐゴシック" charset="0"/>
              </a:rPr>
              <a:t> integrity check SMRAM, </a:t>
            </a:r>
            <a:r>
              <a:rPr lang="en-US" altLang="ja-JP" sz="2500" dirty="0" err="1">
                <a:latin typeface="Arial" charset="0"/>
                <a:ea typeface="ＭＳ Ｐゴシック" charset="0"/>
                <a:cs typeface="ＭＳ Ｐゴシック" charset="0"/>
              </a:rPr>
              <a:t>iff</a:t>
            </a:r>
            <a:r>
              <a:rPr lang="en-US" altLang="ja-JP" sz="2500" dirty="0">
                <a:latin typeface="Arial" charset="0"/>
                <a:ea typeface="ＭＳ Ｐゴシック" charset="0"/>
                <a:cs typeface="ＭＳ Ｐゴシック" charset="0"/>
              </a:rPr>
              <a:t> you have access, which requires getting there first, or going through the same hole as an attacker</a:t>
            </a:r>
            <a:endParaRPr lang="en-US" sz="2500" dirty="0">
              <a:latin typeface="Arial" charset="0"/>
              <a:ea typeface="ＭＳ Ｐゴシック" charset="0"/>
              <a:cs typeface="ＭＳ Ｐゴシック" charset="0"/>
            </a:endParaRPr>
          </a:p>
        </p:txBody>
      </p:sp>
      <p:sp>
        <p:nvSpPr>
          <p:cNvPr id="70659"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C636972-8426-5C48-AC01-7DDDF90F8376}" type="slidenum">
              <a:rPr lang="en-US" sz="1400"/>
              <a:pPr/>
              <a:t>47</a:t>
            </a:fld>
            <a:endParaRPr lang="en-US" sz="1400"/>
          </a:p>
        </p:txBody>
      </p:sp>
    </p:spTree>
    <p:extLst>
      <p:ext uri="{BB962C8B-B14F-4D97-AF65-F5344CB8AC3E}">
        <p14:creationId xmlns:p14="http://schemas.microsoft.com/office/powerpoint/2010/main" val="41987081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r>
              <a:rPr lang="en-US" sz="4000">
                <a:latin typeface="Arial" charset="0"/>
                <a:ea typeface="ＭＳ Ｐゴシック" charset="0"/>
                <a:cs typeface="ＭＳ Ｐゴシック" charset="0"/>
              </a:rPr>
              <a:t>Stealth Malware Taxonomy</a:t>
            </a:r>
            <a:br>
              <a:rPr lang="en-US" sz="4000">
                <a:latin typeface="Arial" charset="0"/>
                <a:ea typeface="ＭＳ Ｐゴシック" charset="0"/>
                <a:cs typeface="ＭＳ Ｐゴシック" charset="0"/>
              </a:rPr>
            </a:br>
            <a:r>
              <a:rPr lang="en-US" sz="2400">
                <a:latin typeface="Arial" charset="0"/>
                <a:ea typeface="ＭＳ Ｐゴシック" charset="0"/>
                <a:cs typeface="ＭＳ Ｐゴシック" charset="0"/>
              </a:rPr>
              <a:t>Joanna Rutkowska 2006</a:t>
            </a:r>
            <a:endParaRPr lang="en-US" sz="4000">
              <a:latin typeface="Arial" charset="0"/>
              <a:ea typeface="ＭＳ Ｐゴシック" charset="0"/>
              <a:cs typeface="ＭＳ Ｐゴシック" charset="0"/>
            </a:endParaRPr>
          </a:p>
        </p:txBody>
      </p:sp>
      <p:sp>
        <p:nvSpPr>
          <p:cNvPr id="63490" name="Content Placeholder 2"/>
          <p:cNvSpPr>
            <a:spLocks noGrp="1"/>
          </p:cNvSpPr>
          <p:nvPr>
            <p:ph idx="1"/>
          </p:nvPr>
        </p:nvSpPr>
        <p:spPr>
          <a:xfrm>
            <a:off x="0" y="1295400"/>
            <a:ext cx="9144000" cy="4800600"/>
          </a:xfrm>
        </p:spPr>
        <p:txBody>
          <a:bodyPr/>
          <a:lstStyle/>
          <a:p>
            <a:r>
              <a:rPr lang="en-US" sz="2400" dirty="0">
                <a:latin typeface="Arial" charset="0"/>
                <a:ea typeface="ＭＳ Ｐゴシック" charset="0"/>
                <a:cs typeface="ＭＳ Ｐゴシック" charset="0"/>
              </a:rPr>
              <a:t>http://</a:t>
            </a:r>
            <a:r>
              <a:rPr lang="en-US" sz="2400" dirty="0" err="1">
                <a:latin typeface="Arial" charset="0"/>
                <a:ea typeface="ＭＳ Ｐゴシック" charset="0"/>
                <a:cs typeface="ＭＳ Ｐゴシック" charset="0"/>
              </a:rPr>
              <a:t>invisiblethings.org</a:t>
            </a:r>
            <a:r>
              <a:rPr lang="en-US" sz="2400" dirty="0">
                <a:latin typeface="Arial" charset="0"/>
                <a:ea typeface="ＭＳ Ｐゴシック" charset="0"/>
                <a:cs typeface="ＭＳ Ｐゴシック" charset="0"/>
              </a:rPr>
              <a:t>/papers/malware-</a:t>
            </a:r>
            <a:r>
              <a:rPr lang="en-US" sz="2400" dirty="0" err="1">
                <a:latin typeface="Arial" charset="0"/>
                <a:ea typeface="ＭＳ Ｐゴシック" charset="0"/>
                <a:cs typeface="ＭＳ Ｐゴシック" charset="0"/>
              </a:rPr>
              <a:t>taxonomy.pdf</a:t>
            </a:r>
            <a:endParaRPr lang="en-US" dirty="0">
              <a:latin typeface="Arial" charset="0"/>
              <a:ea typeface="ＭＳ Ｐゴシック" charset="0"/>
              <a:cs typeface="ＭＳ Ｐゴシック" charset="0"/>
            </a:endParaRPr>
          </a:p>
          <a:p>
            <a:r>
              <a:rPr lang="en-US" dirty="0">
                <a:latin typeface="Arial" charset="0"/>
                <a:ea typeface="ＭＳ Ｐゴシック" charset="0"/>
                <a:cs typeface="ＭＳ Ｐゴシック" charset="0"/>
              </a:rPr>
              <a:t>Type 0: Uses only legitimate system features</a:t>
            </a:r>
          </a:p>
          <a:p>
            <a:r>
              <a:rPr lang="en-US" dirty="0">
                <a:solidFill>
                  <a:srgbClr val="000000"/>
                </a:solidFill>
                <a:latin typeface="Arial" charset="0"/>
                <a:ea typeface="ＭＳ Ｐゴシック" charset="0"/>
                <a:cs typeface="ＭＳ Ｐゴシック" charset="0"/>
              </a:rPr>
              <a:t>Type 1: Modifies things which should be static</a:t>
            </a:r>
          </a:p>
          <a:p>
            <a:r>
              <a:rPr lang="en-US" dirty="0">
                <a:latin typeface="Arial" charset="0"/>
                <a:ea typeface="ＭＳ Ｐゴシック" charset="0"/>
                <a:cs typeface="ＭＳ Ｐゴシック" charset="0"/>
              </a:rPr>
              <a:t>Type 2: Modifies things which are dynamic</a:t>
            </a:r>
          </a:p>
          <a:p>
            <a:r>
              <a:rPr lang="en-US" dirty="0">
                <a:latin typeface="Arial" charset="0"/>
                <a:ea typeface="ＭＳ Ｐゴシック" charset="0"/>
                <a:cs typeface="ＭＳ Ｐゴシック" charset="0"/>
              </a:rPr>
              <a:t>Type 3: Exists outside the operating system</a:t>
            </a:r>
          </a:p>
          <a:p>
            <a:endParaRPr lang="en-US" dirty="0">
              <a:latin typeface="Arial" charset="0"/>
              <a:ea typeface="ＭＳ Ｐゴシック" charset="0"/>
              <a:cs typeface="ＭＳ Ｐゴシック" charset="0"/>
            </a:endParaRPr>
          </a:p>
          <a:p>
            <a:r>
              <a:rPr lang="en-US" dirty="0">
                <a:solidFill>
                  <a:srgbClr val="FF0000"/>
                </a:solidFill>
                <a:latin typeface="Arial" charset="0"/>
                <a:ea typeface="ＭＳ Ｐゴシック" charset="0"/>
                <a:cs typeface="ＭＳ Ｐゴシック" charset="0"/>
              </a:rPr>
              <a:t>Type 4: Exists outside the main CPU/RAM</a:t>
            </a:r>
          </a:p>
          <a:p>
            <a:pPr lvl="1"/>
            <a:r>
              <a:rPr lang="en-US" dirty="0">
                <a:solidFill>
                  <a:srgbClr val="FF0000"/>
                </a:solidFill>
                <a:latin typeface="Arial" charset="0"/>
                <a:ea typeface="ＭＳ Ｐゴシック" charset="0"/>
                <a:cs typeface="ＭＳ Ｐゴシック" charset="0"/>
              </a:rPr>
              <a:t>Added by me</a:t>
            </a:r>
          </a:p>
        </p:txBody>
      </p:sp>
      <p:sp>
        <p:nvSpPr>
          <p:cNvPr id="63491"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08B554C0-8378-1440-873A-BD62851E41B6}" type="slidenum">
              <a:rPr lang="en-US" sz="1400"/>
              <a:pPr/>
              <a:t>48</a:t>
            </a:fld>
            <a:endParaRPr lang="en-US" sz="1400"/>
          </a:p>
        </p:txBody>
      </p:sp>
    </p:spTree>
    <p:extLst>
      <p:ext uri="{BB962C8B-B14F-4D97-AF65-F5344CB8AC3E}">
        <p14:creationId xmlns:p14="http://schemas.microsoft.com/office/powerpoint/2010/main" val="3763690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endParaRPr lang="en-US">
              <a:latin typeface="Arial" charset="0"/>
              <a:ea typeface="ＭＳ Ｐゴシック" charset="0"/>
              <a:cs typeface="ＭＳ Ｐゴシック" charset="0"/>
            </a:endParaRPr>
          </a:p>
        </p:txBody>
      </p:sp>
      <p:sp>
        <p:nvSpPr>
          <p:cNvPr id="71682"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827A374-0F85-B64D-89DA-F1879E722A64}" type="slidenum">
              <a:rPr lang="en-US" sz="1400"/>
              <a:pPr/>
              <a:t>49</a:t>
            </a:fld>
            <a:endParaRPr lang="en-US" sz="1400"/>
          </a:p>
        </p:txBody>
      </p:sp>
      <p:sp>
        <p:nvSpPr>
          <p:cNvPr id="71683" name="TextBox 4"/>
          <p:cNvSpPr txBox="1">
            <a:spLocks noChangeArrowheads="1"/>
          </p:cNvSpPr>
          <p:nvPr/>
        </p:nvSpPr>
        <p:spPr bwMode="auto">
          <a:xfrm>
            <a:off x="26988" y="6411913"/>
            <a:ext cx="9085262"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From http://www.invisiblethingslab.com/resources/bh09usa/Ring%20-3%20Rootkits.pdf</a:t>
            </a:r>
          </a:p>
        </p:txBody>
      </p:sp>
      <p:pic>
        <p:nvPicPr>
          <p:cNvPr id="71684" name="Picture 7" descr="AM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76200"/>
            <a:ext cx="8305800" cy="6221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990193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0" y="-304800"/>
            <a:ext cx="9144000" cy="1143000"/>
          </a:xfrm>
        </p:spPr>
        <p:txBody>
          <a:bodyPr/>
          <a:lstStyle/>
          <a:p>
            <a:r>
              <a:rPr lang="en-US" sz="4000">
                <a:latin typeface="Arial" charset="0"/>
                <a:ea typeface="ＭＳ Ｐゴシック" charset="0"/>
                <a:cs typeface="ＭＳ Ｐゴシック" charset="0"/>
              </a:rPr>
              <a:t>May your skill tree overgroweth…</a:t>
            </a:r>
          </a:p>
        </p:txBody>
      </p:sp>
      <p:sp>
        <p:nvSpPr>
          <p:cNvPr id="19459"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266BA60-1FC8-FC47-8753-93F3D9EA3C93}" type="slidenum">
              <a:rPr lang="en-US" sz="1400"/>
              <a:pPr/>
              <a:t>5</a:t>
            </a:fld>
            <a:endParaRPr lang="en-US" sz="1400"/>
          </a:p>
        </p:txBody>
      </p:sp>
      <p:pic>
        <p:nvPicPr>
          <p:cNvPr id="5" name="Picture 4"/>
          <p:cNvPicPr>
            <a:picLocks noChangeAspect="1"/>
          </p:cNvPicPr>
          <p:nvPr/>
        </p:nvPicPr>
        <p:blipFill>
          <a:blip r:embed="rId2"/>
          <a:stretch>
            <a:fillRect/>
          </a:stretch>
        </p:blipFill>
        <p:spPr>
          <a:xfrm>
            <a:off x="673100" y="698500"/>
            <a:ext cx="7797800" cy="6159500"/>
          </a:xfrm>
          <a:prstGeom prst="rect">
            <a:avLst/>
          </a:prstGeom>
        </p:spPr>
      </p:pic>
    </p:spTree>
    <p:extLst>
      <p:ext uri="{BB962C8B-B14F-4D97-AF65-F5344CB8AC3E}">
        <p14:creationId xmlns:p14="http://schemas.microsoft.com/office/powerpoint/2010/main" val="7339393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r>
              <a:rPr lang="en-US" dirty="0" smtClean="0">
                <a:latin typeface="Arial" charset="0"/>
                <a:ea typeface="ＭＳ Ｐゴシック" charset="0"/>
                <a:cs typeface="ＭＳ Ｐゴシック" charset="0"/>
              </a:rPr>
              <a:t>NIC</a:t>
            </a:r>
            <a:endParaRPr lang="en-US" dirty="0">
              <a:latin typeface="Arial" charset="0"/>
              <a:ea typeface="ＭＳ Ｐゴシック" charset="0"/>
              <a:cs typeface="ＭＳ Ｐゴシック" charset="0"/>
            </a:endParaRPr>
          </a:p>
        </p:txBody>
      </p:sp>
      <p:sp>
        <p:nvSpPr>
          <p:cNvPr id="72707"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4E0D5291-BDA1-9149-AD94-2750628DB137}" type="slidenum">
              <a:rPr lang="en-US" sz="1400"/>
              <a:pPr/>
              <a:t>50</a:t>
            </a:fld>
            <a:endParaRPr lang="en-US" sz="1400"/>
          </a:p>
        </p:txBody>
      </p:sp>
      <p:pic>
        <p:nvPicPr>
          <p:cNvPr id="2" name="Picture 1"/>
          <p:cNvPicPr>
            <a:picLocks noChangeAspect="1"/>
          </p:cNvPicPr>
          <p:nvPr/>
        </p:nvPicPr>
        <p:blipFill>
          <a:blip r:embed="rId3"/>
          <a:stretch>
            <a:fillRect/>
          </a:stretch>
        </p:blipFill>
        <p:spPr>
          <a:xfrm>
            <a:off x="0" y="12700"/>
            <a:ext cx="9144000" cy="6810703"/>
          </a:xfrm>
          <a:prstGeom prst="rect">
            <a:avLst/>
          </a:prstGeom>
        </p:spPr>
      </p:pic>
    </p:spTree>
    <p:extLst>
      <p:ext uri="{BB962C8B-B14F-4D97-AF65-F5344CB8AC3E}">
        <p14:creationId xmlns:p14="http://schemas.microsoft.com/office/powerpoint/2010/main" val="279636063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a:xfrm>
            <a:off x="0" y="-86543"/>
            <a:ext cx="9144000" cy="1143000"/>
          </a:xfrm>
        </p:spPr>
        <p:txBody>
          <a:bodyPr>
            <a:normAutofit fontScale="90000"/>
          </a:bodyPr>
          <a:lstStyle/>
          <a:p>
            <a:r>
              <a:rPr lang="en-US" dirty="0" smtClean="0">
                <a:latin typeface="Arial" charset="0"/>
                <a:ea typeface="ＭＳ Ｐゴシック" charset="0"/>
                <a:cs typeface="ＭＳ Ｐゴシック" charset="0"/>
              </a:rPr>
              <a:t>Keyboard controller firmware </a:t>
            </a:r>
            <a:r>
              <a:rPr lang="en-US" dirty="0" err="1" smtClean="0">
                <a:latin typeface="Arial" charset="0"/>
                <a:ea typeface="ＭＳ Ｐゴシック" charset="0"/>
                <a:cs typeface="ＭＳ Ｐゴシック" charset="0"/>
              </a:rPr>
              <a:t>reflash</a:t>
            </a:r>
            <a:r>
              <a:rPr lang="en-US" dirty="0" smtClean="0">
                <a:latin typeface="Arial" charset="0"/>
                <a:ea typeface="ＭＳ Ｐゴシック" charset="0"/>
                <a:cs typeface="ＭＳ Ｐゴシック" charset="0"/>
              </a:rPr>
              <a:t> </a:t>
            </a:r>
            <a:r>
              <a:rPr lang="en-US" sz="3100" dirty="0" smtClean="0">
                <a:latin typeface="Arial" charset="0"/>
                <a:ea typeface="ＭＳ Ｐゴシック" charset="0"/>
                <a:cs typeface="ＭＳ Ｐゴシック" charset="0"/>
              </a:rPr>
              <a:t>(also lead to SMM break-in, through buffer overflow)</a:t>
            </a:r>
            <a:endParaRPr lang="en-US" sz="3100" dirty="0">
              <a:latin typeface="Arial" charset="0"/>
              <a:ea typeface="ＭＳ Ｐゴシック" charset="0"/>
              <a:cs typeface="ＭＳ Ｐゴシック" charset="0"/>
            </a:endParaRPr>
          </a:p>
        </p:txBody>
      </p:sp>
      <p:sp>
        <p:nvSpPr>
          <p:cNvPr id="73731"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ECE48CDA-2AAA-A444-B988-CA2D201EB892}" type="slidenum">
              <a:rPr lang="en-US" sz="1400"/>
              <a:pPr/>
              <a:t>51</a:t>
            </a:fld>
            <a:endParaRPr lang="en-US" sz="1400"/>
          </a:p>
        </p:txBody>
      </p:sp>
      <p:sp>
        <p:nvSpPr>
          <p:cNvPr id="5" name="Rectangle 4"/>
          <p:cNvSpPr/>
          <p:nvPr/>
        </p:nvSpPr>
        <p:spPr>
          <a:xfrm>
            <a:off x="0" y="6488668"/>
            <a:ext cx="9144000" cy="369332"/>
          </a:xfrm>
          <a:prstGeom prst="rect">
            <a:avLst/>
          </a:prstGeom>
        </p:spPr>
        <p:txBody>
          <a:bodyPr wrap="square">
            <a:spAutoFit/>
          </a:bodyPr>
          <a:lstStyle/>
          <a:p>
            <a:r>
              <a:rPr lang="en-US" dirty="0" smtClean="0"/>
              <a:t>http://</a:t>
            </a:r>
            <a:r>
              <a:rPr lang="en-US" dirty="0" err="1" smtClean="0"/>
              <a:t>esec-lab.sogeti.com</a:t>
            </a:r>
            <a:r>
              <a:rPr lang="en-US" dirty="0" smtClean="0"/>
              <a:t>/</a:t>
            </a:r>
            <a:r>
              <a:rPr lang="en-US" dirty="0" err="1" smtClean="0"/>
              <a:t>dotclear</a:t>
            </a:r>
            <a:r>
              <a:rPr lang="en-US" dirty="0" smtClean="0"/>
              <a:t>/public/publications/11-recon-stickyfingers_slides.pdf</a:t>
            </a:r>
            <a:endParaRPr lang="en-US" dirty="0"/>
          </a:p>
        </p:txBody>
      </p:sp>
      <p:pic>
        <p:nvPicPr>
          <p:cNvPr id="3" name="Picture 2"/>
          <p:cNvPicPr>
            <a:picLocks noChangeAspect="1"/>
          </p:cNvPicPr>
          <p:nvPr/>
        </p:nvPicPr>
        <p:blipFill>
          <a:blip r:embed="rId3"/>
          <a:stretch>
            <a:fillRect/>
          </a:stretch>
        </p:blipFill>
        <p:spPr>
          <a:xfrm>
            <a:off x="932169" y="1044315"/>
            <a:ext cx="7282575" cy="5444353"/>
          </a:xfrm>
          <a:prstGeom prst="rect">
            <a:avLst/>
          </a:prstGeom>
        </p:spPr>
      </p:pic>
    </p:spTree>
    <p:extLst>
      <p:ext uri="{BB962C8B-B14F-4D97-AF65-F5344CB8AC3E}">
        <p14:creationId xmlns:p14="http://schemas.microsoft.com/office/powerpoint/2010/main" val="7105790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r>
              <a:rPr lang="en-US">
                <a:latin typeface="Arial" charset="0"/>
                <a:ea typeface="ＭＳ Ｐゴシック" charset="0"/>
                <a:cs typeface="ＭＳ Ｐゴシック" charset="0"/>
              </a:rPr>
              <a:t>Detecting Type 4 – Ring -3</a:t>
            </a:r>
          </a:p>
        </p:txBody>
      </p:sp>
      <p:sp>
        <p:nvSpPr>
          <p:cNvPr id="74754" name="Content Placeholder 2"/>
          <p:cNvSpPr>
            <a:spLocks noGrp="1"/>
          </p:cNvSpPr>
          <p:nvPr>
            <p:ph idx="1"/>
          </p:nvPr>
        </p:nvSpPr>
        <p:spPr/>
        <p:txBody>
          <a:bodyPr>
            <a:normAutofit lnSpcReduction="10000"/>
          </a:bodyPr>
          <a:lstStyle/>
          <a:p>
            <a:r>
              <a:rPr lang="en-US" dirty="0">
                <a:latin typeface="Arial" charset="0"/>
                <a:ea typeface="ＭＳ Ｐゴシック" charset="0"/>
                <a:cs typeface="ＭＳ Ｐゴシック" charset="0"/>
              </a:rPr>
              <a:t>Use other ring -3 detectors and get there first? TPM can verify a compatible BIOS, but what about everything else? [</a:t>
            </a:r>
            <a:r>
              <a:rPr lang="en-US" dirty="0" err="1">
                <a:latin typeface="Arial" charset="0"/>
                <a:ea typeface="ＭＳ Ｐゴシック" charset="0"/>
                <a:cs typeface="ＭＳ Ｐゴシック" charset="0"/>
              </a:rPr>
              <a:t>DeepWatch</a:t>
            </a:r>
            <a:r>
              <a:rPr lang="en-US" dirty="0">
                <a:latin typeface="Arial" charset="0"/>
                <a:ea typeface="ＭＳ Ｐゴシック" charset="0"/>
                <a:cs typeface="ＭＳ Ｐゴシック" charset="0"/>
              </a:rPr>
              <a:t>] </a:t>
            </a:r>
            <a:r>
              <a:rPr lang="en-US" dirty="0" err="1" smtClean="0">
                <a:latin typeface="Arial" charset="0"/>
                <a:ea typeface="ＭＳ Ｐゴシック" charset="0"/>
                <a:cs typeface="ＭＳ Ｐゴシック" charset="0"/>
              </a:rPr>
              <a:t>wasn</a:t>
            </a:r>
            <a:r>
              <a:rPr lang="fr-FR" altLang="ja-JP" dirty="0" smtClean="0">
                <a:latin typeface="Arial" charset="0"/>
                <a:ea typeface="ＭＳ Ｐゴシック" charset="0"/>
                <a:cs typeface="ＭＳ Ｐゴシック" charset="0"/>
              </a:rPr>
              <a:t>'</a:t>
            </a:r>
            <a:r>
              <a:rPr lang="en-US" altLang="ja-JP" dirty="0" smtClean="0">
                <a:latin typeface="Arial" charset="0"/>
                <a:ea typeface="ＭＳ Ｐゴシック" charset="0"/>
                <a:cs typeface="ＭＳ Ｐゴシック" charset="0"/>
              </a:rPr>
              <a:t>t </a:t>
            </a:r>
            <a:r>
              <a:rPr lang="en-US" altLang="ja-JP" dirty="0">
                <a:latin typeface="Arial" charset="0"/>
                <a:ea typeface="ＭＳ Ｐゴシック" charset="0"/>
                <a:cs typeface="ＭＳ Ｐゴシック" charset="0"/>
              </a:rPr>
              <a:t>designed for it, but can it help?</a:t>
            </a:r>
          </a:p>
          <a:p>
            <a:r>
              <a:rPr lang="en-US" dirty="0">
                <a:latin typeface="Arial" charset="0"/>
                <a:ea typeface="ＭＳ Ｐゴシック" charset="0"/>
                <a:cs typeface="ＭＳ Ｐゴシック" charset="0"/>
              </a:rPr>
              <a:t>Self-attestation [SWATT][SBAP][Pioneer</a:t>
            </a:r>
            <a:r>
              <a:rPr lang="en-US" dirty="0" smtClean="0">
                <a:latin typeface="Arial" charset="0"/>
                <a:ea typeface="ＭＳ Ｐゴシック" charset="0"/>
                <a:cs typeface="ＭＳ Ｐゴシック" charset="0"/>
              </a:rPr>
              <a:t>][VIPER]</a:t>
            </a:r>
            <a:endParaRPr lang="en-US" dirty="0">
              <a:latin typeface="Arial" charset="0"/>
              <a:ea typeface="ＭＳ Ｐゴシック" charset="0"/>
              <a:cs typeface="ＭＳ Ｐゴシック" charset="0"/>
            </a:endParaRPr>
          </a:p>
          <a:p>
            <a:r>
              <a:rPr lang="en-US" dirty="0">
                <a:latin typeface="Arial" charset="0"/>
                <a:ea typeface="ＭＳ Ｐゴシック" charset="0"/>
                <a:cs typeface="ＭＳ Ｐゴシック" charset="0"/>
              </a:rPr>
              <a:t>SOL?</a:t>
            </a:r>
          </a:p>
          <a:p>
            <a:r>
              <a:rPr lang="en-US" dirty="0">
                <a:latin typeface="Arial" charset="0"/>
                <a:ea typeface="ＭＳ Ｐゴシック" charset="0"/>
                <a:cs typeface="ＭＳ Ｐゴシック" charset="0"/>
              </a:rPr>
              <a:t>Too soon to say</a:t>
            </a:r>
          </a:p>
          <a:p>
            <a:endParaRPr lang="en-US" dirty="0">
              <a:latin typeface="Arial" charset="0"/>
              <a:ea typeface="ＭＳ Ｐゴシック" charset="0"/>
              <a:cs typeface="ＭＳ Ｐゴシック" charset="0"/>
            </a:endParaRPr>
          </a:p>
        </p:txBody>
      </p:sp>
      <p:sp>
        <p:nvSpPr>
          <p:cNvPr id="74755"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FFCF739-147F-D546-8BC2-0F46FC1A4371}" type="slidenum">
              <a:rPr lang="en-US" sz="1400"/>
              <a:pPr/>
              <a:t>52</a:t>
            </a:fld>
            <a:endParaRPr lang="en-US" sz="1400"/>
          </a:p>
        </p:txBody>
      </p:sp>
    </p:spTree>
    <p:extLst>
      <p:ext uri="{BB962C8B-B14F-4D97-AF65-F5344CB8AC3E}">
        <p14:creationId xmlns:p14="http://schemas.microsoft.com/office/powerpoint/2010/main" val="2871750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normAutofit fontScale="90000"/>
          </a:bodyPr>
          <a:lstStyle/>
          <a:p>
            <a:r>
              <a:rPr lang="en-US">
                <a:latin typeface="Arial" charset="0"/>
                <a:ea typeface="ＭＳ Ｐゴシック" charset="0"/>
                <a:cs typeface="ＭＳ Ｐゴシック" charset="0"/>
              </a:rPr>
              <a:t>Why are Type 3 &amp; 4 going undetected?</a:t>
            </a:r>
          </a:p>
        </p:txBody>
      </p:sp>
      <p:sp>
        <p:nvSpPr>
          <p:cNvPr id="75778" name="Content Placeholder 2"/>
          <p:cNvSpPr>
            <a:spLocks noGrp="1"/>
          </p:cNvSpPr>
          <p:nvPr>
            <p:ph idx="1"/>
          </p:nvPr>
        </p:nvSpPr>
        <p:spPr/>
        <p:txBody>
          <a:bodyPr/>
          <a:lstStyle/>
          <a:p>
            <a:pPr>
              <a:lnSpc>
                <a:spcPct val="90000"/>
              </a:lnSpc>
            </a:pPr>
            <a:r>
              <a:rPr lang="en-US" dirty="0">
                <a:latin typeface="Arial" charset="0"/>
                <a:ea typeface="ＭＳ Ｐゴシック" charset="0"/>
                <a:cs typeface="ＭＳ Ｐゴシック" charset="0"/>
              </a:rPr>
              <a:t>Cache 22? Not looking for them in the wild because </a:t>
            </a:r>
            <a:r>
              <a:rPr lang="en-US" dirty="0" smtClean="0">
                <a:latin typeface="Arial" charset="0"/>
                <a:ea typeface="ＭＳ Ｐゴシック" charset="0"/>
                <a:cs typeface="ＭＳ Ｐゴシック" charset="0"/>
              </a:rPr>
              <a:t>we</a:t>
            </a:r>
            <a:r>
              <a:rPr lang="fr-FR" altLang="ja-JP" dirty="0" smtClean="0">
                <a:latin typeface="Arial" charset="0"/>
                <a:ea typeface="ＭＳ Ｐゴシック" charset="0"/>
                <a:cs typeface="ＭＳ Ｐゴシック" charset="0"/>
              </a:rPr>
              <a:t>'</a:t>
            </a:r>
            <a:r>
              <a:rPr lang="en-US" altLang="ja-JP" dirty="0" smtClean="0">
                <a:latin typeface="Arial" charset="0"/>
                <a:ea typeface="ＭＳ Ｐゴシック" charset="0"/>
                <a:cs typeface="ＭＳ Ｐゴシック" charset="0"/>
              </a:rPr>
              <a:t>re </a:t>
            </a:r>
            <a:r>
              <a:rPr lang="en-US" altLang="ja-JP" dirty="0">
                <a:latin typeface="Arial" charset="0"/>
                <a:ea typeface="ＭＳ Ｐゴシック" charset="0"/>
                <a:cs typeface="ＭＳ Ｐゴシック" charset="0"/>
              </a:rPr>
              <a:t>not hearing about them being found in the wild?</a:t>
            </a:r>
          </a:p>
          <a:p>
            <a:pPr>
              <a:lnSpc>
                <a:spcPct val="90000"/>
              </a:lnSpc>
            </a:pPr>
            <a:r>
              <a:rPr lang="en-US" dirty="0">
                <a:latin typeface="Arial" charset="0"/>
                <a:ea typeface="ＭＳ Ｐゴシック" charset="0"/>
                <a:cs typeface="ＭＳ Ｐゴシック" charset="0"/>
              </a:rPr>
              <a:t>Even if we want to look for them, there are no tools to help us do so. Have to roll your own.</a:t>
            </a:r>
          </a:p>
          <a:p>
            <a:pPr>
              <a:lnSpc>
                <a:spcPct val="90000"/>
              </a:lnSpc>
            </a:pPr>
            <a:r>
              <a:rPr lang="en-US" dirty="0">
                <a:latin typeface="Arial" charset="0"/>
                <a:ea typeface="ＭＳ Ｐゴシック" charset="0"/>
                <a:cs typeface="ＭＳ Ｐゴシック" charset="0"/>
              </a:rPr>
              <a:t>Level of development effort and hardware-dependencies probably indicates they will only be used in highly targeted attacks. </a:t>
            </a:r>
          </a:p>
        </p:txBody>
      </p:sp>
      <p:sp>
        <p:nvSpPr>
          <p:cNvPr id="75779"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0727799C-90A1-9E4B-82B1-E06D9A5B85C4}" type="slidenum">
              <a:rPr lang="en-US" sz="1400"/>
              <a:pPr/>
              <a:t>53</a:t>
            </a:fld>
            <a:endParaRPr lang="en-US" sz="1400"/>
          </a:p>
        </p:txBody>
      </p:sp>
    </p:spTree>
    <p:extLst>
      <p:ext uri="{BB962C8B-B14F-4D97-AF65-F5344CB8AC3E}">
        <p14:creationId xmlns:p14="http://schemas.microsoft.com/office/powerpoint/2010/main" val="26059915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r>
              <a:rPr lang="en-US" sz="4000">
                <a:latin typeface="Arial" charset="0"/>
                <a:ea typeface="ＭＳ Ｐゴシック" charset="0"/>
                <a:cs typeface="ＭＳ Ｐゴシック" charset="0"/>
              </a:rPr>
              <a:t>Stealth Malware Taxonomy</a:t>
            </a:r>
            <a:br>
              <a:rPr lang="en-US" sz="4000">
                <a:latin typeface="Arial" charset="0"/>
                <a:ea typeface="ＭＳ Ｐゴシック" charset="0"/>
                <a:cs typeface="ＭＳ Ｐゴシック" charset="0"/>
              </a:rPr>
            </a:br>
            <a:r>
              <a:rPr lang="en-US" sz="2400">
                <a:latin typeface="Arial" charset="0"/>
                <a:ea typeface="ＭＳ Ｐゴシック" charset="0"/>
                <a:cs typeface="ＭＳ Ｐゴシック" charset="0"/>
              </a:rPr>
              <a:t>Joanna Rutkowska 2006</a:t>
            </a:r>
            <a:endParaRPr lang="en-US" sz="4000">
              <a:latin typeface="Arial" charset="0"/>
              <a:ea typeface="ＭＳ Ｐゴシック" charset="0"/>
              <a:cs typeface="ＭＳ Ｐゴシック" charset="0"/>
            </a:endParaRPr>
          </a:p>
        </p:txBody>
      </p:sp>
      <p:sp>
        <p:nvSpPr>
          <p:cNvPr id="76802" name="Content Placeholder 2"/>
          <p:cNvSpPr>
            <a:spLocks noGrp="1"/>
          </p:cNvSpPr>
          <p:nvPr>
            <p:ph idx="1"/>
          </p:nvPr>
        </p:nvSpPr>
        <p:spPr>
          <a:xfrm>
            <a:off x="0" y="1295400"/>
            <a:ext cx="9144000" cy="4800600"/>
          </a:xfrm>
        </p:spPr>
        <p:txBody>
          <a:bodyPr/>
          <a:lstStyle/>
          <a:p>
            <a:r>
              <a:rPr lang="en-US" sz="2400">
                <a:latin typeface="Arial" charset="0"/>
                <a:ea typeface="ＭＳ Ｐゴシック" charset="0"/>
                <a:cs typeface="ＭＳ Ｐゴシック" charset="0"/>
              </a:rPr>
              <a:t>http://invisiblethings.org/papers/malware-taxonomy.pdf</a:t>
            </a:r>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Type 0: Uses only legitimate system features</a:t>
            </a:r>
          </a:p>
          <a:p>
            <a:r>
              <a:rPr lang="en-US">
                <a:latin typeface="Arial" charset="0"/>
                <a:ea typeface="ＭＳ Ｐゴシック" charset="0"/>
                <a:cs typeface="ＭＳ Ｐゴシック" charset="0"/>
              </a:rPr>
              <a:t>Type 1: Modifies things which should be static</a:t>
            </a:r>
          </a:p>
          <a:p>
            <a:r>
              <a:rPr lang="en-US">
                <a:latin typeface="Arial" charset="0"/>
                <a:ea typeface="ＭＳ Ｐゴシック" charset="0"/>
                <a:cs typeface="ＭＳ Ｐゴシック" charset="0"/>
              </a:rPr>
              <a:t>Type 2: Modifies things which are dynamic</a:t>
            </a:r>
          </a:p>
          <a:p>
            <a:r>
              <a:rPr lang="en-US">
                <a:latin typeface="Arial" charset="0"/>
                <a:ea typeface="ＭＳ Ｐゴシック" charset="0"/>
                <a:cs typeface="ＭＳ Ｐゴシック" charset="0"/>
              </a:rPr>
              <a:t>Type 3: Exists outside the operating system</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Type 4: Exists outside the main CPU/RAM</a:t>
            </a:r>
          </a:p>
          <a:p>
            <a:pPr lvl="1"/>
            <a:r>
              <a:rPr lang="en-US">
                <a:latin typeface="Arial" charset="0"/>
                <a:ea typeface="ＭＳ Ｐゴシック" charset="0"/>
                <a:cs typeface="ＭＳ Ｐゴシック" charset="0"/>
              </a:rPr>
              <a:t>Added by me</a:t>
            </a:r>
          </a:p>
        </p:txBody>
      </p:sp>
      <p:sp>
        <p:nvSpPr>
          <p:cNvPr id="76803"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12437EEE-CBF6-604F-A524-27E9AAE4CD3C}" type="slidenum">
              <a:rPr lang="en-US" sz="1400"/>
              <a:pPr/>
              <a:t>54</a:t>
            </a:fld>
            <a:endParaRPr lang="en-US" sz="1400"/>
          </a:p>
        </p:txBody>
      </p:sp>
    </p:spTree>
    <p:extLst>
      <p:ext uri="{BB962C8B-B14F-4D97-AF65-F5344CB8AC3E}">
        <p14:creationId xmlns:p14="http://schemas.microsoft.com/office/powerpoint/2010/main" val="1934222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Misfits</a:t>
            </a:r>
            <a:endParaRPr lang="en-US" dirty="0"/>
          </a:p>
        </p:txBody>
      </p:sp>
      <p:sp>
        <p:nvSpPr>
          <p:cNvPr id="3" name="Content Placeholder 2"/>
          <p:cNvSpPr>
            <a:spLocks noGrp="1"/>
          </p:cNvSpPr>
          <p:nvPr>
            <p:ph idx="1"/>
          </p:nvPr>
        </p:nvSpPr>
        <p:spPr/>
        <p:txBody>
          <a:bodyPr/>
          <a:lstStyle/>
          <a:p>
            <a:r>
              <a:rPr lang="en-US" dirty="0" smtClean="0"/>
              <a:t>Database </a:t>
            </a:r>
            <a:r>
              <a:rPr lang="en-US" dirty="0" err="1" smtClean="0"/>
              <a:t>Rootkits</a:t>
            </a:r>
            <a:r>
              <a:rPr lang="en-US" dirty="0" smtClean="0"/>
              <a:t> [DBRK]</a:t>
            </a:r>
          </a:p>
          <a:p>
            <a:r>
              <a:rPr lang="en-US" dirty="0" smtClean="0"/>
              <a:t>Return-Oriented </a:t>
            </a:r>
            <a:r>
              <a:rPr lang="en-US" dirty="0" err="1" smtClean="0"/>
              <a:t>Rootkits</a:t>
            </a:r>
            <a:r>
              <a:rPr lang="en-US" dirty="0" smtClean="0"/>
              <a:t> [ROR][ROP]</a:t>
            </a:r>
          </a:p>
          <a:p>
            <a:r>
              <a:rPr lang="en-US" dirty="0" smtClean="0"/>
              <a:t>Java/.NET “Managed Code” </a:t>
            </a:r>
            <a:r>
              <a:rPr lang="en-US" dirty="0" err="1" smtClean="0"/>
              <a:t>Rootkits</a:t>
            </a:r>
            <a:r>
              <a:rPr lang="en-US" dirty="0" smtClean="0"/>
              <a:t> [MCR]</a:t>
            </a:r>
          </a:p>
          <a:p>
            <a:r>
              <a:rPr lang="en-US" dirty="0" err="1" smtClean="0"/>
              <a:t>Zigbee</a:t>
            </a:r>
            <a:r>
              <a:rPr lang="en-US" dirty="0" smtClean="0"/>
              <a:t> </a:t>
            </a:r>
            <a:r>
              <a:rPr lang="en-US" dirty="0" err="1" smtClean="0"/>
              <a:t>Rootkits[Zigbee</a:t>
            </a:r>
            <a:r>
              <a:rPr lang="en-US" dirty="0" smtClean="0"/>
              <a:t>] (802.15.4)</a:t>
            </a:r>
          </a:p>
          <a:p>
            <a:r>
              <a:rPr lang="en-US" dirty="0" smtClean="0"/>
              <a:t>Cisco </a:t>
            </a:r>
            <a:r>
              <a:rPr lang="en-US" dirty="0" err="1" smtClean="0"/>
              <a:t>Rootkits</a:t>
            </a:r>
            <a:r>
              <a:rPr lang="en-US" dirty="0" smtClean="0"/>
              <a:t> [CRK]</a:t>
            </a:r>
          </a:p>
          <a:p>
            <a:r>
              <a:rPr lang="en-US" dirty="0" smtClean="0"/>
              <a:t>ATM </a:t>
            </a:r>
            <a:r>
              <a:rPr lang="en-US" dirty="0" err="1" smtClean="0"/>
              <a:t>Rootkits</a:t>
            </a:r>
            <a:r>
              <a:rPr lang="en-US" dirty="0" smtClean="0"/>
              <a:t> [BJACK]</a:t>
            </a:r>
          </a:p>
          <a:p>
            <a:r>
              <a:rPr lang="en-US" dirty="0" smtClean="0"/>
              <a:t>&lt;INSERT HARDWARE HERE&gt; </a:t>
            </a:r>
            <a:r>
              <a:rPr lang="en-US" dirty="0" err="1" smtClean="0"/>
              <a:t>Rootkits</a:t>
            </a:r>
            <a:endParaRPr lang="en-US" dirty="0"/>
          </a:p>
        </p:txBody>
      </p:sp>
      <p:sp>
        <p:nvSpPr>
          <p:cNvPr id="4" name="Slide Number Placeholder 3"/>
          <p:cNvSpPr>
            <a:spLocks noGrp="1"/>
          </p:cNvSpPr>
          <p:nvPr>
            <p:ph type="sldNum" sz="quarter" idx="12"/>
          </p:nvPr>
        </p:nvSpPr>
        <p:spPr/>
        <p:txBody>
          <a:bodyPr/>
          <a:lstStyle/>
          <a:p>
            <a:fld id="{295008BC-DA31-4D19-837B-EFA4386B05F5}" type="slidenum">
              <a:rPr lang="en-US" smtClean="0"/>
              <a:pPr/>
              <a:t>55</a:t>
            </a:fld>
            <a:endParaRPr lang="en-US"/>
          </a:p>
        </p:txBody>
      </p:sp>
    </p:spTree>
    <p:extLst>
      <p:ext uri="{BB962C8B-B14F-4D97-AF65-F5344CB8AC3E}">
        <p14:creationId xmlns:p14="http://schemas.microsoft.com/office/powerpoint/2010/main" val="21125764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a:t>
            </a:r>
            <a:r>
              <a:rPr lang="en-US" sz="2000" dirty="0" err="1" smtClean="0"/>
              <a:t>ShadowWalker</a:t>
            </a:r>
            <a:r>
              <a:rPr lang="en-US" sz="2000" dirty="0" smtClean="0"/>
              <a:t>] Raising The Bar For Windows </a:t>
            </a:r>
            <a:r>
              <a:rPr lang="en-US" sz="2000" dirty="0" err="1" smtClean="0"/>
              <a:t>Rootkit</a:t>
            </a:r>
            <a:r>
              <a:rPr lang="en-US" sz="2000" dirty="0" smtClean="0"/>
              <a:t> Detection - </a:t>
            </a:r>
            <a:r>
              <a:rPr lang="en-US" sz="2000" dirty="0" smtClean="0">
                <a:hlinkClick r:id="rId2"/>
              </a:rPr>
              <a:t>http://www.phrack.com/issues.html?issue=63&amp;id=8</a:t>
            </a:r>
            <a:endParaRPr lang="en-US" sz="2000" dirty="0" smtClean="0"/>
          </a:p>
          <a:p>
            <a:r>
              <a:rPr lang="en-US" sz="2000" dirty="0" smtClean="0"/>
              <a:t>[DBRK] Database </a:t>
            </a:r>
            <a:r>
              <a:rPr lang="en-US" sz="2000" dirty="0" err="1" smtClean="0"/>
              <a:t>Rootkits</a:t>
            </a:r>
            <a:r>
              <a:rPr lang="en-US" sz="2000" dirty="0" smtClean="0"/>
              <a:t> - </a:t>
            </a:r>
            <a:r>
              <a:rPr lang="en-US" sz="2000" dirty="0" smtClean="0">
                <a:hlinkClick r:id="rId3"/>
              </a:rPr>
              <a:t>http://www.red-database-security.com/wp/db_rootkits_us.pdf</a:t>
            </a:r>
            <a:r>
              <a:rPr lang="en-US" sz="2000" dirty="0" smtClean="0"/>
              <a:t>, </a:t>
            </a:r>
          </a:p>
          <a:p>
            <a:r>
              <a:rPr lang="en-US" sz="2000" dirty="0" smtClean="0"/>
              <a:t>[MCR] Managed Code </a:t>
            </a:r>
            <a:r>
              <a:rPr lang="en-US" sz="2000" dirty="0" err="1" smtClean="0"/>
              <a:t>Rootkits</a:t>
            </a:r>
            <a:r>
              <a:rPr lang="en-US" sz="2000" dirty="0" smtClean="0"/>
              <a:t> - </a:t>
            </a:r>
            <a:r>
              <a:rPr lang="en-US" sz="2000" dirty="0" smtClean="0">
                <a:hlinkClick r:id="rId4"/>
              </a:rPr>
              <a:t>http://www.appsec.co.il/Managed_Code_Rootkits</a:t>
            </a:r>
            <a:endParaRPr lang="en-US" sz="2000" dirty="0" smtClean="0"/>
          </a:p>
          <a:p>
            <a:r>
              <a:rPr lang="en-US" sz="2000" dirty="0" smtClean="0"/>
              <a:t>[ROP] The Geometry of Innocent Flesh on the Bone - </a:t>
            </a:r>
            <a:r>
              <a:rPr lang="en-US" sz="2000" dirty="0" smtClean="0">
                <a:hlinkClick r:id="rId5"/>
              </a:rPr>
              <a:t>http://cseweb.ucsd.edu/~hovav/dist/geometry.pdf</a:t>
            </a:r>
            <a:endParaRPr lang="en-US" sz="2000" dirty="0" smtClean="0"/>
          </a:p>
          <a:p>
            <a:r>
              <a:rPr lang="en-US" sz="2000" dirty="0" smtClean="0"/>
              <a:t>[ROR] Return-Oriented </a:t>
            </a:r>
            <a:r>
              <a:rPr lang="en-US" sz="2000" dirty="0" err="1" smtClean="0"/>
              <a:t>Rootkits</a:t>
            </a:r>
            <a:r>
              <a:rPr lang="en-US" sz="2000" dirty="0" smtClean="0"/>
              <a:t>: Bypassing Kernel Code Integrity Protection Mechanisms - </a:t>
            </a:r>
            <a:r>
              <a:rPr lang="en-US" sz="2000" dirty="0" smtClean="0">
                <a:hlinkClick r:id="rId6"/>
              </a:rPr>
              <a:t>http://www.usenix.org/events/sec09/tech/full_papers/hund.pdf</a:t>
            </a:r>
            <a:endParaRPr lang="en-US" sz="2000" dirty="0" smtClean="0"/>
          </a:p>
          <a:p>
            <a:r>
              <a:rPr lang="en-US" sz="2000" dirty="0" smtClean="0"/>
              <a:t>[CRK] Killing the myth of Cisco IOS </a:t>
            </a:r>
            <a:r>
              <a:rPr lang="en-US" sz="2000" dirty="0" err="1" smtClean="0"/>
              <a:t>rootkits</a:t>
            </a:r>
            <a:r>
              <a:rPr lang="en-US" sz="2000" dirty="0" smtClean="0"/>
              <a:t>: DIK (</a:t>
            </a:r>
            <a:r>
              <a:rPr lang="en-US" sz="2000" dirty="0" err="1" smtClean="0"/>
              <a:t>Da</a:t>
            </a:r>
            <a:r>
              <a:rPr lang="en-US" sz="2000" dirty="0" smtClean="0"/>
              <a:t> IOS </a:t>
            </a:r>
            <a:r>
              <a:rPr lang="en-US" sz="2000" dirty="0" err="1" smtClean="0"/>
              <a:t>Rootkit</a:t>
            </a:r>
            <a:r>
              <a:rPr lang="en-US" sz="2000" dirty="0" smtClean="0"/>
              <a:t>) - http://www.coresecurity.com/files/attachments/Killing_the_myth_of_Cisco_IOS_rootkits.pdf</a:t>
            </a:r>
            <a:endParaRPr lang="en-US" sz="2000" dirty="0"/>
          </a:p>
        </p:txBody>
      </p:sp>
      <p:sp>
        <p:nvSpPr>
          <p:cNvPr id="4" name="Slide Number Placeholder 3"/>
          <p:cNvSpPr>
            <a:spLocks noGrp="1"/>
          </p:cNvSpPr>
          <p:nvPr>
            <p:ph type="sldNum" sz="quarter" idx="12"/>
          </p:nvPr>
        </p:nvSpPr>
        <p:spPr/>
        <p:txBody>
          <a:bodyPr/>
          <a:lstStyle/>
          <a:p>
            <a:fld id="{295008BC-DA31-4D19-837B-EFA4386B05F5}" type="slidenum">
              <a:rPr lang="en-US" smtClean="0"/>
              <a:pPr/>
              <a:t>56</a:t>
            </a:fld>
            <a:endParaRPr lang="en-US"/>
          </a:p>
        </p:txBody>
      </p:sp>
    </p:spTree>
    <p:extLst>
      <p:ext uri="{BB962C8B-B14F-4D97-AF65-F5344CB8AC3E}">
        <p14:creationId xmlns:p14="http://schemas.microsoft.com/office/powerpoint/2010/main" val="36193991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2</a:t>
            </a:r>
            <a:endParaRPr lang="en-US" dirty="0"/>
          </a:p>
        </p:txBody>
      </p:sp>
      <p:sp>
        <p:nvSpPr>
          <p:cNvPr id="3" name="Content Placeholder 2"/>
          <p:cNvSpPr>
            <a:spLocks noGrp="1"/>
          </p:cNvSpPr>
          <p:nvPr>
            <p:ph idx="1"/>
          </p:nvPr>
        </p:nvSpPr>
        <p:spPr/>
        <p:txBody>
          <a:bodyPr>
            <a:normAutofit fontScale="92500" lnSpcReduction="20000"/>
          </a:bodyPr>
          <a:lstStyle/>
          <a:p>
            <a:r>
              <a:rPr lang="en-US" sz="2000" dirty="0" smtClean="0"/>
              <a:t>[</a:t>
            </a:r>
            <a:r>
              <a:rPr lang="en-US" sz="2000" dirty="0" err="1" smtClean="0"/>
              <a:t>BluePill</a:t>
            </a:r>
            <a:r>
              <a:rPr lang="en-US" sz="2000" dirty="0" smtClean="0"/>
              <a:t>] - Subverting the Vista Kernel for Fun and Profit - </a:t>
            </a:r>
            <a:r>
              <a:rPr lang="en-US" sz="2000" dirty="0" smtClean="0">
                <a:hlinkClick r:id="rId2"/>
              </a:rPr>
              <a:t>http://www.blackhat.com/presentations/bh-usa-06/BH-US-06-Rutkowska.pdf</a:t>
            </a:r>
            <a:endParaRPr lang="en-US" sz="2000" dirty="0" smtClean="0"/>
          </a:p>
          <a:p>
            <a:r>
              <a:rPr lang="en-US" sz="2000" dirty="0" smtClean="0"/>
              <a:t>[</a:t>
            </a:r>
            <a:r>
              <a:rPr lang="en-US" sz="2000" dirty="0" err="1" smtClean="0"/>
              <a:t>VMRKDetect</a:t>
            </a:r>
            <a:r>
              <a:rPr lang="en-US" sz="2000" dirty="0" smtClean="0"/>
              <a:t>] – Don’t tell Joanna, the Virtualized </a:t>
            </a:r>
            <a:r>
              <a:rPr lang="en-US" sz="2000" dirty="0" err="1" smtClean="0"/>
              <a:t>Rootkit</a:t>
            </a:r>
            <a:r>
              <a:rPr lang="en-US" sz="2000" dirty="0" smtClean="0"/>
              <a:t> is Dead - </a:t>
            </a:r>
            <a:r>
              <a:rPr lang="en-US" sz="2000" dirty="0" smtClean="0">
                <a:hlinkClick r:id="rId3"/>
              </a:rPr>
              <a:t>https://www.blackhat.com/presentations/bh-usa-07/Ptacek_Goldsmith_and_Lawson/Presentation/bh-usa-07-ptacek_goldsmith_and_lawson.pdf</a:t>
            </a:r>
            <a:endParaRPr lang="en-US" sz="2000" dirty="0" smtClean="0"/>
          </a:p>
          <a:p>
            <a:r>
              <a:rPr lang="en-US" sz="2000" dirty="0" smtClean="0"/>
              <a:t>[Vitriol] – Hardware Virtualized </a:t>
            </a:r>
            <a:r>
              <a:rPr lang="en-US" sz="2000" dirty="0" err="1" smtClean="0"/>
              <a:t>Rootkits</a:t>
            </a:r>
            <a:r>
              <a:rPr lang="en-US" sz="2000" dirty="0" smtClean="0"/>
              <a:t> - </a:t>
            </a:r>
            <a:r>
              <a:rPr lang="en-US" sz="2000" dirty="0" smtClean="0">
                <a:hlinkClick r:id="rId4"/>
              </a:rPr>
              <a:t>http://www.blackhat.com/presentations/bh-usa-06/BH-US-06-Zovi.pdf</a:t>
            </a:r>
            <a:endParaRPr lang="en-US" sz="2000" dirty="0" smtClean="0"/>
          </a:p>
          <a:p>
            <a:r>
              <a:rPr lang="en-US" sz="2000" dirty="0" smtClean="0"/>
              <a:t>[ITLSMM] – Attacking SMM Memory via Intel CPU Cache Poisoning - </a:t>
            </a:r>
            <a:r>
              <a:rPr lang="en-US" sz="2000" dirty="0" smtClean="0">
                <a:hlinkClick r:id="rId5"/>
              </a:rPr>
              <a:t>http://invisiblethingslab.com/resources/misc09/smm_cache_fun.pdf</a:t>
            </a:r>
            <a:endParaRPr lang="en-US" sz="2000" dirty="0" smtClean="0"/>
          </a:p>
          <a:p>
            <a:r>
              <a:rPr lang="en-US" sz="2000" dirty="0" smtClean="0"/>
              <a:t>[ITLBIOS] – Attacking Intel BIOS - </a:t>
            </a:r>
            <a:r>
              <a:rPr lang="en-US" sz="2000" dirty="0" smtClean="0">
                <a:hlinkClick r:id="rId6"/>
              </a:rPr>
              <a:t>http://invisiblethingslab.com/resources/bh09usa/Attacking%20Intel%20BIOS.pdf</a:t>
            </a:r>
            <a:endParaRPr lang="en-US" sz="2000" dirty="0" smtClean="0"/>
          </a:p>
          <a:p>
            <a:r>
              <a:rPr lang="en-US" sz="2000" dirty="0" smtClean="0"/>
              <a:t>[ITLAMT] – Introducing Ring -3 </a:t>
            </a:r>
            <a:r>
              <a:rPr lang="en-US" sz="2000" dirty="0" err="1" smtClean="0"/>
              <a:t>Rootkits</a:t>
            </a:r>
            <a:r>
              <a:rPr lang="en-US" sz="2000" dirty="0" smtClean="0"/>
              <a:t> - </a:t>
            </a:r>
            <a:r>
              <a:rPr lang="en-US" sz="2000" dirty="0" smtClean="0">
                <a:hlinkClick r:id="rId7"/>
              </a:rPr>
              <a:t>http://invisiblethingslab.com/resources/bh09usa/Ring%20-3%20Rootkits.pdf</a:t>
            </a:r>
            <a:endParaRPr lang="en-US" sz="2000" dirty="0" smtClean="0"/>
          </a:p>
          <a:p>
            <a:r>
              <a:rPr lang="en-US" sz="2000" dirty="0" smtClean="0"/>
              <a:t>[ITLVM] – </a:t>
            </a:r>
            <a:r>
              <a:rPr lang="en-US" sz="2000" dirty="0" err="1" smtClean="0"/>
              <a:t>IsGameOver</a:t>
            </a:r>
            <a:r>
              <a:rPr lang="en-US" sz="2000" dirty="0" smtClean="0"/>
              <a:t>() Anyone? - </a:t>
            </a:r>
            <a:r>
              <a:rPr lang="en-US" sz="2000" dirty="0" smtClean="0">
                <a:hlinkClick r:id="rId8"/>
              </a:rPr>
              <a:t>http://invisiblethingslab.com/resources/bh07/IsGameOver.pdf</a:t>
            </a:r>
            <a:endParaRPr lang="en-US" sz="2000" dirty="0"/>
          </a:p>
        </p:txBody>
      </p:sp>
      <p:sp>
        <p:nvSpPr>
          <p:cNvPr id="4" name="Slide Number Placeholder 3"/>
          <p:cNvSpPr>
            <a:spLocks noGrp="1"/>
          </p:cNvSpPr>
          <p:nvPr>
            <p:ph type="sldNum" sz="quarter" idx="12"/>
          </p:nvPr>
        </p:nvSpPr>
        <p:spPr/>
        <p:txBody>
          <a:bodyPr/>
          <a:lstStyle/>
          <a:p>
            <a:fld id="{295008BC-DA31-4D19-837B-EFA4386B05F5}" type="slidenum">
              <a:rPr lang="en-US" smtClean="0"/>
              <a:pPr/>
              <a:t>57</a:t>
            </a:fld>
            <a:endParaRPr lang="en-US"/>
          </a:p>
        </p:txBody>
      </p:sp>
    </p:spTree>
    <p:extLst>
      <p:ext uri="{BB962C8B-B14F-4D97-AF65-F5344CB8AC3E}">
        <p14:creationId xmlns:p14="http://schemas.microsoft.com/office/powerpoint/2010/main" val="24754794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3</a:t>
            </a:r>
            <a:endParaRPr lang="en-US" dirty="0"/>
          </a:p>
        </p:txBody>
      </p:sp>
      <p:sp>
        <p:nvSpPr>
          <p:cNvPr id="3" name="Content Placeholder 2"/>
          <p:cNvSpPr>
            <a:spLocks noGrp="1"/>
          </p:cNvSpPr>
          <p:nvPr>
            <p:ph idx="1"/>
          </p:nvPr>
        </p:nvSpPr>
        <p:spPr/>
        <p:txBody>
          <a:bodyPr>
            <a:normAutofit fontScale="92500" lnSpcReduction="10000"/>
          </a:bodyPr>
          <a:lstStyle/>
          <a:p>
            <a:r>
              <a:rPr lang="en-US" sz="2000" dirty="0" smtClean="0"/>
              <a:t>[</a:t>
            </a:r>
            <a:r>
              <a:rPr lang="en-US" sz="2000" dirty="0" err="1" smtClean="0"/>
              <a:t>Zigbee</a:t>
            </a:r>
            <a:r>
              <a:rPr lang="en-US" sz="2000" dirty="0" smtClean="0"/>
              <a:t>] – A 16 bit </a:t>
            </a:r>
            <a:r>
              <a:rPr lang="en-US" sz="2000" dirty="0" err="1" smtClean="0"/>
              <a:t>Rootkit</a:t>
            </a:r>
            <a:r>
              <a:rPr lang="en-US" sz="2000" dirty="0" smtClean="0"/>
              <a:t> and </a:t>
            </a:r>
            <a:r>
              <a:rPr lang="en-US" sz="2000" dirty="0" err="1" smtClean="0"/>
              <a:t>Secong</a:t>
            </a:r>
            <a:r>
              <a:rPr lang="en-US" sz="2000" dirty="0" smtClean="0"/>
              <a:t> Generation </a:t>
            </a:r>
            <a:r>
              <a:rPr lang="en-US" sz="2000" dirty="0" err="1" smtClean="0"/>
              <a:t>Zigbee</a:t>
            </a:r>
            <a:r>
              <a:rPr lang="en-US" sz="2000" dirty="0" smtClean="0"/>
              <a:t> Chips - </a:t>
            </a:r>
            <a:r>
              <a:rPr lang="en-US" sz="2000" dirty="0" smtClean="0">
                <a:hlinkClick r:id="rId2"/>
              </a:rPr>
              <a:t>http://www.blackhat.com/presentations/bh-usa-09/GOODSPEED/BHUSA09-Goodspeed-ZigbeeChips-SLIDES.pdf</a:t>
            </a:r>
            <a:r>
              <a:rPr lang="en-US" sz="2000" dirty="0" smtClean="0"/>
              <a:t>, </a:t>
            </a:r>
            <a:r>
              <a:rPr lang="en-US" sz="2000" dirty="0" smtClean="0">
                <a:hlinkClick r:id="rId3"/>
              </a:rPr>
              <a:t>http://www.blackhat.com/presentations/bh-usa-09/GOODSPEED/BHUSA09-Goodspeed-ZigbeeChips-PAPER.pdf</a:t>
            </a:r>
            <a:endParaRPr lang="en-US" sz="2000" dirty="0" smtClean="0"/>
          </a:p>
          <a:p>
            <a:r>
              <a:rPr lang="en-US" sz="2000" dirty="0" smtClean="0"/>
              <a:t>[</a:t>
            </a:r>
            <a:r>
              <a:rPr lang="en-US" sz="2000" dirty="0" err="1" smtClean="0"/>
              <a:t>CoreBIOS</a:t>
            </a:r>
            <a:r>
              <a:rPr lang="en-US" sz="2000" dirty="0" smtClean="0"/>
              <a:t>] Persistent BIOS Infection - </a:t>
            </a:r>
            <a:r>
              <a:rPr lang="en-US" sz="2000" dirty="0" smtClean="0">
                <a:hlinkClick r:id="rId4"/>
              </a:rPr>
              <a:t>http://www.coresecurity.com/files/attachments/Persistent_BIOS_Infection_CanSecWest09.pdf</a:t>
            </a:r>
            <a:endParaRPr lang="en-US" sz="2000" dirty="0" smtClean="0"/>
          </a:p>
          <a:p>
            <a:r>
              <a:rPr lang="en-US" sz="2000" dirty="0" smtClean="0"/>
              <a:t>[</a:t>
            </a:r>
            <a:r>
              <a:rPr lang="en-US" sz="2000" dirty="0" err="1" smtClean="0"/>
              <a:t>DeactivateRK</a:t>
            </a:r>
            <a:r>
              <a:rPr lang="en-US" sz="2000" dirty="0" smtClean="0"/>
              <a:t>] – Deactivate the </a:t>
            </a:r>
            <a:r>
              <a:rPr lang="en-US" sz="2000" dirty="0" err="1" smtClean="0"/>
              <a:t>Rootkit</a:t>
            </a:r>
            <a:r>
              <a:rPr lang="en-US" sz="2000" dirty="0" smtClean="0"/>
              <a:t> - </a:t>
            </a:r>
            <a:r>
              <a:rPr lang="en-US" sz="2000" dirty="0" smtClean="0">
                <a:hlinkClick r:id="rId5"/>
              </a:rPr>
              <a:t>http://www.coresecurity.com/files/attachments/Slides-Deactivate-the-Rootkit-ASacco-AOrtega.pdf</a:t>
            </a:r>
            <a:endParaRPr lang="en-US" sz="2000" dirty="0" smtClean="0"/>
          </a:p>
          <a:p>
            <a:r>
              <a:rPr lang="en-US" sz="2000" dirty="0" smtClean="0"/>
              <a:t>[DKOM] VICE – Catch the hookers (Plus new </a:t>
            </a:r>
            <a:r>
              <a:rPr lang="en-US" sz="2000" dirty="0" err="1" smtClean="0"/>
              <a:t>rootkit</a:t>
            </a:r>
            <a:r>
              <a:rPr lang="en-US" sz="2000" dirty="0" smtClean="0"/>
              <a:t> techniques) - </a:t>
            </a:r>
            <a:r>
              <a:rPr lang="en-US" sz="2000" dirty="0" smtClean="0">
                <a:hlinkClick r:id="rId6"/>
              </a:rPr>
              <a:t>http://www.blackhat.com/presentations/bh-usa-04/bh-us-04-butler/bh-us-04-butler.pdf</a:t>
            </a:r>
            <a:endParaRPr lang="en-US" sz="2000" dirty="0" smtClean="0"/>
          </a:p>
          <a:p>
            <a:r>
              <a:rPr lang="en-US" sz="2000" dirty="0" smtClean="0"/>
              <a:t>[KOH] Kernel Object Hooking (KOH) </a:t>
            </a:r>
            <a:r>
              <a:rPr lang="en-US" sz="2000" dirty="0" err="1" smtClean="0"/>
              <a:t>Rootkits</a:t>
            </a:r>
            <a:r>
              <a:rPr lang="en-US" sz="2000" dirty="0" smtClean="0"/>
              <a:t> - http://www.rootkit.com/newsread.php?newsid=501</a:t>
            </a:r>
          </a:p>
          <a:p>
            <a:endParaRPr lang="en-US" sz="2000" dirty="0"/>
          </a:p>
        </p:txBody>
      </p:sp>
      <p:sp>
        <p:nvSpPr>
          <p:cNvPr id="4" name="Slide Number Placeholder 3"/>
          <p:cNvSpPr>
            <a:spLocks noGrp="1"/>
          </p:cNvSpPr>
          <p:nvPr>
            <p:ph type="sldNum" sz="quarter" idx="12"/>
          </p:nvPr>
        </p:nvSpPr>
        <p:spPr/>
        <p:txBody>
          <a:bodyPr/>
          <a:lstStyle/>
          <a:p>
            <a:fld id="{295008BC-DA31-4D19-837B-EFA4386B05F5}" type="slidenum">
              <a:rPr lang="en-US" smtClean="0"/>
              <a:pPr/>
              <a:t>58</a:t>
            </a:fld>
            <a:endParaRPr lang="en-US"/>
          </a:p>
        </p:txBody>
      </p:sp>
    </p:spTree>
    <p:extLst>
      <p:ext uri="{BB962C8B-B14F-4D97-AF65-F5344CB8AC3E}">
        <p14:creationId xmlns:p14="http://schemas.microsoft.com/office/powerpoint/2010/main" val="18863401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4</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[Stoned] Stoned </a:t>
            </a:r>
            <a:r>
              <a:rPr lang="en-US" sz="2000" dirty="0" err="1" smtClean="0"/>
              <a:t>Bootkit</a:t>
            </a:r>
            <a:r>
              <a:rPr lang="en-US" sz="2000" dirty="0" smtClean="0"/>
              <a:t> - </a:t>
            </a:r>
            <a:r>
              <a:rPr lang="en-US" sz="2000" dirty="0" smtClean="0">
                <a:hlinkClick r:id="rId2"/>
              </a:rPr>
              <a:t>http://www.stoned-vienna.com/</a:t>
            </a:r>
            <a:r>
              <a:rPr lang="en-US" sz="2000" dirty="0" smtClean="0"/>
              <a:t>, </a:t>
            </a:r>
          </a:p>
          <a:p>
            <a:r>
              <a:rPr lang="en-US" sz="2000" dirty="0" smtClean="0"/>
              <a:t>[</a:t>
            </a:r>
            <a:r>
              <a:rPr lang="en-US" sz="2000" dirty="0" err="1" smtClean="0"/>
              <a:t>Vbootkit</a:t>
            </a:r>
            <a:r>
              <a:rPr lang="en-US" sz="2000" dirty="0" smtClean="0"/>
              <a:t>] – </a:t>
            </a:r>
            <a:r>
              <a:rPr lang="en-US" sz="2000" dirty="0" err="1" smtClean="0"/>
              <a:t>Vboot</a:t>
            </a:r>
            <a:r>
              <a:rPr lang="en-US" sz="2000" dirty="0" smtClean="0"/>
              <a:t> kit: Compromising Windows Vista Security </a:t>
            </a:r>
            <a:r>
              <a:rPr lang="en-US" sz="2000" dirty="0" smtClean="0">
                <a:hlinkClick r:id="rId3"/>
              </a:rPr>
              <a:t>http://www.blackhat.com/presentations/bh-europe-07/Kumar/Presentation/bh-eu-07-kumar-apr19.pdf</a:t>
            </a:r>
            <a:endParaRPr lang="en-US" sz="2000" dirty="0" smtClean="0"/>
          </a:p>
          <a:p>
            <a:r>
              <a:rPr lang="en-US" sz="2000" dirty="0" smtClean="0"/>
              <a:t>[NTRK] A Real NT </a:t>
            </a:r>
            <a:r>
              <a:rPr lang="en-US" sz="2000" dirty="0" err="1" smtClean="0"/>
              <a:t>Rootkit</a:t>
            </a:r>
            <a:r>
              <a:rPr lang="en-US" sz="2000" dirty="0" smtClean="0"/>
              <a:t> - </a:t>
            </a:r>
            <a:r>
              <a:rPr lang="en-US" sz="2000" dirty="0" smtClean="0">
                <a:hlinkClick r:id="rId4"/>
              </a:rPr>
              <a:t>http://www.phrack.com/issues.html?issue=55&amp;id=5</a:t>
            </a:r>
            <a:endParaRPr lang="en-US" sz="2000" dirty="0" smtClean="0"/>
          </a:p>
          <a:p>
            <a:r>
              <a:rPr lang="en-US" sz="2000" dirty="0" smtClean="0"/>
              <a:t>[SMMRK] SMM </a:t>
            </a:r>
            <a:r>
              <a:rPr lang="en-US" sz="2000" dirty="0" err="1" smtClean="0"/>
              <a:t>Rootkits</a:t>
            </a:r>
            <a:r>
              <a:rPr lang="en-US" sz="2000" dirty="0" smtClean="0"/>
              <a:t>; A New Breed of OS Independent Malware - </a:t>
            </a:r>
            <a:r>
              <a:rPr lang="en-US" sz="2000" dirty="0" smtClean="0">
                <a:hlinkClick r:id="rId5"/>
              </a:rPr>
              <a:t>http://www.cs.ucf.edu/~czou/research/SMM-Rootkits-Securecom08.pdf</a:t>
            </a:r>
            <a:endParaRPr lang="en-US" sz="2000" dirty="0" smtClean="0"/>
          </a:p>
          <a:p>
            <a:r>
              <a:rPr lang="en-US" sz="2000" dirty="0" smtClean="0"/>
              <a:t>[UEFI] UEFI Hypervisors – Winning the Race to Bare Metal - </a:t>
            </a:r>
            <a:r>
              <a:rPr lang="en-US" sz="2000" dirty="0" smtClean="0">
                <a:hlinkClick r:id="rId6"/>
              </a:rPr>
              <a:t>http://www.blackhat.com/presentations/bh-usa-08/Bailey/BH_US_08_Bailey_Winning_the_Race_to_Bare_Metal_White_Paper.pdf</a:t>
            </a:r>
            <a:endParaRPr lang="en-US" sz="2000" dirty="0" smtClean="0"/>
          </a:p>
          <a:p>
            <a:r>
              <a:rPr lang="en-US" sz="2000" dirty="0" smtClean="0"/>
              <a:t>[</a:t>
            </a:r>
            <a:r>
              <a:rPr lang="en-US" sz="2000" dirty="0" err="1" smtClean="0"/>
              <a:t>SMMshmoo</a:t>
            </a:r>
            <a:r>
              <a:rPr lang="en-US" sz="2000" dirty="0" smtClean="0"/>
              <a:t>] Ring -1 vs. Ring -2: Containerizing Malicious SMM </a:t>
            </a:r>
            <a:r>
              <a:rPr lang="en-US" sz="2000" dirty="0" err="1" smtClean="0"/>
              <a:t>Interupt</a:t>
            </a:r>
            <a:r>
              <a:rPr lang="en-US" sz="2000" dirty="0" smtClean="0"/>
              <a:t> Handlers on AMD-V - </a:t>
            </a:r>
            <a:r>
              <a:rPr lang="en-US" sz="2000" dirty="0" smtClean="0">
                <a:hlinkClick r:id="rId7"/>
              </a:rPr>
              <a:t>http://www.shmoocon.org/2010/slides/containerizing.zip</a:t>
            </a:r>
            <a:endParaRPr lang="en-US" sz="2000" dirty="0" smtClean="0"/>
          </a:p>
          <a:p>
            <a:endParaRPr lang="en-US" sz="2000" dirty="0"/>
          </a:p>
        </p:txBody>
      </p:sp>
      <p:sp>
        <p:nvSpPr>
          <p:cNvPr id="4" name="Slide Number Placeholder 3"/>
          <p:cNvSpPr>
            <a:spLocks noGrp="1"/>
          </p:cNvSpPr>
          <p:nvPr>
            <p:ph type="sldNum" sz="quarter" idx="12"/>
          </p:nvPr>
        </p:nvSpPr>
        <p:spPr/>
        <p:txBody>
          <a:bodyPr/>
          <a:lstStyle/>
          <a:p>
            <a:fld id="{295008BC-DA31-4D19-837B-EFA4386B05F5}" type="slidenum">
              <a:rPr lang="en-US" smtClean="0"/>
              <a:pPr/>
              <a:t>59</a:t>
            </a:fld>
            <a:endParaRPr lang="en-US"/>
          </a:p>
        </p:txBody>
      </p:sp>
    </p:spTree>
    <p:extLst>
      <p:ext uri="{BB962C8B-B14F-4D97-AF65-F5344CB8AC3E}">
        <p14:creationId xmlns:p14="http://schemas.microsoft.com/office/powerpoint/2010/main" val="3243682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6665"/>
            <a:ext cx="8229600" cy="1143000"/>
          </a:xfrm>
        </p:spPr>
        <p:txBody>
          <a:bodyPr/>
          <a:lstStyle/>
          <a:p>
            <a:pPr eaLnBrk="1" hangingPunct="1"/>
            <a:r>
              <a:rPr lang="en-US" dirty="0">
                <a:latin typeface="Arial" charset="0"/>
                <a:ea typeface="ＭＳ Ｐゴシック" charset="0"/>
                <a:cs typeface="ＭＳ Ｐゴシック" charset="0"/>
              </a:rPr>
              <a:t>About Me</a:t>
            </a:r>
          </a:p>
        </p:txBody>
      </p:sp>
      <p:sp>
        <p:nvSpPr>
          <p:cNvPr id="23554" name="Rectangle 3"/>
          <p:cNvSpPr>
            <a:spLocks noGrp="1" noChangeArrowheads="1"/>
          </p:cNvSpPr>
          <p:nvPr>
            <p:ph type="body" idx="1"/>
          </p:nvPr>
        </p:nvSpPr>
        <p:spPr>
          <a:xfrm>
            <a:off x="685800" y="914400"/>
            <a:ext cx="7772400" cy="5943600"/>
          </a:xfrm>
        </p:spPr>
        <p:txBody>
          <a:bodyPr>
            <a:normAutofit lnSpcReduction="10000"/>
          </a:bodyPr>
          <a:lstStyle/>
          <a:p>
            <a:pPr algn="ctr" eaLnBrk="1" hangingPunct="1">
              <a:lnSpc>
                <a:spcPct val="90000"/>
              </a:lnSpc>
            </a:pPr>
            <a:r>
              <a:rPr lang="en-US" sz="2800" dirty="0">
                <a:latin typeface="Arial" charset="0"/>
                <a:ea typeface="ＭＳ Ｐゴシック" charset="0"/>
                <a:cs typeface="ＭＳ Ｐゴシック" charset="0"/>
              </a:rPr>
              <a:t>Security nerd – T-Shaped!</a:t>
            </a:r>
          </a:p>
          <a:p>
            <a:pPr algn="ctr" eaLnBrk="1" hangingPunct="1">
              <a:lnSpc>
                <a:spcPct val="90000"/>
              </a:lnSpc>
            </a:pPr>
            <a:endParaRPr lang="en-US" sz="2800" dirty="0">
              <a:latin typeface="Arial" charset="0"/>
              <a:ea typeface="ＭＳ Ｐゴシック" charset="0"/>
              <a:cs typeface="ＭＳ Ｐゴシック" charset="0"/>
            </a:endParaRPr>
          </a:p>
          <a:p>
            <a:pPr algn="ctr" eaLnBrk="1" hangingPunct="1">
              <a:lnSpc>
                <a:spcPct val="90000"/>
              </a:lnSpc>
            </a:pPr>
            <a:endParaRPr lang="en-US" sz="2800" dirty="0">
              <a:latin typeface="Arial" charset="0"/>
              <a:ea typeface="ＭＳ Ｐゴシック" charset="0"/>
              <a:cs typeface="ＭＳ Ｐゴシック" charset="0"/>
            </a:endParaRPr>
          </a:p>
          <a:p>
            <a:pPr algn="ctr" eaLnBrk="1" hangingPunct="1">
              <a:lnSpc>
                <a:spcPct val="90000"/>
              </a:lnSpc>
            </a:pPr>
            <a:endParaRPr lang="en-US" sz="2800" dirty="0">
              <a:latin typeface="Arial" charset="0"/>
              <a:ea typeface="ＭＳ Ｐゴシック" charset="0"/>
              <a:cs typeface="ＭＳ Ｐゴシック" charset="0"/>
            </a:endParaRPr>
          </a:p>
          <a:p>
            <a:pPr algn="ctr" eaLnBrk="1" hangingPunct="1">
              <a:lnSpc>
                <a:spcPct val="90000"/>
              </a:lnSpc>
            </a:pPr>
            <a:endParaRPr lang="en-US" sz="2800" dirty="0">
              <a:latin typeface="Arial" charset="0"/>
              <a:ea typeface="ＭＳ Ｐゴシック" charset="0"/>
              <a:cs typeface="ＭＳ Ｐゴシック" charset="0"/>
            </a:endParaRPr>
          </a:p>
          <a:p>
            <a:pPr algn="ctr" eaLnBrk="1" hangingPunct="1">
              <a:lnSpc>
                <a:spcPct val="90000"/>
              </a:lnSpc>
            </a:pPr>
            <a:endParaRPr lang="en-US" sz="2800" dirty="0">
              <a:latin typeface="Arial" charset="0"/>
              <a:ea typeface="ＭＳ Ｐゴシック" charset="0"/>
              <a:cs typeface="ＭＳ Ｐゴシック" charset="0"/>
            </a:endParaRPr>
          </a:p>
          <a:p>
            <a:pPr algn="ctr" eaLnBrk="1" hangingPunct="1">
              <a:lnSpc>
                <a:spcPct val="90000"/>
              </a:lnSpc>
            </a:pPr>
            <a:endParaRPr lang="en-US" sz="2800" dirty="0">
              <a:latin typeface="Arial" charset="0"/>
              <a:ea typeface="ＭＳ Ｐゴシック" charset="0"/>
              <a:cs typeface="ＭＳ Ｐゴシック" charset="0"/>
            </a:endParaRPr>
          </a:p>
          <a:p>
            <a:pPr algn="ctr" eaLnBrk="1" hangingPunct="1">
              <a:lnSpc>
                <a:spcPct val="90000"/>
              </a:lnSpc>
            </a:pPr>
            <a:endParaRPr lang="en-US" sz="2800" dirty="0">
              <a:latin typeface="Arial" charset="0"/>
              <a:ea typeface="ＭＳ Ｐゴシック" charset="0"/>
              <a:cs typeface="ＭＳ Ｐゴシック" charset="0"/>
            </a:endParaRPr>
          </a:p>
          <a:p>
            <a:pPr algn="ctr" eaLnBrk="1" hangingPunct="1">
              <a:lnSpc>
                <a:spcPct val="90000"/>
              </a:lnSpc>
            </a:pPr>
            <a:endParaRPr lang="en-US" sz="2800" dirty="0" smtClean="0">
              <a:latin typeface="Arial" charset="0"/>
              <a:ea typeface="ＭＳ Ｐゴシック" charset="0"/>
              <a:cs typeface="ＭＳ Ｐゴシック" charset="0"/>
            </a:endParaRPr>
          </a:p>
          <a:p>
            <a:pPr algn="ctr" eaLnBrk="1" hangingPunct="1">
              <a:lnSpc>
                <a:spcPct val="90000"/>
              </a:lnSpc>
            </a:pPr>
            <a:endParaRPr lang="en-US" sz="2800" dirty="0">
              <a:latin typeface="Arial" charset="0"/>
              <a:ea typeface="ＭＳ Ｐゴシック" charset="0"/>
              <a:cs typeface="ＭＳ Ｐゴシック" charset="0"/>
            </a:endParaRPr>
          </a:p>
          <a:p>
            <a:pPr marL="0" indent="0" algn="ctr" eaLnBrk="1" hangingPunct="1">
              <a:lnSpc>
                <a:spcPct val="90000"/>
              </a:lnSpc>
              <a:buNone/>
            </a:pPr>
            <a:endParaRPr lang="en-US" sz="2800" dirty="0">
              <a:latin typeface="Arial" charset="0"/>
              <a:ea typeface="ＭＳ Ｐゴシック" charset="0"/>
              <a:cs typeface="ＭＳ Ｐゴシック" charset="0"/>
            </a:endParaRPr>
          </a:p>
          <a:p>
            <a:pPr algn="ctr" eaLnBrk="1" hangingPunct="1">
              <a:lnSpc>
                <a:spcPct val="90000"/>
              </a:lnSpc>
            </a:pPr>
            <a:r>
              <a:rPr lang="en-US" sz="2800" dirty="0" smtClean="0">
                <a:latin typeface="Arial" charset="0"/>
                <a:ea typeface="ＭＳ Ｐゴシック" charset="0"/>
                <a:cs typeface="ＭＳ Ｐゴシック" charset="0"/>
              </a:rPr>
              <a:t>Leading a trusted computing and deep system security project for the last 4 years</a:t>
            </a:r>
            <a:endParaRPr lang="en-US" sz="2800" dirty="0">
              <a:latin typeface="Arial" charset="0"/>
              <a:ea typeface="ＭＳ Ｐゴシック" charset="0"/>
              <a:cs typeface="ＭＳ Ｐゴシック" charset="0"/>
            </a:endParaRPr>
          </a:p>
        </p:txBody>
      </p:sp>
      <p:sp>
        <p:nvSpPr>
          <p:cNvPr id="2355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2571B546-12D2-6F4E-B3FD-577D24AD5163}" type="slidenum">
              <a:rPr lang="en-US" sz="1400"/>
              <a:pPr/>
              <a:t>6</a:t>
            </a:fld>
            <a:endParaRPr lang="en-US" sz="1400"/>
          </a:p>
        </p:txBody>
      </p:sp>
      <p:pic>
        <p:nvPicPr>
          <p:cNvPr id="2355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371600"/>
            <a:ext cx="6400800" cy="398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557" name="TextBox 6"/>
          <p:cNvSpPr txBox="1">
            <a:spLocks noChangeArrowheads="1"/>
          </p:cNvSpPr>
          <p:nvPr/>
        </p:nvSpPr>
        <p:spPr bwMode="auto">
          <a:xfrm>
            <a:off x="0" y="6535738"/>
            <a:ext cx="1871663"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t>See notes for citation</a:t>
            </a:r>
          </a:p>
        </p:txBody>
      </p:sp>
    </p:spTree>
    <p:extLst>
      <p:ext uri="{BB962C8B-B14F-4D97-AF65-F5344CB8AC3E}">
        <p14:creationId xmlns:p14="http://schemas.microsoft.com/office/powerpoint/2010/main" val="332987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5</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[ITLSMM2] Detecting &amp; Preventing the </a:t>
            </a:r>
            <a:r>
              <a:rPr lang="en-US" dirty="0" err="1" smtClean="0"/>
              <a:t>Xen</a:t>
            </a:r>
            <a:r>
              <a:rPr lang="en-US" dirty="0" smtClean="0"/>
              <a:t> Hypervisor Subversions - </a:t>
            </a:r>
            <a:r>
              <a:rPr lang="en-US" dirty="0" smtClean="0">
                <a:hlinkClick r:id="rId2"/>
              </a:rPr>
              <a:t>http://www.invisiblethingslab.com/resources/bh08/part2-full.pdf</a:t>
            </a:r>
            <a:endParaRPr lang="en-US" dirty="0" smtClean="0"/>
          </a:p>
          <a:p>
            <a:r>
              <a:rPr lang="en-US" dirty="0" smtClean="0"/>
              <a:t>[</a:t>
            </a:r>
            <a:r>
              <a:rPr lang="en-US" dirty="0" err="1" smtClean="0"/>
              <a:t>SubVirt</a:t>
            </a:r>
            <a:r>
              <a:rPr lang="en-US" dirty="0" smtClean="0"/>
              <a:t>] </a:t>
            </a:r>
            <a:r>
              <a:rPr lang="en-US" dirty="0" err="1" smtClean="0"/>
              <a:t>SubVirt</a:t>
            </a:r>
            <a:r>
              <a:rPr lang="en-US" dirty="0" smtClean="0"/>
              <a:t>: Implementing malware with virtual machines - </a:t>
            </a:r>
            <a:r>
              <a:rPr lang="en-US" dirty="0" smtClean="0">
                <a:hlinkClick r:id="rId3"/>
              </a:rPr>
              <a:t>http://www.eecs.umich.edu/virtual/papers/king06.pdf</a:t>
            </a:r>
            <a:endParaRPr lang="en-US" dirty="0" smtClean="0"/>
          </a:p>
          <a:p>
            <a:r>
              <a:rPr lang="en-US" dirty="0" smtClean="0"/>
              <a:t>[BJACK] ATM Jackpotting Video (slides not posted at time of writing) - </a:t>
            </a:r>
            <a:r>
              <a:rPr lang="en-US" dirty="0" smtClean="0">
                <a:hlinkClick r:id="rId4"/>
              </a:rPr>
              <a:t>http://media.blackhat.com/bh-us-10/video/Jack/BlackHat-USA-2010-Jack-JackpottingATM-video.m4v</a:t>
            </a:r>
            <a:endParaRPr lang="en-US" dirty="0" smtClean="0"/>
          </a:p>
          <a:p>
            <a:r>
              <a:rPr lang="en-US" dirty="0" smtClean="0"/>
              <a:t>[SVV] System Virginity Verifier - http://</a:t>
            </a:r>
            <a:r>
              <a:rPr lang="en-US" dirty="0" err="1" smtClean="0"/>
              <a:t>invisiblethings.org/code.html</a:t>
            </a:r>
            <a:endParaRPr lang="en-US" dirty="0" smtClean="0"/>
          </a:p>
          <a:p>
            <a:r>
              <a:rPr lang="en-US" dirty="0" smtClean="0"/>
              <a:t>[LKIM] Linux Kernel Integrity Measurement Using Contextual Inspection - </a:t>
            </a:r>
            <a:r>
              <a:rPr lang="en-US" dirty="0" smtClean="0">
                <a:hlinkClick r:id="rId5"/>
              </a:rPr>
              <a:t>http://www.ittc.ku.edu/~kulkarni/teaching/EECS700-SP/papers/LKIM.pdf</a:t>
            </a:r>
            <a:endParaRPr lang="en-US" dirty="0" smtClean="0"/>
          </a:p>
          <a:p>
            <a:r>
              <a:rPr lang="en-US" dirty="0" smtClean="0"/>
              <a:t>[</a:t>
            </a:r>
            <a:r>
              <a:rPr lang="en-US" dirty="0" err="1" smtClean="0"/>
              <a:t>GhostBuster</a:t>
            </a:r>
            <a:r>
              <a:rPr lang="en-US" dirty="0" smtClean="0"/>
              <a:t>] The Strider </a:t>
            </a:r>
            <a:r>
              <a:rPr lang="en-US" dirty="0" err="1" smtClean="0"/>
              <a:t>GhostBuster</a:t>
            </a:r>
            <a:r>
              <a:rPr lang="en-US" dirty="0" smtClean="0"/>
              <a:t> Project - </a:t>
            </a:r>
            <a:r>
              <a:rPr lang="en-US" dirty="0" err="1" smtClean="0"/>
              <a:t>http://research.microsoft.com/en-us/um/redmond/projects/strider/rootkit/</a:t>
            </a:r>
            <a:endParaRPr lang="en-US" dirty="0" smtClean="0"/>
          </a:p>
        </p:txBody>
      </p:sp>
      <p:sp>
        <p:nvSpPr>
          <p:cNvPr id="4" name="Slide Number Placeholder 3"/>
          <p:cNvSpPr>
            <a:spLocks noGrp="1"/>
          </p:cNvSpPr>
          <p:nvPr>
            <p:ph type="sldNum" sz="quarter" idx="12"/>
          </p:nvPr>
        </p:nvSpPr>
        <p:spPr/>
        <p:txBody>
          <a:bodyPr/>
          <a:lstStyle/>
          <a:p>
            <a:fld id="{295008BC-DA31-4D19-837B-EFA4386B05F5}" type="slidenum">
              <a:rPr lang="en-US" smtClean="0"/>
              <a:pPr/>
              <a:t>60</a:t>
            </a:fld>
            <a:endParaRPr lang="en-US"/>
          </a:p>
        </p:txBody>
      </p:sp>
    </p:spTree>
    <p:extLst>
      <p:ext uri="{BB962C8B-B14F-4D97-AF65-F5344CB8AC3E}">
        <p14:creationId xmlns:p14="http://schemas.microsoft.com/office/powerpoint/2010/main" val="3008968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1965EF21-E674-DF4A-A1FE-3808AD2691B0}" type="slidenum">
              <a:rPr lang="en-US" sz="1400"/>
              <a:pPr/>
              <a:t>7</a:t>
            </a:fld>
            <a:endParaRPr lang="en-US" sz="1400"/>
          </a:p>
        </p:txBody>
      </p:sp>
      <p:sp>
        <p:nvSpPr>
          <p:cNvPr id="22530"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About You?</a:t>
            </a:r>
          </a:p>
        </p:txBody>
      </p:sp>
      <p:sp>
        <p:nvSpPr>
          <p:cNvPr id="22531" name="Rectangle 3"/>
          <p:cNvSpPr>
            <a:spLocks noGrp="1" noChangeArrowheads="1"/>
          </p:cNvSpPr>
          <p:nvPr>
            <p:ph type="body" idx="1"/>
          </p:nvPr>
        </p:nvSpPr>
        <p:spPr/>
        <p:txBody>
          <a:bodyPr>
            <a:normAutofit lnSpcReduction="10000"/>
          </a:bodyPr>
          <a:lstStyle/>
          <a:p>
            <a:pPr eaLnBrk="1" hangingPunct="1"/>
            <a:r>
              <a:rPr lang="en-US" dirty="0" smtClean="0">
                <a:latin typeface="Arial" charset="0"/>
                <a:ea typeface="ＭＳ Ｐゴシック" charset="0"/>
                <a:cs typeface="ＭＳ Ｐゴシック" charset="0"/>
              </a:rPr>
              <a:t>By a show of hands: How many</a:t>
            </a:r>
          </a:p>
          <a:p>
            <a:pPr lvl="1"/>
            <a:r>
              <a:rPr lang="en-US" dirty="0" smtClean="0">
                <a:latin typeface="Arial" charset="0"/>
                <a:ea typeface="ＭＳ Ｐゴシック" charset="0"/>
                <a:cs typeface="ＭＳ Ｐゴシック" charset="0"/>
              </a:rPr>
              <a:t>Undergrads?</a:t>
            </a:r>
          </a:p>
          <a:p>
            <a:pPr lvl="1"/>
            <a:r>
              <a:rPr lang="en-US" dirty="0" smtClean="0">
                <a:latin typeface="Arial" charset="0"/>
                <a:ea typeface="ＭＳ Ｐゴシック" charset="0"/>
                <a:cs typeface="ＭＳ Ｐゴシック" charset="0"/>
              </a:rPr>
              <a:t>Grads?</a:t>
            </a:r>
          </a:p>
          <a:p>
            <a:pPr lvl="1"/>
            <a:r>
              <a:rPr lang="en-US" dirty="0" smtClean="0">
                <a:latin typeface="Arial" charset="0"/>
                <a:ea typeface="ＭＳ Ｐゴシック" charset="0"/>
                <a:cs typeface="ＭＳ Ｐゴシック" charset="0"/>
              </a:rPr>
              <a:t>Full timers?</a:t>
            </a:r>
          </a:p>
          <a:p>
            <a:pPr lvl="1"/>
            <a:r>
              <a:rPr lang="en-US" dirty="0" smtClean="0">
                <a:latin typeface="Arial" charset="0"/>
                <a:ea typeface="ＭＳ Ｐゴシック" charset="0"/>
                <a:cs typeface="ＭＳ Ｐゴシック" charset="0"/>
              </a:rPr>
              <a:t>Taking another winter term class?</a:t>
            </a:r>
            <a:endParaRPr lang="en-US" dirty="0">
              <a:latin typeface="Arial" charset="0"/>
              <a:ea typeface="ＭＳ Ｐゴシック" charset="0"/>
              <a:cs typeface="ＭＳ Ｐゴシック" charset="0"/>
            </a:endParaRPr>
          </a:p>
          <a:p>
            <a:pPr eaLnBrk="1" hangingPunct="1"/>
            <a:r>
              <a:rPr lang="en-US" dirty="0" smtClean="0">
                <a:latin typeface="Arial" charset="0"/>
                <a:ea typeface="ＭＳ Ｐゴシック" charset="0"/>
                <a:cs typeface="ＭＳ Ｐゴシック" charset="0"/>
              </a:rPr>
              <a:t>Who knows x86 assembly?</a:t>
            </a:r>
          </a:p>
          <a:p>
            <a:pPr eaLnBrk="1" hangingPunct="1"/>
            <a:r>
              <a:rPr lang="en-US" dirty="0" smtClean="0">
                <a:latin typeface="Arial" charset="0"/>
                <a:ea typeface="ＭＳ Ｐゴシック" charset="0"/>
                <a:cs typeface="ＭＳ Ｐゴシック" charset="0"/>
              </a:rPr>
              <a:t>Who knows the PE format?</a:t>
            </a:r>
          </a:p>
          <a:p>
            <a:pPr eaLnBrk="1" hangingPunct="1"/>
            <a:r>
              <a:rPr lang="en-US" dirty="0" smtClean="0">
                <a:latin typeface="Arial" charset="0"/>
                <a:ea typeface="ＭＳ Ｐゴシック" charset="0"/>
                <a:cs typeface="ＭＳ Ｐゴシック" charset="0"/>
              </a:rPr>
              <a:t>Who knows x86 memory management (page tables, e.g. have had CMSC 412)</a:t>
            </a:r>
          </a:p>
        </p:txBody>
      </p:sp>
    </p:spTree>
    <p:extLst>
      <p:ext uri="{BB962C8B-B14F-4D97-AF65-F5344CB8AC3E}">
        <p14:creationId xmlns:p14="http://schemas.microsoft.com/office/powerpoint/2010/main" val="39385966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E4620250-467A-6849-AA58-8983729C807C}" type="slidenum">
              <a:rPr lang="en-US" sz="1400"/>
              <a:pPr/>
              <a:t>8</a:t>
            </a:fld>
            <a:endParaRPr lang="en-US" sz="1400"/>
          </a:p>
        </p:txBody>
      </p:sp>
      <p:sp>
        <p:nvSpPr>
          <p:cNvPr id="27650"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Miss Alaineous</a:t>
            </a:r>
          </a:p>
        </p:txBody>
      </p:sp>
      <p:sp>
        <p:nvSpPr>
          <p:cNvPr id="27651" name="Rectangle 3"/>
          <p:cNvSpPr>
            <a:spLocks noGrp="1" noChangeArrowheads="1"/>
          </p:cNvSpPr>
          <p:nvPr>
            <p:ph type="body" idx="1"/>
          </p:nvPr>
        </p:nvSpPr>
        <p:spPr/>
        <p:txBody>
          <a:bodyPr/>
          <a:lstStyle/>
          <a:p>
            <a:pPr eaLnBrk="1" hangingPunct="1">
              <a:lnSpc>
                <a:spcPct val="90000"/>
              </a:lnSpc>
            </a:pPr>
            <a:r>
              <a:rPr lang="en-US" sz="2400" dirty="0">
                <a:latin typeface="Arial" charset="0"/>
                <a:ea typeface="ＭＳ Ｐゴシック" charset="0"/>
                <a:cs typeface="ＭＳ Ｐゴシック" charset="0"/>
              </a:rPr>
              <a:t>Questions: Ask </a:t>
            </a:r>
            <a:r>
              <a:rPr lang="fr-FR" altLang="ja-JP" sz="2400" dirty="0" smtClean="0">
                <a:latin typeface="Arial" charset="0"/>
                <a:ea typeface="ＭＳ Ｐゴシック" charset="0"/>
                <a:cs typeface="ＭＳ Ｐゴシック" charset="0"/>
              </a:rPr>
              <a:t>'</a:t>
            </a:r>
            <a:r>
              <a:rPr lang="en-US" altLang="ja-JP" sz="2400" dirty="0" err="1" smtClean="0">
                <a:latin typeface="Arial" charset="0"/>
                <a:ea typeface="ＭＳ Ｐゴシック" charset="0"/>
                <a:cs typeface="ＭＳ Ｐゴシック" charset="0"/>
              </a:rPr>
              <a:t>em</a:t>
            </a:r>
            <a:r>
              <a:rPr lang="en-US" altLang="ja-JP" sz="2400" dirty="0" smtClean="0">
                <a:latin typeface="Arial" charset="0"/>
                <a:ea typeface="ＭＳ Ｐゴシック" charset="0"/>
                <a:cs typeface="ＭＳ Ｐゴシック" charset="0"/>
              </a:rPr>
              <a:t> </a:t>
            </a:r>
            <a:r>
              <a:rPr lang="en-US" altLang="ja-JP" sz="2400" dirty="0">
                <a:latin typeface="Arial" charset="0"/>
                <a:ea typeface="ＭＳ Ｐゴシック" charset="0"/>
                <a:cs typeface="ＭＳ Ｐゴシック" charset="0"/>
              </a:rPr>
              <a:t>if you got </a:t>
            </a:r>
            <a:r>
              <a:rPr lang="fr-FR" altLang="ja-JP" sz="2400" dirty="0" smtClean="0">
                <a:latin typeface="Arial" charset="0"/>
                <a:ea typeface="ＭＳ Ｐゴシック" charset="0"/>
                <a:cs typeface="ＭＳ Ｐゴシック" charset="0"/>
              </a:rPr>
              <a:t>'</a:t>
            </a:r>
            <a:r>
              <a:rPr lang="en-US" altLang="ja-JP" sz="2400" dirty="0" err="1" smtClean="0">
                <a:latin typeface="Arial" charset="0"/>
                <a:ea typeface="ＭＳ Ｐゴシック" charset="0"/>
                <a:cs typeface="ＭＳ Ｐゴシック" charset="0"/>
              </a:rPr>
              <a:t>em</a:t>
            </a:r>
            <a:endParaRPr lang="en-US" altLang="ja-JP" sz="2400" dirty="0">
              <a:latin typeface="Arial" charset="0"/>
              <a:ea typeface="ＭＳ Ｐゴシック" charset="0"/>
              <a:cs typeface="ＭＳ Ｐゴシック" charset="0"/>
            </a:endParaRPr>
          </a:p>
          <a:p>
            <a:pPr lvl="1" eaLnBrk="1" hangingPunct="1">
              <a:lnSpc>
                <a:spcPct val="90000"/>
              </a:lnSpc>
            </a:pPr>
            <a:r>
              <a:rPr lang="en-US" sz="2000" dirty="0">
                <a:latin typeface="Arial" charset="0"/>
                <a:ea typeface="ＭＳ Ｐゴシック" charset="0"/>
              </a:rPr>
              <a:t>If you fall behind and get lost and try to tough it out until you understand, </a:t>
            </a:r>
            <a:r>
              <a:rPr lang="en-US" sz="2000" dirty="0" smtClean="0">
                <a:latin typeface="Arial" charset="0"/>
                <a:ea typeface="ＭＳ Ｐゴシック" charset="0"/>
              </a:rPr>
              <a:t>it</a:t>
            </a:r>
            <a:r>
              <a:rPr lang="fr-FR" sz="2000" dirty="0" smtClean="0">
                <a:latin typeface="Arial" charset="0"/>
                <a:ea typeface="ＭＳ Ｐゴシック" charset="0"/>
              </a:rPr>
              <a:t>'</a:t>
            </a:r>
            <a:r>
              <a:rPr lang="en-US" altLang="ja-JP" sz="2000" dirty="0" smtClean="0">
                <a:latin typeface="Arial" charset="0"/>
                <a:ea typeface="ＭＳ Ｐゴシック" charset="0"/>
              </a:rPr>
              <a:t>s </a:t>
            </a:r>
            <a:r>
              <a:rPr lang="en-US" altLang="ja-JP" sz="2000" dirty="0">
                <a:latin typeface="Arial" charset="0"/>
                <a:ea typeface="ＭＳ Ｐゴシック" charset="0"/>
              </a:rPr>
              <a:t>more likely that you will stay lost, so ask questions ASAP.</a:t>
            </a:r>
          </a:p>
          <a:p>
            <a:pPr eaLnBrk="1" hangingPunct="1">
              <a:lnSpc>
                <a:spcPct val="90000"/>
              </a:lnSpc>
            </a:pPr>
            <a:r>
              <a:rPr lang="en-US" sz="2400" dirty="0" smtClean="0">
                <a:latin typeface="Arial" charset="0"/>
                <a:ea typeface="ＭＳ Ｐゴシック" charset="0"/>
                <a:cs typeface="ＭＳ Ｐゴシック" charset="0"/>
              </a:rPr>
              <a:t>Browsing </a:t>
            </a:r>
            <a:r>
              <a:rPr lang="en-US" sz="2400" dirty="0">
                <a:latin typeface="Arial" charset="0"/>
                <a:ea typeface="ＭＳ Ｐゴシック" charset="0"/>
                <a:cs typeface="ＭＳ Ｐゴシック" charset="0"/>
              </a:rPr>
              <a:t>the web and/or checking email during class is a </a:t>
            </a:r>
            <a:r>
              <a:rPr lang="en-US" sz="2400" dirty="0" smtClean="0">
                <a:latin typeface="Arial" charset="0"/>
                <a:ea typeface="ＭＳ Ｐゴシック" charset="0"/>
                <a:cs typeface="ＭＳ Ｐゴシック" charset="0"/>
              </a:rPr>
              <a:t>GREAT way </a:t>
            </a:r>
            <a:r>
              <a:rPr lang="en-US" sz="2400" dirty="0">
                <a:latin typeface="Arial" charset="0"/>
                <a:ea typeface="ＭＳ Ｐゴシック" charset="0"/>
                <a:cs typeface="ＭＳ Ｐゴシック" charset="0"/>
              </a:rPr>
              <a:t>to get </a:t>
            </a:r>
            <a:r>
              <a:rPr lang="en-US" sz="2400" dirty="0" smtClean="0">
                <a:latin typeface="Arial" charset="0"/>
                <a:ea typeface="ＭＳ Ｐゴシック" charset="0"/>
                <a:cs typeface="ＭＳ Ｐゴシック" charset="0"/>
              </a:rPr>
              <a:t>lost! </a:t>
            </a:r>
            <a:r>
              <a:rPr lang="en-US" sz="2400" dirty="0">
                <a:latin typeface="Arial" charset="0"/>
                <a:ea typeface="ＭＳ Ｐゴシック" charset="0"/>
                <a:cs typeface="ＭＳ Ｐゴシック" charset="0"/>
              </a:rPr>
              <a:t>;</a:t>
            </a:r>
            <a:r>
              <a:rPr lang="en-US" sz="2400" dirty="0" smtClean="0">
                <a:latin typeface="Arial" charset="0"/>
                <a:ea typeface="ＭＳ Ｐゴシック" charset="0"/>
                <a:cs typeface="ＭＳ Ｐゴシック" charset="0"/>
              </a:rPr>
              <a:t>)</a:t>
            </a:r>
            <a:endParaRPr lang="en-US" sz="24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2963584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A36E9FB2-3653-1648-A09B-F374DE5585B1}" type="slidenum">
              <a:rPr lang="en-US" sz="1400"/>
              <a:pPr/>
              <a:t>9</a:t>
            </a:fld>
            <a:endParaRPr lang="en-US" sz="1400"/>
          </a:p>
        </p:txBody>
      </p:sp>
      <p:sp>
        <p:nvSpPr>
          <p:cNvPr id="28674" name="Rectangle 2"/>
          <p:cNvSpPr>
            <a:spLocks noGrp="1" noChangeArrowheads="1"/>
          </p:cNvSpPr>
          <p:nvPr>
            <p:ph type="title"/>
          </p:nvPr>
        </p:nvSpPr>
        <p:spPr/>
        <p:txBody>
          <a:bodyPr/>
          <a:lstStyle/>
          <a:p>
            <a:pPr eaLnBrk="1" hangingPunct="1"/>
            <a:r>
              <a:rPr lang="en-US" dirty="0" smtClean="0">
                <a:latin typeface="Arial" charset="0"/>
                <a:ea typeface="ＭＳ Ｐゴシック" charset="0"/>
                <a:cs typeface="ＭＳ Ｐゴシック" charset="0"/>
              </a:rPr>
              <a:t>Goals</a:t>
            </a:r>
            <a:endParaRPr lang="en-US" dirty="0">
              <a:latin typeface="Arial" charset="0"/>
              <a:ea typeface="ＭＳ Ｐゴシック" charset="0"/>
              <a:cs typeface="ＭＳ Ｐゴシック" charset="0"/>
            </a:endParaRPr>
          </a:p>
        </p:txBody>
      </p:sp>
      <p:sp>
        <p:nvSpPr>
          <p:cNvPr id="28675" name="Rectangle 3"/>
          <p:cNvSpPr>
            <a:spLocks noGrp="1" noChangeArrowheads="1"/>
          </p:cNvSpPr>
          <p:nvPr>
            <p:ph type="body" idx="1"/>
          </p:nvPr>
        </p:nvSpPr>
        <p:spPr/>
        <p:txBody>
          <a:bodyPr/>
          <a:lstStyle/>
          <a:p>
            <a:pPr eaLnBrk="1" hangingPunct="1">
              <a:lnSpc>
                <a:spcPct val="90000"/>
              </a:lnSpc>
            </a:pPr>
            <a:r>
              <a:rPr lang="en-US" sz="2400" dirty="0">
                <a:latin typeface="Arial" charset="0"/>
                <a:ea typeface="ＭＳ Ｐゴシック" charset="0"/>
                <a:cs typeface="ＭＳ Ｐゴシック" charset="0"/>
              </a:rPr>
              <a:t>Try </a:t>
            </a:r>
            <a:r>
              <a:rPr lang="en-US" sz="2400" dirty="0" smtClean="0">
                <a:latin typeface="Arial" charset="0"/>
                <a:ea typeface="ＭＳ Ｐゴシック" charset="0"/>
                <a:cs typeface="ＭＳ Ｐゴシック" charset="0"/>
              </a:rPr>
              <a:t>have a </a:t>
            </a:r>
            <a:r>
              <a:rPr lang="en-US" sz="2400" i="1" dirty="0" smtClean="0">
                <a:latin typeface="Arial" charset="0"/>
                <a:ea typeface="ＭＳ Ｐゴシック" charset="0"/>
                <a:cs typeface="ＭＳ Ｐゴシック" charset="0"/>
              </a:rPr>
              <a:t>practical class </a:t>
            </a:r>
            <a:r>
              <a:rPr lang="en-US" sz="2400" dirty="0" smtClean="0">
                <a:latin typeface="Arial" charset="0"/>
                <a:ea typeface="ＭＳ Ｐゴシック" charset="0"/>
                <a:cs typeface="ＭＳ Ｐゴシック" charset="0"/>
              </a:rPr>
              <a:t>that gives you the skills to find stealth malware</a:t>
            </a:r>
            <a:endParaRPr lang="en-US" sz="2400" dirty="0">
              <a:latin typeface="Arial" charset="0"/>
              <a:ea typeface="ＭＳ Ｐゴシック" charset="0"/>
              <a:cs typeface="ＭＳ Ｐゴシック" charset="0"/>
            </a:endParaRPr>
          </a:p>
          <a:p>
            <a:pPr eaLnBrk="1" hangingPunct="1">
              <a:lnSpc>
                <a:spcPct val="90000"/>
              </a:lnSpc>
            </a:pPr>
            <a:r>
              <a:rPr lang="en-US" sz="2400" dirty="0" smtClean="0">
                <a:latin typeface="Arial" charset="0"/>
                <a:ea typeface="ＭＳ Ｐゴシック" charset="0"/>
                <a:cs typeface="ＭＳ Ｐゴシック" charset="0"/>
              </a:rPr>
              <a:t>Don</a:t>
            </a:r>
            <a:r>
              <a:rPr lang="fr-FR" sz="2400" dirty="0" smtClean="0">
                <a:latin typeface="Arial" charset="0"/>
                <a:ea typeface="ＭＳ Ｐゴシック" charset="0"/>
                <a:cs typeface="ＭＳ Ｐゴシック" charset="0"/>
              </a:rPr>
              <a:t>'</a:t>
            </a:r>
            <a:r>
              <a:rPr lang="en-US" sz="2400" dirty="0" smtClean="0">
                <a:latin typeface="Arial" charset="0"/>
                <a:ea typeface="ＭＳ Ｐゴシック" charset="0"/>
                <a:cs typeface="ＭＳ Ｐゴシック" charset="0"/>
              </a:rPr>
              <a:t>t </a:t>
            </a:r>
            <a:r>
              <a:rPr lang="en-US" sz="2400" dirty="0">
                <a:latin typeface="Arial" charset="0"/>
                <a:ea typeface="ＭＳ Ｐゴシック" charset="0"/>
                <a:cs typeface="ＭＳ Ｐゴシック" charset="0"/>
              </a:rPr>
              <a:t>have enough time to get heavy into the attribution of changes. That would be things like "What module allocated this memory? Where in the module is the code which causes the changes?" </a:t>
            </a:r>
            <a:r>
              <a:rPr lang="en-US" sz="2400" dirty="0" err="1">
                <a:latin typeface="Arial" charset="0"/>
                <a:ea typeface="ＭＳ Ｐゴシック" charset="0"/>
                <a:cs typeface="ＭＳ Ｐゴシック" charset="0"/>
              </a:rPr>
              <a:t>etc</a:t>
            </a:r>
            <a:endParaRPr lang="en-US" sz="2400" dirty="0">
              <a:latin typeface="Arial" charset="0"/>
              <a:ea typeface="ＭＳ Ｐゴシック" charset="0"/>
              <a:cs typeface="ＭＳ Ｐゴシック" charset="0"/>
            </a:endParaRPr>
          </a:p>
          <a:p>
            <a:pPr lvl="1" eaLnBrk="1" hangingPunct="1">
              <a:lnSpc>
                <a:spcPct val="90000"/>
              </a:lnSpc>
            </a:pPr>
            <a:r>
              <a:rPr lang="en-US" sz="1600" dirty="0">
                <a:latin typeface="Arial" charset="0"/>
                <a:ea typeface="ＭＳ Ｐゴシック" charset="0"/>
              </a:rPr>
              <a:t>Also need the RE class for that. You DID register for the RE class already </a:t>
            </a:r>
            <a:r>
              <a:rPr lang="en-US" sz="1600" dirty="0" err="1" smtClean="0">
                <a:latin typeface="Arial" charset="0"/>
                <a:ea typeface="ＭＳ Ｐゴシック" charset="0"/>
              </a:rPr>
              <a:t>didn</a:t>
            </a:r>
            <a:r>
              <a:rPr lang="fr-FR" sz="1600" dirty="0" smtClean="0">
                <a:latin typeface="Arial" charset="0"/>
                <a:ea typeface="ＭＳ Ｐゴシック" charset="0"/>
              </a:rPr>
              <a:t>'</a:t>
            </a:r>
            <a:r>
              <a:rPr lang="en-US" sz="1600" dirty="0" smtClean="0">
                <a:latin typeface="Arial" charset="0"/>
                <a:ea typeface="ＭＳ Ｐゴシック" charset="0"/>
              </a:rPr>
              <a:t>t </a:t>
            </a:r>
            <a:r>
              <a:rPr lang="en-US" sz="1600" dirty="0">
                <a:latin typeface="Arial" charset="0"/>
                <a:ea typeface="ＭＳ Ｐゴシック" charset="0"/>
              </a:rPr>
              <a:t>you?</a:t>
            </a:r>
          </a:p>
        </p:txBody>
      </p:sp>
    </p:spTree>
    <p:extLst>
      <p:ext uri="{BB962C8B-B14F-4D97-AF65-F5344CB8AC3E}">
        <p14:creationId xmlns:p14="http://schemas.microsoft.com/office/powerpoint/2010/main" val="31197229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1950</TotalTime>
  <Words>3591</Words>
  <Application>Microsoft Office PowerPoint</Application>
  <PresentationFormat>On-screen Show (4:3)</PresentationFormat>
  <Paragraphs>403</Paragraphs>
  <Slides>60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Arial Black</vt:lpstr>
      <vt:lpstr>Calibri</vt:lpstr>
      <vt:lpstr>ＭＳ Ｐゴシック</vt:lpstr>
      <vt:lpstr>Office Theme</vt:lpstr>
      <vt:lpstr>Revealing Stealth Malware UMD CMSC389M</vt:lpstr>
      <vt:lpstr>Ice Cube is a Friendly Rootkit Advocating for Rootkit Detection!</vt:lpstr>
      <vt:lpstr>All materials is licensed under a Creative Commons “Share Alike” license.</vt:lpstr>
      <vt:lpstr>May your skill tree overgroweth…</vt:lpstr>
      <vt:lpstr>May your skill tree overgroweth…</vt:lpstr>
      <vt:lpstr>About Me</vt:lpstr>
      <vt:lpstr>About You?</vt:lpstr>
      <vt:lpstr>Miss Alaineous</vt:lpstr>
      <vt:lpstr>Goals</vt:lpstr>
      <vt:lpstr>why, Why, WHY!?!? Why have a homework before anyone has learned anything?!</vt:lpstr>
      <vt:lpstr>Watchugot? Watchuget?</vt:lpstr>
      <vt:lpstr>Textbook pros/cons</vt:lpstr>
      <vt:lpstr>2005 - Rootkits: Subverting the Windows Kernel</vt:lpstr>
      <vt:lpstr>2007 - Professional Rootkits</vt:lpstr>
      <vt:lpstr>2009 - The Rootkit Arsenal: Escape and Evasion in the Dark Corners of the System</vt:lpstr>
      <vt:lpstr>2010 - Hacking Exposed: Malware &amp; Rootkits</vt:lpstr>
      <vt:lpstr>Stealth Malware 10,000 foot view</vt:lpstr>
      <vt:lpstr>What is a rootkit? (or more importantly, how will I define it for this class)</vt:lpstr>
      <vt:lpstr>PowerPoint Presentation</vt:lpstr>
      <vt:lpstr>Lord of the rings around the rosie</vt:lpstr>
      <vt:lpstr>Stealth Malware Taxonomy Joanna Rutkowska 2006</vt:lpstr>
      <vt:lpstr>Example Type 0 Malware</vt:lpstr>
      <vt:lpstr>Detecting Type 0</vt:lpstr>
      <vt:lpstr>Why is Type 0 going undetected?</vt:lpstr>
      <vt:lpstr>Stealth Malware Taxonomy Joanna Rutkowska 2006</vt:lpstr>
      <vt:lpstr>Example Type 1 Malware</vt:lpstr>
      <vt:lpstr>IAT Hook</vt:lpstr>
      <vt:lpstr>SSDT Hook</vt:lpstr>
      <vt:lpstr>Inline Hook</vt:lpstr>
      <vt:lpstr>PowerPoint Presentation</vt:lpstr>
      <vt:lpstr>Detecting Type 1</vt:lpstr>
      <vt:lpstr>Preventing Type 1</vt:lpstr>
      <vt:lpstr>Why are Type 1 going undetected?</vt:lpstr>
      <vt:lpstr>Stealth Malware Taxonomy Joanna Rutkowska 2006</vt:lpstr>
      <vt:lpstr>Example Type 2 Malware</vt:lpstr>
      <vt:lpstr>Process Linked List Before DKOM</vt:lpstr>
      <vt:lpstr>Process Linked List After DKOM</vt:lpstr>
      <vt:lpstr>KOH</vt:lpstr>
      <vt:lpstr>Detecting Type 2</vt:lpstr>
      <vt:lpstr>Why are Type 2 going undetected?</vt:lpstr>
      <vt:lpstr>Stealth Malware Taxonomy Joanna Rutkowska 2006</vt:lpstr>
      <vt:lpstr>Example Type 3 Malware</vt:lpstr>
      <vt:lpstr>PowerPoint Presentation</vt:lpstr>
      <vt:lpstr>PowerPoint Presentation</vt:lpstr>
      <vt:lpstr>PowerPoint Presentation</vt:lpstr>
      <vt:lpstr>Detecting Type 3 – Ring -1</vt:lpstr>
      <vt:lpstr>Prevent/Detect Type 3 – Ring -2</vt:lpstr>
      <vt:lpstr>Stealth Malware Taxonomy Joanna Rutkowska 2006</vt:lpstr>
      <vt:lpstr>PowerPoint Presentation</vt:lpstr>
      <vt:lpstr>NIC</vt:lpstr>
      <vt:lpstr>Keyboard controller firmware reflash (also lead to SMM break-in, through buffer overflow)</vt:lpstr>
      <vt:lpstr>Detecting Type 4 – Ring -3</vt:lpstr>
      <vt:lpstr>Why are Type 3 &amp; 4 going undetected?</vt:lpstr>
      <vt:lpstr>Stealth Malware Taxonomy Joanna Rutkowska 2006</vt:lpstr>
      <vt:lpstr>Misfits</vt:lpstr>
      <vt:lpstr>References</vt:lpstr>
      <vt:lpstr>References 2</vt:lpstr>
      <vt:lpstr>References 3</vt:lpstr>
      <vt:lpstr>References 4</vt:lpstr>
      <vt:lpstr>References 5</vt:lpstr>
    </vt:vector>
  </TitlesOfParts>
  <Company>mitre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Revealing Stealth Malware UMD CS #</dc:title>
  <dc:creator>bla</dc:creator>
  <cp:lastModifiedBy>Rahul Nair</cp:lastModifiedBy>
  <cp:revision>29</cp:revision>
  <dcterms:created xsi:type="dcterms:W3CDTF">2012-12-09T22:32:15Z</dcterms:created>
  <dcterms:modified xsi:type="dcterms:W3CDTF">2015-12-05T05:10:44Z</dcterms:modified>
</cp:coreProperties>
</file>