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1" r:id="rId4"/>
    <p:sldId id="329" r:id="rId5"/>
    <p:sldId id="333" r:id="rId6"/>
    <p:sldId id="279" r:id="rId7"/>
    <p:sldId id="285" r:id="rId8"/>
    <p:sldId id="331" r:id="rId9"/>
    <p:sldId id="336" r:id="rId10"/>
    <p:sldId id="342" r:id="rId11"/>
    <p:sldId id="343" r:id="rId12"/>
    <p:sldId id="328" r:id="rId13"/>
    <p:sldId id="284" r:id="rId14"/>
    <p:sldId id="332" r:id="rId15"/>
    <p:sldId id="327" r:id="rId16"/>
    <p:sldId id="286" r:id="rId17"/>
    <p:sldId id="289" r:id="rId18"/>
    <p:sldId id="290" r:id="rId19"/>
    <p:sldId id="291" r:id="rId20"/>
    <p:sldId id="292" r:id="rId21"/>
    <p:sldId id="345" r:id="rId22"/>
    <p:sldId id="350" r:id="rId23"/>
    <p:sldId id="354" r:id="rId24"/>
    <p:sldId id="352" r:id="rId25"/>
    <p:sldId id="353" r:id="rId26"/>
    <p:sldId id="351" r:id="rId27"/>
    <p:sldId id="349" r:id="rId28"/>
    <p:sldId id="278" r:id="rId29"/>
    <p:sldId id="294" r:id="rId30"/>
    <p:sldId id="296" r:id="rId31"/>
    <p:sldId id="339" r:id="rId32"/>
    <p:sldId id="310" r:id="rId33"/>
    <p:sldId id="355" r:id="rId34"/>
    <p:sldId id="365" r:id="rId35"/>
    <p:sldId id="298" r:id="rId36"/>
    <p:sldId id="341" r:id="rId37"/>
    <p:sldId id="299" r:id="rId38"/>
    <p:sldId id="356" r:id="rId39"/>
    <p:sldId id="300" r:id="rId40"/>
    <p:sldId id="301" r:id="rId41"/>
    <p:sldId id="357" r:id="rId42"/>
    <p:sldId id="302" r:id="rId43"/>
    <p:sldId id="303" r:id="rId44"/>
    <p:sldId id="304" r:id="rId45"/>
    <p:sldId id="358" r:id="rId46"/>
    <p:sldId id="305" r:id="rId47"/>
    <p:sldId id="359" r:id="rId48"/>
    <p:sldId id="306" r:id="rId49"/>
    <p:sldId id="360" r:id="rId50"/>
    <p:sldId id="277" r:id="rId51"/>
    <p:sldId id="323" r:id="rId52"/>
    <p:sldId id="348" r:id="rId53"/>
    <p:sldId id="307" r:id="rId54"/>
    <p:sldId id="361" r:id="rId55"/>
    <p:sldId id="308" r:id="rId56"/>
    <p:sldId id="326" r:id="rId57"/>
    <p:sldId id="311" r:id="rId58"/>
    <p:sldId id="362" r:id="rId59"/>
    <p:sldId id="312" r:id="rId60"/>
    <p:sldId id="313" r:id="rId61"/>
    <p:sldId id="363" r:id="rId62"/>
    <p:sldId id="314" r:id="rId63"/>
    <p:sldId id="325" r:id="rId64"/>
    <p:sldId id="324" r:id="rId65"/>
    <p:sldId id="317" r:id="rId66"/>
    <p:sldId id="364" r:id="rId67"/>
    <p:sldId id="318" r:id="rId68"/>
    <p:sldId id="319" r:id="rId69"/>
    <p:sldId id="276" r:id="rId70"/>
    <p:sldId id="321" r:id="rId71"/>
    <p:sldId id="320" r:id="rId72"/>
    <p:sldId id="322" r:id="rId73"/>
    <p:sldId id="344"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D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96258-2FE5-DA84-DD9E-8C42C0C7BD48}" v="3420" dt="2020-04-15T03:32:44.733"/>
    <p1510:client id="{278A02FD-6442-9D0C-4848-A94D937DC89D}" v="70" dt="2020-08-04T03:36:28.236"/>
    <p1510:client id="{2DB01E6A-AE7F-960B-2088-F3EE9372411C}" v="15" dt="2020-08-08T03:16:25.729"/>
    <p1510:client id="{30EA5210-53C3-B639-FE71-FD91574B1B4E}" v="41" dt="2020-07-31T02:33:25.655"/>
    <p1510:client id="{37BDCC89-0D45-6A45-8A46-C472ACA25AC4}" v="292" dt="2020-08-03T07:36:24.744"/>
    <p1510:client id="{561D7187-3769-31F5-0B5B-21382E9156C9}" v="65" dt="2020-08-08T04:40:54.918"/>
    <p1510:client id="{56E9C34F-5E56-7C48-3908-679156B14510}" v="27" dt="2020-08-02T07:14:27.841"/>
    <p1510:client id="{5E5AA6F7-8A02-4543-E3A9-7DF39B259192}" v="3" dt="2020-04-14T05:54:43.629"/>
    <p1510:client id="{7F4A19F2-AC01-1438-F5DA-BB82ED6BC09A}" v="638" dt="2020-08-06T08:43:47.281"/>
    <p1510:client id="{8CF3E990-6FC1-7D0A-C2C7-BC02FEE9545B}" v="1015" dt="2020-07-30T23:32:32.096"/>
    <p1510:client id="{8FE77B52-62E7-A34D-0290-C9D4720B18D9}" v="1286" dt="2020-08-05T13:55:45.674"/>
    <p1510:client id="{9570D6F8-005F-8F70-967C-B2C32198CA19}" v="659" dt="2020-08-03T06:19:50.452"/>
    <p1510:client id="{9ED644CF-CD2B-76B1-318C-F1FCFC9B1A9F}" v="74" dt="2020-04-14T01:53:06.022"/>
    <p1510:client id="{B709B541-946B-77E1-C55E-20AA06EAB8A4}" v="92" dt="2020-04-18T14:38:12.621"/>
    <p1510:client id="{B8A494B0-746F-2AC5-CAF9-8F9DAFDAA074}" v="1623" dt="2020-04-14T03:45:49.100"/>
    <p1510:client id="{B9BED838-134E-D25D-C32D-8EC473D15E35}" v="580" dt="2020-04-15T04:02:41.440"/>
    <p1510:client id="{C0EE815B-E927-D441-43A7-80D09D756CF6}" v="109" dt="2020-04-17T21:21:38.308"/>
    <p1510:client id="{CE726C2A-2FB7-1028-F5BF-EA4DBE28ADB0}" v="3073" dt="2020-04-14T05:50:56.285"/>
    <p1510:client id="{D084E854-75AF-631C-A4A7-D7DBCA90A328}" v="2193" dt="2020-04-16T18:48:32.360"/>
    <p1510:client id="{DE66B90D-1EAD-7F75-B9C3-F0DC37D62E06}" v="208" dt="2020-04-17T21:43:38.337"/>
    <p1510:client id="{FD5DF1B9-6676-19D5-B52C-79B85794D4FD}" v="39" dt="2020-08-07T15:02:12.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9" autoAdjust="0"/>
    <p:restoredTop sz="94660"/>
  </p:normalViewPr>
  <p:slideViewPr>
    <p:cSldViewPr snapToGrid="0">
      <p:cViewPr varScale="1">
        <p:scale>
          <a:sx n="68" d="100"/>
          <a:sy n="68" d="100"/>
        </p:scale>
        <p:origin x="6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03:29:59.813"/>
    </inkml:context>
    <inkml:brush xml:id="br0">
      <inkml:brushProperty name="width" value="0.2" units="cm"/>
      <inkml:brushProperty name="height" value="0.2" units="cm"/>
      <inkml:brushProperty name="color" value="#E71224"/>
    </inkml:brush>
  </inkml:definitions>
  <inkml:trace contextRef="#ctx0" brushRef="#br0">1488 12072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53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1718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209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6119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619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189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7300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8812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814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0094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775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1370751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ttack.mitre.org/techniques/T1548/003/"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ebootuser/LinEnum"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Critical-Start/FallofSudo" TargetMode="External"/><Relationship Id="rId4" Type="http://schemas.openxmlformats.org/officeDocument/2006/relationships/hyperlink" Target="http://Chttps:/github.com/n0w4n/CVE-2019-14287"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riticalstart.com/fall-of-sudo-a-pwnage-collection/#:~:text=Finding%20Linux%20servers%20heavily%20reliant,quickly%20become%20security's%20worst%20nightmar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ive.staticflickr.com/5485/9049864455_1c081998ac_z.jpg"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oldsborough.me/c/low-level/kernel/2016/08/29/16-48-53-the_-ld_preload-_trick/"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root4loot.com/post/pip-install-privilege-escalation/" TargetMode="External"/><Relationship Id="rId2" Type="http://schemas.openxmlformats.org/officeDocument/2006/relationships/hyperlink" Target="https://kulinacs.com/pip-install-is-code-executio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udo.ws/man/1.8.13/sudo.man.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oot4loot.com/post/pip-install-privilege-escalatio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exploit-db.com/exploits/37710"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nvd.nist.gov/vuln/detail/CVE-2019-1863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udo.ws/man/1.8.13/sudo.man.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ikegeeks.com/expect-command/"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likegeeks.com/expect-command/" TargetMode="External"/><Relationship Id="rId2" Type="http://schemas.openxmlformats.org/officeDocument/2006/relationships/hyperlink" Target="https://likegeeks.com/ftp-server-linux/"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linux.die.net/man/1/expect"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xploit-db.com/exploits/47502"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udo.ws/man/1.8.13/sudo.man.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exploit-db.com/exploits/37710" TargetMode="External"/><Relationship Id="rId7" Type="http://schemas.openxmlformats.org/officeDocument/2006/relationships/hyperlink" Target="https://root4loot.com/post/pip-install-privilege-escalation/" TargetMode="External"/><Relationship Id="rId2" Type="http://schemas.openxmlformats.org/officeDocument/2006/relationships/hyperlink" Target="https://commons.wikimedia.org/wiki/File:Sudo_logo.png" TargetMode="External"/><Relationship Id="rId1" Type="http://schemas.openxmlformats.org/officeDocument/2006/relationships/slideLayout" Target="../slideLayouts/slideLayout2.xml"/><Relationship Id="rId6" Type="http://schemas.openxmlformats.org/officeDocument/2006/relationships/hyperlink" Target="https://gtfobins.github.io/" TargetMode="External"/><Relationship Id="rId5" Type="http://schemas.openxmlformats.org/officeDocument/2006/relationships/hyperlink" Target="https://www.sudo.ws/man/1.8.15/sudoers.man.html" TargetMode="External"/><Relationship Id="rId4" Type="http://schemas.openxmlformats.org/officeDocument/2006/relationships/hyperlink" Target="https://www.exploit-db.com/exploits/47995"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s://stackoverflow.com/questions/14039669/what-does-gccs-wrapper-flag-do" TargetMode="External"/><Relationship Id="rId3" Type="http://schemas.openxmlformats.org/officeDocument/2006/relationships/hyperlink" Target="https://www.exploit-db.com/exploits/47502" TargetMode="External"/><Relationship Id="rId7" Type="http://schemas.openxmlformats.org/officeDocument/2006/relationships/hyperlink" Target="https://linux.die.net/man/1/expect" TargetMode="External"/><Relationship Id="rId2" Type="http://schemas.openxmlformats.org/officeDocument/2006/relationships/hyperlink" Target="https://touhidshaikh.com/blog/2018/04/sudo-ld_preload-linux-privilege-escalation/" TargetMode="External"/><Relationship Id="rId1" Type="http://schemas.openxmlformats.org/officeDocument/2006/relationships/slideLayout" Target="../slideLayouts/slideLayout2.xml"/><Relationship Id="rId6" Type="http://schemas.openxmlformats.org/officeDocument/2006/relationships/hyperlink" Target="https://likegeeks.com/expect-command/" TargetMode="External"/><Relationship Id="rId5" Type="http://schemas.openxmlformats.org/officeDocument/2006/relationships/hyperlink" Target="https://en.wikipedia.org/wiki/Terminal_pager" TargetMode="External"/><Relationship Id="rId4" Type="http://schemas.openxmlformats.org/officeDocument/2006/relationships/hyperlink" Target="https://recipeforroot.com/abusing-sudo/" TargetMode="External"/><Relationship Id="rId9"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hyperlink" Target="https://www.criticalstart.com/fall-of-sudo-a-pwnage-collection/#:~:text=Finding%20Linux%20servers%20heavily%20reliant,quickly%20become%20security's%20worst%20nightmare" TargetMode="External"/><Relationship Id="rId2" Type="http://schemas.openxmlformats.org/officeDocument/2006/relationships/hyperlink" Target="https://github.com/rebootuser/LinEnu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askubuntu.com/questions/530686/is-it-possible-to-use-wget-for-copying-files-in-my-own-syste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ttack.mitre.org/techniques/T1548/0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28913" y="-188733"/>
            <a:ext cx="4360280" cy="2818921"/>
          </a:xfrm>
        </p:spPr>
        <p:txBody>
          <a:bodyPr>
            <a:normAutofit/>
          </a:bodyPr>
          <a:lstStyle/>
          <a:p>
            <a:pPr algn="r"/>
            <a:r>
              <a:rPr lang="en-US" b="1" dirty="0">
                <a:latin typeface="Consolas"/>
                <a:cs typeface="Calibri Light"/>
              </a:rPr>
              <a:t>50 Shades of Sudo </a:t>
            </a:r>
            <a:r>
              <a:rPr lang="en-US" b="1">
                <a:latin typeface="Consolas"/>
                <a:cs typeface="Calibri Light"/>
              </a:rPr>
              <a:t>Abuse</a:t>
            </a:r>
          </a:p>
        </p:txBody>
      </p:sp>
      <p:pic>
        <p:nvPicPr>
          <p:cNvPr id="4" name="Picture 3">
            <a:extLst>
              <a:ext uri="{FF2B5EF4-FFF2-40B4-BE49-F238E27FC236}">
                <a16:creationId xmlns:a16="http://schemas.microsoft.com/office/drawing/2014/main" id="{D8107F61-5B74-454B-85EB-D2FEA1BF5F2D}"/>
              </a:ext>
            </a:extLst>
          </p:cNvPr>
          <p:cNvPicPr>
            <a:picLocks noChangeAspect="1"/>
          </p:cNvPicPr>
          <p:nvPr/>
        </p:nvPicPr>
        <p:blipFill>
          <a:blip r:embed="rId3"/>
          <a:stretch>
            <a:fillRect/>
          </a:stretch>
        </p:blipFill>
        <p:spPr>
          <a:xfrm>
            <a:off x="-197895" y="2724509"/>
            <a:ext cx="6605277" cy="469573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0A30A6-C310-438C-AF00-5F27734ACE02}"/>
              </a:ext>
            </a:extLst>
          </p:cNvPr>
          <p:cNvSpPr txBox="1">
            <a:spLocks/>
          </p:cNvSpPr>
          <p:nvPr/>
        </p:nvSpPr>
        <p:spPr>
          <a:xfrm>
            <a:off x="478766" y="438224"/>
            <a:ext cx="10515600" cy="142994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a:ea typeface="+mj-lt"/>
                <a:cs typeface="+mj-lt"/>
              </a:rPr>
              <a:t>T1548.003: Abuse Elevation Control Mechanism: Sudo and Sudo Caching</a:t>
            </a:r>
          </a:p>
        </p:txBody>
      </p:sp>
      <p:pic>
        <p:nvPicPr>
          <p:cNvPr id="6" name="Picture 6" descr="A screenshot of a social media post&#10;&#10;Description automatically generated">
            <a:extLst>
              <a:ext uri="{FF2B5EF4-FFF2-40B4-BE49-F238E27FC236}">
                <a16:creationId xmlns:a16="http://schemas.microsoft.com/office/drawing/2014/main" id="{8F89B72B-0509-4DE5-81D3-79D92F18522F}"/>
              </a:ext>
            </a:extLst>
          </p:cNvPr>
          <p:cNvPicPr>
            <a:picLocks noGrp="1" noChangeAspect="1"/>
          </p:cNvPicPr>
          <p:nvPr>
            <p:ph idx="1"/>
          </p:nvPr>
        </p:nvPicPr>
        <p:blipFill>
          <a:blip r:embed="rId2"/>
          <a:stretch>
            <a:fillRect/>
          </a:stretch>
        </p:blipFill>
        <p:spPr>
          <a:xfrm>
            <a:off x="4487593" y="2577786"/>
            <a:ext cx="2178505" cy="1534498"/>
          </a:xfrm>
        </p:spPr>
      </p:pic>
      <p:sp>
        <p:nvSpPr>
          <p:cNvPr id="7" name="TextBox 6">
            <a:extLst>
              <a:ext uri="{FF2B5EF4-FFF2-40B4-BE49-F238E27FC236}">
                <a16:creationId xmlns:a16="http://schemas.microsoft.com/office/drawing/2014/main" id="{4A3C4409-79EF-43FB-89A1-3C232CE211C6}"/>
              </a:ext>
            </a:extLst>
          </p:cNvPr>
          <p:cNvSpPr txBox="1"/>
          <p:nvPr/>
        </p:nvSpPr>
        <p:spPr>
          <a:xfrm>
            <a:off x="3315222" y="5496838"/>
            <a:ext cx="6031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https://attack.mitre.org/techniques/T1548/003/</a:t>
            </a:r>
            <a:endParaRPr lang="en-US"/>
          </a:p>
        </p:txBody>
      </p:sp>
      <p:pic>
        <p:nvPicPr>
          <p:cNvPr id="2" name="Picture 1">
            <a:extLst>
              <a:ext uri="{FF2B5EF4-FFF2-40B4-BE49-F238E27FC236}">
                <a16:creationId xmlns:a16="http://schemas.microsoft.com/office/drawing/2014/main" id="{DC5109FF-26E8-4C27-A77A-0970CD6909E4}"/>
              </a:ext>
            </a:extLst>
          </p:cNvPr>
          <p:cNvPicPr>
            <a:picLocks noChangeAspect="1"/>
          </p:cNvPicPr>
          <p:nvPr/>
        </p:nvPicPr>
        <p:blipFill>
          <a:blip r:embed="rId4"/>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75516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0A30A6-C310-438C-AF00-5F27734ACE02}"/>
              </a:ext>
            </a:extLst>
          </p:cNvPr>
          <p:cNvSpPr txBox="1">
            <a:spLocks/>
          </p:cNvSpPr>
          <p:nvPr/>
        </p:nvSpPr>
        <p:spPr>
          <a:xfrm>
            <a:off x="478766" y="438224"/>
            <a:ext cx="10515600" cy="142994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a:ea typeface="+mj-lt"/>
                <a:cs typeface="+mj-lt"/>
              </a:rPr>
              <a:t>T1548.003: Abuse Elevation Control Mechanism: Sudo and Sudo Caching</a:t>
            </a:r>
          </a:p>
        </p:txBody>
      </p:sp>
      <p:pic>
        <p:nvPicPr>
          <p:cNvPr id="2" name="Picture 1">
            <a:extLst>
              <a:ext uri="{FF2B5EF4-FFF2-40B4-BE49-F238E27FC236}">
                <a16:creationId xmlns:a16="http://schemas.microsoft.com/office/drawing/2014/main" id="{DC5109FF-26E8-4C27-A77A-0970CD6909E4}"/>
              </a:ext>
            </a:extLst>
          </p:cNvPr>
          <p:cNvPicPr>
            <a:picLocks noChangeAspect="1"/>
          </p:cNvPicPr>
          <p:nvPr/>
        </p:nvPicPr>
        <p:blipFill>
          <a:blip r:embed="rId2"/>
          <a:stretch>
            <a:fillRect/>
          </a:stretch>
        </p:blipFill>
        <p:spPr>
          <a:xfrm>
            <a:off x="9660194" y="5058248"/>
            <a:ext cx="2531806" cy="1799752"/>
          </a:xfrm>
          <a:prstGeom prst="rect">
            <a:avLst/>
          </a:prstGeom>
        </p:spPr>
      </p:pic>
      <p:sp>
        <p:nvSpPr>
          <p:cNvPr id="4" name="Content Placeholder 3">
            <a:extLst>
              <a:ext uri="{FF2B5EF4-FFF2-40B4-BE49-F238E27FC236}">
                <a16:creationId xmlns:a16="http://schemas.microsoft.com/office/drawing/2014/main" id="{86D5CCF9-7582-4DDA-8D8B-7328D1399905}"/>
              </a:ext>
            </a:extLst>
          </p:cNvPr>
          <p:cNvSpPr>
            <a:spLocks noGrp="1"/>
          </p:cNvSpPr>
          <p:nvPr>
            <p:ph idx="1"/>
          </p:nvPr>
        </p:nvSpPr>
        <p:spPr>
          <a:xfrm>
            <a:off x="584982" y="1870994"/>
            <a:ext cx="10515600" cy="4351338"/>
          </a:xfrm>
        </p:spPr>
        <p:txBody>
          <a:bodyPr/>
          <a:lstStyle/>
          <a:p>
            <a:r>
              <a:rPr lang="en-US" dirty="0"/>
              <a:t>“Adversaries may perform </a:t>
            </a:r>
            <a:r>
              <a:rPr lang="en-US" dirty="0" err="1"/>
              <a:t>sudo</a:t>
            </a:r>
            <a:r>
              <a:rPr lang="en-US" dirty="0"/>
              <a:t> caching and/or use the </a:t>
            </a:r>
            <a:r>
              <a:rPr lang="en-US" dirty="0" err="1"/>
              <a:t>suoders</a:t>
            </a:r>
            <a:r>
              <a:rPr lang="en-US" dirty="0"/>
              <a:t> file to elevate privileges. Adversaries may do this to execute commands as other users or spawn processes with higher privileges.”</a:t>
            </a:r>
          </a:p>
          <a:p>
            <a:r>
              <a:rPr lang="en-US" dirty="0"/>
              <a:t>“Adversaries can also abuse poor configurations of these mechanisms to escalate privileges without needing the user's password. “</a:t>
            </a:r>
          </a:p>
          <a:p>
            <a:endParaRPr lang="en-US" dirty="0"/>
          </a:p>
        </p:txBody>
      </p:sp>
    </p:spTree>
    <p:extLst>
      <p:ext uri="{BB962C8B-B14F-4D97-AF65-F5344CB8AC3E}">
        <p14:creationId xmlns:p14="http://schemas.microsoft.com/office/powerpoint/2010/main" val="20940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16E4-4AFA-4213-802F-947D4FADB6F5}"/>
              </a:ext>
            </a:extLst>
          </p:cNvPr>
          <p:cNvSpPr>
            <a:spLocks noGrp="1"/>
          </p:cNvSpPr>
          <p:nvPr>
            <p:ph type="title"/>
          </p:nvPr>
        </p:nvSpPr>
        <p:spPr>
          <a:xfrm>
            <a:off x="162464" y="2909918"/>
            <a:ext cx="6044240" cy="1325563"/>
          </a:xfrm>
        </p:spPr>
        <p:txBody>
          <a:bodyPr vert="horz" lIns="91440" tIns="45720" rIns="91440" bIns="45720" rtlCol="0" anchor="ctr">
            <a:noAutofit/>
          </a:bodyPr>
          <a:lstStyle/>
          <a:p>
            <a:r>
              <a:rPr lang="en-US" sz="8000" b="1">
                <a:latin typeface="Consolas"/>
                <a:cs typeface="Calibri Light"/>
              </a:rPr>
              <a:t>SUDOERS:~#</a:t>
            </a:r>
          </a:p>
        </p:txBody>
      </p:sp>
      <p:sp>
        <p:nvSpPr>
          <p:cNvPr id="3" name="Content Placeholder 2">
            <a:extLst>
              <a:ext uri="{FF2B5EF4-FFF2-40B4-BE49-F238E27FC236}">
                <a16:creationId xmlns:a16="http://schemas.microsoft.com/office/drawing/2014/main" id="{7614B135-AEA0-4AB7-97E5-4F4C5A68C00B}"/>
              </a:ext>
            </a:extLst>
          </p:cNvPr>
          <p:cNvSpPr>
            <a:spLocks noGrp="1"/>
          </p:cNvSpPr>
          <p:nvPr>
            <p:ph idx="1"/>
          </p:nvPr>
        </p:nvSpPr>
        <p:spPr>
          <a:xfrm>
            <a:off x="6100313" y="57210"/>
            <a:ext cx="6231147" cy="6666091"/>
          </a:xfrm>
        </p:spPr>
        <p:txBody>
          <a:bodyPr vert="horz" lIns="91440" tIns="45720" rIns="91440" bIns="45720" rtlCol="0" anchor="t">
            <a:noAutofit/>
          </a:bodyPr>
          <a:lstStyle/>
          <a:p>
            <a:pPr marL="0" indent="0">
              <a:buNone/>
            </a:pPr>
            <a:r>
              <a:rPr lang="en-US" sz="1800" b="1">
                <a:solidFill>
                  <a:srgbClr val="92D050"/>
                </a:solidFill>
                <a:ea typeface="+mn-lt"/>
                <a:cs typeface="+mn-lt"/>
              </a:rPr>
              <a:t># This file MUST be edited with the '</a:t>
            </a:r>
            <a:r>
              <a:rPr lang="en-US" sz="1800" b="1" err="1">
                <a:solidFill>
                  <a:srgbClr val="92D050"/>
                </a:solidFill>
                <a:ea typeface="+mn-lt"/>
                <a:cs typeface="+mn-lt"/>
              </a:rPr>
              <a:t>visudo</a:t>
            </a:r>
            <a:r>
              <a:rPr lang="en-US" sz="1800" b="1">
                <a:solidFill>
                  <a:srgbClr val="92D050"/>
                </a:solidFill>
                <a:ea typeface="+mn-lt"/>
                <a:cs typeface="+mn-lt"/>
              </a:rPr>
              <a:t>' command as root.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Please consider adding local content in /</a:t>
            </a:r>
            <a:r>
              <a:rPr lang="en-US" sz="1800" b="1" err="1">
                <a:solidFill>
                  <a:srgbClr val="92D050"/>
                </a:solidFill>
                <a:ea typeface="+mn-lt"/>
                <a:cs typeface="+mn-lt"/>
              </a:rPr>
              <a:t>etc</a:t>
            </a:r>
            <a:r>
              <a:rPr lang="en-US" sz="1800" b="1">
                <a:solidFill>
                  <a:srgbClr val="92D050"/>
                </a:solidFill>
                <a:ea typeface="+mn-lt"/>
                <a:cs typeface="+mn-lt"/>
              </a:rPr>
              <a:t>/</a:t>
            </a:r>
            <a:r>
              <a:rPr lang="en-US" sz="1800" b="1" err="1">
                <a:solidFill>
                  <a:srgbClr val="92D050"/>
                </a:solidFill>
                <a:ea typeface="+mn-lt"/>
                <a:cs typeface="+mn-lt"/>
              </a:rPr>
              <a:t>sudoers.d</a:t>
            </a:r>
            <a:r>
              <a:rPr lang="en-US" sz="1800" b="1">
                <a:solidFill>
                  <a:srgbClr val="92D050"/>
                </a:solidFill>
                <a:ea typeface="+mn-lt"/>
                <a:cs typeface="+mn-lt"/>
              </a:rPr>
              <a:t>/ instead of</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directly modifying this file.</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See the man page for details on how to write a </a:t>
            </a:r>
            <a:r>
              <a:rPr lang="en-US" sz="1800" b="1" err="1">
                <a:solidFill>
                  <a:srgbClr val="92D050"/>
                </a:solidFill>
                <a:ea typeface="+mn-lt"/>
                <a:cs typeface="+mn-lt"/>
              </a:rPr>
              <a:t>sudoers</a:t>
            </a:r>
            <a:r>
              <a:rPr lang="en-US" sz="1800" b="1">
                <a:solidFill>
                  <a:srgbClr val="92D050"/>
                </a:solidFill>
                <a:ea typeface="+mn-lt"/>
                <a:cs typeface="+mn-lt"/>
              </a:rPr>
              <a:t> file.</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Defaults        </a:t>
            </a:r>
            <a:r>
              <a:rPr lang="en-US" sz="1800" b="1" err="1">
                <a:solidFill>
                  <a:srgbClr val="92D050"/>
                </a:solidFill>
                <a:ea typeface="+mn-lt"/>
                <a:cs typeface="+mn-lt"/>
              </a:rPr>
              <a:t>env_reset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Defaults        </a:t>
            </a:r>
            <a:r>
              <a:rPr lang="en-US" sz="1800" b="1" err="1">
                <a:solidFill>
                  <a:srgbClr val="92D050"/>
                </a:solidFill>
                <a:ea typeface="+mn-lt"/>
                <a:cs typeface="+mn-lt"/>
              </a:rPr>
              <a:t>mail_badpass</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Defaults        </a:t>
            </a:r>
            <a:r>
              <a:rPr lang="en-US" sz="1800" b="1" err="1">
                <a:solidFill>
                  <a:srgbClr val="92D050"/>
                </a:solidFill>
                <a:ea typeface="+mn-lt"/>
                <a:cs typeface="+mn-lt"/>
              </a:rPr>
              <a:t>secure_path</a:t>
            </a:r>
            <a:r>
              <a:rPr lang="en-US" sz="1800" b="1">
                <a:solidFill>
                  <a:srgbClr val="92D050"/>
                </a:solidFill>
                <a:ea typeface="+mn-lt"/>
                <a:cs typeface="+mn-lt"/>
              </a:rPr>
              <a:t>="/</a:t>
            </a:r>
            <a:r>
              <a:rPr lang="en-US" sz="1800" b="1" err="1">
                <a:solidFill>
                  <a:srgbClr val="92D050"/>
                </a:solidFill>
                <a:ea typeface="+mn-lt"/>
                <a:cs typeface="+mn-lt"/>
              </a:rPr>
              <a:t>usr</a:t>
            </a:r>
            <a:r>
              <a:rPr lang="en-US" sz="1800" b="1">
                <a:solidFill>
                  <a:srgbClr val="92D050"/>
                </a:solidFill>
                <a:ea typeface="+mn-lt"/>
                <a:cs typeface="+mn-lt"/>
              </a:rPr>
              <a:t>/local/</a:t>
            </a:r>
            <a:r>
              <a:rPr lang="en-US" sz="1800" b="1" err="1">
                <a:solidFill>
                  <a:srgbClr val="92D050"/>
                </a:solidFill>
                <a:ea typeface="+mn-lt"/>
                <a:cs typeface="+mn-lt"/>
              </a:rPr>
              <a:t>sbin</a:t>
            </a:r>
            <a:r>
              <a:rPr lang="en-US" sz="1800" b="1">
                <a:solidFill>
                  <a:srgbClr val="92D050"/>
                </a:solidFill>
                <a:ea typeface="+mn-lt"/>
                <a:cs typeface="+mn-lt"/>
              </a:rPr>
              <a:t>:/</a:t>
            </a:r>
            <a:r>
              <a:rPr lang="en-US" sz="1800" b="1" err="1">
                <a:solidFill>
                  <a:srgbClr val="92D050"/>
                </a:solidFill>
                <a:ea typeface="+mn-lt"/>
                <a:cs typeface="+mn-lt"/>
              </a:rPr>
              <a:t>usr</a:t>
            </a:r>
            <a:r>
              <a:rPr lang="en-US" sz="1800" b="1">
                <a:solidFill>
                  <a:srgbClr val="92D050"/>
                </a:solidFill>
                <a:ea typeface="+mn-lt"/>
                <a:cs typeface="+mn-lt"/>
              </a:rPr>
              <a:t>/local/bin:/</a:t>
            </a:r>
            <a:r>
              <a:rPr lang="en-US" sz="1800" b="1" err="1">
                <a:solidFill>
                  <a:srgbClr val="92D050"/>
                </a:solidFill>
                <a:ea typeface="+mn-lt"/>
                <a:cs typeface="+mn-lt"/>
              </a:rPr>
              <a:t>usr</a:t>
            </a:r>
            <a:r>
              <a:rPr lang="en-US" sz="1800" b="1">
                <a:solidFill>
                  <a:srgbClr val="92D050"/>
                </a:solidFill>
                <a:ea typeface="+mn-lt"/>
                <a:cs typeface="+mn-lt"/>
              </a:rPr>
              <a:t>/</a:t>
            </a:r>
            <a:r>
              <a:rPr lang="en-US" sz="1800" b="1" err="1">
                <a:solidFill>
                  <a:srgbClr val="92D050"/>
                </a:solidFill>
                <a:ea typeface="+mn-lt"/>
                <a:cs typeface="+mn-lt"/>
              </a:rPr>
              <a:t>sbin</a:t>
            </a:r>
            <a:r>
              <a:rPr lang="en-US" sz="1800" b="1">
                <a:solidFill>
                  <a:srgbClr val="92D050"/>
                </a:solidFill>
                <a:ea typeface="+mn-lt"/>
                <a:cs typeface="+mn-lt"/>
              </a:rPr>
              <a:t>:/</a:t>
            </a:r>
            <a:r>
              <a:rPr lang="en-US" sz="1800" b="1" err="1">
                <a:solidFill>
                  <a:srgbClr val="92D050"/>
                </a:solidFill>
                <a:ea typeface="+mn-lt"/>
                <a:cs typeface="+mn-lt"/>
              </a:rPr>
              <a:t>usr</a:t>
            </a:r>
            <a:r>
              <a:rPr lang="en-US" sz="1800" b="1">
                <a:solidFill>
                  <a:srgbClr val="92D050"/>
                </a:solidFill>
                <a:ea typeface="+mn-lt"/>
                <a:cs typeface="+mn-lt"/>
              </a:rPr>
              <a:t>/bin:/</a:t>
            </a:r>
            <a:r>
              <a:rPr lang="en-US" sz="1800" b="1" err="1">
                <a:solidFill>
                  <a:srgbClr val="92D050"/>
                </a:solidFill>
                <a:ea typeface="+mn-lt"/>
                <a:cs typeface="+mn-lt"/>
              </a:rPr>
              <a:t>sbin</a:t>
            </a:r>
            <a:r>
              <a:rPr lang="en-US" sz="1800" b="1">
                <a:solidFill>
                  <a:srgbClr val="92D050"/>
                </a:solidFill>
                <a:ea typeface="+mn-lt"/>
                <a:cs typeface="+mn-lt"/>
              </a:rPr>
              <a:t>:/bin"</a:t>
            </a:r>
            <a:endParaRPr lang="en-US" sz="1800" b="1">
              <a:solidFill>
                <a:srgbClr val="92D050"/>
              </a:solidFill>
              <a:cs typeface="Calibri" panose="020F0502020204030204"/>
            </a:endParaRPr>
          </a:p>
          <a:p>
            <a:pPr marL="0" indent="0">
              <a:buNone/>
            </a:pP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Host alias specification</a:t>
            </a:r>
            <a:endParaRPr lang="en-US" sz="1800" b="1">
              <a:solidFill>
                <a:srgbClr val="92D050"/>
              </a:solidFill>
              <a:cs typeface="Calibri" panose="020F0502020204030204"/>
            </a:endParaRPr>
          </a:p>
          <a:p>
            <a:pPr marL="0" indent="0">
              <a:buNone/>
            </a:pP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User alias specification</a:t>
            </a:r>
            <a:endParaRPr lang="en-US" sz="1800" b="1">
              <a:solidFill>
                <a:srgbClr val="92D050"/>
              </a:solidFill>
              <a:cs typeface="Calibri" panose="020F0502020204030204"/>
            </a:endParaRPr>
          </a:p>
          <a:p>
            <a:pPr marL="0" indent="0">
              <a:buNone/>
            </a:pP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a:t>
            </a:r>
            <a:r>
              <a:rPr lang="en-US" sz="1800" b="1" err="1">
                <a:solidFill>
                  <a:srgbClr val="92D050"/>
                </a:solidFill>
                <a:ea typeface="+mn-lt"/>
                <a:cs typeface="+mn-lt"/>
              </a:rPr>
              <a:t>Cmnd</a:t>
            </a:r>
            <a:r>
              <a:rPr lang="en-US" sz="1800" b="1">
                <a:solidFill>
                  <a:srgbClr val="92D050"/>
                </a:solidFill>
                <a:ea typeface="+mn-lt"/>
                <a:cs typeface="+mn-lt"/>
              </a:rPr>
              <a:t> alias specification</a:t>
            </a:r>
            <a:endParaRPr lang="en-US" sz="1800" b="1" err="1">
              <a:cs typeface="Calibri" panose="020F0502020204030204"/>
            </a:endParaRPr>
          </a:p>
        </p:txBody>
      </p:sp>
      <p:pic>
        <p:nvPicPr>
          <p:cNvPr id="4" name="Picture 3">
            <a:extLst>
              <a:ext uri="{FF2B5EF4-FFF2-40B4-BE49-F238E27FC236}">
                <a16:creationId xmlns:a16="http://schemas.microsoft.com/office/drawing/2014/main" id="{EC1C2E23-FD1E-4BA6-8F44-F6614D17F263}"/>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51822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a:cs typeface="Calibri Light"/>
              </a:rPr>
              <a:t>Super high level </a:t>
            </a:r>
            <a:r>
              <a:rPr lang="en-US" err="1">
                <a:cs typeface="Calibri Light"/>
              </a:rPr>
              <a:t>Sudoers</a:t>
            </a:r>
            <a:r>
              <a:rPr lang="en-US">
                <a:cs typeface="Calibri Light"/>
              </a:rPr>
              <a:t> pt1</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1065225"/>
            <a:ext cx="10515600" cy="5789070"/>
          </a:xfrm>
        </p:spPr>
        <p:txBody>
          <a:bodyPr vert="horz" lIns="91440" tIns="45720" rIns="91440" bIns="45720" rtlCol="0" anchor="t">
            <a:normAutofit/>
          </a:bodyPr>
          <a:lstStyle/>
          <a:p>
            <a:r>
              <a:rPr lang="en-US" i="1" u="sng">
                <a:latin typeface="Calibri"/>
                <a:ea typeface="+mn-lt"/>
                <a:cs typeface="+mn-lt"/>
              </a:rPr>
              <a:t>The</a:t>
            </a:r>
            <a:r>
              <a:rPr lang="en-US" u="sng">
                <a:latin typeface="Calibri"/>
                <a:ea typeface="+mn-lt"/>
                <a:cs typeface="+mn-lt"/>
              </a:rPr>
              <a:t> </a:t>
            </a:r>
            <a:r>
              <a:rPr lang="en-US">
                <a:latin typeface="Calibri"/>
                <a:ea typeface="+mn-lt"/>
                <a:cs typeface="+mn-lt"/>
              </a:rPr>
              <a:t>primary configurable file by which </a:t>
            </a:r>
            <a:r>
              <a:rPr lang="en-US" err="1">
                <a:latin typeface="Calibri"/>
                <a:ea typeface="+mn-lt"/>
                <a:cs typeface="+mn-lt"/>
              </a:rPr>
              <a:t>sudo</a:t>
            </a:r>
            <a:r>
              <a:rPr lang="en-US">
                <a:latin typeface="Calibri"/>
                <a:ea typeface="+mn-lt"/>
                <a:cs typeface="+mn-lt"/>
              </a:rPr>
              <a:t> permissions are made</a:t>
            </a:r>
          </a:p>
          <a:p>
            <a:r>
              <a:rPr lang="en-US">
                <a:latin typeface="Calibri"/>
                <a:ea typeface="+mn-lt"/>
                <a:cs typeface="+mn-lt"/>
              </a:rPr>
              <a:t>Resides in /</a:t>
            </a:r>
            <a:r>
              <a:rPr lang="en-US" err="1">
                <a:latin typeface="Calibri"/>
                <a:ea typeface="+mn-lt"/>
                <a:cs typeface="+mn-lt"/>
              </a:rPr>
              <a:t>etc</a:t>
            </a:r>
            <a:r>
              <a:rPr lang="en-US">
                <a:latin typeface="Calibri"/>
                <a:ea typeface="+mn-lt"/>
                <a:cs typeface="+mn-lt"/>
              </a:rPr>
              <a:t>/</a:t>
            </a:r>
            <a:r>
              <a:rPr lang="en-US" err="1">
                <a:latin typeface="Calibri"/>
                <a:ea typeface="+mn-lt"/>
                <a:cs typeface="+mn-lt"/>
              </a:rPr>
              <a:t>sudoers</a:t>
            </a:r>
            <a:r>
              <a:rPr lang="en-US">
                <a:latin typeface="Calibri"/>
                <a:ea typeface="+mn-lt"/>
                <a:cs typeface="+mn-lt"/>
              </a:rPr>
              <a:t> by default</a:t>
            </a:r>
          </a:p>
          <a:p>
            <a:r>
              <a:rPr lang="en-US">
                <a:latin typeface="Calibri"/>
                <a:ea typeface="+mn-lt"/>
                <a:cs typeface="+mn-lt"/>
              </a:rPr>
              <a:t>It </a:t>
            </a:r>
            <a:r>
              <a:rPr lang="en-US" i="1">
                <a:latin typeface="Calibri"/>
                <a:ea typeface="+mn-lt"/>
                <a:cs typeface="+mn-lt"/>
              </a:rPr>
              <a:t>can</a:t>
            </a:r>
            <a:r>
              <a:rPr lang="en-US">
                <a:latin typeface="Calibri"/>
                <a:ea typeface="+mn-lt"/>
                <a:cs typeface="+mn-lt"/>
              </a:rPr>
              <a:t> be edited with whatever editor by root</a:t>
            </a:r>
          </a:p>
          <a:p>
            <a:r>
              <a:rPr lang="en-US">
                <a:latin typeface="Calibri"/>
                <a:ea typeface="+mn-lt"/>
                <a:cs typeface="+mn-lt"/>
              </a:rPr>
              <a:t>It </a:t>
            </a:r>
            <a:r>
              <a:rPr lang="en-US" i="1">
                <a:latin typeface="Calibri"/>
                <a:ea typeface="+mn-lt"/>
                <a:cs typeface="+mn-lt"/>
              </a:rPr>
              <a:t>should</a:t>
            </a:r>
            <a:r>
              <a:rPr lang="en-US">
                <a:latin typeface="Calibri"/>
                <a:ea typeface="+mn-lt"/>
                <a:cs typeface="+mn-lt"/>
              </a:rPr>
              <a:t> be edited using something more secure (</a:t>
            </a:r>
            <a:r>
              <a:rPr lang="en-US" err="1">
                <a:latin typeface="Calibri"/>
                <a:ea typeface="+mn-lt"/>
                <a:cs typeface="+mn-lt"/>
              </a:rPr>
              <a:t>ie</a:t>
            </a:r>
            <a:r>
              <a:rPr lang="en-US">
                <a:latin typeface="Calibri"/>
                <a:ea typeface="+mn-lt"/>
                <a:cs typeface="+mn-lt"/>
              </a:rPr>
              <a:t> </a:t>
            </a:r>
            <a:r>
              <a:rPr lang="en-US" i="1" err="1">
                <a:latin typeface="Calibri"/>
                <a:ea typeface="+mn-lt"/>
                <a:cs typeface="+mn-lt"/>
              </a:rPr>
              <a:t>visudo</a:t>
            </a:r>
            <a:r>
              <a:rPr lang="en-US">
                <a:latin typeface="Calibri"/>
                <a:ea typeface="+mn-lt"/>
                <a:cs typeface="+mn-lt"/>
              </a:rPr>
              <a:t>)</a:t>
            </a:r>
          </a:p>
          <a:p>
            <a:r>
              <a:rPr lang="en-US">
                <a:latin typeface="Calibri"/>
                <a:ea typeface="+mn-lt"/>
                <a:cs typeface="+mn-lt"/>
              </a:rPr>
              <a:t>It's picky on syntax, errors affects all users.</a:t>
            </a:r>
          </a:p>
          <a:p>
            <a:pPr lvl="1"/>
            <a:r>
              <a:rPr lang="en-US">
                <a:latin typeface="Calibri"/>
                <a:ea typeface="+mn-lt"/>
                <a:cs typeface="+mn-lt"/>
              </a:rPr>
              <a:t>Best to make a copy, perform edits, and then use </a:t>
            </a:r>
            <a:r>
              <a:rPr lang="en-US" err="1">
                <a:latin typeface="Calibri"/>
                <a:ea typeface="+mn-lt"/>
                <a:cs typeface="+mn-lt"/>
              </a:rPr>
              <a:t>visudo</a:t>
            </a:r>
            <a:r>
              <a:rPr lang="en-US">
                <a:latin typeface="Calibri"/>
                <a:ea typeface="+mn-lt"/>
                <a:cs typeface="+mn-lt"/>
              </a:rPr>
              <a:t> for syntax checking</a:t>
            </a:r>
          </a:p>
          <a:p>
            <a:pPr lvl="1"/>
            <a:r>
              <a:rPr lang="en-US" b="1" err="1">
                <a:solidFill>
                  <a:srgbClr val="92D050"/>
                </a:solidFill>
                <a:latin typeface="Consolas"/>
                <a:ea typeface="+mn-lt"/>
                <a:cs typeface="+mn-lt"/>
              </a:rPr>
              <a:t>visudo</a:t>
            </a:r>
            <a:r>
              <a:rPr lang="en-US" b="1">
                <a:solidFill>
                  <a:srgbClr val="92D050"/>
                </a:solidFill>
                <a:latin typeface="Consolas"/>
                <a:ea typeface="+mn-lt"/>
                <a:cs typeface="+mn-lt"/>
              </a:rPr>
              <a:t> -</a:t>
            </a:r>
            <a:r>
              <a:rPr lang="en-US" b="1" err="1">
                <a:solidFill>
                  <a:srgbClr val="92D050"/>
                </a:solidFill>
                <a:latin typeface="Consolas"/>
                <a:ea typeface="+mn-lt"/>
                <a:cs typeface="+mn-lt"/>
              </a:rPr>
              <a:t>cf</a:t>
            </a:r>
            <a:r>
              <a:rPr lang="en-US" b="1">
                <a:solidFill>
                  <a:srgbClr val="92D050"/>
                </a:solidFill>
                <a:latin typeface="Consolas"/>
                <a:ea typeface="+mn-lt"/>
                <a:cs typeface="+mn-lt"/>
              </a:rPr>
              <a:t> /var/</a:t>
            </a:r>
            <a:r>
              <a:rPr lang="en-US" b="1" err="1">
                <a:solidFill>
                  <a:srgbClr val="92D050"/>
                </a:solidFill>
                <a:latin typeface="Consolas"/>
                <a:ea typeface="+mn-lt"/>
                <a:cs typeface="+mn-lt"/>
              </a:rPr>
              <a:t>tmp</a:t>
            </a:r>
            <a:r>
              <a:rPr lang="en-US" b="1">
                <a:solidFill>
                  <a:srgbClr val="92D050"/>
                </a:solidFill>
                <a:latin typeface="Consolas"/>
                <a:ea typeface="+mn-lt"/>
                <a:cs typeface="+mn-lt"/>
              </a:rPr>
              <a:t>/</a:t>
            </a:r>
            <a:r>
              <a:rPr lang="en-US" b="1" err="1">
                <a:solidFill>
                  <a:srgbClr val="92D050"/>
                </a:solidFill>
                <a:latin typeface="Consolas"/>
                <a:ea typeface="+mn-lt"/>
                <a:cs typeface="+mn-lt"/>
              </a:rPr>
              <a:t>sudoers.new</a:t>
            </a:r>
            <a:endParaRPr lang="en-US" b="1">
              <a:solidFill>
                <a:srgbClr val="92D050"/>
              </a:solidFill>
              <a:latin typeface="Consolas"/>
              <a:ea typeface="+mn-lt"/>
              <a:cs typeface="+mn-lt"/>
            </a:endParaRPr>
          </a:p>
        </p:txBody>
      </p:sp>
      <p:pic>
        <p:nvPicPr>
          <p:cNvPr id="4" name="Picture 3">
            <a:extLst>
              <a:ext uri="{FF2B5EF4-FFF2-40B4-BE49-F238E27FC236}">
                <a16:creationId xmlns:a16="http://schemas.microsoft.com/office/drawing/2014/main" id="{DD016CCF-E785-4BF2-BB24-C3B4E0DE19A5}"/>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63032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a:cs typeface="Calibri Light"/>
              </a:rPr>
              <a:t>Super high level </a:t>
            </a:r>
            <a:r>
              <a:rPr lang="en-US" err="1">
                <a:cs typeface="Calibri Light"/>
              </a:rPr>
              <a:t>Sudoers</a:t>
            </a:r>
            <a:r>
              <a:rPr lang="en-US">
                <a:cs typeface="Calibri Light"/>
              </a:rPr>
              <a:t> pt2</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579408" y="1367149"/>
            <a:ext cx="11752052" cy="5357749"/>
          </a:xfrm>
        </p:spPr>
        <p:txBody>
          <a:bodyPr vert="horz" lIns="91440" tIns="45720" rIns="91440" bIns="45720" rtlCol="0" anchor="t">
            <a:noAutofit/>
          </a:bodyPr>
          <a:lstStyle/>
          <a:p>
            <a:r>
              <a:rPr lang="en-US">
                <a:solidFill>
                  <a:srgbClr val="FFFFFF"/>
                </a:solidFill>
                <a:latin typeface="Consolas"/>
                <a:ea typeface="+mn-lt"/>
                <a:cs typeface="+mn-lt"/>
              </a:rPr>
              <a:t>Error in syntax</a:t>
            </a:r>
          </a:p>
          <a:p>
            <a:pPr marL="0" indent="0">
              <a:buNone/>
            </a:pPr>
            <a:r>
              <a:rPr lang="en-US" b="1">
                <a:solidFill>
                  <a:srgbClr val="92D050"/>
                </a:solidFill>
                <a:latin typeface="Consolas"/>
                <a:ea typeface="+mn-lt"/>
                <a:cs typeface="+mn-lt"/>
              </a:rPr>
              <a:t>&gt;&gt;&gt; /</a:t>
            </a:r>
            <a:r>
              <a:rPr lang="en-US" b="1" err="1">
                <a:solidFill>
                  <a:srgbClr val="92D050"/>
                </a:solidFill>
                <a:latin typeface="Consolas"/>
                <a:ea typeface="+mn-lt"/>
                <a:cs typeface="+mn-lt"/>
              </a:rPr>
              <a:t>etc</a:t>
            </a:r>
            <a:r>
              <a:rPr lang="en-US" b="1">
                <a:solidFill>
                  <a:srgbClr val="92D050"/>
                </a:solidFill>
                <a:latin typeface="Consolas"/>
                <a:ea typeface="+mn-lt"/>
                <a:cs typeface="+mn-lt"/>
              </a:rPr>
              <a:t>/</a:t>
            </a:r>
            <a:r>
              <a:rPr lang="en-US" b="1" err="1">
                <a:solidFill>
                  <a:srgbClr val="92D050"/>
                </a:solidFill>
                <a:latin typeface="Consolas"/>
                <a:ea typeface="+mn-lt"/>
                <a:cs typeface="+mn-lt"/>
              </a:rPr>
              <a:t>sudoers.myedits</a:t>
            </a:r>
            <a:r>
              <a:rPr lang="en-US" b="1">
                <a:solidFill>
                  <a:srgbClr val="92D050"/>
                </a:solidFill>
                <a:latin typeface="Consolas"/>
                <a:ea typeface="+mn-lt"/>
                <a:cs typeface="+mn-lt"/>
              </a:rPr>
              <a:t>: syntax error near line 15 &lt;&lt;&lt;</a:t>
            </a:r>
          </a:p>
          <a:p>
            <a:pPr marL="0" indent="0">
              <a:buNone/>
            </a:pPr>
            <a:r>
              <a:rPr lang="en-US" b="1">
                <a:solidFill>
                  <a:srgbClr val="92D050"/>
                </a:solidFill>
                <a:latin typeface="Consolas"/>
                <a:ea typeface="+mn-lt"/>
                <a:cs typeface="+mn-lt"/>
              </a:rPr>
              <a:t>parse error in /</a:t>
            </a:r>
            <a:r>
              <a:rPr lang="en-US" b="1" err="1">
                <a:solidFill>
                  <a:srgbClr val="92D050"/>
                </a:solidFill>
                <a:latin typeface="Consolas"/>
                <a:ea typeface="+mn-lt"/>
                <a:cs typeface="+mn-lt"/>
              </a:rPr>
              <a:t>etc</a:t>
            </a:r>
            <a:r>
              <a:rPr lang="en-US" b="1">
                <a:solidFill>
                  <a:srgbClr val="92D050"/>
                </a:solidFill>
                <a:latin typeface="Consolas"/>
                <a:ea typeface="+mn-lt"/>
                <a:cs typeface="+mn-lt"/>
              </a:rPr>
              <a:t>/</a:t>
            </a:r>
            <a:r>
              <a:rPr lang="en-US" b="1" err="1">
                <a:solidFill>
                  <a:srgbClr val="92D050"/>
                </a:solidFill>
                <a:latin typeface="Consolas"/>
                <a:ea typeface="+mn-lt"/>
                <a:cs typeface="+mn-lt"/>
              </a:rPr>
              <a:t>sudoers.myedits</a:t>
            </a:r>
            <a:r>
              <a:rPr lang="en-US" b="1">
                <a:solidFill>
                  <a:srgbClr val="92D050"/>
                </a:solidFill>
                <a:latin typeface="Consolas"/>
                <a:ea typeface="+mn-lt"/>
                <a:cs typeface="+mn-lt"/>
              </a:rPr>
              <a:t> near line 15</a:t>
            </a:r>
          </a:p>
          <a:p>
            <a:pPr marL="0" indent="0">
              <a:buNone/>
            </a:pPr>
            <a:endParaRPr lang="en-US" b="1" dirty="0">
              <a:solidFill>
                <a:srgbClr val="92D050"/>
              </a:solidFill>
              <a:latin typeface="Consolas"/>
              <a:cs typeface="Calibri" panose="020F0502020204030204"/>
            </a:endParaRPr>
          </a:p>
          <a:p>
            <a:pPr marL="0" indent="0">
              <a:buNone/>
            </a:pPr>
            <a:endParaRPr lang="en-US" b="1" dirty="0">
              <a:solidFill>
                <a:srgbClr val="92D050"/>
              </a:solidFill>
              <a:latin typeface="Consolas"/>
              <a:cs typeface="Calibri" panose="020F0502020204030204"/>
            </a:endParaRPr>
          </a:p>
          <a:p>
            <a:pPr>
              <a:buFont typeface="Arial"/>
              <a:buChar char="•"/>
            </a:pPr>
            <a:r>
              <a:rPr lang="en-US">
                <a:solidFill>
                  <a:srgbClr val="FFFFFF"/>
                </a:solidFill>
                <a:latin typeface="Consolas"/>
                <a:cs typeface="Calibri" panose="020F0502020204030204"/>
              </a:rPr>
              <a:t>OK</a:t>
            </a:r>
            <a:endParaRPr lang="en-US">
              <a:ea typeface="+mn-lt"/>
              <a:cs typeface="+mn-lt"/>
            </a:endParaRPr>
          </a:p>
          <a:p>
            <a:pPr>
              <a:buNone/>
            </a:pPr>
            <a:r>
              <a:rPr lang="en-US" b="1">
                <a:solidFill>
                  <a:srgbClr val="92D050"/>
                </a:solidFill>
                <a:latin typeface="Consolas"/>
                <a:ea typeface="+mn-lt"/>
                <a:cs typeface="+mn-lt"/>
              </a:rPr>
              <a:t>/</a:t>
            </a:r>
            <a:r>
              <a:rPr lang="en-US" b="1" err="1">
                <a:solidFill>
                  <a:srgbClr val="92D050"/>
                </a:solidFill>
                <a:latin typeface="Consolas"/>
                <a:ea typeface="+mn-lt"/>
                <a:cs typeface="+mn-lt"/>
              </a:rPr>
              <a:t>etc</a:t>
            </a:r>
            <a:r>
              <a:rPr lang="en-US" b="1">
                <a:solidFill>
                  <a:srgbClr val="92D050"/>
                </a:solidFill>
                <a:latin typeface="Consolas"/>
                <a:ea typeface="+mn-lt"/>
                <a:cs typeface="+mn-lt"/>
              </a:rPr>
              <a:t>/</a:t>
            </a:r>
            <a:r>
              <a:rPr lang="en-US" b="1" err="1">
                <a:solidFill>
                  <a:srgbClr val="92D050"/>
                </a:solidFill>
                <a:latin typeface="Consolas"/>
                <a:ea typeface="+mn-lt"/>
                <a:cs typeface="+mn-lt"/>
              </a:rPr>
              <a:t>sudoers.myedits</a:t>
            </a:r>
            <a:r>
              <a:rPr lang="en-US" b="1">
                <a:solidFill>
                  <a:srgbClr val="92D050"/>
                </a:solidFill>
                <a:latin typeface="Consolas"/>
                <a:ea typeface="+mn-lt"/>
                <a:cs typeface="+mn-lt"/>
              </a:rPr>
              <a:t>: parsed OK</a:t>
            </a:r>
            <a:endParaRPr lang="en-US" b="1">
              <a:solidFill>
                <a:srgbClr val="92D050"/>
              </a:solidFill>
              <a:latin typeface="Consolas"/>
              <a:cs typeface="Calibri"/>
            </a:endParaRPr>
          </a:p>
          <a:p>
            <a:pPr marL="0" indent="0">
              <a:buNone/>
            </a:pPr>
            <a:r>
              <a:rPr lang="en-US" b="1">
                <a:solidFill>
                  <a:srgbClr val="92D050"/>
                </a:solidFill>
                <a:latin typeface="Consolas"/>
                <a:ea typeface="+mn-lt"/>
                <a:cs typeface="+mn-lt"/>
              </a:rPr>
              <a:t>/</a:t>
            </a:r>
            <a:r>
              <a:rPr lang="en-US" b="1" err="1">
                <a:solidFill>
                  <a:srgbClr val="92D050"/>
                </a:solidFill>
                <a:latin typeface="Consolas"/>
                <a:ea typeface="+mn-lt"/>
                <a:cs typeface="+mn-lt"/>
              </a:rPr>
              <a:t>etc</a:t>
            </a:r>
            <a:r>
              <a:rPr lang="en-US" b="1">
                <a:solidFill>
                  <a:srgbClr val="92D050"/>
                </a:solidFill>
                <a:latin typeface="Consolas"/>
                <a:ea typeface="+mn-lt"/>
                <a:cs typeface="+mn-lt"/>
              </a:rPr>
              <a:t>/</a:t>
            </a:r>
            <a:r>
              <a:rPr lang="en-US" b="1" err="1">
                <a:solidFill>
                  <a:srgbClr val="92D050"/>
                </a:solidFill>
                <a:latin typeface="Consolas"/>
                <a:ea typeface="+mn-lt"/>
                <a:cs typeface="+mn-lt"/>
              </a:rPr>
              <a:t>sudoers.d</a:t>
            </a:r>
            <a:r>
              <a:rPr lang="en-US" b="1">
                <a:solidFill>
                  <a:srgbClr val="92D050"/>
                </a:solidFill>
                <a:latin typeface="Consolas"/>
                <a:ea typeface="+mn-lt"/>
                <a:cs typeface="+mn-lt"/>
              </a:rPr>
              <a:t>/README: parsed OK</a:t>
            </a:r>
            <a:endParaRPr lang="en-US" b="1">
              <a:solidFill>
                <a:srgbClr val="92D050"/>
              </a:solidFill>
              <a:latin typeface="Consolas"/>
            </a:endParaRPr>
          </a:p>
        </p:txBody>
      </p:sp>
      <p:pic>
        <p:nvPicPr>
          <p:cNvPr id="4" name="Picture 3">
            <a:extLst>
              <a:ext uri="{FF2B5EF4-FFF2-40B4-BE49-F238E27FC236}">
                <a16:creationId xmlns:a16="http://schemas.microsoft.com/office/drawing/2014/main" id="{C9203F48-8B35-45FA-8690-9E9F7FFECB83}"/>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64861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pt1</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978961"/>
            <a:ext cx="10515600" cy="5875334"/>
          </a:xfrm>
        </p:spPr>
        <p:txBody>
          <a:bodyPr vert="horz" lIns="91440" tIns="45720" rIns="91440" bIns="45720" rtlCol="0" anchor="t">
            <a:normAutofit/>
          </a:bodyPr>
          <a:lstStyle/>
          <a:p>
            <a:r>
              <a:rPr lang="en-US" b="1">
                <a:latin typeface="Consolas"/>
                <a:cs typeface="Calibri"/>
              </a:rPr>
              <a:t>"</a:t>
            </a:r>
            <a:r>
              <a:rPr lang="en-US">
                <a:ea typeface="+mn-lt"/>
                <a:cs typeface="+mn-lt"/>
              </a:rPr>
              <a:t>The </a:t>
            </a:r>
            <a:r>
              <a:rPr lang="en-US" i="1" err="1">
                <a:ea typeface="+mn-lt"/>
                <a:cs typeface="+mn-lt"/>
              </a:rPr>
              <a:t>sudoers</a:t>
            </a:r>
            <a:r>
              <a:rPr lang="en-US">
                <a:ea typeface="+mn-lt"/>
                <a:cs typeface="+mn-lt"/>
              </a:rPr>
              <a:t> security policy requires that most users authenticate themselves before they can use </a:t>
            </a:r>
            <a:r>
              <a:rPr lang="en-US" b="1" err="1">
                <a:latin typeface="Consolas"/>
                <a:cs typeface="Calibri"/>
              </a:rPr>
              <a:t>sudo</a:t>
            </a:r>
            <a:r>
              <a:rPr lang="en-US">
                <a:ea typeface="+mn-lt"/>
                <a:cs typeface="+mn-lt"/>
              </a:rPr>
              <a:t>. A password is not required if the invoking user is root, if the target user is the same as the invoking user, or if the policy has disabled authentication for the user or command. "</a:t>
            </a:r>
            <a:endParaRPr lang="en-US">
              <a:cs typeface="Calibri"/>
            </a:endParaRPr>
          </a:p>
          <a:p>
            <a:r>
              <a:rPr lang="en-US">
                <a:ea typeface="+mn-lt"/>
                <a:cs typeface="+mn-lt"/>
              </a:rPr>
              <a:t>"Unlike </a:t>
            </a:r>
            <a:r>
              <a:rPr lang="en-US" err="1">
                <a:ea typeface="+mn-lt"/>
                <a:cs typeface="+mn-lt"/>
              </a:rPr>
              <a:t>su</a:t>
            </a:r>
            <a:r>
              <a:rPr lang="en-US">
                <a:ea typeface="+mn-lt"/>
                <a:cs typeface="+mn-lt"/>
              </a:rPr>
              <a:t>(1), when </a:t>
            </a:r>
            <a:r>
              <a:rPr lang="en-US" i="1" err="1">
                <a:ea typeface="+mn-lt"/>
                <a:cs typeface="+mn-lt"/>
              </a:rPr>
              <a:t>sudoers</a:t>
            </a:r>
            <a:r>
              <a:rPr lang="en-US">
                <a:ea typeface="+mn-lt"/>
                <a:cs typeface="+mn-lt"/>
              </a:rPr>
              <a:t> requires authentication, it validates the invoking user's credentials, not the target user's (or root's) credentials. This can be changed via the </a:t>
            </a:r>
            <a:r>
              <a:rPr lang="en-US" i="1" err="1">
                <a:ea typeface="+mn-lt"/>
                <a:cs typeface="+mn-lt"/>
              </a:rPr>
              <a:t>rootpw</a:t>
            </a:r>
            <a:r>
              <a:rPr lang="en-US">
                <a:ea typeface="+mn-lt"/>
                <a:cs typeface="+mn-lt"/>
              </a:rPr>
              <a:t>, </a:t>
            </a:r>
            <a:r>
              <a:rPr lang="en-US" i="1" err="1">
                <a:ea typeface="+mn-lt"/>
                <a:cs typeface="+mn-lt"/>
              </a:rPr>
              <a:t>targetpw</a:t>
            </a:r>
            <a:r>
              <a:rPr lang="en-US">
                <a:ea typeface="+mn-lt"/>
                <a:cs typeface="+mn-lt"/>
              </a:rPr>
              <a:t> and </a:t>
            </a:r>
            <a:r>
              <a:rPr lang="en-US" i="1" err="1">
                <a:ea typeface="+mn-lt"/>
                <a:cs typeface="+mn-lt"/>
              </a:rPr>
              <a:t>runaspw</a:t>
            </a:r>
            <a:r>
              <a:rPr lang="en-US">
                <a:ea typeface="+mn-lt"/>
                <a:cs typeface="+mn-lt"/>
              </a:rPr>
              <a:t> flags, described later."</a:t>
            </a:r>
            <a:endParaRPr lang="en-US">
              <a:cs typeface="Calibri" panose="020F0502020204030204"/>
            </a:endParaRPr>
          </a:p>
          <a:p>
            <a:pPr lvl="1"/>
            <a:r>
              <a:rPr lang="en-US">
                <a:cs typeface="Calibri" panose="020F0502020204030204"/>
              </a:rPr>
              <a:t>Ref: </a:t>
            </a:r>
            <a:r>
              <a:rPr lang="en-US">
                <a:ea typeface="+mn-lt"/>
                <a:cs typeface="+mn-lt"/>
                <a:hlinkClick r:id="rId2"/>
              </a:rPr>
              <a:t>https://www.sudo.ws/man/1.8.15/sudoers.man.html</a:t>
            </a:r>
            <a:endParaRPr lang="en-US">
              <a:ea typeface="+mn-lt"/>
              <a:cs typeface="+mn-lt"/>
            </a:endParaRPr>
          </a:p>
        </p:txBody>
      </p:sp>
      <p:pic>
        <p:nvPicPr>
          <p:cNvPr id="4" name="Picture 3">
            <a:extLst>
              <a:ext uri="{FF2B5EF4-FFF2-40B4-BE49-F238E27FC236}">
                <a16:creationId xmlns:a16="http://schemas.microsoft.com/office/drawing/2014/main" id="{702FFE08-6B23-43FA-B269-B93B69B943E8}"/>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412002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pt2</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1297615"/>
            <a:ext cx="10515600" cy="5556680"/>
          </a:xfrm>
        </p:spPr>
        <p:txBody>
          <a:bodyPr vert="horz" lIns="91440" tIns="45720" rIns="91440" bIns="45720" rtlCol="0" anchor="t">
            <a:normAutofit/>
          </a:bodyPr>
          <a:lstStyle/>
          <a:p>
            <a:r>
              <a:rPr lang="en-US">
                <a:ea typeface="+mn-lt"/>
                <a:cs typeface="+mn-lt"/>
              </a:rPr>
              <a:t>"The </a:t>
            </a:r>
            <a:r>
              <a:rPr lang="en-US" err="1">
                <a:ea typeface="+mn-lt"/>
                <a:cs typeface="+mn-lt"/>
              </a:rPr>
              <a:t>sudoers</a:t>
            </a:r>
            <a:r>
              <a:rPr lang="en-US">
                <a:ea typeface="+mn-lt"/>
                <a:cs typeface="+mn-lt"/>
              </a:rPr>
              <a:t> file is composed of two types of entries: aliases (basically variables) and user specifications (which specify who may run what). " </a:t>
            </a:r>
            <a:endParaRPr lang="en-US">
              <a:cs typeface="Calibri" panose="020F0502020204030204"/>
            </a:endParaRPr>
          </a:p>
          <a:p>
            <a:r>
              <a:rPr lang="en-US">
                <a:ea typeface="+mn-lt"/>
                <a:cs typeface="+mn-lt"/>
              </a:rPr>
              <a:t>"When multiple entries match for a user, they are applied in order. Where there are multiple matches, the last match is used (which is not necessarily the most specific match)."</a:t>
            </a:r>
            <a:endParaRPr lang="en-US">
              <a:cs typeface="Calibri"/>
            </a:endParaRPr>
          </a:p>
          <a:p>
            <a:pPr lvl="1"/>
            <a:r>
              <a:rPr lang="en-US">
                <a:cs typeface="Calibri"/>
              </a:rPr>
              <a:t>Ref: </a:t>
            </a:r>
            <a:r>
              <a:rPr lang="en-US">
                <a:ea typeface="+mn-lt"/>
                <a:cs typeface="+mn-lt"/>
                <a:hlinkClick r:id="rId2"/>
              </a:rPr>
              <a:t>https://www.sudo.ws/man/1.8.15/sudoers.man.html</a:t>
            </a:r>
            <a:endParaRPr lang="en-US" sz="2800">
              <a:ea typeface="+mn-lt"/>
              <a:cs typeface="+mn-lt"/>
            </a:endParaRPr>
          </a:p>
        </p:txBody>
      </p:sp>
      <p:pic>
        <p:nvPicPr>
          <p:cNvPr id="4" name="Picture 3">
            <a:extLst>
              <a:ext uri="{FF2B5EF4-FFF2-40B4-BE49-F238E27FC236}">
                <a16:creationId xmlns:a16="http://schemas.microsoft.com/office/drawing/2014/main" id="{6DF89DB4-34BF-4E80-9137-75AC08AE29F4}"/>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605738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dirty="0" err="1">
                <a:cs typeface="Calibri Light"/>
              </a:rPr>
              <a:t>Sudoers</a:t>
            </a:r>
            <a:r>
              <a:rPr lang="en-US">
                <a:cs typeface="Calibri Light"/>
              </a:rPr>
              <a:t> pt3</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1297615"/>
            <a:ext cx="10515600" cy="5556680"/>
          </a:xfrm>
        </p:spPr>
        <p:txBody>
          <a:bodyPr vert="horz" lIns="91440" tIns="45720" rIns="91440" bIns="45720" rtlCol="0" anchor="t">
            <a:normAutofit/>
          </a:bodyPr>
          <a:lstStyle/>
          <a:p>
            <a:pPr>
              <a:buNone/>
            </a:pPr>
            <a:r>
              <a:rPr lang="en-US">
                <a:ea typeface="+mn-lt"/>
                <a:cs typeface="+mn-lt"/>
              </a:rPr>
              <a:t>Aliases:   There are four kinds of aliases: </a:t>
            </a:r>
            <a:r>
              <a:rPr lang="en-US" err="1">
                <a:ea typeface="+mn-lt"/>
                <a:cs typeface="+mn-lt"/>
              </a:rPr>
              <a:t>User_Alias</a:t>
            </a:r>
            <a:r>
              <a:rPr lang="en-US">
                <a:ea typeface="+mn-lt"/>
                <a:cs typeface="+mn-lt"/>
              </a:rPr>
              <a:t>, </a:t>
            </a:r>
            <a:r>
              <a:rPr lang="en-US" err="1">
                <a:ea typeface="+mn-lt"/>
                <a:cs typeface="+mn-lt"/>
              </a:rPr>
              <a:t>Runas_Alias</a:t>
            </a:r>
            <a:r>
              <a:rPr lang="en-US">
                <a:ea typeface="+mn-lt"/>
                <a:cs typeface="+mn-lt"/>
              </a:rPr>
              <a:t>, </a:t>
            </a:r>
            <a:r>
              <a:rPr lang="en-US" err="1">
                <a:ea typeface="+mn-lt"/>
                <a:cs typeface="+mn-lt"/>
              </a:rPr>
              <a:t>Host_Alias</a:t>
            </a:r>
            <a:r>
              <a:rPr lang="en-US">
                <a:ea typeface="+mn-lt"/>
                <a:cs typeface="+mn-lt"/>
              </a:rPr>
              <a:t> and </a:t>
            </a:r>
            <a:r>
              <a:rPr lang="en-US" err="1">
                <a:ea typeface="+mn-lt"/>
                <a:cs typeface="+mn-lt"/>
              </a:rPr>
              <a:t>Cmnd_Alias</a:t>
            </a:r>
            <a:r>
              <a:rPr lang="en-US">
                <a:ea typeface="+mn-lt"/>
                <a:cs typeface="+mn-lt"/>
              </a:rPr>
              <a:t>. </a:t>
            </a:r>
            <a:endParaRPr lang="en-US"/>
          </a:p>
          <a:p>
            <a:pPr algn="ctr">
              <a:buNone/>
            </a:pPr>
            <a:r>
              <a:rPr lang="en-US" sz="2000" b="1" err="1">
                <a:solidFill>
                  <a:srgbClr val="92D050"/>
                </a:solidFill>
                <a:latin typeface="Consolas"/>
                <a:cs typeface="Calibri"/>
              </a:rPr>
              <a:t>Alias_Type</a:t>
            </a:r>
            <a:r>
              <a:rPr lang="en-US" sz="2000" b="1">
                <a:solidFill>
                  <a:srgbClr val="92D050"/>
                </a:solidFill>
                <a:latin typeface="Consolas"/>
                <a:cs typeface="Calibri"/>
              </a:rPr>
              <a:t> NAME = item1, item2, item3 : NAME = item4, item5</a:t>
            </a:r>
            <a:endParaRPr lang="en-US" sz="2000" b="1">
              <a:solidFill>
                <a:srgbClr val="92D050"/>
              </a:solidFill>
              <a:cs typeface="Calibri"/>
            </a:endParaRPr>
          </a:p>
          <a:p>
            <a:endParaRPr lang="en-US">
              <a:cs typeface="Calibri"/>
            </a:endParaRPr>
          </a:p>
          <a:p>
            <a:r>
              <a:rPr lang="en-US">
                <a:ea typeface="+mn-lt"/>
                <a:cs typeface="+mn-lt"/>
              </a:rPr>
              <a:t>Defaults: Certain configuration options may be changed from their default values at run-time via one or more </a:t>
            </a:r>
            <a:r>
              <a:rPr lang="en-US" err="1">
                <a:ea typeface="+mn-lt"/>
                <a:cs typeface="+mn-lt"/>
              </a:rPr>
              <a:t>Default_Entry</a:t>
            </a:r>
            <a:r>
              <a:rPr lang="en-US">
                <a:ea typeface="+mn-lt"/>
                <a:cs typeface="+mn-lt"/>
              </a:rPr>
              <a:t> lines. These may affect all users on any host, all users on a specific host, a specific user, a specific command, or commands being run as a specific user. </a:t>
            </a:r>
            <a:endParaRPr lang="en-US">
              <a:cs typeface="Calibri"/>
            </a:endParaRPr>
          </a:p>
          <a:p>
            <a:pPr lvl="1"/>
            <a:r>
              <a:rPr lang="en-US">
                <a:cs typeface="Calibri"/>
              </a:rPr>
              <a:t>Ref: </a:t>
            </a:r>
            <a:r>
              <a:rPr lang="en-US">
                <a:ea typeface="+mn-lt"/>
                <a:cs typeface="+mn-lt"/>
                <a:hlinkClick r:id="rId2"/>
              </a:rPr>
              <a:t>https://www.sudo.ws/man/1.8.15/sudoers.man.html</a:t>
            </a:r>
            <a:endParaRPr lang="en-US">
              <a:cs typeface="Calibri" panose="020F0502020204030204"/>
            </a:endParaRPr>
          </a:p>
        </p:txBody>
      </p:sp>
      <p:pic>
        <p:nvPicPr>
          <p:cNvPr id="4" name="Picture 3">
            <a:extLst>
              <a:ext uri="{FF2B5EF4-FFF2-40B4-BE49-F238E27FC236}">
                <a16:creationId xmlns:a16="http://schemas.microsoft.com/office/drawing/2014/main" id="{BE2A59C6-BE87-4241-8595-54F500CA5FFE}"/>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52849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pt4</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10491" y="1117506"/>
            <a:ext cx="10543309" cy="5736789"/>
          </a:xfrm>
        </p:spPr>
        <p:txBody>
          <a:bodyPr vert="horz" lIns="91440" tIns="45720" rIns="91440" bIns="45720" rtlCol="0" anchor="t">
            <a:normAutofit fontScale="85000" lnSpcReduction="20000"/>
          </a:bodyPr>
          <a:lstStyle/>
          <a:p>
            <a:r>
              <a:rPr lang="en-US" err="1">
                <a:ea typeface="+mn-lt"/>
                <a:cs typeface="+mn-lt"/>
              </a:rPr>
              <a:t>sudo</a:t>
            </a:r>
            <a:r>
              <a:rPr lang="en-US">
                <a:ea typeface="+mn-lt"/>
                <a:cs typeface="+mn-lt"/>
              </a:rPr>
              <a:t> allows shell-style wildcards (aka meta or glob characters) to be used in  host names, path names and command line arguments in the </a:t>
            </a:r>
            <a:r>
              <a:rPr lang="en-US" err="1">
                <a:ea typeface="+mn-lt"/>
                <a:cs typeface="+mn-lt"/>
              </a:rPr>
              <a:t>sudoers</a:t>
            </a:r>
            <a:r>
              <a:rPr lang="en-US">
                <a:ea typeface="+mn-lt"/>
                <a:cs typeface="+mn-lt"/>
              </a:rPr>
              <a:t> file. Wildcard matching is done via the glob(3) and </a:t>
            </a:r>
            <a:r>
              <a:rPr lang="en-US" err="1">
                <a:ea typeface="+mn-lt"/>
                <a:cs typeface="+mn-lt"/>
              </a:rPr>
              <a:t>fnmatch</a:t>
            </a:r>
            <a:r>
              <a:rPr lang="en-US">
                <a:ea typeface="+mn-lt"/>
                <a:cs typeface="+mn-lt"/>
              </a:rPr>
              <a:t>(3) functions as specified by IEEE Std 1003.1 (“POSIX.1”).</a:t>
            </a:r>
            <a:endParaRPr lang="en-US"/>
          </a:p>
          <a:p>
            <a:pPr>
              <a:buNone/>
            </a:pPr>
            <a:endParaRPr lang="en-US">
              <a:solidFill>
                <a:srgbClr val="92D050"/>
              </a:solidFill>
              <a:cs typeface="Calibri"/>
            </a:endParaRPr>
          </a:p>
          <a:p>
            <a:pPr>
              <a:buNone/>
            </a:pPr>
            <a:r>
              <a:rPr lang="en-US" b="1" u="sng">
                <a:solidFill>
                  <a:srgbClr val="92D050"/>
                </a:solidFill>
                <a:ea typeface="+mn-lt"/>
                <a:cs typeface="+mn-lt"/>
              </a:rPr>
              <a:t>*   </a:t>
            </a:r>
            <a:r>
              <a:rPr lang="en-US" b="1">
                <a:solidFill>
                  <a:srgbClr val="92D050"/>
                </a:solidFill>
                <a:ea typeface="+mn-lt"/>
                <a:cs typeface="+mn-lt"/>
              </a:rPr>
              <a:t> Matches any set of zero or more characters (including white space).</a:t>
            </a:r>
            <a:endParaRPr lang="en-US" b="1">
              <a:solidFill>
                <a:srgbClr val="92D050"/>
              </a:solidFill>
              <a:cs typeface="Calibri"/>
            </a:endParaRPr>
          </a:p>
          <a:p>
            <a:pPr>
              <a:buNone/>
            </a:pPr>
            <a:r>
              <a:rPr lang="en-US" b="1" u="sng">
                <a:solidFill>
                  <a:srgbClr val="92D050"/>
                </a:solidFill>
                <a:ea typeface="+mn-lt"/>
                <a:cs typeface="+mn-lt"/>
              </a:rPr>
              <a:t>?   </a:t>
            </a:r>
            <a:r>
              <a:rPr lang="en-US" b="1" dirty="0">
                <a:solidFill>
                  <a:srgbClr val="92D050"/>
                </a:solidFill>
                <a:ea typeface="+mn-lt"/>
                <a:cs typeface="+mn-lt"/>
              </a:rPr>
              <a:t> </a:t>
            </a:r>
            <a:r>
              <a:rPr lang="en-US" b="1">
                <a:solidFill>
                  <a:srgbClr val="92D050"/>
                </a:solidFill>
                <a:ea typeface="+mn-lt"/>
                <a:cs typeface="+mn-lt"/>
              </a:rPr>
              <a:t>Matches any single character (including white space).</a:t>
            </a:r>
            <a:endParaRPr lang="en-US" b="1">
              <a:solidFill>
                <a:srgbClr val="92D050"/>
              </a:solidFill>
              <a:cs typeface="Calibri"/>
            </a:endParaRPr>
          </a:p>
          <a:p>
            <a:pPr>
              <a:buNone/>
            </a:pPr>
            <a:r>
              <a:rPr lang="en-US" b="1" u="sng">
                <a:solidFill>
                  <a:srgbClr val="92D050"/>
                </a:solidFill>
                <a:ea typeface="+mn-lt"/>
                <a:cs typeface="+mn-lt"/>
              </a:rPr>
              <a:t>[...]   </a:t>
            </a:r>
            <a:r>
              <a:rPr lang="en-US" b="1">
                <a:solidFill>
                  <a:srgbClr val="92D050"/>
                </a:solidFill>
                <a:ea typeface="+mn-lt"/>
                <a:cs typeface="+mn-lt"/>
              </a:rPr>
              <a:t>Matches any character in the specified range.</a:t>
            </a:r>
            <a:endParaRPr lang="en-US" b="1" dirty="0">
              <a:solidFill>
                <a:srgbClr val="92D050"/>
              </a:solidFill>
              <a:ea typeface="+mn-lt"/>
              <a:cs typeface="+mn-lt"/>
            </a:endParaRPr>
          </a:p>
          <a:p>
            <a:pPr>
              <a:buNone/>
            </a:pPr>
            <a:r>
              <a:rPr lang="en-US" b="1" u="sng">
                <a:solidFill>
                  <a:srgbClr val="92D050"/>
                </a:solidFill>
                <a:ea typeface="+mn-lt"/>
                <a:cs typeface="+mn-lt"/>
              </a:rPr>
              <a:t>[!...]    </a:t>
            </a:r>
            <a:r>
              <a:rPr lang="en-US" b="1">
                <a:solidFill>
                  <a:srgbClr val="92D050"/>
                </a:solidFill>
                <a:ea typeface="+mn-lt"/>
                <a:cs typeface="+mn-lt"/>
              </a:rPr>
              <a:t>Matches any character not in the specified range.</a:t>
            </a:r>
            <a:endParaRPr lang="en-US" b="1" dirty="0">
              <a:solidFill>
                <a:srgbClr val="92D050"/>
              </a:solidFill>
              <a:ea typeface="+mn-lt"/>
              <a:cs typeface="+mn-lt"/>
            </a:endParaRPr>
          </a:p>
          <a:p>
            <a:pPr>
              <a:buNone/>
            </a:pPr>
            <a:r>
              <a:rPr lang="en-US" b="1" u="sng">
                <a:solidFill>
                  <a:srgbClr val="92D050"/>
                </a:solidFill>
                <a:ea typeface="+mn-lt"/>
                <a:cs typeface="+mn-lt"/>
              </a:rPr>
              <a:t>\x   </a:t>
            </a:r>
            <a:r>
              <a:rPr lang="en-US" b="1" dirty="0">
                <a:solidFill>
                  <a:srgbClr val="92D050"/>
                </a:solidFill>
                <a:ea typeface="+mn-lt"/>
                <a:cs typeface="+mn-lt"/>
              </a:rPr>
              <a:t> </a:t>
            </a:r>
            <a:r>
              <a:rPr lang="en-US" b="1">
                <a:solidFill>
                  <a:srgbClr val="92D050"/>
                </a:solidFill>
                <a:ea typeface="+mn-lt"/>
                <a:cs typeface="+mn-lt"/>
              </a:rPr>
              <a:t>For any character ‘x’, evaluates to ‘x’. This is used to escape special characters such as: ‘*’, ‘?’, ‘[’, and ‘]’.</a:t>
            </a:r>
            <a:endParaRPr lang="en-US">
              <a:solidFill>
                <a:srgbClr val="92D050"/>
              </a:solidFill>
              <a:cs typeface="Calibri" panose="020F0502020204030204"/>
            </a:endParaRPr>
          </a:p>
          <a:p>
            <a:pPr>
              <a:buNone/>
            </a:pPr>
            <a:endParaRPr lang="en-US">
              <a:ea typeface="+mn-lt"/>
              <a:cs typeface="+mn-lt"/>
            </a:endParaRPr>
          </a:p>
          <a:p>
            <a:r>
              <a:rPr lang="en-US" b="1">
                <a:ea typeface="+mn-lt"/>
                <a:cs typeface="+mn-lt"/>
              </a:rPr>
              <a:t>Note that these are not regular expressions.</a:t>
            </a:r>
            <a:endParaRPr lang="en-US">
              <a:cs typeface="Calibri"/>
            </a:endParaRPr>
          </a:p>
          <a:p>
            <a:r>
              <a:rPr lang="en-US">
                <a:ea typeface="+mn-lt"/>
                <a:cs typeface="+mn-lt"/>
              </a:rPr>
              <a:t> Unlike a regular expression there is no way to match one or more characters within a range.</a:t>
            </a:r>
            <a:endParaRPr lang="en-US">
              <a:cs typeface="Calibri"/>
            </a:endParaRPr>
          </a:p>
          <a:p>
            <a:pPr lvl="1"/>
            <a:r>
              <a:rPr lang="en-US">
                <a:cs typeface="Calibri"/>
              </a:rPr>
              <a:t>Ref: </a:t>
            </a:r>
            <a:r>
              <a:rPr lang="en-US" dirty="0">
                <a:ea typeface="+mn-lt"/>
                <a:cs typeface="+mn-lt"/>
                <a:hlinkClick r:id="rId2"/>
              </a:rPr>
              <a:t>https://www.sudo.ws/man/1.8.15/sudoers.man.html</a:t>
            </a:r>
            <a:endParaRPr lang="en-US">
              <a:ea typeface="+mn-lt"/>
              <a:cs typeface="+mn-lt"/>
            </a:endParaRPr>
          </a:p>
        </p:txBody>
      </p:sp>
    </p:spTree>
    <p:extLst>
      <p:ext uri="{BB962C8B-B14F-4D97-AF65-F5344CB8AC3E}">
        <p14:creationId xmlns:p14="http://schemas.microsoft.com/office/powerpoint/2010/main" val="196817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pt5</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497994" y="1117506"/>
            <a:ext cx="11308644" cy="5736789"/>
          </a:xfrm>
        </p:spPr>
        <p:txBody>
          <a:bodyPr vert="horz" lIns="91440" tIns="45720" rIns="91440" bIns="45720" rtlCol="0" anchor="t">
            <a:normAutofit fontScale="85000" lnSpcReduction="20000"/>
          </a:bodyPr>
          <a:lstStyle/>
          <a:p>
            <a:r>
              <a:rPr lang="en-US">
                <a:ea typeface="+mn-lt"/>
                <a:cs typeface="+mn-lt"/>
              </a:rPr>
              <a:t>User specification: A user specification determines which commands a user may run (and as what user) on specified hosts. By default, commands are run as root, but this can be changed on a per-command basis.  The basic structure of a user specification is</a:t>
            </a:r>
          </a:p>
          <a:p>
            <a:endParaRPr lang="en-US">
              <a:latin typeface="Consolas"/>
              <a:ea typeface="+mn-lt"/>
              <a:cs typeface="+mn-lt"/>
            </a:endParaRPr>
          </a:p>
          <a:p>
            <a:pPr marL="0" indent="0">
              <a:buNone/>
            </a:pPr>
            <a:r>
              <a:rPr lang="en-US" b="1">
                <a:solidFill>
                  <a:srgbClr val="92D050"/>
                </a:solidFill>
                <a:latin typeface="Consolas"/>
                <a:ea typeface="+mn-lt"/>
                <a:cs typeface="+mn-lt"/>
              </a:rPr>
              <a:t>who where = (</a:t>
            </a:r>
            <a:r>
              <a:rPr lang="en-US" b="1" err="1">
                <a:solidFill>
                  <a:srgbClr val="92D050"/>
                </a:solidFill>
                <a:latin typeface="Consolas"/>
                <a:ea typeface="+mn-lt"/>
                <a:cs typeface="+mn-lt"/>
              </a:rPr>
              <a:t>as_whom</a:t>
            </a:r>
            <a:r>
              <a:rPr lang="en-US" b="1">
                <a:solidFill>
                  <a:srgbClr val="92D050"/>
                </a:solidFill>
                <a:latin typeface="Consolas"/>
                <a:ea typeface="+mn-lt"/>
                <a:cs typeface="+mn-lt"/>
              </a:rPr>
              <a:t>) what</a:t>
            </a:r>
          </a:p>
          <a:p>
            <a:pPr marL="0" indent="0">
              <a:buNone/>
            </a:pPr>
            <a:endParaRPr lang="en-US" b="1">
              <a:highlight>
                <a:srgbClr val="C0C0C0"/>
              </a:highlight>
              <a:latin typeface="Consolas"/>
              <a:ea typeface="+mn-lt"/>
              <a:cs typeface="+mn-lt"/>
            </a:endParaRPr>
          </a:p>
          <a:p>
            <a:r>
              <a:rPr lang="en-US" err="1">
                <a:ea typeface="+mn-lt"/>
                <a:cs typeface="+mn-lt"/>
              </a:rPr>
              <a:t>Runas_Spec</a:t>
            </a:r>
            <a:r>
              <a:rPr lang="en-US">
                <a:ea typeface="+mn-lt"/>
                <a:cs typeface="+mn-lt"/>
              </a:rPr>
              <a:t>:    A </a:t>
            </a:r>
            <a:r>
              <a:rPr lang="en-US" err="1">
                <a:ea typeface="+mn-lt"/>
                <a:cs typeface="+mn-lt"/>
              </a:rPr>
              <a:t>Runas_Spec</a:t>
            </a:r>
            <a:r>
              <a:rPr lang="en-US">
                <a:ea typeface="+mn-lt"/>
                <a:cs typeface="+mn-lt"/>
              </a:rPr>
              <a:t> determines the user and/or the group that a command may be run as. A fully-specified </a:t>
            </a:r>
            <a:r>
              <a:rPr lang="en-US" err="1">
                <a:ea typeface="+mn-lt"/>
                <a:cs typeface="+mn-lt"/>
              </a:rPr>
              <a:t>Runas_Spec</a:t>
            </a:r>
            <a:r>
              <a:rPr lang="en-US">
                <a:ea typeface="+mn-lt"/>
                <a:cs typeface="+mn-lt"/>
              </a:rPr>
              <a:t> consists of two </a:t>
            </a:r>
            <a:r>
              <a:rPr lang="en-US" err="1">
                <a:ea typeface="+mn-lt"/>
                <a:cs typeface="+mn-lt"/>
              </a:rPr>
              <a:t>Runas_Lists</a:t>
            </a:r>
            <a:r>
              <a:rPr lang="en-US">
                <a:ea typeface="+mn-lt"/>
                <a:cs typeface="+mn-lt"/>
              </a:rPr>
              <a:t> (as defined above) separated by a colon (‘:’) and enclosed in a set of parentheses.  A </a:t>
            </a:r>
            <a:r>
              <a:rPr lang="en-US" err="1">
                <a:latin typeface="Consolas"/>
                <a:ea typeface="+mn-lt"/>
                <a:cs typeface="+mn-lt"/>
              </a:rPr>
              <a:t>Runas_Spec</a:t>
            </a:r>
            <a:r>
              <a:rPr lang="en-US">
                <a:ea typeface="+mn-lt"/>
                <a:cs typeface="+mn-lt"/>
              </a:rPr>
              <a:t> sets the default for the commands that follow it. What this means is that for the entry:</a:t>
            </a:r>
          </a:p>
          <a:p>
            <a:pPr marL="0" indent="0">
              <a:buNone/>
            </a:pPr>
            <a:endParaRPr lang="en-US">
              <a:latin typeface="Calibri"/>
              <a:ea typeface="+mn-lt"/>
              <a:cs typeface="+mn-lt"/>
            </a:endParaRPr>
          </a:p>
          <a:p>
            <a:pPr marL="0" indent="0">
              <a:buNone/>
            </a:pPr>
            <a:r>
              <a:rPr lang="en-US" b="1">
                <a:solidFill>
                  <a:srgbClr val="92D050"/>
                </a:solidFill>
                <a:latin typeface="Consolas"/>
                <a:ea typeface="+mn-lt"/>
                <a:cs typeface="+mn-lt"/>
              </a:rPr>
              <a:t>Me Server = (operator) /bin/ls, /bin/kill, /</a:t>
            </a:r>
            <a:r>
              <a:rPr lang="en-US" b="1" err="1">
                <a:solidFill>
                  <a:srgbClr val="92D050"/>
                </a:solidFill>
                <a:latin typeface="Consolas"/>
                <a:ea typeface="+mn-lt"/>
                <a:cs typeface="+mn-lt"/>
              </a:rPr>
              <a:t>usr</a:t>
            </a:r>
            <a:r>
              <a:rPr lang="en-US" b="1">
                <a:solidFill>
                  <a:srgbClr val="92D050"/>
                </a:solidFill>
                <a:latin typeface="Consolas"/>
                <a:ea typeface="+mn-lt"/>
                <a:cs typeface="+mn-lt"/>
              </a:rPr>
              <a:t>/bin/</a:t>
            </a:r>
            <a:r>
              <a:rPr lang="en-US" b="1" err="1">
                <a:solidFill>
                  <a:srgbClr val="92D050"/>
                </a:solidFill>
                <a:latin typeface="Consolas"/>
                <a:ea typeface="+mn-lt"/>
                <a:cs typeface="+mn-lt"/>
              </a:rPr>
              <a:t>lprm</a:t>
            </a:r>
            <a:endParaRPr lang="en-US" b="1" err="1">
              <a:solidFill>
                <a:srgbClr val="92D050"/>
              </a:solidFill>
              <a:cs typeface="Calibri" panose="020F0502020204030204"/>
            </a:endParaRPr>
          </a:p>
          <a:p>
            <a:endParaRPr lang="en-US">
              <a:ea typeface="+mn-lt"/>
              <a:cs typeface="+mn-lt"/>
            </a:endParaRPr>
          </a:p>
          <a:p>
            <a:pPr marL="0" indent="0">
              <a:buNone/>
            </a:pPr>
            <a:endParaRPr lang="en-US">
              <a:ea typeface="+mn-lt"/>
              <a:cs typeface="+mn-lt"/>
            </a:endParaRPr>
          </a:p>
          <a:p>
            <a:pPr>
              <a:buFont typeface="Arial"/>
              <a:buChar char="•"/>
            </a:pPr>
            <a:r>
              <a:rPr lang="en-US">
                <a:ea typeface="+mn-lt"/>
                <a:cs typeface="+mn-lt"/>
              </a:rPr>
              <a:t>Ref: </a:t>
            </a:r>
            <a:r>
              <a:rPr lang="en-US" dirty="0">
                <a:ea typeface="+mn-lt"/>
                <a:cs typeface="+mn-lt"/>
                <a:hlinkClick r:id="rId2"/>
              </a:rPr>
              <a:t>https://www.sudo.ws/man/1.8.15/sudoers.man.html</a:t>
            </a:r>
            <a:endParaRPr lang="en-US" dirty="0">
              <a:cs typeface="Calibri" panose="020F0502020204030204"/>
            </a:endParaRPr>
          </a:p>
        </p:txBody>
      </p:sp>
      <p:pic>
        <p:nvPicPr>
          <p:cNvPr id="5" name="Picture 4">
            <a:extLst>
              <a:ext uri="{FF2B5EF4-FFF2-40B4-BE49-F238E27FC236}">
                <a16:creationId xmlns:a16="http://schemas.microsoft.com/office/drawing/2014/main" id="{94562861-5E75-4AC7-BFDA-4BD20E4025BE}"/>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94427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D824B-DC1E-457A-8CFA-8BFB58298EA9}"/>
              </a:ext>
            </a:extLst>
          </p:cNvPr>
          <p:cNvSpPr>
            <a:spLocks noGrp="1"/>
          </p:cNvSpPr>
          <p:nvPr>
            <p:ph idx="1"/>
          </p:nvPr>
        </p:nvSpPr>
        <p:spPr>
          <a:xfrm>
            <a:off x="838200" y="94976"/>
            <a:ext cx="10515600" cy="6322601"/>
          </a:xfrm>
        </p:spPr>
        <p:txBody>
          <a:bodyPr vert="horz" lIns="91440" tIns="45720" rIns="91440" bIns="45720" rtlCol="0" anchor="t">
            <a:normAutofit lnSpcReduction="10000"/>
          </a:bodyPr>
          <a:lstStyle/>
          <a:p>
            <a:r>
              <a:rPr lang="en-US" sz="2400" dirty="0">
                <a:cs typeface="Calibri"/>
              </a:rPr>
              <a:t>About </a:t>
            </a:r>
            <a:endParaRPr lang="en-US" dirty="0">
              <a:cs typeface="Calibri"/>
            </a:endParaRPr>
          </a:p>
          <a:p>
            <a:r>
              <a:rPr lang="en-US" sz="2400" dirty="0">
                <a:cs typeface="Calibri"/>
              </a:rPr>
              <a:t>A very brief crash course on Sudo, </a:t>
            </a:r>
            <a:r>
              <a:rPr lang="en-US" sz="2400" dirty="0">
                <a:ea typeface="+mn-lt"/>
                <a:cs typeface="+mn-lt"/>
              </a:rPr>
              <a:t>TTPs, </a:t>
            </a:r>
            <a:r>
              <a:rPr lang="en-US" sz="2400" dirty="0">
                <a:cs typeface="Calibri"/>
              </a:rPr>
              <a:t>and </a:t>
            </a:r>
            <a:r>
              <a:rPr lang="en-US" sz="2400" dirty="0" err="1">
                <a:cs typeface="Calibri"/>
              </a:rPr>
              <a:t>Sudoers</a:t>
            </a:r>
            <a:endParaRPr lang="en-US" sz="2400" dirty="0">
              <a:cs typeface="Calibri"/>
            </a:endParaRPr>
          </a:p>
          <a:p>
            <a:r>
              <a:rPr lang="en-US" sz="2400" dirty="0">
                <a:ea typeface="+mn-lt"/>
                <a:cs typeface="+mn-lt"/>
              </a:rPr>
              <a:t>Enumeration + Recon</a:t>
            </a:r>
          </a:p>
          <a:p>
            <a:r>
              <a:rPr lang="en-US" sz="2400" dirty="0">
                <a:ea typeface="+mn-lt"/>
                <a:cs typeface="+mn-lt"/>
              </a:rPr>
              <a:t>Example + Explanation</a:t>
            </a:r>
          </a:p>
          <a:p>
            <a:pPr lvl="1"/>
            <a:r>
              <a:rPr lang="en-US" dirty="0">
                <a:ea typeface="+mn-lt"/>
                <a:cs typeface="+mn-lt"/>
              </a:rPr>
              <a:t>1.1: Open Sudo</a:t>
            </a:r>
          </a:p>
          <a:p>
            <a:pPr lvl="1"/>
            <a:r>
              <a:rPr lang="en-US" dirty="0">
                <a:cs typeface="Calibri"/>
              </a:rPr>
              <a:t>1.2: Application Abuse (the easy stuff)</a:t>
            </a:r>
          </a:p>
          <a:p>
            <a:pPr lvl="1"/>
            <a:r>
              <a:rPr lang="en-US" dirty="0">
                <a:cs typeface="Calibri"/>
              </a:rPr>
              <a:t>1.3: Application Abuse pt2 (more subtle gotcha’s)</a:t>
            </a:r>
          </a:p>
          <a:p>
            <a:pPr lvl="1"/>
            <a:r>
              <a:rPr lang="en-US" dirty="0">
                <a:cs typeface="Calibri"/>
              </a:rPr>
              <a:t>1.4: Application Abuse pt3 (leveraging bugs)</a:t>
            </a:r>
          </a:p>
          <a:p>
            <a:pPr lvl="1"/>
            <a:r>
              <a:rPr lang="en-US" dirty="0">
                <a:cs typeface="Calibri"/>
              </a:rPr>
              <a:t>2.0: Abusing Pagers </a:t>
            </a:r>
          </a:p>
          <a:p>
            <a:pPr lvl="1"/>
            <a:r>
              <a:rPr lang="en-US">
                <a:cs typeface="Calibri"/>
              </a:rPr>
              <a:t>3.0: Cron Abuse</a:t>
            </a:r>
          </a:p>
          <a:p>
            <a:pPr lvl="1"/>
            <a:r>
              <a:rPr lang="en-US" dirty="0">
                <a:cs typeface="Calibri"/>
              </a:rPr>
              <a:t>4.0: LD_PRELOAD</a:t>
            </a:r>
          </a:p>
          <a:p>
            <a:pPr lvl="1"/>
            <a:r>
              <a:rPr lang="en-US" dirty="0">
                <a:cs typeface="Calibri"/>
              </a:rPr>
              <a:t>5.0: Installers (pip)</a:t>
            </a:r>
          </a:p>
          <a:p>
            <a:pPr lvl="1"/>
            <a:r>
              <a:rPr lang="en-US">
                <a:cs typeface="Calibri"/>
              </a:rPr>
              <a:t>6.0: Path in Sudoers (wildcards) and </a:t>
            </a:r>
            <a:r>
              <a:rPr lang="en-US" i="1">
                <a:ea typeface="+mn-lt"/>
                <a:cs typeface="+mn-lt"/>
              </a:rPr>
              <a:t>secure_path</a:t>
            </a:r>
            <a:r>
              <a:rPr lang="en-US">
                <a:ea typeface="+mn-lt"/>
                <a:cs typeface="+mn-lt"/>
              </a:rPr>
              <a:t> in sudoers</a:t>
            </a:r>
            <a:endParaRPr lang="en-US" dirty="0"/>
          </a:p>
          <a:p>
            <a:pPr lvl="1"/>
            <a:r>
              <a:rPr lang="en-US" dirty="0">
                <a:cs typeface="Calibri"/>
              </a:rPr>
              <a:t>7.0: Abusing editors (vim, nano, </a:t>
            </a:r>
            <a:r>
              <a:rPr lang="en-US" dirty="0" err="1">
                <a:cs typeface="Calibri"/>
              </a:rPr>
              <a:t>sudoedit</a:t>
            </a:r>
            <a:r>
              <a:rPr lang="en-US" dirty="0">
                <a:cs typeface="Calibri"/>
              </a:rPr>
              <a:t>)</a:t>
            </a:r>
            <a:endParaRPr lang="en-US" dirty="0"/>
          </a:p>
          <a:p>
            <a:pPr lvl="1"/>
            <a:r>
              <a:rPr lang="en-US" dirty="0">
                <a:cs typeface="Calibri"/>
              </a:rPr>
              <a:t>8.0: CVE-2019-18634: </a:t>
            </a:r>
            <a:r>
              <a:rPr lang="en-US" dirty="0" err="1">
                <a:cs typeface="Calibri"/>
              </a:rPr>
              <a:t>Pwdfeedback</a:t>
            </a:r>
            <a:r>
              <a:rPr lang="en-US" dirty="0">
                <a:cs typeface="Calibri"/>
              </a:rPr>
              <a:t> </a:t>
            </a:r>
            <a:endParaRPr lang="en-US" dirty="0"/>
          </a:p>
          <a:p>
            <a:pPr lvl="1"/>
            <a:r>
              <a:rPr lang="en-US">
                <a:cs typeface="Calibri"/>
              </a:rPr>
              <a:t>9.0: Limited Shells</a:t>
            </a:r>
            <a:endParaRPr lang="en-US"/>
          </a:p>
          <a:p>
            <a:pPr lvl="1"/>
            <a:r>
              <a:rPr lang="en-US">
                <a:cs typeface="Calibri"/>
              </a:rPr>
              <a:t>10.0: CVE-2019-14287: security bypass</a:t>
            </a:r>
          </a:p>
          <a:p>
            <a:pPr lvl="1"/>
            <a:endParaRPr lang="en-US" dirty="0">
              <a:cs typeface="Calibri"/>
            </a:endParaRPr>
          </a:p>
          <a:p>
            <a:pPr lvl="1"/>
            <a:endParaRPr lang="en-US" dirty="0">
              <a:cs typeface="Calibri"/>
            </a:endParaRPr>
          </a:p>
          <a:p>
            <a:pPr lvl="1"/>
            <a:endParaRPr lang="en-US" dirty="0">
              <a:cs typeface="Calibri"/>
            </a:endParaRPr>
          </a:p>
        </p:txBody>
      </p:sp>
      <p:pic>
        <p:nvPicPr>
          <p:cNvPr id="4" name="Picture 3">
            <a:extLst>
              <a:ext uri="{FF2B5EF4-FFF2-40B4-BE49-F238E27FC236}">
                <a16:creationId xmlns:a16="http://schemas.microsoft.com/office/drawing/2014/main" id="{533ADD55-E3DA-4C51-A5ED-3383BEDD1740}"/>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97759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27315" y="-1763"/>
            <a:ext cx="10548256" cy="988106"/>
          </a:xfrm>
        </p:spPr>
        <p:txBody>
          <a:bodyPr/>
          <a:lstStyle/>
          <a:p>
            <a:r>
              <a:rPr lang="en-US" err="1">
                <a:cs typeface="Calibri Light"/>
              </a:rPr>
              <a:t>Sudoers</a:t>
            </a:r>
            <a:r>
              <a:rPr lang="en-US">
                <a:cs typeface="Calibri Light"/>
              </a:rPr>
              <a:t> pt6</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24345" y="900613"/>
            <a:ext cx="10528410" cy="5823053"/>
          </a:xfrm>
        </p:spPr>
        <p:txBody>
          <a:bodyPr vert="horz" lIns="91440" tIns="45720" rIns="91440" bIns="45720" rtlCol="0" anchor="t">
            <a:normAutofit/>
          </a:bodyPr>
          <a:lstStyle/>
          <a:p>
            <a:pPr>
              <a:buFont typeface="Arial,Sans-Serif" panose="020B0604020202020204" pitchFamily="34" charset="0"/>
            </a:pPr>
            <a:r>
              <a:rPr lang="en-US" err="1">
                <a:ea typeface="+mn-lt"/>
                <a:cs typeface="+mn-lt"/>
              </a:rPr>
              <a:t>Tag_Spec</a:t>
            </a:r>
            <a:r>
              <a:rPr lang="en-US">
                <a:ea typeface="+mn-lt"/>
                <a:cs typeface="+mn-lt"/>
              </a:rPr>
              <a:t>:    A command may have zero or more tags associated with it. There are ten possible tag values: EXEC, NOEXEC, FOLLOW, NOFOLLOW, LOG_INPUT, NOLOG_INPUT, LOG_OUTPUT, NOLOG_OUTPUT, MAIL, NOMAIL, PASSWD, NOPASSWD, SETENV, and NOSETENV. Once a tag is set on a </a:t>
            </a:r>
            <a:r>
              <a:rPr lang="en-US" err="1">
                <a:ea typeface="+mn-lt"/>
                <a:cs typeface="+mn-lt"/>
              </a:rPr>
              <a:t>Cmnd</a:t>
            </a:r>
            <a:r>
              <a:rPr lang="en-US">
                <a:ea typeface="+mn-lt"/>
                <a:cs typeface="+mn-lt"/>
              </a:rPr>
              <a:t>, subsequent </a:t>
            </a:r>
            <a:r>
              <a:rPr lang="en-US" err="1">
                <a:latin typeface="Calibri"/>
                <a:ea typeface="+mn-lt"/>
                <a:cs typeface="+mn-lt"/>
              </a:rPr>
              <a:t>Cmnds</a:t>
            </a:r>
            <a:r>
              <a:rPr lang="en-US">
                <a:latin typeface="Calibri"/>
                <a:ea typeface="+mn-lt"/>
                <a:cs typeface="+mn-lt"/>
              </a:rPr>
              <a:t> in </a:t>
            </a:r>
            <a:r>
              <a:rPr lang="en-US">
                <a:ea typeface="+mn-lt"/>
                <a:cs typeface="+mn-lt"/>
              </a:rPr>
              <a:t>the </a:t>
            </a:r>
            <a:r>
              <a:rPr lang="en-US" err="1">
                <a:ea typeface="+mn-lt"/>
                <a:cs typeface="+mn-lt"/>
              </a:rPr>
              <a:t>Cmnd</a:t>
            </a:r>
            <a:r>
              <a:rPr lang="en-US" err="1">
                <a:latin typeface="Calibri"/>
                <a:ea typeface="+mn-lt"/>
                <a:cs typeface="+mn-lt"/>
              </a:rPr>
              <a:t>_Spec</a:t>
            </a:r>
            <a:r>
              <a:rPr lang="en-US" err="1">
                <a:ea typeface="+mn-lt"/>
                <a:cs typeface="+mn-lt"/>
              </a:rPr>
              <a:t>_List</a:t>
            </a:r>
            <a:r>
              <a:rPr lang="en-US">
                <a:ea typeface="+mn-lt"/>
                <a:cs typeface="+mn-lt"/>
              </a:rPr>
              <a:t>, inherit the tag unless it is overridden by the opposite tag</a:t>
            </a:r>
            <a:r>
              <a:rPr lang="en-US">
                <a:latin typeface="Calibri"/>
                <a:ea typeface="+mn-lt"/>
                <a:cs typeface="+mn-lt"/>
              </a:rPr>
              <a:t> (in other words, PASSWD overrides NOPASSWD and NOEXEC overrides EXEC).</a:t>
            </a:r>
            <a:endParaRPr lang="en-US"/>
          </a:p>
          <a:p>
            <a:pPr lvl="1">
              <a:buFont typeface="Arial,Sans-Serif" panose="020B0604020202020204" pitchFamily="34" charset="0"/>
            </a:pPr>
            <a:r>
              <a:rPr lang="en-US" b="1" u="sng">
                <a:solidFill>
                  <a:srgbClr val="FFFF00"/>
                </a:solidFill>
                <a:highlight>
                  <a:srgbClr val="800000"/>
                </a:highlight>
                <a:ea typeface="+mn-lt"/>
                <a:cs typeface="+mn-lt"/>
              </a:rPr>
              <a:t>NOPASSWD </a:t>
            </a:r>
            <a:r>
              <a:rPr lang="en-US">
                <a:solidFill>
                  <a:srgbClr val="FFFF00"/>
                </a:solidFill>
                <a:highlight>
                  <a:srgbClr val="800000"/>
                </a:highlight>
                <a:ea typeface="+mn-lt"/>
                <a:cs typeface="+mn-lt"/>
              </a:rPr>
              <a:t>often used</a:t>
            </a:r>
          </a:p>
          <a:p>
            <a:pPr lvl="1">
              <a:buFont typeface="Arial,Sans-Serif" panose="020B0604020202020204" pitchFamily="34" charset="0"/>
              <a:buChar char="•"/>
            </a:pPr>
            <a:r>
              <a:rPr lang="en-US" b="1" u="sng">
                <a:cs typeface="Calibri"/>
              </a:rPr>
              <a:t>SETENV </a:t>
            </a:r>
            <a:r>
              <a:rPr lang="en-US">
                <a:cs typeface="Calibri"/>
              </a:rPr>
              <a:t>preserves original user's env stuff</a:t>
            </a:r>
          </a:p>
          <a:p>
            <a:pPr lvl="1">
              <a:buFont typeface="Arial,Sans-Serif" panose="020B0604020202020204" pitchFamily="34" charset="0"/>
            </a:pPr>
            <a:r>
              <a:rPr lang="en-US" b="1" u="sng">
                <a:solidFill>
                  <a:schemeClr val="bg1"/>
                </a:solidFill>
                <a:highlight>
                  <a:srgbClr val="00FF00"/>
                </a:highlight>
                <a:cs typeface="Calibri"/>
              </a:rPr>
              <a:t>NOEXEC </a:t>
            </a:r>
            <a:r>
              <a:rPr lang="en-US">
                <a:solidFill>
                  <a:schemeClr val="bg1"/>
                </a:solidFill>
                <a:highlight>
                  <a:srgbClr val="00FF00"/>
                </a:highlight>
                <a:cs typeface="Calibri"/>
              </a:rPr>
              <a:t>prevents dynamically linked programs from running other commands itself</a:t>
            </a:r>
          </a:p>
          <a:p>
            <a:pPr lvl="1">
              <a:buFont typeface="Arial,Sans-Serif" panose="020B0604020202020204" pitchFamily="34" charset="0"/>
            </a:pPr>
            <a:endParaRPr lang="en-US" dirty="0">
              <a:cs typeface="Calibri"/>
            </a:endParaRPr>
          </a:p>
          <a:p>
            <a:pPr lvl="1">
              <a:buFont typeface="Arial,Sans-Serif" panose="020B0604020202020204" pitchFamily="34" charset="0"/>
            </a:pPr>
            <a:r>
              <a:rPr lang="en-US">
                <a:cs typeface="Calibri"/>
              </a:rPr>
              <a:t>Ref: </a:t>
            </a:r>
            <a:r>
              <a:rPr lang="en-US" dirty="0">
                <a:cs typeface="Calibri"/>
                <a:hlinkClick r:id="rId2"/>
              </a:rPr>
              <a:t>https://www.sudo.ws/man/1.8.15/sudoers.man.html</a:t>
            </a:r>
            <a:endParaRPr lang="en-US">
              <a:cs typeface="Calibri"/>
            </a:endParaRPr>
          </a:p>
        </p:txBody>
      </p:sp>
      <p:pic>
        <p:nvPicPr>
          <p:cNvPr id="4" name="Picture 3">
            <a:extLst>
              <a:ext uri="{FF2B5EF4-FFF2-40B4-BE49-F238E27FC236}">
                <a16:creationId xmlns:a16="http://schemas.microsoft.com/office/drawing/2014/main" id="{0F83D2BE-59BC-44DC-8AC7-D334FA60EE81}"/>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697191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C48C-BA9F-41A6-9456-AE2C792EB60C}"/>
              </a:ext>
            </a:extLst>
          </p:cNvPr>
          <p:cNvSpPr>
            <a:spLocks noGrp="1"/>
          </p:cNvSpPr>
          <p:nvPr>
            <p:ph type="title"/>
          </p:nvPr>
        </p:nvSpPr>
        <p:spPr>
          <a:xfrm>
            <a:off x="234351" y="1716596"/>
            <a:ext cx="10515600" cy="3208996"/>
          </a:xfrm>
        </p:spPr>
        <p:txBody>
          <a:bodyPr>
            <a:normAutofit/>
          </a:bodyPr>
          <a:lstStyle/>
          <a:p>
            <a:r>
              <a:rPr lang="en-US" sz="8000" b="1">
                <a:latin typeface="Consolas"/>
                <a:cs typeface="Calibri Light"/>
              </a:rPr>
              <a:t>ENUMERATION:~#</a:t>
            </a:r>
            <a:endParaRPr lang="en-US"/>
          </a:p>
        </p:txBody>
      </p:sp>
      <p:pic>
        <p:nvPicPr>
          <p:cNvPr id="3" name="Picture 2">
            <a:extLst>
              <a:ext uri="{FF2B5EF4-FFF2-40B4-BE49-F238E27FC236}">
                <a16:creationId xmlns:a16="http://schemas.microsoft.com/office/drawing/2014/main" id="{0F6CF272-9E8E-4A43-9688-E482F7011D23}"/>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44004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07521" y="5691"/>
            <a:ext cx="10515600" cy="894244"/>
          </a:xfrm>
        </p:spPr>
        <p:txBody>
          <a:bodyPr/>
          <a:lstStyle/>
          <a:p>
            <a:r>
              <a:rPr lang="en-US">
                <a:cs typeface="Calibri Light"/>
              </a:rPr>
              <a:t>Manually</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56776" y="770221"/>
            <a:ext cx="10840155" cy="2574403"/>
          </a:xfrm>
        </p:spPr>
        <p:txBody>
          <a:bodyPr vert="horz" lIns="91440" tIns="45720" rIns="91440" bIns="45720" rtlCol="0" anchor="t">
            <a:normAutofit/>
          </a:bodyPr>
          <a:lstStyle/>
          <a:p>
            <a:r>
              <a:rPr lang="en-US">
                <a:cs typeface="Calibri"/>
              </a:rPr>
              <a:t>sudo –l  (might be as easy as that)</a:t>
            </a:r>
            <a:endParaRPr lang="en-US"/>
          </a:p>
          <a:p>
            <a:r>
              <a:rPr lang="en-US">
                <a:cs typeface="Calibri"/>
              </a:rPr>
              <a:t>/etc/sudoers  (long shot, might be readable)</a:t>
            </a:r>
            <a:endParaRPr lang="en-US" dirty="0">
              <a:cs typeface="Calibri"/>
            </a:endParaRPr>
          </a:p>
          <a:p>
            <a:r>
              <a:rPr lang="en-US">
                <a:cs typeface="Calibri"/>
              </a:rPr>
              <a:t>/usr/bin/sudo -V  (version) + google</a:t>
            </a:r>
          </a:p>
          <a:p>
            <a:r>
              <a:rPr lang="en-US">
                <a:cs typeface="Calibri"/>
              </a:rPr>
              <a:t>/etc/group  (find other potential users in sudo group)</a:t>
            </a:r>
            <a:endParaRPr lang="en-US" dirty="0">
              <a:cs typeface="Calibri"/>
            </a:endParaRPr>
          </a:p>
          <a:p>
            <a:r>
              <a:rPr lang="en-US">
                <a:cs typeface="Calibri"/>
              </a:rPr>
              <a:t>/var/log/auth.log </a:t>
            </a:r>
          </a:p>
          <a:p>
            <a:endParaRPr lang="en-US" dirty="0">
              <a:solidFill>
                <a:srgbClr val="FFFFFF"/>
              </a:solidFill>
              <a:latin typeface="Calibri"/>
              <a:cs typeface="Calibri"/>
            </a:endParaRPr>
          </a:p>
          <a:p>
            <a:endParaRPr lang="en-US" dirty="0">
              <a:solidFill>
                <a:srgbClr val="FFFFFF"/>
              </a:solidFill>
              <a:latin typeface="Calibri" panose="020F0502020204030204"/>
              <a:ea typeface="+mn-lt"/>
              <a:cs typeface="+mn-lt"/>
            </a:endParaRPr>
          </a:p>
          <a:p>
            <a:pPr marL="0" indent="0">
              <a:buNone/>
            </a:pPr>
            <a:endParaRPr lang="en-US" dirty="0">
              <a:solidFill>
                <a:srgbClr val="92D050"/>
              </a:solidFill>
              <a:latin typeface="Consolas"/>
              <a:cs typeface="Calibri"/>
            </a:endParaRP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p:txBody>
      </p:sp>
      <p:pic>
        <p:nvPicPr>
          <p:cNvPr id="4" name="Picture 3">
            <a:extLst>
              <a:ext uri="{FF2B5EF4-FFF2-40B4-BE49-F238E27FC236}">
                <a16:creationId xmlns:a16="http://schemas.microsoft.com/office/drawing/2014/main" id="{1AA18D5E-59AE-4824-AAE3-05D143DA08CE}"/>
              </a:ext>
            </a:extLst>
          </p:cNvPr>
          <p:cNvPicPr>
            <a:picLocks noChangeAspect="1"/>
          </p:cNvPicPr>
          <p:nvPr/>
        </p:nvPicPr>
        <p:blipFill>
          <a:blip r:embed="rId2"/>
          <a:stretch>
            <a:fillRect/>
          </a:stretch>
        </p:blipFill>
        <p:spPr>
          <a:xfrm>
            <a:off x="9660194" y="5058248"/>
            <a:ext cx="2531806" cy="1799752"/>
          </a:xfrm>
          <a:prstGeom prst="rect">
            <a:avLst/>
          </a:prstGeom>
        </p:spPr>
      </p:pic>
      <p:sp>
        <p:nvSpPr>
          <p:cNvPr id="6" name="Title 1">
            <a:extLst>
              <a:ext uri="{FF2B5EF4-FFF2-40B4-BE49-F238E27FC236}">
                <a16:creationId xmlns:a16="http://schemas.microsoft.com/office/drawing/2014/main" id="{7812AB6D-6D7E-41D3-9C5C-AC6F8CDDC47A}"/>
              </a:ext>
            </a:extLst>
          </p:cNvPr>
          <p:cNvSpPr txBox="1">
            <a:spLocks/>
          </p:cNvSpPr>
          <p:nvPr/>
        </p:nvSpPr>
        <p:spPr>
          <a:xfrm>
            <a:off x="300487" y="3378619"/>
            <a:ext cx="10515600" cy="721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Automated</a:t>
            </a:r>
            <a:endParaRPr lang="en-US"/>
          </a:p>
        </p:txBody>
      </p:sp>
      <p:sp>
        <p:nvSpPr>
          <p:cNvPr id="10" name="Content Placeholder 2">
            <a:extLst>
              <a:ext uri="{FF2B5EF4-FFF2-40B4-BE49-F238E27FC236}">
                <a16:creationId xmlns:a16="http://schemas.microsoft.com/office/drawing/2014/main" id="{F49B9287-8A16-48BA-90D1-0D9370946131}"/>
              </a:ext>
            </a:extLst>
          </p:cNvPr>
          <p:cNvSpPr txBox="1">
            <a:spLocks/>
          </p:cNvSpPr>
          <p:nvPr/>
        </p:nvSpPr>
        <p:spPr>
          <a:xfrm>
            <a:off x="430255" y="3993625"/>
            <a:ext cx="10840155" cy="276130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MSF </a:t>
            </a:r>
            <a:endParaRPr lang="en-US" dirty="0">
              <a:cs typeface="Calibri"/>
            </a:endParaRPr>
          </a:p>
          <a:p>
            <a:pPr lvl="1"/>
            <a:r>
              <a:rPr lang="en-US">
                <a:ea typeface="+mn-lt"/>
                <a:cs typeface="+mn-lt"/>
              </a:rPr>
              <a:t>post/multi/recon/sudo_commands</a:t>
            </a:r>
            <a:endParaRPr lang="en-US" dirty="0">
              <a:ea typeface="+mn-lt"/>
              <a:cs typeface="+mn-lt"/>
            </a:endParaRPr>
          </a:p>
          <a:p>
            <a:r>
              <a:rPr lang="en-US">
                <a:cs typeface="Calibri"/>
              </a:rPr>
              <a:t>Scripts</a:t>
            </a:r>
          </a:p>
          <a:p>
            <a:pPr lvl="1"/>
            <a:r>
              <a:rPr lang="en-US" dirty="0">
                <a:ea typeface="+mn-lt"/>
                <a:cs typeface="+mn-lt"/>
                <a:hlinkClick r:id="rId3"/>
              </a:rPr>
              <a:t>https://github.com/rebootuser/LinEnum</a:t>
            </a:r>
            <a:endParaRPr lang="en-US" dirty="0">
              <a:cs typeface="Calibri"/>
            </a:endParaRPr>
          </a:p>
          <a:p>
            <a:pPr lvl="1"/>
            <a:r>
              <a:rPr lang="en-US" dirty="0">
                <a:cs typeface="Calibri"/>
                <a:hlinkClick r:id="rId4"/>
              </a:rPr>
              <a:t>https</a:t>
            </a:r>
            <a:r>
              <a:rPr lang="en-US" dirty="0">
                <a:ea typeface="+mn-lt"/>
                <a:cs typeface="+mn-lt"/>
                <a:hlinkClick r:id="rId4"/>
              </a:rPr>
              <a:t>://github.com/n0w4n/CVE-2019-14287</a:t>
            </a:r>
            <a:endParaRPr lang="en-US">
              <a:ea typeface="+mn-lt"/>
              <a:cs typeface="+mn-lt"/>
            </a:endParaRPr>
          </a:p>
          <a:p>
            <a:pPr lvl="1"/>
            <a:r>
              <a:rPr lang="en-US" dirty="0">
                <a:ea typeface="+mn-lt"/>
                <a:cs typeface="+mn-lt"/>
                <a:hlinkClick r:id="rId5"/>
              </a:rPr>
              <a:t>https://github.com/Critical-Start/FallofSudo</a:t>
            </a:r>
            <a:endParaRPr lang="en-US" dirty="0">
              <a:ea typeface="+mn-lt"/>
              <a:cs typeface="+mn-lt"/>
            </a:endParaRPr>
          </a:p>
          <a:p>
            <a:pPr marL="0" indent="0">
              <a:buNone/>
            </a:pPr>
            <a:endParaRPr lang="en-US" dirty="0">
              <a:solidFill>
                <a:srgbClr val="92D050"/>
              </a:solidFill>
              <a:latin typeface="Consolas"/>
              <a:ea typeface="+mn-lt"/>
              <a:cs typeface="+mn-lt"/>
            </a:endParaRP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ea typeface="+mn-lt"/>
              <a:cs typeface="+mn-lt"/>
            </a:endParaRPr>
          </a:p>
          <a:p>
            <a:pPr marL="0" indent="0">
              <a:buFont typeface="Arial" panose="020B0604020202020204" pitchFamily="34" charset="0"/>
              <a:buNone/>
            </a:pPr>
            <a:endParaRPr lang="en-US">
              <a:solidFill>
                <a:srgbClr val="92D050"/>
              </a:solidFill>
              <a:latin typeface="Consolas"/>
              <a:cs typeface="Calibri"/>
            </a:endParaRPr>
          </a:p>
          <a:p>
            <a:pPr marL="0" indent="0">
              <a:buFont typeface="Arial" panose="020B0604020202020204" pitchFamily="34" charset="0"/>
              <a:buNone/>
            </a:pPr>
            <a:endParaRPr lang="en-US">
              <a:solidFill>
                <a:srgbClr val="92D050"/>
              </a:solidFill>
              <a:latin typeface="Consolas"/>
              <a:cs typeface="Calibri"/>
            </a:endParaRPr>
          </a:p>
        </p:txBody>
      </p:sp>
    </p:spTree>
    <p:extLst>
      <p:ext uri="{BB962C8B-B14F-4D97-AF65-F5344CB8AC3E}">
        <p14:creationId xmlns:p14="http://schemas.microsoft.com/office/powerpoint/2010/main" val="3751598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C48C-BA9F-41A6-9456-AE2C792EB60C}"/>
              </a:ext>
            </a:extLst>
          </p:cNvPr>
          <p:cNvSpPr>
            <a:spLocks noGrp="1"/>
          </p:cNvSpPr>
          <p:nvPr>
            <p:ph type="title"/>
          </p:nvPr>
        </p:nvSpPr>
        <p:spPr>
          <a:xfrm>
            <a:off x="234351" y="1716596"/>
            <a:ext cx="10515600" cy="3208996"/>
          </a:xfrm>
        </p:spPr>
        <p:txBody>
          <a:bodyPr>
            <a:normAutofit/>
          </a:bodyPr>
          <a:lstStyle/>
          <a:p>
            <a:r>
              <a:rPr lang="en-US" sz="8000" b="1">
                <a:latin typeface="Consolas"/>
                <a:cs typeface="Calibri Light"/>
              </a:rPr>
              <a:t>EXAMPLES:~#</a:t>
            </a:r>
            <a:endParaRPr lang="en-US" sz="8000">
              <a:latin typeface="Consolas"/>
              <a:cs typeface="Calibri Light"/>
            </a:endParaRPr>
          </a:p>
        </p:txBody>
      </p:sp>
      <p:pic>
        <p:nvPicPr>
          <p:cNvPr id="3" name="Picture 2">
            <a:extLst>
              <a:ext uri="{FF2B5EF4-FFF2-40B4-BE49-F238E27FC236}">
                <a16:creationId xmlns:a16="http://schemas.microsoft.com/office/drawing/2014/main" id="{0F6CF272-9E8E-4A43-9688-E482F7011D23}"/>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94623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145BC6-6DCB-40F3-8589-81CE858735BE}"/>
              </a:ext>
            </a:extLst>
          </p:cNvPr>
          <p:cNvPicPr>
            <a:picLocks noChangeAspect="1"/>
          </p:cNvPicPr>
          <p:nvPr/>
        </p:nvPicPr>
        <p:blipFill>
          <a:blip r:embed="rId2"/>
          <a:stretch>
            <a:fillRect/>
          </a:stretch>
        </p:blipFill>
        <p:spPr>
          <a:xfrm>
            <a:off x="9660194" y="5058248"/>
            <a:ext cx="2531806" cy="1799752"/>
          </a:xfrm>
          <a:prstGeom prst="rect">
            <a:avLst/>
          </a:prstGeom>
        </p:spPr>
      </p:pic>
      <p:sp>
        <p:nvSpPr>
          <p:cNvPr id="10" name="TextBox 9">
            <a:extLst>
              <a:ext uri="{FF2B5EF4-FFF2-40B4-BE49-F238E27FC236}">
                <a16:creationId xmlns:a16="http://schemas.microsoft.com/office/drawing/2014/main" id="{99C28F3E-9D0F-4789-891B-A94E469EE8FC}"/>
              </a:ext>
            </a:extLst>
          </p:cNvPr>
          <p:cNvSpPr txBox="1"/>
          <p:nvPr/>
        </p:nvSpPr>
        <p:spPr>
          <a:xfrm>
            <a:off x="94891" y="224287"/>
            <a:ext cx="11513388"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 </a:t>
            </a:r>
            <a:endParaRPr lang="en-US" dirty="0"/>
          </a:p>
          <a:p>
            <a:r>
              <a:rPr lang="en-US" sz="2800" dirty="0">
                <a:ea typeface="+mn-lt"/>
                <a:cs typeface="+mn-lt"/>
              </a:rPr>
              <a:t>The Problem with Sudo</a:t>
            </a:r>
            <a:endParaRPr lang="en-US">
              <a:cs typeface="Calibri" panose="020F0502020204030204"/>
            </a:endParaRPr>
          </a:p>
          <a:p>
            <a:r>
              <a:rPr lang="en-US" sz="2800" dirty="0">
                <a:ea typeface="+mn-lt"/>
                <a:cs typeface="+mn-lt"/>
              </a:rPr>
              <a:t>With basic knowledge of Sudo and /</a:t>
            </a:r>
            <a:r>
              <a:rPr lang="en-US" sz="2800" dirty="0" err="1">
                <a:ea typeface="+mn-lt"/>
                <a:cs typeface="+mn-lt"/>
              </a:rPr>
              <a:t>etc</a:t>
            </a:r>
            <a:r>
              <a:rPr lang="en-US" sz="2800" dirty="0">
                <a:ea typeface="+mn-lt"/>
                <a:cs typeface="+mn-lt"/>
              </a:rPr>
              <a:t>/</a:t>
            </a:r>
            <a:r>
              <a:rPr lang="en-US" sz="2800" dirty="0" err="1">
                <a:ea typeface="+mn-lt"/>
                <a:cs typeface="+mn-lt"/>
              </a:rPr>
              <a:t>sudoers</a:t>
            </a:r>
            <a:r>
              <a:rPr lang="en-US" sz="2800" dirty="0">
                <a:ea typeface="+mn-lt"/>
                <a:cs typeface="+mn-lt"/>
              </a:rPr>
              <a:t> the hunt for vulnerabilities is on. During engagements, I consistently see 2 scenarios as it relates to Sudo rules.</a:t>
            </a:r>
            <a:endParaRPr lang="en-US" dirty="0">
              <a:ea typeface="+mn-lt"/>
              <a:cs typeface="+mn-lt"/>
            </a:endParaRPr>
          </a:p>
          <a:p>
            <a:pPr marL="457200" indent="-457200">
              <a:buFont typeface="Arial"/>
              <a:buChar char="•"/>
            </a:pPr>
            <a:r>
              <a:rPr lang="en-US" sz="2800" dirty="0">
                <a:ea typeface="+mn-lt"/>
                <a:cs typeface="+mn-lt"/>
              </a:rPr>
              <a:t>A complete lack of configuration where the Sudo rules don’t follow the least privilege model and allow for many users to execute commands as root.</a:t>
            </a:r>
          </a:p>
          <a:p>
            <a:pPr marL="457200" indent="-457200">
              <a:buFont typeface="Arial"/>
              <a:buChar char="•"/>
            </a:pPr>
            <a:r>
              <a:rPr lang="en-US" sz="2800" dirty="0">
                <a:ea typeface="+mn-lt"/>
                <a:cs typeface="+mn-lt"/>
              </a:rPr>
              <a:t>A relatively secure set of Sudo rules, but the command assigned is a rarely used argument that allows the execution of shell commands.</a:t>
            </a:r>
          </a:p>
          <a:p>
            <a:pPr marL="457200" indent="-457200">
              <a:buFont typeface="Arial"/>
              <a:buChar char="•"/>
            </a:pPr>
            <a:endParaRPr lang="en-US" sz="2800" dirty="0">
              <a:ea typeface="+mn-lt"/>
              <a:cs typeface="+mn-lt"/>
            </a:endParaRPr>
          </a:p>
          <a:p>
            <a:pPr lvl="1"/>
            <a:r>
              <a:rPr lang="en-US" sz="2800" dirty="0">
                <a:ea typeface="+mn-lt"/>
                <a:cs typeface="+mn-lt"/>
              </a:rPr>
              <a:t>Ref: </a:t>
            </a:r>
            <a:r>
              <a:rPr lang="en-US" sz="2800" dirty="0">
                <a:ea typeface="+mn-lt"/>
                <a:cs typeface="+mn-lt"/>
                <a:hlinkClick r:id="rId3"/>
              </a:rPr>
              <a:t>https://www.criticalstart.com/fall-of-sudo-a-pwnage-collection/#:~:text=Finding%20Linux%20servers%20heavily%20reliant,quickly%20become%20security's%20worst%20nightmare.</a:t>
            </a:r>
            <a:endParaRPr lang="en-US" sz="2800" dirty="0">
              <a:ea typeface="+mn-lt"/>
              <a:cs typeface="+mn-lt"/>
            </a:endParaRPr>
          </a:p>
        </p:txBody>
      </p:sp>
    </p:spTree>
    <p:extLst>
      <p:ext uri="{BB962C8B-B14F-4D97-AF65-F5344CB8AC3E}">
        <p14:creationId xmlns:p14="http://schemas.microsoft.com/office/powerpoint/2010/main" val="2305090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17CE-AB6C-4C59-85A9-B4AFE420AC65}"/>
              </a:ext>
            </a:extLst>
          </p:cNvPr>
          <p:cNvSpPr>
            <a:spLocks noGrp="1"/>
          </p:cNvSpPr>
          <p:nvPr>
            <p:ph type="title"/>
          </p:nvPr>
        </p:nvSpPr>
        <p:spPr>
          <a:xfrm>
            <a:off x="1231473" y="5571700"/>
            <a:ext cx="10515600" cy="1325563"/>
          </a:xfrm>
        </p:spPr>
        <p:txBody>
          <a:bodyPr/>
          <a:lstStyle/>
          <a:p>
            <a:r>
              <a:rPr lang="en-US" b="1" u="sng">
                <a:cs typeface="Calibri Light"/>
              </a:rPr>
              <a:t>Overall avenues of adventures</a:t>
            </a:r>
            <a:endParaRPr lang="en-US" b="1" u="sng"/>
          </a:p>
        </p:txBody>
      </p:sp>
      <p:sp>
        <p:nvSpPr>
          <p:cNvPr id="5" name="TextBox 4">
            <a:extLst>
              <a:ext uri="{FF2B5EF4-FFF2-40B4-BE49-F238E27FC236}">
                <a16:creationId xmlns:a16="http://schemas.microsoft.com/office/drawing/2014/main" id="{596BE04B-5D40-407B-A9D3-BD8783146ECD}"/>
              </a:ext>
            </a:extLst>
          </p:cNvPr>
          <p:cNvSpPr txBox="1"/>
          <p:nvPr/>
        </p:nvSpPr>
        <p:spPr>
          <a:xfrm>
            <a:off x="1194679" y="4755626"/>
            <a:ext cx="7983415" cy="707886"/>
          </a:xfrm>
          <a:prstGeom prst="rect">
            <a:avLst/>
          </a:prstGeom>
          <a:noFill/>
        </p:spPr>
        <p:txBody>
          <a:bodyPr wrap="square">
            <a:spAutoFit/>
          </a:bodyPr>
          <a:lstStyle/>
          <a:p>
            <a:r>
              <a:rPr lang="en-US" sz="4000" dirty="0">
                <a:cs typeface="Calibri"/>
              </a:rPr>
              <a:t>Lowest of the fruit</a:t>
            </a:r>
          </a:p>
        </p:txBody>
      </p:sp>
      <p:sp>
        <p:nvSpPr>
          <p:cNvPr id="7" name="TextBox 6">
            <a:extLst>
              <a:ext uri="{FF2B5EF4-FFF2-40B4-BE49-F238E27FC236}">
                <a16:creationId xmlns:a16="http://schemas.microsoft.com/office/drawing/2014/main" id="{2B20603E-1641-49C4-928B-62D4D3959784}"/>
              </a:ext>
            </a:extLst>
          </p:cNvPr>
          <p:cNvSpPr txBox="1"/>
          <p:nvPr/>
        </p:nvSpPr>
        <p:spPr>
          <a:xfrm>
            <a:off x="1137169" y="2353703"/>
            <a:ext cx="9750370" cy="1938992"/>
          </a:xfrm>
          <a:prstGeom prst="rect">
            <a:avLst/>
          </a:prstGeom>
          <a:noFill/>
        </p:spPr>
        <p:txBody>
          <a:bodyPr wrap="square" anchor="t">
            <a:spAutoFit/>
          </a:bodyPr>
          <a:lstStyle/>
          <a:p>
            <a:r>
              <a:rPr lang="en-US" sz="4000" dirty="0">
                <a:cs typeface="Calibri"/>
              </a:rPr>
              <a:t>Middle area that's a combination of inconsistently applied rules and too lax of rules</a:t>
            </a:r>
          </a:p>
        </p:txBody>
      </p:sp>
      <p:sp>
        <p:nvSpPr>
          <p:cNvPr id="13" name="TextBox 12">
            <a:extLst>
              <a:ext uri="{FF2B5EF4-FFF2-40B4-BE49-F238E27FC236}">
                <a16:creationId xmlns:a16="http://schemas.microsoft.com/office/drawing/2014/main" id="{34DFA34C-B35F-470B-B9CE-AF5D88479122}"/>
              </a:ext>
            </a:extLst>
          </p:cNvPr>
          <p:cNvSpPr txBox="1"/>
          <p:nvPr/>
        </p:nvSpPr>
        <p:spPr>
          <a:xfrm>
            <a:off x="1194679" y="261836"/>
            <a:ext cx="10177976" cy="1323439"/>
          </a:xfrm>
          <a:prstGeom prst="rect">
            <a:avLst/>
          </a:prstGeom>
          <a:noFill/>
        </p:spPr>
        <p:txBody>
          <a:bodyPr wrap="square" anchor="t">
            <a:spAutoFit/>
          </a:bodyPr>
          <a:lstStyle/>
          <a:p>
            <a:r>
              <a:rPr lang="en-US" sz="4000" dirty="0">
                <a:cs typeface="Calibri"/>
              </a:rPr>
              <a:t>Fairly secure settings, but unforeseen bugs or obscure options</a:t>
            </a:r>
          </a:p>
        </p:txBody>
      </p:sp>
      <p:sp>
        <p:nvSpPr>
          <p:cNvPr id="14" name="Arrow: Up 13">
            <a:extLst>
              <a:ext uri="{FF2B5EF4-FFF2-40B4-BE49-F238E27FC236}">
                <a16:creationId xmlns:a16="http://schemas.microsoft.com/office/drawing/2014/main" id="{E0D811E2-D875-4B1C-A1A8-DA898C0DE62D}"/>
              </a:ext>
            </a:extLst>
          </p:cNvPr>
          <p:cNvSpPr/>
          <p:nvPr/>
        </p:nvSpPr>
        <p:spPr>
          <a:xfrm>
            <a:off x="289974" y="634025"/>
            <a:ext cx="938906" cy="60831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145BC6-6DCB-40F3-8589-81CE858735BE}"/>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22068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17CE-AB6C-4C59-85A9-B4AFE420AC65}"/>
              </a:ext>
            </a:extLst>
          </p:cNvPr>
          <p:cNvSpPr>
            <a:spLocks noGrp="1"/>
          </p:cNvSpPr>
          <p:nvPr>
            <p:ph type="title"/>
          </p:nvPr>
        </p:nvSpPr>
        <p:spPr>
          <a:xfrm>
            <a:off x="838198" y="116604"/>
            <a:ext cx="10515600" cy="1325563"/>
          </a:xfrm>
        </p:spPr>
        <p:txBody>
          <a:bodyPr/>
          <a:lstStyle/>
          <a:p>
            <a:r>
              <a:rPr lang="en-US">
                <a:cs typeface="Calibri Light"/>
              </a:rPr>
              <a:t>Get creative and inventive</a:t>
            </a:r>
            <a:endParaRPr lang="en-US"/>
          </a:p>
        </p:txBody>
      </p:sp>
      <p:sp>
        <p:nvSpPr>
          <p:cNvPr id="3" name="Content Placeholder 2">
            <a:extLst>
              <a:ext uri="{FF2B5EF4-FFF2-40B4-BE49-F238E27FC236}">
                <a16:creationId xmlns:a16="http://schemas.microsoft.com/office/drawing/2014/main" id="{F8A445ED-EA03-442B-89D2-7545CD2755B5}"/>
              </a:ext>
            </a:extLst>
          </p:cNvPr>
          <p:cNvSpPr>
            <a:spLocks noGrp="1"/>
          </p:cNvSpPr>
          <p:nvPr>
            <p:ph idx="1"/>
          </p:nvPr>
        </p:nvSpPr>
        <p:spPr>
          <a:xfrm>
            <a:off x="838198" y="1313580"/>
            <a:ext cx="6205540" cy="5427816"/>
          </a:xfrm>
        </p:spPr>
        <p:txBody>
          <a:bodyPr vert="horz" lIns="91440" tIns="45720" rIns="91440" bIns="45720" rtlCol="0" anchor="t">
            <a:normAutofit lnSpcReduction="10000"/>
          </a:bodyPr>
          <a:lstStyle/>
          <a:p>
            <a:r>
              <a:rPr lang="en-US" sz="3600">
                <a:cs typeface="Calibri"/>
              </a:rPr>
              <a:t>"How can I do something not permitted?"</a:t>
            </a:r>
          </a:p>
          <a:p>
            <a:r>
              <a:rPr lang="en-US" sz="3600">
                <a:cs typeface="Calibri"/>
              </a:rPr>
              <a:t>"How can I read something off limits?"</a:t>
            </a:r>
          </a:p>
          <a:p>
            <a:r>
              <a:rPr lang="en-US" sz="3600">
                <a:cs typeface="Calibri"/>
              </a:rPr>
              <a:t>"How can I write something off limits?"</a:t>
            </a:r>
          </a:p>
          <a:p>
            <a:r>
              <a:rPr lang="en-US" sz="3600">
                <a:cs typeface="Calibri"/>
              </a:rPr>
              <a:t>"Are there any features that are often overlooked?"</a:t>
            </a:r>
          </a:p>
          <a:p>
            <a:r>
              <a:rPr lang="en-US" sz="3600">
                <a:cs typeface="Calibri"/>
              </a:rPr>
              <a:t>"Can I escalate laterally?"</a:t>
            </a:r>
          </a:p>
          <a:p>
            <a:r>
              <a:rPr lang="en-US" sz="3600">
                <a:cs typeface="Calibri"/>
              </a:rPr>
              <a:t>"Can I escalate vertically?"</a:t>
            </a:r>
          </a:p>
        </p:txBody>
      </p:sp>
      <p:pic>
        <p:nvPicPr>
          <p:cNvPr id="1026" name="Picture 2">
            <a:extLst>
              <a:ext uri="{FF2B5EF4-FFF2-40B4-BE49-F238E27FC236}">
                <a16:creationId xmlns:a16="http://schemas.microsoft.com/office/drawing/2014/main" id="{686FE80E-F884-47DB-8FF4-B06E76E1C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535" y="715092"/>
            <a:ext cx="4829328" cy="48293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BF8F37-14B5-46C3-86D9-435EF73B13E2}"/>
              </a:ext>
            </a:extLst>
          </p:cNvPr>
          <p:cNvSpPr txBox="1"/>
          <p:nvPr/>
        </p:nvSpPr>
        <p:spPr>
          <a:xfrm>
            <a:off x="7043534" y="5708358"/>
            <a:ext cx="5146081" cy="646331"/>
          </a:xfrm>
          <a:prstGeom prst="rect">
            <a:avLst/>
          </a:prstGeom>
          <a:noFill/>
        </p:spPr>
        <p:txBody>
          <a:bodyPr wrap="square">
            <a:spAutoFit/>
          </a:bodyPr>
          <a:lstStyle/>
          <a:p>
            <a:r>
              <a:rPr lang="en-US">
                <a:hlinkClick r:id="rId3"/>
              </a:rPr>
              <a:t>https://live.staticflickr.com/5485/9049864455_1c081998ac_z.jpg</a:t>
            </a:r>
            <a:endParaRPr lang="en-US"/>
          </a:p>
        </p:txBody>
      </p:sp>
    </p:spTree>
    <p:extLst>
      <p:ext uri="{BB962C8B-B14F-4D97-AF65-F5344CB8AC3E}">
        <p14:creationId xmlns:p14="http://schemas.microsoft.com/office/powerpoint/2010/main" val="682167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5">
            <a:extLst>
              <a:ext uri="{FF2B5EF4-FFF2-40B4-BE49-F238E27FC236}">
                <a16:creationId xmlns:a16="http://schemas.microsoft.com/office/drawing/2014/main" id="{5FE6C896-E7E1-4888-A779-801D8B5BB48E}"/>
              </a:ext>
            </a:extLst>
          </p:cNvPr>
          <p:cNvPicPr>
            <a:picLocks noChangeAspect="1"/>
          </p:cNvPicPr>
          <p:nvPr/>
        </p:nvPicPr>
        <p:blipFill>
          <a:blip r:embed="rId2"/>
          <a:stretch>
            <a:fillRect/>
          </a:stretch>
        </p:blipFill>
        <p:spPr>
          <a:xfrm>
            <a:off x="181155" y="98848"/>
            <a:ext cx="10449462" cy="6559667"/>
          </a:xfrm>
          <a:prstGeom prst="rect">
            <a:avLst/>
          </a:prstGeom>
        </p:spPr>
      </p:pic>
      <p:pic>
        <p:nvPicPr>
          <p:cNvPr id="3" name="Picture 2">
            <a:extLst>
              <a:ext uri="{FF2B5EF4-FFF2-40B4-BE49-F238E27FC236}">
                <a16:creationId xmlns:a16="http://schemas.microsoft.com/office/drawing/2014/main" id="{0F6CF272-9E8E-4A43-9688-E482F7011D23}"/>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076617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07521" y="34446"/>
            <a:ext cx="10515600" cy="1325563"/>
          </a:xfrm>
        </p:spPr>
        <p:txBody>
          <a:bodyPr/>
          <a:lstStyle/>
          <a:p>
            <a:r>
              <a:rPr lang="en-US">
                <a:cs typeface="Calibri Light"/>
              </a:rPr>
              <a:t>1    Low hanging fruit: Open </a:t>
            </a:r>
            <a:r>
              <a:rPr lang="en-US" err="1">
                <a:cs typeface="Calibri Light"/>
              </a:rPr>
              <a:t>Sudo</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r>
              <a:rPr lang="en-US">
                <a:cs typeface="Calibri"/>
              </a:rPr>
              <a:t>"Wide open".  Default for root.  Can run anything on the system as root as long as they can authenticate (even worse if NOPASSWD is used)</a:t>
            </a:r>
          </a:p>
          <a:p>
            <a:endParaRPr lang="en-US">
              <a:cs typeface="Calibri"/>
            </a:endParaRPr>
          </a:p>
          <a:p>
            <a:pPr>
              <a:buNone/>
            </a:pPr>
            <a:r>
              <a:rPr lang="en-US" b="1">
                <a:solidFill>
                  <a:srgbClr val="92D050"/>
                </a:solidFill>
                <a:latin typeface="Consolas"/>
                <a:ea typeface="+mn-lt"/>
                <a:cs typeface="+mn-lt"/>
              </a:rPr>
              <a:t># User privilege specification</a:t>
            </a:r>
            <a:endParaRPr lang="en-US" b="1">
              <a:solidFill>
                <a:srgbClr val="92D050"/>
              </a:solidFill>
              <a:latin typeface="Consolas"/>
              <a:cs typeface="Calibri"/>
            </a:endParaRPr>
          </a:p>
          <a:p>
            <a:pPr marL="0" indent="0">
              <a:buNone/>
            </a:pPr>
            <a:r>
              <a:rPr lang="en-US" b="1">
                <a:solidFill>
                  <a:srgbClr val="92D050"/>
                </a:solidFill>
                <a:latin typeface="Consolas"/>
                <a:ea typeface="+mn-lt"/>
                <a:cs typeface="+mn-lt"/>
              </a:rPr>
              <a:t>root    ALL=(ALL:ALL) ALL</a:t>
            </a:r>
          </a:p>
          <a:p>
            <a:pPr marL="0" indent="0">
              <a:buNone/>
            </a:pPr>
            <a:r>
              <a:rPr lang="en-US" b="1">
                <a:solidFill>
                  <a:srgbClr val="92D050"/>
                </a:solidFill>
                <a:latin typeface="Consolas"/>
                <a:ea typeface="+mn-lt"/>
                <a:cs typeface="+mn-lt"/>
              </a:rPr>
              <a:t>section1_opensudo ALL=(ALL:ALL) ALL</a:t>
            </a: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p:txBody>
      </p:sp>
      <p:pic>
        <p:nvPicPr>
          <p:cNvPr id="4" name="Picture 3">
            <a:extLst>
              <a:ext uri="{FF2B5EF4-FFF2-40B4-BE49-F238E27FC236}">
                <a16:creationId xmlns:a16="http://schemas.microsoft.com/office/drawing/2014/main" id="{1AA18D5E-59AE-4824-AAE3-05D143DA08CE}"/>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27668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20067" y="46471"/>
            <a:ext cx="11127981" cy="1325563"/>
          </a:xfrm>
        </p:spPr>
        <p:txBody>
          <a:bodyPr/>
          <a:lstStyle/>
          <a:p>
            <a:r>
              <a:rPr lang="en-US">
                <a:cs typeface="Calibri Light"/>
              </a:rPr>
              <a:t>1    Low hanging fruit: App Abuse pt1</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163111"/>
          </a:xfrm>
        </p:spPr>
        <p:txBody>
          <a:bodyPr vert="horz" lIns="91440" tIns="45720" rIns="91440" bIns="45720" rtlCol="0" anchor="t">
            <a:normAutofit/>
          </a:bodyPr>
          <a:lstStyle/>
          <a:p>
            <a:r>
              <a:rPr lang="en-US">
                <a:cs typeface="Calibri"/>
              </a:rPr>
              <a:t>Anything that directly spawns shells, (</a:t>
            </a:r>
            <a:r>
              <a:rPr lang="en-US" err="1">
                <a:cs typeface="Calibri"/>
              </a:rPr>
              <a:t>sh</a:t>
            </a:r>
            <a:r>
              <a:rPr lang="en-US">
                <a:cs typeface="Calibri"/>
              </a:rPr>
              <a:t>, </a:t>
            </a:r>
            <a:r>
              <a:rPr lang="en-US" err="1">
                <a:cs typeface="Calibri"/>
              </a:rPr>
              <a:t>ksh</a:t>
            </a:r>
            <a:r>
              <a:rPr lang="en-US">
                <a:cs typeface="Calibri"/>
              </a:rPr>
              <a:t>, </a:t>
            </a:r>
            <a:r>
              <a:rPr lang="en-US" err="1">
                <a:cs typeface="Calibri"/>
              </a:rPr>
              <a:t>zsh</a:t>
            </a:r>
            <a:r>
              <a:rPr lang="en-US">
                <a:cs typeface="Calibri"/>
              </a:rPr>
              <a:t>, dash, bash, </a:t>
            </a:r>
            <a:r>
              <a:rPr lang="en-US" err="1">
                <a:cs typeface="Calibri"/>
              </a:rPr>
              <a:t>etc</a:t>
            </a:r>
            <a:r>
              <a:rPr lang="en-US">
                <a:cs typeface="Calibri"/>
              </a:rPr>
              <a:t>)</a:t>
            </a:r>
          </a:p>
          <a:p>
            <a:r>
              <a:rPr lang="en-US">
                <a:cs typeface="Calibri"/>
              </a:rPr>
              <a:t>Any programming language (python, ruby, php, </a:t>
            </a:r>
            <a:r>
              <a:rPr lang="en-US" err="1">
                <a:cs typeface="Calibri"/>
              </a:rPr>
              <a:t>perl</a:t>
            </a:r>
            <a:r>
              <a:rPr lang="en-US">
                <a:cs typeface="Calibri"/>
              </a:rPr>
              <a:t>, java, </a:t>
            </a:r>
            <a:r>
              <a:rPr lang="en-US" err="1">
                <a:cs typeface="Calibri"/>
              </a:rPr>
              <a:t>etc</a:t>
            </a:r>
            <a:r>
              <a:rPr lang="en-US" dirty="0">
                <a:cs typeface="Calibri"/>
              </a:rPr>
              <a:t> </a:t>
            </a:r>
            <a:r>
              <a:rPr lang="en-US" err="1">
                <a:cs typeface="Calibri"/>
              </a:rPr>
              <a:t>etc</a:t>
            </a:r>
            <a:r>
              <a:rPr lang="en-US">
                <a:cs typeface="Calibri"/>
              </a:rPr>
              <a:t>)</a:t>
            </a:r>
          </a:p>
          <a:p>
            <a:endParaRPr lang="en-US">
              <a:solidFill>
                <a:srgbClr val="FFFFFF"/>
              </a:solidFill>
              <a:latin typeface="Calibri" panose="020F0502020204030204"/>
              <a:ea typeface="+mn-lt"/>
              <a:cs typeface="+mn-lt"/>
            </a:endParaRPr>
          </a:p>
          <a:p>
            <a:pPr>
              <a:buNone/>
            </a:pPr>
            <a:r>
              <a:rPr lang="en-US" b="1">
                <a:solidFill>
                  <a:srgbClr val="92D050"/>
                </a:solidFill>
                <a:latin typeface="Consolas"/>
                <a:ea typeface="+mn-lt"/>
                <a:cs typeface="+mn-lt"/>
              </a:rPr>
              <a:t># User privilege specification</a:t>
            </a:r>
            <a:endParaRPr lang="en-US" b="1">
              <a:solidFill>
                <a:srgbClr val="92D050"/>
              </a:solidFill>
              <a:latin typeface="Consolas"/>
              <a:cs typeface="Calibri"/>
            </a:endParaRPr>
          </a:p>
          <a:p>
            <a:pPr>
              <a:buNone/>
            </a:pPr>
            <a:r>
              <a:rPr lang="en-US" b="1">
                <a:solidFill>
                  <a:srgbClr val="92D050"/>
                </a:solidFill>
                <a:latin typeface="Consolas"/>
                <a:ea typeface="+mn-lt"/>
                <a:cs typeface="+mn-lt"/>
              </a:rPr>
              <a:t>section1_apps ALL=(root) /bin/</a:t>
            </a:r>
            <a:r>
              <a:rPr lang="en-US" b="1" dirty="0" err="1">
                <a:solidFill>
                  <a:srgbClr val="92D050"/>
                </a:solidFill>
                <a:latin typeface="Consolas"/>
                <a:ea typeface="+mn-lt"/>
                <a:cs typeface="+mn-lt"/>
              </a:rPr>
              <a:t>su</a:t>
            </a:r>
            <a:endParaRPr lang="en-US" b="1" dirty="0">
              <a:solidFill>
                <a:srgbClr val="92D050"/>
              </a:solidFill>
              <a:latin typeface="Consolas"/>
              <a:ea typeface="+mn-lt"/>
              <a:cs typeface="+mn-lt"/>
            </a:endParaRPr>
          </a:p>
          <a:p>
            <a:pPr>
              <a:buNone/>
            </a:pPr>
            <a:r>
              <a:rPr lang="en-US" b="1">
                <a:solidFill>
                  <a:srgbClr val="92D050"/>
                </a:solidFill>
                <a:latin typeface="Consolas"/>
                <a:ea typeface="+mn-lt"/>
                <a:cs typeface="+mn-lt"/>
              </a:rPr>
              <a:t>section1_apps ALL=(root) /bin/</a:t>
            </a:r>
            <a:r>
              <a:rPr lang="en-US" b="1" dirty="0" err="1">
                <a:solidFill>
                  <a:srgbClr val="92D050"/>
                </a:solidFill>
                <a:latin typeface="Consolas"/>
                <a:ea typeface="+mn-lt"/>
                <a:cs typeface="+mn-lt"/>
              </a:rPr>
              <a:t>sh</a:t>
            </a:r>
            <a:endParaRPr lang="en-US" b="1" dirty="0">
              <a:solidFill>
                <a:srgbClr val="92D050"/>
              </a:solidFill>
              <a:latin typeface="Consolas"/>
              <a:cs typeface="Calibri"/>
            </a:endParaRPr>
          </a:p>
          <a:p>
            <a:pPr>
              <a:buNone/>
            </a:pPr>
            <a:r>
              <a:rPr lang="en-US" b="1">
                <a:solidFill>
                  <a:srgbClr val="92D050"/>
                </a:solidFill>
                <a:latin typeface="Consolas"/>
                <a:ea typeface="+mn-lt"/>
                <a:cs typeface="+mn-lt"/>
              </a:rPr>
              <a:t>section1_apps ALL=(root) /</a:t>
            </a:r>
            <a:r>
              <a:rPr lang="en-US" b="1" dirty="0" err="1">
                <a:solidFill>
                  <a:srgbClr val="92D050"/>
                </a:solidFill>
                <a:latin typeface="Consolas"/>
                <a:ea typeface="+mn-lt"/>
                <a:cs typeface="+mn-lt"/>
              </a:rPr>
              <a:t>usr</a:t>
            </a:r>
            <a:r>
              <a:rPr lang="en-US" b="1" dirty="0">
                <a:solidFill>
                  <a:srgbClr val="92D050"/>
                </a:solidFill>
                <a:latin typeface="Consolas"/>
                <a:ea typeface="+mn-lt"/>
                <a:cs typeface="+mn-lt"/>
              </a:rPr>
              <a:t>/bin/python</a:t>
            </a:r>
            <a:endParaRPr lang="en-US" b="1" dirty="0">
              <a:solidFill>
                <a:srgbClr val="92D050"/>
              </a:solidFill>
              <a:latin typeface="Consolas"/>
              <a:cs typeface="Calibri"/>
            </a:endParaRPr>
          </a:p>
          <a:p>
            <a:pPr marL="0" indent="0">
              <a:buNone/>
            </a:pPr>
            <a:r>
              <a:rPr lang="en-US" b="1">
                <a:solidFill>
                  <a:srgbClr val="92D050"/>
                </a:solidFill>
                <a:latin typeface="Consolas"/>
                <a:ea typeface="+mn-lt"/>
                <a:cs typeface="+mn-lt"/>
              </a:rPr>
              <a:t>section1_apps ALL=(root) /</a:t>
            </a:r>
            <a:r>
              <a:rPr lang="en-US" b="1" dirty="0" err="1">
                <a:solidFill>
                  <a:srgbClr val="92D050"/>
                </a:solidFill>
                <a:latin typeface="Consolas"/>
                <a:ea typeface="+mn-lt"/>
                <a:cs typeface="+mn-lt"/>
              </a:rPr>
              <a:t>usr</a:t>
            </a:r>
            <a:r>
              <a:rPr lang="en-US" b="1" dirty="0">
                <a:solidFill>
                  <a:srgbClr val="92D050"/>
                </a:solidFill>
                <a:latin typeface="Consolas"/>
                <a:ea typeface="+mn-lt"/>
                <a:cs typeface="+mn-lt"/>
              </a:rPr>
              <a:t>/bin/ruby</a:t>
            </a: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p:txBody>
      </p:sp>
      <p:pic>
        <p:nvPicPr>
          <p:cNvPr id="4" name="Picture 3">
            <a:extLst>
              <a:ext uri="{FF2B5EF4-FFF2-40B4-BE49-F238E27FC236}">
                <a16:creationId xmlns:a16="http://schemas.microsoft.com/office/drawing/2014/main" id="{E7FCAECB-736D-43DE-93A2-E17948D1B504}"/>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426910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32C3-B83F-4614-8303-F190DAE6A2B9}"/>
              </a:ext>
            </a:extLst>
          </p:cNvPr>
          <p:cNvSpPr>
            <a:spLocks noGrp="1"/>
          </p:cNvSpPr>
          <p:nvPr>
            <p:ph type="title"/>
          </p:nvPr>
        </p:nvSpPr>
        <p:spPr/>
        <p:txBody>
          <a:bodyPr/>
          <a:lstStyle/>
          <a:p>
            <a:r>
              <a:rPr lang="en-US">
                <a:cs typeface="Calibri Light"/>
              </a:rPr>
              <a:t>About: Me</a:t>
            </a:r>
            <a:endParaRPr lang="en-US" dirty="0"/>
          </a:p>
        </p:txBody>
      </p:sp>
      <p:sp>
        <p:nvSpPr>
          <p:cNvPr id="3" name="Content Placeholder 2">
            <a:extLst>
              <a:ext uri="{FF2B5EF4-FFF2-40B4-BE49-F238E27FC236}">
                <a16:creationId xmlns:a16="http://schemas.microsoft.com/office/drawing/2014/main" id="{16447384-0E21-476B-A790-3C4D879AE0A7}"/>
              </a:ext>
            </a:extLst>
          </p:cNvPr>
          <p:cNvSpPr>
            <a:spLocks noGrp="1"/>
          </p:cNvSpPr>
          <p:nvPr>
            <p:ph idx="1"/>
          </p:nvPr>
        </p:nvSpPr>
        <p:spPr/>
        <p:txBody>
          <a:bodyPr vert="horz" lIns="91440" tIns="45720" rIns="91440" bIns="45720" rtlCol="0" anchor="t">
            <a:normAutofit lnSpcReduction="10000"/>
          </a:bodyPr>
          <a:lstStyle/>
          <a:p>
            <a:r>
              <a:rPr lang="en-US" sz="3200" dirty="0">
                <a:cs typeface="Calibri"/>
              </a:rPr>
              <a:t>Agg (class of 09)</a:t>
            </a:r>
          </a:p>
          <a:p>
            <a:r>
              <a:rPr lang="en-US" sz="3200" dirty="0" err="1">
                <a:cs typeface="Calibri"/>
              </a:rPr>
              <a:t>CommO</a:t>
            </a:r>
            <a:r>
              <a:rPr lang="en-US" sz="3200" dirty="0">
                <a:cs typeface="Calibri"/>
              </a:rPr>
              <a:t> (MOS: 0602)   MACS4 / 1MAW</a:t>
            </a:r>
            <a:endParaRPr lang="en-US" dirty="0">
              <a:cs typeface="Calibri"/>
            </a:endParaRPr>
          </a:p>
          <a:p>
            <a:r>
              <a:rPr lang="en-US" sz="3200" dirty="0">
                <a:cs typeface="Calibri"/>
              </a:rPr>
              <a:t>Network Engineer</a:t>
            </a:r>
          </a:p>
          <a:p>
            <a:r>
              <a:rPr lang="en-US" sz="3200" dirty="0">
                <a:cs typeface="Calibri"/>
              </a:rPr>
              <a:t>Security Engineer</a:t>
            </a:r>
          </a:p>
          <a:p>
            <a:endParaRPr lang="en-US" dirty="0">
              <a:cs typeface="Calibri"/>
            </a:endParaRPr>
          </a:p>
          <a:p>
            <a:pPr marL="0" indent="0">
              <a:buNone/>
            </a:pPr>
            <a:r>
              <a:rPr lang="en-US" dirty="0">
                <a:solidFill>
                  <a:srgbClr val="FFFFFF"/>
                </a:solidFill>
                <a:ea typeface="+mn-lt"/>
                <a:cs typeface="+mn-lt"/>
              </a:rPr>
              <a:t>Tyler Boykin</a:t>
            </a:r>
          </a:p>
          <a:p>
            <a:pPr marL="0" indent="0">
              <a:buNone/>
            </a:pPr>
            <a:r>
              <a:rPr lang="en-US" sz="3200" dirty="0">
                <a:solidFill>
                  <a:srgbClr val="92D050"/>
                </a:solidFill>
                <a:ea typeface="+mn-lt"/>
                <a:cs typeface="+mn-lt"/>
              </a:rPr>
              <a:t>@CaptBoykin</a:t>
            </a:r>
          </a:p>
          <a:p>
            <a:pPr marL="0" indent="0">
              <a:buNone/>
            </a:pPr>
            <a:r>
              <a:rPr lang="en-US" sz="3200" dirty="0">
                <a:solidFill>
                  <a:srgbClr val="92D050"/>
                </a:solidFill>
                <a:cs typeface="Calibri"/>
              </a:rPr>
              <a:t>Capt.boykin.0602@gmail.com</a:t>
            </a:r>
          </a:p>
        </p:txBody>
      </p:sp>
      <p:pic>
        <p:nvPicPr>
          <p:cNvPr id="4" name="Picture 4" descr="A picture containing game&#10;&#10;Description generated with very high confidence">
            <a:extLst>
              <a:ext uri="{FF2B5EF4-FFF2-40B4-BE49-F238E27FC236}">
                <a16:creationId xmlns:a16="http://schemas.microsoft.com/office/drawing/2014/main" id="{22E8F690-BE88-470F-A544-2BEEFAD5A1CE}"/>
              </a:ext>
            </a:extLst>
          </p:cNvPr>
          <p:cNvPicPr>
            <a:picLocks noChangeAspect="1"/>
          </p:cNvPicPr>
          <p:nvPr/>
        </p:nvPicPr>
        <p:blipFill>
          <a:blip r:embed="rId2"/>
          <a:stretch>
            <a:fillRect/>
          </a:stretch>
        </p:blipFill>
        <p:spPr>
          <a:xfrm>
            <a:off x="7727863" y="184914"/>
            <a:ext cx="1834042" cy="2122116"/>
          </a:xfrm>
          <a:prstGeom prst="rect">
            <a:avLst/>
          </a:prstGeom>
        </p:spPr>
      </p:pic>
      <p:pic>
        <p:nvPicPr>
          <p:cNvPr id="10" name="Picture 10" descr="A close up of a sign&#10;&#10;Description generated with very high confidence">
            <a:extLst>
              <a:ext uri="{FF2B5EF4-FFF2-40B4-BE49-F238E27FC236}">
                <a16:creationId xmlns:a16="http://schemas.microsoft.com/office/drawing/2014/main" id="{5C532535-A2BA-4EE3-9736-80F2DA8E875E}"/>
              </a:ext>
            </a:extLst>
          </p:cNvPr>
          <p:cNvPicPr>
            <a:picLocks noChangeAspect="1"/>
          </p:cNvPicPr>
          <p:nvPr/>
        </p:nvPicPr>
        <p:blipFill>
          <a:blip r:embed="rId3"/>
          <a:stretch>
            <a:fillRect/>
          </a:stretch>
        </p:blipFill>
        <p:spPr>
          <a:xfrm>
            <a:off x="5488551" y="142565"/>
            <a:ext cx="2048563" cy="2076785"/>
          </a:xfrm>
          <a:prstGeom prst="rect">
            <a:avLst/>
          </a:prstGeom>
        </p:spPr>
      </p:pic>
      <p:pic>
        <p:nvPicPr>
          <p:cNvPr id="12" name="Picture 12" descr="A picture containing clock&#10;&#10;Description generated with very high confidence">
            <a:extLst>
              <a:ext uri="{FF2B5EF4-FFF2-40B4-BE49-F238E27FC236}">
                <a16:creationId xmlns:a16="http://schemas.microsoft.com/office/drawing/2014/main" id="{4042A3C6-FEE1-438B-9803-E55647017DBE}"/>
              </a:ext>
            </a:extLst>
          </p:cNvPr>
          <p:cNvPicPr>
            <a:picLocks noChangeAspect="1"/>
          </p:cNvPicPr>
          <p:nvPr/>
        </p:nvPicPr>
        <p:blipFill>
          <a:blip r:embed="rId4"/>
          <a:stretch>
            <a:fillRect/>
          </a:stretch>
        </p:blipFill>
        <p:spPr>
          <a:xfrm>
            <a:off x="9856691" y="374516"/>
            <a:ext cx="2017083" cy="1593882"/>
          </a:xfrm>
          <a:prstGeom prst="rect">
            <a:avLst/>
          </a:prstGeom>
        </p:spPr>
      </p:pic>
      <p:pic>
        <p:nvPicPr>
          <p:cNvPr id="6" name="Picture 5" descr="A picture containing drawing, sign&#10;&#10;Description automatically generated">
            <a:extLst>
              <a:ext uri="{FF2B5EF4-FFF2-40B4-BE49-F238E27FC236}">
                <a16:creationId xmlns:a16="http://schemas.microsoft.com/office/drawing/2014/main" id="{046CE6FE-CC80-4ADC-8C61-187423E91E3C}"/>
              </a:ext>
            </a:extLst>
          </p:cNvPr>
          <p:cNvPicPr>
            <a:picLocks noChangeAspect="1"/>
          </p:cNvPicPr>
          <p:nvPr/>
        </p:nvPicPr>
        <p:blipFill>
          <a:blip r:embed="rId5"/>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718169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13794" y="46471"/>
            <a:ext cx="10515600" cy="1325563"/>
          </a:xfrm>
        </p:spPr>
        <p:txBody>
          <a:bodyPr/>
          <a:lstStyle/>
          <a:p>
            <a:r>
              <a:rPr lang="en-US">
                <a:cs typeface="Calibri Light"/>
              </a:rPr>
              <a:t>1   Low hanging fruit: App Abuse pt2 </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lnSpcReduction="10000"/>
          </a:bodyPr>
          <a:lstStyle/>
          <a:p>
            <a:r>
              <a:rPr lang="en-US" dirty="0">
                <a:cs typeface="Calibri"/>
              </a:rPr>
              <a:t>Anything with features that were intended for a benevolent purpose but can be twisted</a:t>
            </a:r>
          </a:p>
          <a:p>
            <a:r>
              <a:rPr lang="en-US" dirty="0">
                <a:cs typeface="Calibri"/>
              </a:rPr>
              <a:t>Anything with features that function as intended but have side effects that can benefit the attacker</a:t>
            </a:r>
          </a:p>
          <a:p>
            <a:endParaRPr lang="en-US" dirty="0">
              <a:solidFill>
                <a:srgbClr val="FFFFFF"/>
              </a:solidFill>
              <a:latin typeface="Calibri" panose="020F0502020204030204"/>
              <a:ea typeface="+mn-lt"/>
              <a:cs typeface="+mn-lt"/>
            </a:endParaRPr>
          </a:p>
          <a:p>
            <a:pPr>
              <a:buNone/>
            </a:pPr>
            <a:r>
              <a:rPr lang="en-US" b="1" dirty="0">
                <a:solidFill>
                  <a:srgbClr val="92D050"/>
                </a:solidFill>
                <a:latin typeface="Consolas"/>
                <a:ea typeface="+mn-lt"/>
                <a:cs typeface="+mn-lt"/>
              </a:rPr>
              <a:t># User privilege specification</a:t>
            </a:r>
            <a:endParaRPr lang="en-US" b="1" dirty="0">
              <a:solidFill>
                <a:srgbClr val="92D050"/>
              </a:solidFill>
              <a:latin typeface="Consolas"/>
              <a:cs typeface="Calibri"/>
            </a:endParaRPr>
          </a:p>
          <a:p>
            <a:pPr>
              <a:buNone/>
            </a:pPr>
            <a:r>
              <a:rPr lang="en-US" b="1">
                <a:solidFill>
                  <a:srgbClr val="92D050"/>
                </a:solidFill>
                <a:latin typeface="Consolas"/>
                <a:ea typeface="+mn-lt"/>
                <a:cs typeface="+mn-lt"/>
              </a:rPr>
              <a:t>section1_apps2 ALL=(root) /</a:t>
            </a:r>
            <a:r>
              <a:rPr lang="en-US" b="1" dirty="0" err="1">
                <a:solidFill>
                  <a:srgbClr val="92D050"/>
                </a:solidFill>
                <a:latin typeface="Consolas"/>
                <a:ea typeface="+mn-lt"/>
                <a:cs typeface="+mn-lt"/>
              </a:rPr>
              <a:t>usr</a:t>
            </a:r>
            <a:r>
              <a:rPr lang="en-US" b="1" dirty="0">
                <a:solidFill>
                  <a:srgbClr val="92D050"/>
                </a:solidFill>
                <a:latin typeface="Consolas"/>
                <a:ea typeface="+mn-lt"/>
                <a:cs typeface="+mn-lt"/>
              </a:rPr>
              <a:t>/bin/</a:t>
            </a:r>
            <a:r>
              <a:rPr lang="en-US" b="1" dirty="0" err="1">
                <a:solidFill>
                  <a:srgbClr val="92D050"/>
                </a:solidFill>
                <a:latin typeface="Consolas"/>
                <a:ea typeface="+mn-lt"/>
                <a:cs typeface="+mn-lt"/>
              </a:rPr>
              <a:t>wget</a:t>
            </a:r>
            <a:endParaRPr lang="en-US" b="1" dirty="0">
              <a:solidFill>
                <a:srgbClr val="92D050"/>
              </a:solidFill>
              <a:latin typeface="Consolas"/>
              <a:ea typeface="+mn-lt"/>
              <a:cs typeface="+mn-lt"/>
            </a:endParaRPr>
          </a:p>
          <a:p>
            <a:pPr>
              <a:buNone/>
            </a:pPr>
            <a:r>
              <a:rPr lang="en-US" b="1">
                <a:solidFill>
                  <a:srgbClr val="92D050"/>
                </a:solidFill>
                <a:latin typeface="Consolas"/>
                <a:cs typeface="Calibri"/>
              </a:rPr>
              <a:t>Section1_apps2 ALL=(root) /</a:t>
            </a:r>
            <a:r>
              <a:rPr lang="en-US" b="1" dirty="0" err="1">
                <a:solidFill>
                  <a:srgbClr val="92D050"/>
                </a:solidFill>
                <a:latin typeface="Consolas"/>
                <a:cs typeface="Calibri"/>
              </a:rPr>
              <a:t>usr</a:t>
            </a:r>
            <a:r>
              <a:rPr lang="en-US" b="1" dirty="0">
                <a:solidFill>
                  <a:srgbClr val="92D050"/>
                </a:solidFill>
                <a:latin typeface="Consolas"/>
                <a:cs typeface="Calibri"/>
              </a:rPr>
              <a:t>/bin/curl</a:t>
            </a:r>
          </a:p>
          <a:p>
            <a:pPr>
              <a:buNone/>
            </a:pPr>
            <a:r>
              <a:rPr lang="en-US" b="1">
                <a:solidFill>
                  <a:srgbClr val="92D050"/>
                </a:solidFill>
                <a:latin typeface="Consolas"/>
                <a:ea typeface="+mn-lt"/>
                <a:cs typeface="+mn-lt"/>
              </a:rPr>
              <a:t>section1_apps2 ALL=(root) /</a:t>
            </a:r>
            <a:r>
              <a:rPr lang="en-US" b="1" dirty="0" err="1">
                <a:solidFill>
                  <a:srgbClr val="92D050"/>
                </a:solidFill>
                <a:latin typeface="Consolas"/>
                <a:ea typeface="+mn-lt"/>
                <a:cs typeface="+mn-lt"/>
              </a:rPr>
              <a:t>usr</a:t>
            </a:r>
            <a:r>
              <a:rPr lang="en-US" b="1" dirty="0">
                <a:solidFill>
                  <a:srgbClr val="92D050"/>
                </a:solidFill>
                <a:latin typeface="Consolas"/>
                <a:ea typeface="+mn-lt"/>
                <a:cs typeface="+mn-lt"/>
              </a:rPr>
              <a:t>/bin/base64</a:t>
            </a:r>
            <a:endParaRPr lang="en-US" b="1" dirty="0">
              <a:solidFill>
                <a:srgbClr val="92D050"/>
              </a:solidFill>
              <a:latin typeface="Consolas"/>
              <a:cs typeface="Calibri"/>
            </a:endParaRPr>
          </a:p>
          <a:p>
            <a:pPr>
              <a:buNone/>
            </a:pPr>
            <a:r>
              <a:rPr lang="en-US" b="1">
                <a:solidFill>
                  <a:srgbClr val="92D050"/>
                </a:solidFill>
                <a:latin typeface="Consolas"/>
                <a:ea typeface="+mn-lt"/>
                <a:cs typeface="+mn-lt"/>
              </a:rPr>
              <a:t>section1_apps2 ALL=(root) /</a:t>
            </a:r>
            <a:r>
              <a:rPr lang="en-US" b="1" dirty="0" err="1">
                <a:solidFill>
                  <a:srgbClr val="92D050"/>
                </a:solidFill>
                <a:latin typeface="Consolas"/>
                <a:ea typeface="+mn-lt"/>
                <a:cs typeface="+mn-lt"/>
              </a:rPr>
              <a:t>usr</a:t>
            </a:r>
            <a:r>
              <a:rPr lang="en-US" b="1" dirty="0">
                <a:solidFill>
                  <a:srgbClr val="92D050"/>
                </a:solidFill>
                <a:latin typeface="Consolas"/>
                <a:ea typeface="+mn-lt"/>
                <a:cs typeface="+mn-lt"/>
              </a:rPr>
              <a:t>/bin/tree</a:t>
            </a:r>
            <a:endParaRPr lang="en-US" b="1" dirty="0">
              <a:solidFill>
                <a:srgbClr val="92D050"/>
              </a:solidFill>
              <a:latin typeface="Consolas"/>
              <a:cs typeface="Calibri"/>
            </a:endParaRPr>
          </a:p>
          <a:p>
            <a:pPr>
              <a:buNone/>
            </a:pPr>
            <a:r>
              <a:rPr lang="en-US" b="1">
                <a:solidFill>
                  <a:srgbClr val="92D050"/>
                </a:solidFill>
                <a:latin typeface="Consolas"/>
                <a:ea typeface="+mn-lt"/>
                <a:cs typeface="+mn-lt"/>
              </a:rPr>
              <a:t>section1_apps2 ALL=(root) /</a:t>
            </a:r>
            <a:r>
              <a:rPr lang="en-US" b="1" err="1">
                <a:solidFill>
                  <a:srgbClr val="92D050"/>
                </a:solidFill>
                <a:latin typeface="Consolas"/>
                <a:ea typeface="+mn-lt"/>
                <a:cs typeface="+mn-lt"/>
              </a:rPr>
              <a:t>usr</a:t>
            </a:r>
            <a:r>
              <a:rPr lang="en-US" b="1" dirty="0">
                <a:solidFill>
                  <a:srgbClr val="92D050"/>
                </a:solidFill>
                <a:latin typeface="Consolas"/>
                <a:ea typeface="+mn-lt"/>
                <a:cs typeface="+mn-lt"/>
              </a:rPr>
              <a:t>/bin/</a:t>
            </a:r>
            <a:r>
              <a:rPr lang="en-US" b="1" err="1">
                <a:solidFill>
                  <a:srgbClr val="92D050"/>
                </a:solidFill>
                <a:latin typeface="Consolas"/>
                <a:ea typeface="+mn-lt"/>
                <a:cs typeface="+mn-lt"/>
              </a:rPr>
              <a:t>gcc</a:t>
            </a:r>
            <a:endParaRPr lang="en-US" b="1">
              <a:solidFill>
                <a:srgbClr val="92D050"/>
              </a:solidFill>
              <a:latin typeface="Consolas"/>
              <a:ea typeface="+mn-lt"/>
              <a:cs typeface="+mn-lt"/>
            </a:endParaRPr>
          </a:p>
          <a:p>
            <a:pPr>
              <a:buNone/>
            </a:pPr>
            <a:endParaRPr lang="en-US" dirty="0">
              <a:solidFill>
                <a:srgbClr val="92D050"/>
              </a:solidFill>
              <a:latin typeface="Consolas"/>
              <a:cs typeface="Calibri"/>
            </a:endParaRPr>
          </a:p>
          <a:p>
            <a:pPr>
              <a:buNone/>
            </a:pPr>
            <a:endParaRPr lang="en-US" dirty="0">
              <a:solidFill>
                <a:srgbClr val="92D050"/>
              </a:solidFill>
              <a:latin typeface="Consolas"/>
              <a:cs typeface="Calibri"/>
            </a:endParaRPr>
          </a:p>
          <a:p>
            <a:pPr>
              <a:buNone/>
            </a:pPr>
            <a:endParaRPr lang="en-US" dirty="0">
              <a:solidFill>
                <a:srgbClr val="92D050"/>
              </a:solidFill>
              <a:latin typeface="Consolas"/>
              <a:cs typeface="Calibri"/>
            </a:endParaRPr>
          </a:p>
        </p:txBody>
      </p:sp>
      <p:pic>
        <p:nvPicPr>
          <p:cNvPr id="4" name="Picture 3">
            <a:extLst>
              <a:ext uri="{FF2B5EF4-FFF2-40B4-BE49-F238E27FC236}">
                <a16:creationId xmlns:a16="http://schemas.microsoft.com/office/drawing/2014/main" id="{1A3D6C0B-C704-4969-BD3F-C72EF549718F}"/>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316140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13794" y="46471"/>
            <a:ext cx="11263222" cy="1167413"/>
          </a:xfrm>
        </p:spPr>
        <p:txBody>
          <a:bodyPr>
            <a:normAutofit/>
          </a:bodyPr>
          <a:lstStyle/>
          <a:p>
            <a:r>
              <a:rPr lang="en-US">
                <a:cs typeface="Calibri Light"/>
              </a:rPr>
              <a:t>1    Low hanging fruit: App Abuse pt2 cont.</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943897"/>
            <a:ext cx="10854009" cy="5676411"/>
          </a:xfrm>
        </p:spPr>
        <p:txBody>
          <a:bodyPr vert="horz" lIns="91440" tIns="45720" rIns="91440" bIns="45720" rtlCol="0" anchor="t">
            <a:normAutofit fontScale="77500" lnSpcReduction="20000"/>
          </a:bodyPr>
          <a:lstStyle/>
          <a:p>
            <a:pPr>
              <a:buNone/>
            </a:pPr>
            <a:r>
              <a:rPr lang="en-US" b="1" dirty="0">
                <a:solidFill>
                  <a:srgbClr val="92D050"/>
                </a:solidFill>
                <a:latin typeface="Consolas"/>
                <a:ea typeface="+mn-lt"/>
                <a:cs typeface="+mn-lt"/>
              </a:rPr>
              <a:t>/</a:t>
            </a:r>
            <a:r>
              <a:rPr lang="en-US" b="1" err="1">
                <a:solidFill>
                  <a:srgbClr val="92D050"/>
                </a:solidFill>
                <a:latin typeface="Consolas"/>
                <a:ea typeface="+mn-lt"/>
                <a:cs typeface="+mn-lt"/>
              </a:rPr>
              <a:t>usr</a:t>
            </a:r>
            <a:r>
              <a:rPr lang="en-US" b="1" dirty="0">
                <a:solidFill>
                  <a:srgbClr val="92D050"/>
                </a:solidFill>
                <a:latin typeface="Consolas"/>
                <a:ea typeface="+mn-lt"/>
                <a:cs typeface="+mn-lt"/>
              </a:rPr>
              <a:t>/bin/</a:t>
            </a:r>
            <a:r>
              <a:rPr lang="en-US" b="1" err="1">
                <a:solidFill>
                  <a:srgbClr val="92D050"/>
                </a:solidFill>
                <a:latin typeface="Consolas"/>
                <a:ea typeface="+mn-lt"/>
                <a:cs typeface="+mn-lt"/>
              </a:rPr>
              <a:t>wget</a:t>
            </a:r>
            <a:r>
              <a:rPr lang="en-US" b="1" dirty="0">
                <a:solidFill>
                  <a:srgbClr val="92D050"/>
                </a:solidFill>
                <a:latin typeface="Consolas"/>
                <a:ea typeface="+mn-lt"/>
                <a:cs typeface="+mn-lt"/>
              </a:rPr>
              <a:t> </a:t>
            </a:r>
            <a:r>
              <a:rPr lang="en-US" b="1" dirty="0">
                <a:solidFill>
                  <a:srgbClr val="FFFFFF"/>
                </a:solidFill>
                <a:latin typeface="Calibri"/>
                <a:cs typeface="Calibri"/>
              </a:rPr>
              <a:t>–</a:t>
            </a:r>
            <a:r>
              <a:rPr lang="en-US" b="1" dirty="0">
                <a:ea typeface="+mn-lt"/>
                <a:cs typeface="+mn-lt"/>
              </a:rPr>
              <a:t>File Read/ File Write (</a:t>
            </a:r>
            <a:r>
              <a:rPr lang="en-US" b="1" err="1">
                <a:ea typeface="+mn-lt"/>
                <a:cs typeface="+mn-lt"/>
              </a:rPr>
              <a:t>wget</a:t>
            </a:r>
            <a:r>
              <a:rPr lang="en-US" b="1" dirty="0">
                <a:ea typeface="+mn-lt"/>
                <a:cs typeface="+mn-lt"/>
              </a:rPr>
              <a:t> –</a:t>
            </a:r>
            <a:r>
              <a:rPr lang="en-US" b="1" err="1">
                <a:ea typeface="+mn-lt"/>
                <a:cs typeface="+mn-lt"/>
              </a:rPr>
              <a:t>i</a:t>
            </a:r>
            <a:r>
              <a:rPr lang="en-US" b="1" dirty="0">
                <a:ea typeface="+mn-lt"/>
                <a:cs typeface="+mn-lt"/>
              </a:rPr>
              <a:t> /root/root.txt)</a:t>
            </a:r>
          </a:p>
          <a:p>
            <a:pPr>
              <a:buNone/>
            </a:pPr>
            <a:r>
              <a:rPr lang="en-US" sz="2600" b="1" dirty="0">
                <a:solidFill>
                  <a:srgbClr val="92D050"/>
                </a:solidFill>
                <a:latin typeface="Consolas"/>
                <a:ea typeface="+mn-lt"/>
                <a:cs typeface="+mn-lt"/>
              </a:rPr>
              <a:t> -</a:t>
            </a:r>
            <a:r>
              <a:rPr lang="en-US" sz="2600" b="1" err="1">
                <a:solidFill>
                  <a:srgbClr val="92D050"/>
                </a:solidFill>
                <a:latin typeface="Consolas"/>
                <a:ea typeface="+mn-lt"/>
                <a:cs typeface="+mn-lt"/>
              </a:rPr>
              <a:t>i</a:t>
            </a:r>
            <a:r>
              <a:rPr lang="en-US" sz="2600" b="1" dirty="0">
                <a:solidFill>
                  <a:srgbClr val="92D050"/>
                </a:solidFill>
                <a:latin typeface="Consolas"/>
                <a:ea typeface="+mn-lt"/>
                <a:cs typeface="+mn-lt"/>
              </a:rPr>
              <a:t>,  --input-file=FILE   download URLs found in local or external FILE </a:t>
            </a:r>
          </a:p>
          <a:p>
            <a:pPr>
              <a:buNone/>
            </a:pPr>
            <a:endParaRPr lang="en-US" dirty="0">
              <a:solidFill>
                <a:srgbClr val="92D050"/>
              </a:solidFill>
              <a:latin typeface="Consolas"/>
              <a:ea typeface="+mn-lt"/>
              <a:cs typeface="+mn-lt"/>
            </a:endParaRPr>
          </a:p>
          <a:p>
            <a:pPr>
              <a:buNone/>
            </a:pPr>
            <a:r>
              <a:rPr lang="en-US" b="1" dirty="0">
                <a:solidFill>
                  <a:srgbClr val="92D050"/>
                </a:solidFill>
                <a:latin typeface="Consolas"/>
                <a:ea typeface="+mn-lt"/>
                <a:cs typeface="+mn-lt"/>
              </a:rPr>
              <a:t>/</a:t>
            </a:r>
            <a:r>
              <a:rPr lang="en-US" b="1" err="1">
                <a:solidFill>
                  <a:srgbClr val="92D050"/>
                </a:solidFill>
                <a:latin typeface="Consolas"/>
                <a:ea typeface="+mn-lt"/>
                <a:cs typeface="+mn-lt"/>
              </a:rPr>
              <a:t>usr</a:t>
            </a:r>
            <a:r>
              <a:rPr lang="en-US" b="1" dirty="0">
                <a:solidFill>
                  <a:srgbClr val="92D050"/>
                </a:solidFill>
                <a:latin typeface="Consolas"/>
                <a:ea typeface="+mn-lt"/>
                <a:cs typeface="+mn-lt"/>
              </a:rPr>
              <a:t>/bin/curl</a:t>
            </a:r>
            <a:r>
              <a:rPr lang="en-US" b="1" i="1" dirty="0">
                <a:solidFill>
                  <a:srgbClr val="92D050"/>
                </a:solidFill>
                <a:latin typeface="Consolas"/>
                <a:ea typeface="+mn-lt"/>
                <a:cs typeface="+mn-lt"/>
              </a:rPr>
              <a:t> </a:t>
            </a:r>
            <a:r>
              <a:rPr lang="en-US" b="1" dirty="0">
                <a:solidFill>
                  <a:srgbClr val="FFFFFF"/>
                </a:solidFill>
                <a:latin typeface="Calibri"/>
                <a:cs typeface="Calibri"/>
              </a:rPr>
              <a:t>–</a:t>
            </a:r>
            <a:r>
              <a:rPr lang="en-US" b="1" dirty="0">
                <a:ea typeface="+mn-lt"/>
                <a:cs typeface="+mn-lt"/>
              </a:rPr>
              <a:t>File Read/ File Write (curl -O -C - file:///root/root.txt)</a:t>
            </a:r>
          </a:p>
          <a:p>
            <a:pPr algn="just">
              <a:lnSpc>
                <a:spcPct val="120000"/>
              </a:lnSpc>
              <a:spcBef>
                <a:spcPts val="0"/>
              </a:spcBef>
              <a:buNone/>
            </a:pPr>
            <a:r>
              <a:rPr lang="en-US" sz="2600" b="1" dirty="0">
                <a:solidFill>
                  <a:srgbClr val="92D050"/>
                </a:solidFill>
                <a:latin typeface="Consolas"/>
                <a:ea typeface="+mn-lt"/>
                <a:cs typeface="+mn-lt"/>
              </a:rPr>
              <a:t> -C, --continue-at &lt;offset&gt;</a:t>
            </a:r>
          </a:p>
          <a:p>
            <a:pPr algn="just">
              <a:lnSpc>
                <a:spcPct val="120000"/>
              </a:lnSpc>
              <a:spcBef>
                <a:spcPts val="0"/>
              </a:spcBef>
              <a:buNone/>
            </a:pPr>
            <a:r>
              <a:rPr lang="en-US" sz="2600" b="1" dirty="0">
                <a:solidFill>
                  <a:srgbClr val="92D050"/>
                </a:solidFill>
                <a:latin typeface="Consolas"/>
                <a:ea typeface="+mn-lt"/>
                <a:cs typeface="+mn-lt"/>
              </a:rPr>
              <a:t>          Continue/Resume  a  previous  file transfer at the given offset.</a:t>
            </a:r>
          </a:p>
          <a:p>
            <a:pPr algn="just">
              <a:lnSpc>
                <a:spcPct val="120000"/>
              </a:lnSpc>
              <a:spcBef>
                <a:spcPts val="0"/>
              </a:spcBef>
              <a:buNone/>
            </a:pPr>
            <a:r>
              <a:rPr lang="en-US" sz="2600" b="1" dirty="0">
                <a:solidFill>
                  <a:srgbClr val="92D050"/>
                </a:solidFill>
                <a:latin typeface="Consolas"/>
                <a:ea typeface="+mn-lt"/>
                <a:cs typeface="+mn-lt"/>
              </a:rPr>
              <a:t>          Use  "-C  -" to tell curl to automatically find out where/how to</a:t>
            </a:r>
          </a:p>
          <a:p>
            <a:pPr algn="just">
              <a:lnSpc>
                <a:spcPct val="120000"/>
              </a:lnSpc>
              <a:spcBef>
                <a:spcPts val="0"/>
              </a:spcBef>
              <a:buNone/>
            </a:pPr>
            <a:r>
              <a:rPr lang="en-US" sz="2600" b="1" dirty="0">
                <a:solidFill>
                  <a:srgbClr val="92D050"/>
                </a:solidFill>
                <a:latin typeface="Consolas"/>
                <a:ea typeface="+mn-lt"/>
                <a:cs typeface="+mn-lt"/>
              </a:rPr>
              <a:t>          resume the transfer</a:t>
            </a:r>
          </a:p>
          <a:p>
            <a:pPr algn="just">
              <a:lnSpc>
                <a:spcPct val="120000"/>
              </a:lnSpc>
              <a:spcBef>
                <a:spcPts val="0"/>
              </a:spcBef>
              <a:buNone/>
            </a:pPr>
            <a:r>
              <a:rPr lang="en-US" sz="2600" b="1" dirty="0">
                <a:solidFill>
                  <a:srgbClr val="92D050"/>
                </a:solidFill>
                <a:latin typeface="Consolas"/>
                <a:ea typeface="+mn-lt"/>
                <a:cs typeface="+mn-lt"/>
              </a:rPr>
              <a:t>   -O, --remote-name</a:t>
            </a:r>
          </a:p>
          <a:p>
            <a:pPr algn="just">
              <a:lnSpc>
                <a:spcPct val="120000"/>
              </a:lnSpc>
              <a:spcBef>
                <a:spcPts val="0"/>
              </a:spcBef>
              <a:buNone/>
            </a:pPr>
            <a:r>
              <a:rPr lang="en-US" sz="2600" b="1" dirty="0">
                <a:solidFill>
                  <a:srgbClr val="92D050"/>
                </a:solidFill>
                <a:latin typeface="Consolas"/>
                <a:ea typeface="+mn-lt"/>
                <a:cs typeface="+mn-lt"/>
              </a:rPr>
              <a:t>          Write  output to a local file named like the remote file we get.</a:t>
            </a:r>
          </a:p>
          <a:p>
            <a:pPr>
              <a:buNone/>
            </a:pPr>
            <a:r>
              <a:rPr lang="en-US" b="1" dirty="0">
                <a:solidFill>
                  <a:srgbClr val="92D050"/>
                </a:solidFill>
                <a:latin typeface="Consolas"/>
                <a:ea typeface="+mn-lt"/>
                <a:cs typeface="+mn-lt"/>
              </a:rPr>
              <a:t>/</a:t>
            </a:r>
            <a:r>
              <a:rPr lang="en-US" b="1" err="1">
                <a:solidFill>
                  <a:srgbClr val="92D050"/>
                </a:solidFill>
                <a:latin typeface="Consolas"/>
                <a:ea typeface="+mn-lt"/>
                <a:cs typeface="+mn-lt"/>
              </a:rPr>
              <a:t>usr</a:t>
            </a:r>
            <a:r>
              <a:rPr lang="en-US" b="1" dirty="0">
                <a:solidFill>
                  <a:srgbClr val="92D050"/>
                </a:solidFill>
                <a:latin typeface="Consolas"/>
                <a:ea typeface="+mn-lt"/>
                <a:cs typeface="+mn-lt"/>
              </a:rPr>
              <a:t>/bin/base64 </a:t>
            </a:r>
            <a:r>
              <a:rPr lang="en-US" b="1" dirty="0">
                <a:solidFill>
                  <a:srgbClr val="FFFFFF"/>
                </a:solidFill>
                <a:latin typeface="Calibri"/>
                <a:cs typeface="Calibri"/>
              </a:rPr>
              <a:t>–</a:t>
            </a:r>
            <a:r>
              <a:rPr lang="en-US" b="1" dirty="0">
                <a:ea typeface="+mn-lt"/>
                <a:cs typeface="+mn-lt"/>
              </a:rPr>
              <a:t>File Read/ File Write (base64 /root/root.txt | base64 –d)</a:t>
            </a:r>
          </a:p>
          <a:p>
            <a:pPr>
              <a:buNone/>
            </a:pPr>
            <a:r>
              <a:rPr lang="en-US" b="1" dirty="0">
                <a:solidFill>
                  <a:srgbClr val="92D050"/>
                </a:solidFill>
                <a:latin typeface="Consolas"/>
                <a:ea typeface="+mn-lt"/>
                <a:cs typeface="+mn-lt"/>
              </a:rPr>
              <a:t>/</a:t>
            </a:r>
            <a:r>
              <a:rPr lang="en-US" b="1" err="1">
                <a:solidFill>
                  <a:srgbClr val="92D050"/>
                </a:solidFill>
                <a:latin typeface="Consolas"/>
                <a:ea typeface="+mn-lt"/>
                <a:cs typeface="+mn-lt"/>
              </a:rPr>
              <a:t>usr</a:t>
            </a:r>
            <a:r>
              <a:rPr lang="en-US" b="1" dirty="0">
                <a:solidFill>
                  <a:srgbClr val="92D050"/>
                </a:solidFill>
                <a:latin typeface="Consolas"/>
                <a:ea typeface="+mn-lt"/>
                <a:cs typeface="+mn-lt"/>
              </a:rPr>
              <a:t>/bin/</a:t>
            </a:r>
            <a:r>
              <a:rPr lang="en-US" b="1" err="1">
                <a:solidFill>
                  <a:srgbClr val="92D050"/>
                </a:solidFill>
                <a:latin typeface="Consolas"/>
                <a:ea typeface="+mn-lt"/>
                <a:cs typeface="+mn-lt"/>
              </a:rPr>
              <a:t>gcc</a:t>
            </a:r>
            <a:r>
              <a:rPr lang="en-US" b="1" dirty="0">
                <a:solidFill>
                  <a:srgbClr val="92D050"/>
                </a:solidFill>
                <a:latin typeface="Consolas"/>
                <a:ea typeface="+mn-lt"/>
                <a:cs typeface="+mn-lt"/>
              </a:rPr>
              <a:t> </a:t>
            </a:r>
            <a:r>
              <a:rPr lang="en-US" b="1" dirty="0">
                <a:solidFill>
                  <a:srgbClr val="FFFFFF"/>
                </a:solidFill>
                <a:latin typeface="Calibri"/>
                <a:cs typeface="Calibri"/>
              </a:rPr>
              <a:t>–</a:t>
            </a:r>
            <a:r>
              <a:rPr lang="en-US" b="1" dirty="0">
                <a:solidFill>
                  <a:srgbClr val="FFFFFF"/>
                </a:solidFill>
                <a:latin typeface="Calibri"/>
                <a:ea typeface="+mn-lt"/>
                <a:cs typeface="+mn-lt"/>
              </a:rPr>
              <a:t>Commands</a:t>
            </a:r>
            <a:r>
              <a:rPr lang="en-US" b="1" dirty="0">
                <a:ea typeface="+mn-lt"/>
                <a:cs typeface="+mn-lt"/>
              </a:rPr>
              <a:t> (</a:t>
            </a:r>
            <a:r>
              <a:rPr lang="en-US" b="1" err="1">
                <a:ea typeface="+mn-lt"/>
                <a:cs typeface="+mn-lt"/>
              </a:rPr>
              <a:t>gcc</a:t>
            </a:r>
            <a:r>
              <a:rPr lang="en-US" b="1" dirty="0">
                <a:ea typeface="+mn-lt"/>
                <a:cs typeface="+mn-lt"/>
              </a:rPr>
              <a:t> -wrapper /bin/</a:t>
            </a:r>
            <a:r>
              <a:rPr lang="en-US" b="1" err="1">
                <a:ea typeface="+mn-lt"/>
                <a:cs typeface="+mn-lt"/>
              </a:rPr>
              <a:t>sh</a:t>
            </a:r>
            <a:r>
              <a:rPr lang="en-US" b="1" dirty="0">
                <a:ea typeface="+mn-lt"/>
                <a:cs typeface="+mn-lt"/>
              </a:rPr>
              <a:t>,-s .)</a:t>
            </a:r>
          </a:p>
          <a:p>
            <a:pPr>
              <a:buNone/>
            </a:pPr>
            <a:r>
              <a:rPr lang="en-US" b="1" dirty="0">
                <a:solidFill>
                  <a:srgbClr val="92D050"/>
                </a:solidFill>
                <a:latin typeface="Consolas"/>
                <a:ea typeface="+mn-lt"/>
                <a:cs typeface="+mn-lt"/>
              </a:rPr>
              <a:t>–wrapper  </a:t>
            </a:r>
            <a:r>
              <a:rPr lang="en-US" sz="2800" b="1" dirty="0">
                <a:solidFill>
                  <a:srgbClr val="92D050"/>
                </a:solidFill>
                <a:latin typeface="Consolas"/>
                <a:ea typeface="+mn-lt"/>
                <a:cs typeface="+mn-lt"/>
              </a:rPr>
              <a:t>Invoke all subcommands under a wrapper </a:t>
            </a:r>
            <a:r>
              <a:rPr lang="en-US" sz="2800" b="1" err="1">
                <a:solidFill>
                  <a:srgbClr val="92D050"/>
                </a:solidFill>
                <a:latin typeface="Consolas"/>
                <a:ea typeface="+mn-lt"/>
                <a:cs typeface="+mn-lt"/>
              </a:rPr>
              <a:t>program.The</a:t>
            </a:r>
            <a:r>
              <a:rPr lang="en-US" sz="2800" b="1" dirty="0">
                <a:solidFill>
                  <a:srgbClr val="92D050"/>
                </a:solidFill>
                <a:latin typeface="Consolas"/>
                <a:ea typeface="+mn-lt"/>
                <a:cs typeface="+mn-lt"/>
              </a:rPr>
              <a:t> name of the wrapper program and its parameters are passed as a comma separated list. </a:t>
            </a:r>
            <a:r>
              <a:rPr lang="en-US" b="1" dirty="0">
                <a:solidFill>
                  <a:srgbClr val="92D050"/>
                </a:solidFill>
                <a:latin typeface="Consolas"/>
                <a:cs typeface="Calibri"/>
              </a:rPr>
              <a:t>		</a:t>
            </a:r>
          </a:p>
        </p:txBody>
      </p:sp>
      <p:pic>
        <p:nvPicPr>
          <p:cNvPr id="4" name="Picture 3">
            <a:extLst>
              <a:ext uri="{FF2B5EF4-FFF2-40B4-BE49-F238E27FC236}">
                <a16:creationId xmlns:a16="http://schemas.microsoft.com/office/drawing/2014/main" id="{5DCFF082-0913-4863-A0E6-C941B214E271}"/>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182673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147651"/>
            <a:ext cx="10515600" cy="1325563"/>
          </a:xfrm>
        </p:spPr>
        <p:txBody>
          <a:bodyPr/>
          <a:lstStyle/>
          <a:p>
            <a:r>
              <a:rPr lang="en-US">
                <a:cs typeface="Calibri Light"/>
              </a:rPr>
              <a:t>1   Low hanging fruit: App Abuse pt3 </a:t>
            </a:r>
            <a:r>
              <a:rPr lang="en-US" dirty="0">
                <a:cs typeface="Calibri Light"/>
              </a:rPr>
              <a:t>(leveraging bugs)</a:t>
            </a: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466192"/>
            <a:ext cx="10515600" cy="4710771"/>
          </a:xfrm>
        </p:spPr>
        <p:txBody>
          <a:bodyPr vert="horz" lIns="91440" tIns="45720" rIns="91440" bIns="45720" rtlCol="0" anchor="t">
            <a:normAutofit/>
          </a:bodyPr>
          <a:lstStyle/>
          <a:p>
            <a:r>
              <a:rPr lang="en-US" dirty="0">
                <a:cs typeface="Calibri"/>
              </a:rPr>
              <a:t>Applications with bugs running </a:t>
            </a:r>
            <a:r>
              <a:rPr lang="en-US" err="1">
                <a:cs typeface="Calibri"/>
              </a:rPr>
              <a:t>sudo</a:t>
            </a:r>
            <a:r>
              <a:rPr lang="en-US" dirty="0">
                <a:cs typeface="Calibri"/>
              </a:rPr>
              <a:t> can be leveraged.</a:t>
            </a:r>
          </a:p>
          <a:p>
            <a:endParaRPr lang="en-US" dirty="0">
              <a:latin typeface="Consolas"/>
              <a:cs typeface="Calibri"/>
            </a:endParaRPr>
          </a:p>
          <a:p>
            <a:pPr marL="0" indent="0">
              <a:buNone/>
            </a:pPr>
            <a:r>
              <a:rPr lang="en-US" b="1" dirty="0">
                <a:solidFill>
                  <a:srgbClr val="92D050"/>
                </a:solidFill>
                <a:latin typeface="Consolas"/>
                <a:cs typeface="Calibri"/>
              </a:rPr>
              <a:t># User privilege specification</a:t>
            </a:r>
            <a:endParaRPr lang="en-US" dirty="0">
              <a:solidFill>
                <a:srgbClr val="92D050"/>
              </a:solidFill>
              <a:latin typeface="Consolas"/>
              <a:ea typeface="+mn-lt"/>
              <a:cs typeface="+mn-lt"/>
            </a:endParaRPr>
          </a:p>
          <a:p>
            <a:pPr marL="0" indent="0">
              <a:buNone/>
            </a:pPr>
            <a:r>
              <a:rPr lang="en-US" b="1">
                <a:solidFill>
                  <a:srgbClr val="92D050"/>
                </a:solidFill>
                <a:latin typeface="Consolas"/>
                <a:ea typeface="+mn-lt"/>
                <a:cs typeface="+mn-lt"/>
              </a:rPr>
              <a:t>section1_apps3 ALL=(root) </a:t>
            </a:r>
            <a:r>
              <a:rPr lang="en-US" b="1" dirty="0">
                <a:solidFill>
                  <a:srgbClr val="92D050"/>
                </a:solidFill>
                <a:latin typeface="Consolas"/>
                <a:ea typeface="+mn-lt"/>
                <a:cs typeface="+mn-lt"/>
              </a:rPr>
              <a:t>/home/section10_apps3/</a:t>
            </a:r>
            <a:r>
              <a:rPr lang="en-US" b="1" err="1">
                <a:solidFill>
                  <a:srgbClr val="92D050"/>
                </a:solidFill>
                <a:latin typeface="Consolas"/>
                <a:ea typeface="+mn-lt"/>
                <a:cs typeface="+mn-lt"/>
              </a:rPr>
              <a:t>mycat</a:t>
            </a:r>
            <a:endParaRPr lang="en-US" b="1">
              <a:solidFill>
                <a:srgbClr val="92D050"/>
              </a:solidFill>
              <a:latin typeface="Consolas"/>
            </a:endParaRPr>
          </a:p>
          <a:p>
            <a:r>
              <a:rPr lang="en-US" dirty="0">
                <a:ea typeface="+mn-lt"/>
                <a:cs typeface="+mn-lt"/>
              </a:rPr>
              <a:t>In the example above, a command injection vulnerable can be leveraged to run arbitrary commands (in addition to other avenues)</a:t>
            </a:r>
          </a:p>
        </p:txBody>
      </p:sp>
      <p:pic>
        <p:nvPicPr>
          <p:cNvPr id="4" name="Picture 3">
            <a:extLst>
              <a:ext uri="{FF2B5EF4-FFF2-40B4-BE49-F238E27FC236}">
                <a16:creationId xmlns:a16="http://schemas.microsoft.com/office/drawing/2014/main" id="{2D0FDE4D-12BE-410B-8EE2-F592140EFA7B}"/>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521949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indoor, table, sitting, different&#10;&#10;Description automatically generated">
            <a:extLst>
              <a:ext uri="{FF2B5EF4-FFF2-40B4-BE49-F238E27FC236}">
                <a16:creationId xmlns:a16="http://schemas.microsoft.com/office/drawing/2014/main" id="{3C335812-B3E8-419E-AEC5-A4CF79FEEE48}"/>
              </a:ext>
            </a:extLst>
          </p:cNvPr>
          <p:cNvPicPr>
            <a:picLocks noChangeAspect="1"/>
          </p:cNvPicPr>
          <p:nvPr/>
        </p:nvPicPr>
        <p:blipFill>
          <a:blip r:embed="rId2"/>
          <a:stretch>
            <a:fillRect/>
          </a:stretch>
        </p:blipFill>
        <p:spPr>
          <a:xfrm>
            <a:off x="224287" y="213865"/>
            <a:ext cx="10305690" cy="6444649"/>
          </a:xfrm>
          <a:prstGeom prst="rect">
            <a:avLst/>
          </a:prstGeom>
        </p:spPr>
      </p:pic>
      <p:pic>
        <p:nvPicPr>
          <p:cNvPr id="4" name="Picture 3">
            <a:extLst>
              <a:ext uri="{FF2B5EF4-FFF2-40B4-BE49-F238E27FC236}">
                <a16:creationId xmlns:a16="http://schemas.microsoft.com/office/drawing/2014/main" id="{F299E04A-F511-4848-8C53-8CF7F74CE415}"/>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691908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pic>
        <p:nvPicPr>
          <p:cNvPr id="4" name="Picture 3">
            <a:extLst>
              <a:ext uri="{FF2B5EF4-FFF2-40B4-BE49-F238E27FC236}">
                <a16:creationId xmlns:a16="http://schemas.microsoft.com/office/drawing/2014/main" id="{FD9FEAAC-4DF9-448B-AC03-8A6C988C17DB}"/>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288396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07521" y="34446"/>
            <a:ext cx="10515600" cy="1325563"/>
          </a:xfrm>
        </p:spPr>
        <p:txBody>
          <a:bodyPr/>
          <a:lstStyle/>
          <a:p>
            <a:r>
              <a:rPr lang="en-US">
                <a:cs typeface="Calibri Light"/>
              </a:rPr>
              <a:t>2.    Abusing Pagers</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088572"/>
            <a:ext cx="10854009" cy="5718642"/>
          </a:xfrm>
        </p:spPr>
        <p:txBody>
          <a:bodyPr vert="horz" lIns="91440" tIns="45720" rIns="91440" bIns="45720" rtlCol="0" anchor="t">
            <a:normAutofit fontScale="92500" lnSpcReduction="10000"/>
          </a:bodyPr>
          <a:lstStyle/>
          <a:p>
            <a:r>
              <a:rPr lang="en-US" dirty="0">
                <a:ea typeface="+mn-lt"/>
                <a:cs typeface="+mn-lt"/>
              </a:rPr>
              <a:t>"A terminal pager, or paging program, is a computer program used to view (but not modify) the contents of a text file moving down the file one line or one screen at a time. Some, but not all, pagers allow movement up a file. A popular cross-platform terminal pager is more. More can move forwards and backwards in text files but cannot move backwards in pipes.[1] less is a more advanced pager that allows movement forward and backward, and contains extra functions such as search.[2]"</a:t>
            </a:r>
            <a:endParaRPr lang="en-US" dirty="0"/>
          </a:p>
          <a:p>
            <a:pPr lvl="1"/>
            <a:r>
              <a:rPr lang="en-US" b="1" dirty="0">
                <a:solidFill>
                  <a:srgbClr val="FFFFFF"/>
                </a:solidFill>
                <a:latin typeface="Calibri" panose="020F0502020204030204"/>
                <a:ea typeface="+mn-lt"/>
                <a:cs typeface="+mn-lt"/>
              </a:rPr>
              <a:t>Examples: more, less, man, </a:t>
            </a:r>
            <a:r>
              <a:rPr lang="en-US" b="1" err="1">
                <a:solidFill>
                  <a:srgbClr val="FFFFFF"/>
                </a:solidFill>
                <a:latin typeface="Calibri" panose="020F0502020204030204"/>
                <a:ea typeface="+mn-lt"/>
                <a:cs typeface="+mn-lt"/>
              </a:rPr>
              <a:t>systemctl</a:t>
            </a:r>
            <a:r>
              <a:rPr lang="en-US" b="1" dirty="0">
                <a:solidFill>
                  <a:srgbClr val="FFFFFF"/>
                </a:solidFill>
                <a:latin typeface="Calibri" panose="020F0502020204030204"/>
                <a:ea typeface="+mn-lt"/>
                <a:cs typeface="+mn-lt"/>
              </a:rPr>
              <a:t>, service</a:t>
            </a:r>
          </a:p>
          <a:p>
            <a:pPr marL="457200" lvl="1" indent="0">
              <a:buNone/>
            </a:pPr>
            <a:endParaRPr lang="en-US" b="1" dirty="0">
              <a:solidFill>
                <a:srgbClr val="FFFFFF"/>
              </a:solidFill>
              <a:latin typeface="Calibri" panose="020F0502020204030204"/>
              <a:ea typeface="+mn-lt"/>
              <a:cs typeface="+mn-lt"/>
            </a:endParaRPr>
          </a:p>
          <a:p>
            <a:pPr>
              <a:buNone/>
            </a:pPr>
            <a:r>
              <a:rPr lang="en-US" b="1" dirty="0">
                <a:solidFill>
                  <a:srgbClr val="92D050"/>
                </a:solidFill>
                <a:latin typeface="Consolas"/>
                <a:ea typeface="+mn-lt"/>
                <a:cs typeface="+mn-lt"/>
              </a:rPr>
              <a:t># User privilege specification</a:t>
            </a:r>
            <a:endParaRPr lang="en-US" b="1">
              <a:solidFill>
                <a:srgbClr val="92D050"/>
              </a:solidFill>
              <a:latin typeface="Consolas"/>
              <a:cs typeface="Calibri"/>
            </a:endParaRPr>
          </a:p>
          <a:p>
            <a:pPr>
              <a:buNone/>
            </a:pPr>
            <a:r>
              <a:rPr lang="en-US" b="1">
                <a:solidFill>
                  <a:srgbClr val="92D050"/>
                </a:solidFill>
                <a:latin typeface="Consolas"/>
                <a:ea typeface="+mn-lt"/>
                <a:cs typeface="+mn-lt"/>
              </a:rPr>
              <a:t>section2_pagers ALL=(root) /</a:t>
            </a:r>
            <a:r>
              <a:rPr lang="en-US" b="1" err="1">
                <a:solidFill>
                  <a:srgbClr val="92D050"/>
                </a:solidFill>
                <a:latin typeface="Consolas"/>
                <a:ea typeface="+mn-lt"/>
                <a:cs typeface="+mn-lt"/>
              </a:rPr>
              <a:t>usr</a:t>
            </a:r>
            <a:r>
              <a:rPr lang="en-US" b="1" dirty="0">
                <a:solidFill>
                  <a:srgbClr val="92D050"/>
                </a:solidFill>
                <a:latin typeface="Consolas"/>
                <a:ea typeface="+mn-lt"/>
                <a:cs typeface="+mn-lt"/>
              </a:rPr>
              <a:t>/bin/man</a:t>
            </a:r>
            <a:endParaRPr lang="en-US" b="1">
              <a:solidFill>
                <a:srgbClr val="92D050"/>
              </a:solidFill>
              <a:latin typeface="Consolas"/>
            </a:endParaRPr>
          </a:p>
          <a:p>
            <a:pPr>
              <a:buNone/>
            </a:pPr>
            <a:r>
              <a:rPr lang="en-US" b="1">
                <a:solidFill>
                  <a:srgbClr val="92D050"/>
                </a:solidFill>
                <a:latin typeface="Consolas"/>
                <a:ea typeface="+mn-lt"/>
                <a:cs typeface="+mn-lt"/>
              </a:rPr>
              <a:t>section2_pagers ALL=(root) /</a:t>
            </a:r>
            <a:r>
              <a:rPr lang="en-US" b="1" dirty="0" err="1">
                <a:solidFill>
                  <a:srgbClr val="92D050"/>
                </a:solidFill>
                <a:latin typeface="Consolas"/>
                <a:ea typeface="+mn-lt"/>
                <a:cs typeface="+mn-lt"/>
              </a:rPr>
              <a:t>usr</a:t>
            </a:r>
            <a:r>
              <a:rPr lang="en-US" b="1" dirty="0">
                <a:solidFill>
                  <a:srgbClr val="92D050"/>
                </a:solidFill>
                <a:latin typeface="Consolas"/>
                <a:ea typeface="+mn-lt"/>
                <a:cs typeface="+mn-lt"/>
              </a:rPr>
              <a:t>/</a:t>
            </a:r>
            <a:r>
              <a:rPr lang="en-US" b="1" dirty="0" err="1">
                <a:solidFill>
                  <a:srgbClr val="92D050"/>
                </a:solidFill>
                <a:latin typeface="Consolas"/>
                <a:ea typeface="+mn-lt"/>
                <a:cs typeface="+mn-lt"/>
              </a:rPr>
              <a:t>sbin</a:t>
            </a:r>
            <a:r>
              <a:rPr lang="en-US" b="1" dirty="0">
                <a:solidFill>
                  <a:srgbClr val="92D050"/>
                </a:solidFill>
                <a:latin typeface="Consolas"/>
                <a:ea typeface="+mn-lt"/>
                <a:cs typeface="+mn-lt"/>
              </a:rPr>
              <a:t>/service</a:t>
            </a:r>
            <a:endParaRPr lang="en-US" b="1" dirty="0">
              <a:solidFill>
                <a:srgbClr val="FFFFFF"/>
              </a:solidFill>
              <a:latin typeface="Consolas"/>
            </a:endParaRPr>
          </a:p>
          <a:p>
            <a:pPr>
              <a:buNone/>
            </a:pPr>
            <a:endParaRPr lang="en-US" dirty="0">
              <a:solidFill>
                <a:srgbClr val="92D050"/>
              </a:solidFill>
              <a:latin typeface="Consolas"/>
              <a:cs typeface="Calibri"/>
            </a:endParaRPr>
          </a:p>
          <a:p>
            <a:pPr>
              <a:buNone/>
            </a:pPr>
            <a:endParaRPr lang="en-US" dirty="0">
              <a:solidFill>
                <a:srgbClr val="92D050"/>
              </a:solidFill>
              <a:latin typeface="Consolas"/>
              <a:cs typeface="Calibri"/>
            </a:endParaRPr>
          </a:p>
          <a:p>
            <a:pPr>
              <a:buNone/>
            </a:pPr>
            <a:r>
              <a:rPr lang="en-US" dirty="0">
                <a:solidFill>
                  <a:srgbClr val="92D050"/>
                </a:solidFill>
                <a:latin typeface="Consolas"/>
                <a:cs typeface="Calibri"/>
              </a:rPr>
              <a:t>Ref: </a:t>
            </a:r>
            <a:r>
              <a:rPr lang="en-US" dirty="0">
                <a:ea typeface="+mn-lt"/>
                <a:cs typeface="+mn-lt"/>
              </a:rPr>
              <a:t>https://en.wikipedia.org/wiki/Terminal_pager</a:t>
            </a:r>
            <a:endParaRPr lang="en-US" dirty="0">
              <a:solidFill>
                <a:srgbClr val="92D050"/>
              </a:solidFill>
              <a:latin typeface="Consolas"/>
              <a:cs typeface="Calibri"/>
            </a:endParaRPr>
          </a:p>
          <a:p>
            <a:pPr>
              <a:buNone/>
            </a:pPr>
            <a:endParaRPr lang="en-US" dirty="0">
              <a:solidFill>
                <a:srgbClr val="92D050"/>
              </a:solidFill>
              <a:latin typeface="Consolas"/>
              <a:cs typeface="Calibri"/>
            </a:endParaRPr>
          </a:p>
        </p:txBody>
      </p:sp>
      <p:pic>
        <p:nvPicPr>
          <p:cNvPr id="4" name="Picture 3">
            <a:extLst>
              <a:ext uri="{FF2B5EF4-FFF2-40B4-BE49-F238E27FC236}">
                <a16:creationId xmlns:a16="http://schemas.microsoft.com/office/drawing/2014/main" id="{8C85B11E-0721-45AD-89FA-2714B1B93AD1}"/>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50795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07521" y="34446"/>
            <a:ext cx="10515600" cy="1325563"/>
          </a:xfrm>
        </p:spPr>
        <p:txBody>
          <a:bodyPr/>
          <a:lstStyle/>
          <a:p>
            <a:r>
              <a:rPr lang="en-US">
                <a:cs typeface="Calibri Light"/>
              </a:rPr>
              <a:t>2.    Abusing Pagers</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433143"/>
          </a:xfrm>
        </p:spPr>
        <p:txBody>
          <a:bodyPr vert="horz" lIns="91440" tIns="45720" rIns="91440" bIns="45720" rtlCol="0" anchor="t">
            <a:normAutofit/>
          </a:bodyPr>
          <a:lstStyle/>
          <a:p>
            <a:r>
              <a:rPr lang="en-US" sz="4000">
                <a:solidFill>
                  <a:srgbClr val="92D050"/>
                </a:solidFill>
                <a:latin typeface="Consolas"/>
                <a:ea typeface="+mn-lt"/>
                <a:cs typeface="+mn-lt"/>
              </a:rPr>
              <a:t>Editors also incorporate a </a:t>
            </a:r>
            <a:r>
              <a:rPr lang="en-US" sz="4000" dirty="0">
                <a:solidFill>
                  <a:srgbClr val="92D050"/>
                </a:solidFill>
                <a:latin typeface="Consolas"/>
                <a:ea typeface="+mn-lt"/>
                <a:cs typeface="+mn-lt"/>
              </a:rPr>
              <a:t>Terminal Pager</a:t>
            </a:r>
            <a:r>
              <a:rPr lang="en-US" sz="4000">
                <a:solidFill>
                  <a:srgbClr val="92D050"/>
                </a:solidFill>
                <a:latin typeface="Consolas"/>
                <a:ea typeface="+mn-lt"/>
                <a:cs typeface="Calibri"/>
              </a:rPr>
              <a:t> (vim, nano, </a:t>
            </a:r>
            <a:r>
              <a:rPr lang="en-US" sz="4000" err="1">
                <a:solidFill>
                  <a:srgbClr val="92D050"/>
                </a:solidFill>
                <a:latin typeface="Consolas"/>
                <a:ea typeface="+mn-lt"/>
                <a:cs typeface="Calibri"/>
              </a:rPr>
              <a:t>etc</a:t>
            </a:r>
            <a:r>
              <a:rPr lang="en-US" sz="4000" dirty="0">
                <a:solidFill>
                  <a:srgbClr val="92D050"/>
                </a:solidFill>
                <a:latin typeface="Consolas"/>
                <a:ea typeface="+mn-lt"/>
                <a:cs typeface="Calibri"/>
              </a:rPr>
              <a:t>)</a:t>
            </a:r>
          </a:p>
          <a:p>
            <a:endParaRPr lang="en-US" sz="4000" dirty="0">
              <a:solidFill>
                <a:srgbClr val="92D050"/>
              </a:solidFill>
              <a:latin typeface="Consolas"/>
              <a:ea typeface="+mn-lt"/>
              <a:cs typeface="+mn-lt"/>
            </a:endParaRPr>
          </a:p>
          <a:p>
            <a:r>
              <a:rPr lang="en-US" sz="4000" dirty="0">
                <a:solidFill>
                  <a:srgbClr val="92D050"/>
                </a:solidFill>
                <a:latin typeface="Consolas"/>
                <a:ea typeface="+mn-lt"/>
                <a:cs typeface="+mn-lt"/>
              </a:rPr>
              <a:t>Basically anything that lets you use your arrow keys to 'scroll' the content of the file left, right, up, down could be a pager.</a:t>
            </a:r>
          </a:p>
        </p:txBody>
      </p:sp>
      <p:pic>
        <p:nvPicPr>
          <p:cNvPr id="4" name="Picture 3">
            <a:extLst>
              <a:ext uri="{FF2B5EF4-FFF2-40B4-BE49-F238E27FC236}">
                <a16:creationId xmlns:a16="http://schemas.microsoft.com/office/drawing/2014/main" id="{346491B5-ABA1-4D17-97AF-8044D3B02BE0}"/>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396834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pic>
        <p:nvPicPr>
          <p:cNvPr id="4" name="Picture 3">
            <a:extLst>
              <a:ext uri="{FF2B5EF4-FFF2-40B4-BE49-F238E27FC236}">
                <a16:creationId xmlns:a16="http://schemas.microsoft.com/office/drawing/2014/main" id="{FD9FEAAC-4DF9-448B-AC03-8A6C988C17DB}"/>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501723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able, person, toy, sitting&#10;&#10;Description automatically generated">
            <a:extLst>
              <a:ext uri="{FF2B5EF4-FFF2-40B4-BE49-F238E27FC236}">
                <a16:creationId xmlns:a16="http://schemas.microsoft.com/office/drawing/2014/main" id="{4B50AA05-07D0-4DE4-8F90-A3C8D5F2045F}"/>
              </a:ext>
            </a:extLst>
          </p:cNvPr>
          <p:cNvPicPr>
            <a:picLocks noChangeAspect="1"/>
          </p:cNvPicPr>
          <p:nvPr/>
        </p:nvPicPr>
        <p:blipFill>
          <a:blip r:embed="rId2"/>
          <a:stretch>
            <a:fillRect/>
          </a:stretch>
        </p:blipFill>
        <p:spPr>
          <a:xfrm>
            <a:off x="195532" y="300128"/>
            <a:ext cx="10348822" cy="6473405"/>
          </a:xfrm>
          <a:prstGeom prst="rect">
            <a:avLst/>
          </a:prstGeom>
        </p:spPr>
      </p:pic>
      <p:pic>
        <p:nvPicPr>
          <p:cNvPr id="4" name="Picture 3">
            <a:extLst>
              <a:ext uri="{FF2B5EF4-FFF2-40B4-BE49-F238E27FC236}">
                <a16:creationId xmlns:a16="http://schemas.microsoft.com/office/drawing/2014/main" id="{FD9FEAAC-4DF9-448B-AC03-8A6C988C17DB}"/>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889822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464389" y="34446"/>
            <a:ext cx="10515600" cy="1325563"/>
          </a:xfrm>
        </p:spPr>
        <p:txBody>
          <a:bodyPr/>
          <a:lstStyle/>
          <a:p>
            <a:r>
              <a:rPr lang="en-US">
                <a:cs typeface="Calibri Light"/>
              </a:rPr>
              <a:t>3.    Cron Abuse</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a:bodyPr>
          <a:lstStyle/>
          <a:p>
            <a:r>
              <a:rPr lang="en-US" dirty="0">
                <a:ea typeface="+mn-lt"/>
                <a:cs typeface="+mn-lt"/>
              </a:rPr>
              <a:t>Services that run as root are an avenue of approach for someone looking to escalate</a:t>
            </a:r>
          </a:p>
          <a:p>
            <a:r>
              <a:rPr lang="en-US" dirty="0">
                <a:solidFill>
                  <a:srgbClr val="FFFFFF"/>
                </a:solidFill>
                <a:latin typeface="Calibri" panose="020F0502020204030204"/>
                <a:ea typeface="+mn-lt"/>
                <a:cs typeface="+mn-lt"/>
              </a:rPr>
              <a:t>If the user can manipulate the service itself either through crontab or directly affecting the underlying applications</a:t>
            </a:r>
          </a:p>
          <a:p>
            <a:pPr marL="457200" lvl="1" indent="0">
              <a:buNone/>
            </a:pPr>
            <a:endParaRPr lang="en-US" b="1" dirty="0">
              <a:solidFill>
                <a:srgbClr val="FFFFFF"/>
              </a:solidFill>
              <a:latin typeface="Calibri" panose="020F0502020204030204"/>
              <a:ea typeface="+mn-lt"/>
              <a:cs typeface="+mn-lt"/>
            </a:endParaRPr>
          </a:p>
          <a:p>
            <a:pPr>
              <a:buNone/>
            </a:pPr>
            <a:r>
              <a:rPr lang="en-US" b="1" dirty="0">
                <a:solidFill>
                  <a:srgbClr val="92D050"/>
                </a:solidFill>
                <a:latin typeface="Consolas"/>
                <a:ea typeface="+mn-lt"/>
                <a:cs typeface="+mn-lt"/>
              </a:rPr>
              <a:t># User privilege specification</a:t>
            </a:r>
            <a:endParaRPr lang="en-US" b="1">
              <a:solidFill>
                <a:srgbClr val="92D050"/>
              </a:solidFill>
              <a:latin typeface="Consolas"/>
              <a:cs typeface="Calibri"/>
            </a:endParaRPr>
          </a:p>
          <a:p>
            <a:pPr>
              <a:buNone/>
            </a:pPr>
            <a:r>
              <a:rPr lang="en-US" b="1">
                <a:solidFill>
                  <a:srgbClr val="92D050"/>
                </a:solidFill>
                <a:latin typeface="Consolas"/>
                <a:ea typeface="+mn-lt"/>
                <a:cs typeface="+mn-lt"/>
              </a:rPr>
              <a:t>section3_cron ALL=(root) /</a:t>
            </a:r>
            <a:r>
              <a:rPr lang="en-US" b="1" dirty="0" err="1">
                <a:solidFill>
                  <a:srgbClr val="92D050"/>
                </a:solidFill>
                <a:latin typeface="Consolas"/>
                <a:ea typeface="+mn-lt"/>
                <a:cs typeface="+mn-lt"/>
              </a:rPr>
              <a:t>usr</a:t>
            </a:r>
            <a:r>
              <a:rPr lang="en-US" b="1" dirty="0">
                <a:solidFill>
                  <a:srgbClr val="92D050"/>
                </a:solidFill>
                <a:latin typeface="Consolas"/>
                <a:ea typeface="+mn-lt"/>
                <a:cs typeface="+mn-lt"/>
              </a:rPr>
              <a:t>/</a:t>
            </a:r>
            <a:r>
              <a:rPr lang="en-US" b="1" dirty="0" err="1">
                <a:solidFill>
                  <a:srgbClr val="92D050"/>
                </a:solidFill>
                <a:latin typeface="Consolas"/>
                <a:ea typeface="+mn-lt"/>
                <a:cs typeface="+mn-lt"/>
              </a:rPr>
              <a:t>sbin</a:t>
            </a:r>
            <a:r>
              <a:rPr lang="en-US" b="1" dirty="0">
                <a:solidFill>
                  <a:srgbClr val="92D050"/>
                </a:solidFill>
                <a:latin typeface="Consolas"/>
                <a:ea typeface="+mn-lt"/>
                <a:cs typeface="+mn-lt"/>
              </a:rPr>
              <a:t>/service </a:t>
            </a:r>
            <a:r>
              <a:rPr lang="en-US" b="1" dirty="0" err="1">
                <a:solidFill>
                  <a:srgbClr val="92D050"/>
                </a:solidFill>
                <a:latin typeface="Consolas"/>
                <a:ea typeface="+mn-lt"/>
                <a:cs typeface="+mn-lt"/>
              </a:rPr>
              <a:t>cron</a:t>
            </a:r>
            <a:r>
              <a:rPr lang="en-US" b="1" dirty="0">
                <a:solidFill>
                  <a:srgbClr val="92D050"/>
                </a:solidFill>
                <a:latin typeface="Consolas"/>
                <a:ea typeface="+mn-lt"/>
                <a:cs typeface="+mn-lt"/>
              </a:rPr>
              <a:t> *</a:t>
            </a:r>
            <a:endParaRPr lang="en-US" b="1">
              <a:solidFill>
                <a:srgbClr val="92D050"/>
              </a:solidFill>
              <a:latin typeface="Consolas"/>
            </a:endParaRPr>
          </a:p>
          <a:p>
            <a:pPr>
              <a:buNone/>
            </a:pPr>
            <a:r>
              <a:rPr lang="en-US" b="1">
                <a:solidFill>
                  <a:srgbClr val="92D050"/>
                </a:solidFill>
                <a:latin typeface="Consolas"/>
                <a:ea typeface="+mn-lt"/>
                <a:cs typeface="+mn-lt"/>
              </a:rPr>
              <a:t>section3_cron ALL=(root) /</a:t>
            </a:r>
            <a:r>
              <a:rPr lang="en-US" b="1" err="1">
                <a:solidFill>
                  <a:srgbClr val="92D050"/>
                </a:solidFill>
                <a:latin typeface="Consolas"/>
                <a:ea typeface="+mn-lt"/>
                <a:cs typeface="+mn-lt"/>
              </a:rPr>
              <a:t>usr</a:t>
            </a:r>
            <a:r>
              <a:rPr lang="en-US" b="1" dirty="0">
                <a:solidFill>
                  <a:srgbClr val="92D050"/>
                </a:solidFill>
                <a:latin typeface="Consolas"/>
                <a:ea typeface="+mn-lt"/>
                <a:cs typeface="+mn-lt"/>
              </a:rPr>
              <a:t>/bin/crontab</a:t>
            </a:r>
            <a:endParaRPr lang="en-US" b="1" dirty="0">
              <a:solidFill>
                <a:srgbClr val="92D050"/>
              </a:solidFill>
              <a:latin typeface="Consolas"/>
            </a:endParaRPr>
          </a:p>
          <a:p>
            <a:pPr>
              <a:buNone/>
            </a:pPr>
            <a:endParaRPr lang="en-US" dirty="0">
              <a:solidFill>
                <a:srgbClr val="92D050"/>
              </a:solidFill>
              <a:latin typeface="Consolas"/>
              <a:cs typeface="Calibri"/>
            </a:endParaRPr>
          </a:p>
          <a:p>
            <a:pPr>
              <a:buNone/>
            </a:pPr>
            <a:endParaRPr lang="en-US" dirty="0">
              <a:solidFill>
                <a:srgbClr val="92D050"/>
              </a:solidFill>
              <a:latin typeface="Consolas"/>
              <a:cs typeface="Calibri"/>
            </a:endParaRPr>
          </a:p>
        </p:txBody>
      </p:sp>
      <p:pic>
        <p:nvPicPr>
          <p:cNvPr id="4" name="Picture 3">
            <a:extLst>
              <a:ext uri="{FF2B5EF4-FFF2-40B4-BE49-F238E27FC236}">
                <a16:creationId xmlns:a16="http://schemas.microsoft.com/office/drawing/2014/main" id="{13FF3413-26B9-414E-8C48-A69B519E13A4}"/>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88607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03E2-CEB9-441B-8F86-3021CEC0400D}"/>
              </a:ext>
            </a:extLst>
          </p:cNvPr>
          <p:cNvSpPr>
            <a:spLocks noGrp="1"/>
          </p:cNvSpPr>
          <p:nvPr>
            <p:ph type="title"/>
          </p:nvPr>
        </p:nvSpPr>
        <p:spPr>
          <a:xfrm>
            <a:off x="248728" y="2363578"/>
            <a:ext cx="10515600" cy="1972544"/>
          </a:xfrm>
        </p:spPr>
        <p:txBody>
          <a:bodyPr>
            <a:normAutofit/>
          </a:bodyPr>
          <a:lstStyle/>
          <a:p>
            <a:r>
              <a:rPr lang="en-US" sz="8000" b="1">
                <a:latin typeface="Consolas"/>
                <a:cs typeface="Calibri Light"/>
              </a:rPr>
              <a:t>SUDO:~#</a:t>
            </a:r>
          </a:p>
        </p:txBody>
      </p:sp>
      <p:pic>
        <p:nvPicPr>
          <p:cNvPr id="3" name="Picture 2">
            <a:extLst>
              <a:ext uri="{FF2B5EF4-FFF2-40B4-BE49-F238E27FC236}">
                <a16:creationId xmlns:a16="http://schemas.microsoft.com/office/drawing/2014/main" id="{3F0B438F-6086-4A05-B743-600B401191D9}"/>
              </a:ext>
            </a:extLst>
          </p:cNvPr>
          <p:cNvPicPr>
            <a:picLocks noChangeAspect="1"/>
          </p:cNvPicPr>
          <p:nvPr/>
        </p:nvPicPr>
        <p:blipFill>
          <a:blip r:embed="rId2"/>
          <a:stretch>
            <a:fillRect/>
          </a:stretch>
        </p:blipFill>
        <p:spPr>
          <a:xfrm>
            <a:off x="9660194" y="5058248"/>
            <a:ext cx="2531806" cy="1799752"/>
          </a:xfrm>
          <a:prstGeom prst="rect">
            <a:avLst/>
          </a:prstGeom>
        </p:spPr>
      </p:pic>
      <p:pic>
        <p:nvPicPr>
          <p:cNvPr id="5" name="Picture 2" descr="A picture containing outdoor, grass, person, sport&#10;&#10;Description automatically generated">
            <a:extLst>
              <a:ext uri="{FF2B5EF4-FFF2-40B4-BE49-F238E27FC236}">
                <a16:creationId xmlns:a16="http://schemas.microsoft.com/office/drawing/2014/main" id="{3D8280FA-A90C-4399-AF50-7555E31C7424}"/>
              </a:ext>
            </a:extLst>
          </p:cNvPr>
          <p:cNvPicPr>
            <a:picLocks noChangeAspect="1"/>
          </p:cNvPicPr>
          <p:nvPr/>
        </p:nvPicPr>
        <p:blipFill>
          <a:blip r:embed="rId3"/>
          <a:stretch>
            <a:fillRect/>
          </a:stretch>
        </p:blipFill>
        <p:spPr>
          <a:xfrm>
            <a:off x="4350588" y="335937"/>
            <a:ext cx="7602746" cy="4647749"/>
          </a:xfrm>
          <a:prstGeom prst="rect">
            <a:avLst/>
          </a:prstGeom>
        </p:spPr>
      </p:pic>
    </p:spTree>
    <p:extLst>
      <p:ext uri="{BB962C8B-B14F-4D97-AF65-F5344CB8AC3E}">
        <p14:creationId xmlns:p14="http://schemas.microsoft.com/office/powerpoint/2010/main" val="3531768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pic>
        <p:nvPicPr>
          <p:cNvPr id="4" name="Picture 3">
            <a:extLst>
              <a:ext uri="{FF2B5EF4-FFF2-40B4-BE49-F238E27FC236}">
                <a16:creationId xmlns:a16="http://schemas.microsoft.com/office/drawing/2014/main" id="{DB6ACFF4-72D3-4BE2-B24F-036C9181674A}"/>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376883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able, toy, person, different&#10;&#10;Description automatically generated">
            <a:extLst>
              <a:ext uri="{FF2B5EF4-FFF2-40B4-BE49-F238E27FC236}">
                <a16:creationId xmlns:a16="http://schemas.microsoft.com/office/drawing/2014/main" id="{B0FFD211-76C3-4412-B24E-B6EB0FB0C928}"/>
              </a:ext>
            </a:extLst>
          </p:cNvPr>
          <p:cNvPicPr>
            <a:picLocks noChangeAspect="1"/>
          </p:cNvPicPr>
          <p:nvPr/>
        </p:nvPicPr>
        <p:blipFill>
          <a:blip r:embed="rId2"/>
          <a:stretch>
            <a:fillRect/>
          </a:stretch>
        </p:blipFill>
        <p:spPr>
          <a:xfrm>
            <a:off x="51758" y="357637"/>
            <a:ext cx="10248181" cy="6415896"/>
          </a:xfrm>
          <a:prstGeom prst="rect">
            <a:avLst/>
          </a:prstGeom>
        </p:spPr>
      </p:pic>
      <p:pic>
        <p:nvPicPr>
          <p:cNvPr id="4" name="Picture 3">
            <a:extLst>
              <a:ext uri="{FF2B5EF4-FFF2-40B4-BE49-F238E27FC236}">
                <a16:creationId xmlns:a16="http://schemas.microsoft.com/office/drawing/2014/main" id="{DB6ACFF4-72D3-4BE2-B24F-036C9181674A}"/>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295503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79408" y="34446"/>
            <a:ext cx="10515600" cy="1325563"/>
          </a:xfrm>
        </p:spPr>
        <p:txBody>
          <a:bodyPr/>
          <a:lstStyle/>
          <a:p>
            <a:r>
              <a:rPr lang="en-US" dirty="0">
                <a:cs typeface="Calibri Light"/>
              </a:rPr>
              <a:t>4.    LD_PRELOAD pt1</a:t>
            </a:r>
            <a:endParaRPr lang="en-US" dirty="0"/>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a:bodyPr>
          <a:lstStyle/>
          <a:p>
            <a:r>
              <a:rPr lang="en-US" dirty="0">
                <a:ea typeface="+mn-lt"/>
                <a:cs typeface="+mn-lt"/>
              </a:rPr>
              <a:t>"The </a:t>
            </a:r>
            <a:r>
              <a:rPr lang="en-US" dirty="0">
                <a:latin typeface="Consolas"/>
                <a:ea typeface="+mn-lt"/>
                <a:cs typeface="+mn-lt"/>
              </a:rPr>
              <a:t>LD_PRELOAD</a:t>
            </a:r>
            <a:r>
              <a:rPr lang="en-US" dirty="0">
                <a:ea typeface="+mn-lt"/>
                <a:cs typeface="+mn-lt"/>
              </a:rPr>
              <a:t> trick exploits functionality provided by the dynamic linker on Unix systems that allows you to tell the linker to bind symbols provided by a certain shared library </a:t>
            </a:r>
            <a:r>
              <a:rPr lang="en-US" i="1" dirty="0">
                <a:ea typeface="+mn-lt"/>
                <a:cs typeface="+mn-lt"/>
              </a:rPr>
              <a:t>before other libraries</a:t>
            </a:r>
            <a:r>
              <a:rPr lang="en-US" dirty="0">
                <a:ea typeface="+mn-lt"/>
                <a:cs typeface="+mn-lt"/>
              </a:rPr>
              <a:t>. For this, remember that upon program execution, the operating system’s </a:t>
            </a:r>
            <a:r>
              <a:rPr lang="en-US" b="1" i="1" dirty="0">
                <a:solidFill>
                  <a:srgbClr val="92D050"/>
                </a:solidFill>
                <a:ea typeface="+mn-lt"/>
                <a:cs typeface="+mn-lt"/>
              </a:rPr>
              <a:t>dynamic loader</a:t>
            </a:r>
            <a:r>
              <a:rPr lang="en-US" b="1" dirty="0">
                <a:solidFill>
                  <a:srgbClr val="92D050"/>
                </a:solidFill>
                <a:ea typeface="+mn-lt"/>
                <a:cs typeface="+mn-lt"/>
              </a:rPr>
              <a:t> </a:t>
            </a:r>
            <a:r>
              <a:rPr lang="en-US" dirty="0">
                <a:ea typeface="+mn-lt"/>
                <a:cs typeface="+mn-lt"/>
              </a:rPr>
              <a:t>will first load dynamic libraries you link to into the process’s memory (address space), such that the </a:t>
            </a:r>
            <a:r>
              <a:rPr lang="en-US" i="1" dirty="0">
                <a:ea typeface="+mn-lt"/>
                <a:cs typeface="+mn-lt"/>
              </a:rPr>
              <a:t>dynamic linker</a:t>
            </a:r>
            <a:r>
              <a:rPr lang="en-US" dirty="0">
                <a:ea typeface="+mn-lt"/>
                <a:cs typeface="+mn-lt"/>
              </a:rPr>
              <a:t> can then resolve symbols at load or run time and bind them to actual definitions."</a:t>
            </a:r>
            <a:endParaRPr lang="en-US" b="1" dirty="0">
              <a:ea typeface="+mn-lt"/>
              <a:cs typeface="+mn-lt"/>
            </a:endParaRPr>
          </a:p>
          <a:p>
            <a:pPr lvl="1"/>
            <a:r>
              <a:rPr lang="en-US" dirty="0">
                <a:ea typeface="+mn-lt"/>
                <a:cs typeface="+mn-lt"/>
              </a:rPr>
              <a:t> </a:t>
            </a:r>
            <a:r>
              <a:rPr lang="en-US" b="1" dirty="0">
                <a:ea typeface="+mn-lt"/>
                <a:cs typeface="+mn-lt"/>
              </a:rPr>
              <a:t>Ref: </a:t>
            </a:r>
            <a:r>
              <a:rPr lang="en-US" b="1" dirty="0">
                <a:ea typeface="+mn-lt"/>
                <a:cs typeface="+mn-lt"/>
                <a:hlinkClick r:id="rId2"/>
              </a:rPr>
              <a:t>http://www.goldsborough.me/c/low-level/kernel/2016/08/29/16-48-53-the_-ld_preload-_trick/</a:t>
            </a:r>
            <a:endParaRPr lang="en-US" b="1" dirty="0">
              <a:solidFill>
                <a:srgbClr val="FFFFFF"/>
              </a:solidFill>
              <a:latin typeface="Calibri" panose="020F0502020204030204"/>
              <a:ea typeface="+mn-lt"/>
              <a:cs typeface="+mn-lt"/>
            </a:endParaRPr>
          </a:p>
          <a:p>
            <a:pPr marL="457200" lvl="1" indent="0">
              <a:buNone/>
            </a:pPr>
            <a:endParaRPr lang="en-US" b="1" dirty="0">
              <a:solidFill>
                <a:srgbClr val="FFFFFF"/>
              </a:solidFill>
              <a:latin typeface="Calibri" panose="020F0502020204030204"/>
              <a:ea typeface="+mn-lt"/>
              <a:cs typeface="+mn-lt"/>
            </a:endParaRPr>
          </a:p>
          <a:p>
            <a:pPr>
              <a:buNone/>
            </a:pPr>
            <a:endParaRPr lang="en-US" dirty="0">
              <a:solidFill>
                <a:srgbClr val="FFFFFF"/>
              </a:solidFill>
              <a:latin typeface="Calibri" panose="020F0502020204030204"/>
              <a:ea typeface="+mn-lt"/>
              <a:cs typeface="+mn-lt"/>
            </a:endParaRPr>
          </a:p>
        </p:txBody>
      </p:sp>
      <p:pic>
        <p:nvPicPr>
          <p:cNvPr id="4" name="Picture 3">
            <a:extLst>
              <a:ext uri="{FF2B5EF4-FFF2-40B4-BE49-F238E27FC236}">
                <a16:creationId xmlns:a16="http://schemas.microsoft.com/office/drawing/2014/main" id="{D06840F0-7E60-47BC-A69A-2C4DF53C990A}"/>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4151405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79408" y="34446"/>
            <a:ext cx="10515600" cy="1325563"/>
          </a:xfrm>
        </p:spPr>
        <p:txBody>
          <a:bodyPr/>
          <a:lstStyle/>
          <a:p>
            <a:r>
              <a:rPr lang="en-US" dirty="0">
                <a:cs typeface="Calibri Light"/>
              </a:rPr>
              <a:t>4.    LD_PRELOAD pt2</a:t>
            </a:r>
            <a:endParaRPr lang="en-US" dirty="0"/>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a:bodyPr>
          <a:lstStyle/>
          <a:p>
            <a:r>
              <a:rPr lang="en-US" dirty="0">
                <a:ea typeface="+mn-lt"/>
                <a:cs typeface="+mn-lt"/>
              </a:rPr>
              <a:t>TL;DR or still unfamiliar with dynamic linking</a:t>
            </a:r>
            <a:endParaRPr lang="en-US" dirty="0">
              <a:cs typeface="Calibri"/>
            </a:endParaRPr>
          </a:p>
          <a:p>
            <a:pPr lvl="1" indent="0"/>
            <a:r>
              <a:rPr lang="en-US">
                <a:ea typeface="+mn-lt"/>
                <a:cs typeface="+mn-lt"/>
              </a:rPr>
              <a:t>Methods and functions that are called by the executable can be overwritten with </a:t>
            </a:r>
            <a:r>
              <a:rPr lang="en-US" b="1">
                <a:solidFill>
                  <a:srgbClr val="92D050"/>
                </a:solidFill>
                <a:ea typeface="+mn-lt"/>
                <a:cs typeface="+mn-lt"/>
              </a:rPr>
              <a:t>custom functionality.</a:t>
            </a:r>
          </a:p>
          <a:p>
            <a:pPr lvl="1" indent="0">
              <a:buNone/>
            </a:pPr>
            <a:endParaRPr lang="en-US" dirty="0">
              <a:ea typeface="+mn-lt"/>
              <a:cs typeface="+mn-lt"/>
            </a:endParaRPr>
          </a:p>
          <a:p>
            <a:pPr lvl="1" indent="0">
              <a:buNone/>
            </a:pPr>
            <a:r>
              <a:rPr lang="en-US" dirty="0">
                <a:ea typeface="+mn-lt"/>
                <a:cs typeface="+mn-lt"/>
              </a:rPr>
              <a:t>"</a:t>
            </a:r>
            <a:r>
              <a:rPr lang="en-US" b="1" dirty="0">
                <a:solidFill>
                  <a:srgbClr val="92D050"/>
                </a:solidFill>
                <a:ea typeface="+mn-lt"/>
                <a:cs typeface="+mn-lt"/>
              </a:rPr>
              <a:t>custom functionality</a:t>
            </a:r>
            <a:r>
              <a:rPr lang="en-US" dirty="0">
                <a:ea typeface="+mn-lt"/>
                <a:cs typeface="+mn-lt"/>
              </a:rPr>
              <a:t>" </a:t>
            </a:r>
            <a:r>
              <a:rPr lang="en-US" b="1" dirty="0">
                <a:ea typeface="+mn-lt"/>
                <a:cs typeface="+mn-lt"/>
              </a:rPr>
              <a:t>+</a:t>
            </a:r>
            <a:r>
              <a:rPr lang="en-US" dirty="0">
                <a:ea typeface="+mn-lt"/>
                <a:cs typeface="+mn-lt"/>
              </a:rPr>
              <a:t> "</a:t>
            </a:r>
            <a:r>
              <a:rPr lang="en-US" b="1" err="1">
                <a:solidFill>
                  <a:srgbClr val="92D050"/>
                </a:solidFill>
                <a:ea typeface="+mn-lt"/>
                <a:cs typeface="+mn-lt"/>
              </a:rPr>
              <a:t>sudo</a:t>
            </a:r>
            <a:r>
              <a:rPr lang="en-US" dirty="0">
                <a:ea typeface="+mn-lt"/>
                <a:cs typeface="+mn-lt"/>
              </a:rPr>
              <a:t>" === "</a:t>
            </a:r>
            <a:r>
              <a:rPr lang="en-US" b="1" u="sng" dirty="0">
                <a:solidFill>
                  <a:srgbClr val="FF0000"/>
                </a:solidFill>
                <a:ea typeface="+mn-lt"/>
                <a:cs typeface="+mn-lt"/>
              </a:rPr>
              <a:t>fun</a:t>
            </a:r>
            <a:r>
              <a:rPr lang="en-US" dirty="0">
                <a:ea typeface="+mn-lt"/>
                <a:cs typeface="+mn-lt"/>
              </a:rPr>
              <a:t>“</a:t>
            </a:r>
          </a:p>
          <a:p>
            <a:pPr lvl="1" indent="0">
              <a:buNone/>
            </a:pPr>
            <a:endParaRPr lang="en-US" dirty="0">
              <a:ea typeface="+mn-lt"/>
              <a:cs typeface="+mn-lt"/>
            </a:endParaRPr>
          </a:p>
          <a:p>
            <a:r>
              <a:rPr lang="en-US" err="1">
                <a:ea typeface="+mn-lt"/>
                <a:cs typeface="+mn-lt"/>
              </a:rPr>
              <a:t>Sudoers</a:t>
            </a:r>
            <a:r>
              <a:rPr lang="en-US" dirty="0">
                <a:cs typeface="Calibri" panose="020F0502020204030204"/>
              </a:rPr>
              <a:t> file require a particular default in place for this to be utilized.</a:t>
            </a:r>
            <a:endParaRPr lang="en-US" dirty="0">
              <a:solidFill>
                <a:srgbClr val="FFFFFF"/>
              </a:solidFill>
              <a:latin typeface="Calibri"/>
              <a:ea typeface="+mn-lt"/>
              <a:cs typeface="+mn-lt"/>
            </a:endParaRPr>
          </a:p>
          <a:p>
            <a:pPr lvl="1" indent="0"/>
            <a:r>
              <a:rPr lang="en-US" b="1">
                <a:solidFill>
                  <a:srgbClr val="92D050"/>
                </a:solidFill>
                <a:latin typeface="Consolas"/>
                <a:ea typeface="+mn-lt"/>
                <a:cs typeface="+mn-lt"/>
              </a:rPr>
              <a:t>Defaults:section4_ldpreload     </a:t>
            </a:r>
            <a:r>
              <a:rPr lang="en-US" b="1" err="1">
                <a:solidFill>
                  <a:srgbClr val="92D050"/>
                </a:solidFill>
                <a:latin typeface="Consolas"/>
                <a:ea typeface="+mn-lt"/>
                <a:cs typeface="+mn-lt"/>
              </a:rPr>
              <a:t>env_keep</a:t>
            </a:r>
            <a:r>
              <a:rPr lang="en-US" b="1" dirty="0">
                <a:solidFill>
                  <a:srgbClr val="92D050"/>
                </a:solidFill>
                <a:latin typeface="Consolas"/>
                <a:ea typeface="+mn-lt"/>
                <a:cs typeface="+mn-lt"/>
              </a:rPr>
              <a:t>+=LD_PRELOAD</a:t>
            </a:r>
          </a:p>
          <a:p>
            <a:pPr lvl="1" indent="0">
              <a:buNone/>
            </a:pPr>
            <a:endParaRPr lang="en-US" b="1" dirty="0">
              <a:solidFill>
                <a:srgbClr val="92D050"/>
              </a:solidFill>
              <a:latin typeface="Consolas"/>
              <a:cs typeface="Calibri" panose="020F0502020204030204"/>
            </a:endParaRPr>
          </a:p>
          <a:p>
            <a:pPr>
              <a:buFont typeface="Arial"/>
            </a:pPr>
            <a:r>
              <a:rPr lang="en-US" dirty="0">
                <a:solidFill>
                  <a:srgbClr val="FFFFFF"/>
                </a:solidFill>
                <a:latin typeface="Calibri"/>
                <a:cs typeface="Calibri" panose="020F0502020204030204"/>
              </a:rPr>
              <a:t>Syntax for the above</a:t>
            </a:r>
            <a:endParaRPr lang="en-US" dirty="0">
              <a:cs typeface="Calibri"/>
            </a:endParaRPr>
          </a:p>
          <a:p>
            <a:pPr marL="971550" lvl="1" indent="0">
              <a:buFont typeface="Arial"/>
              <a:buChar char="•"/>
            </a:pPr>
            <a:r>
              <a:rPr lang="en-US" b="1" i="1" err="1">
                <a:solidFill>
                  <a:srgbClr val="92D050"/>
                </a:solidFill>
                <a:latin typeface="Consolas"/>
                <a:cs typeface="Calibri" panose="020F0502020204030204"/>
              </a:rPr>
              <a:t>Sudo</a:t>
            </a:r>
            <a:r>
              <a:rPr lang="en-US" b="1" i="1" dirty="0">
                <a:solidFill>
                  <a:srgbClr val="92D050"/>
                </a:solidFill>
                <a:latin typeface="Consolas"/>
                <a:cs typeface="Calibri" panose="020F0502020204030204"/>
              </a:rPr>
              <a:t> LD_PRELOAD=/path/to/my/</a:t>
            </a:r>
            <a:r>
              <a:rPr lang="en-US" b="1" i="1" err="1">
                <a:solidFill>
                  <a:srgbClr val="92D050"/>
                </a:solidFill>
                <a:latin typeface="Consolas"/>
                <a:cs typeface="Calibri" panose="020F0502020204030204"/>
              </a:rPr>
              <a:t>shared_obj</a:t>
            </a:r>
            <a:r>
              <a:rPr lang="en-US" b="1" i="1" dirty="0">
                <a:solidFill>
                  <a:srgbClr val="92D050"/>
                </a:solidFill>
                <a:latin typeface="Consolas"/>
                <a:cs typeface="Calibri" panose="020F0502020204030204"/>
              </a:rPr>
              <a:t> &lt;binary&gt;</a:t>
            </a:r>
            <a:endParaRPr lang="en-US" dirty="0">
              <a:solidFill>
                <a:srgbClr val="FFFFFF"/>
              </a:solidFill>
              <a:latin typeface="Consolas"/>
              <a:cs typeface="Calibri" panose="020F0502020204030204"/>
            </a:endParaRPr>
          </a:p>
        </p:txBody>
      </p:sp>
      <p:pic>
        <p:nvPicPr>
          <p:cNvPr id="4" name="Picture 3">
            <a:extLst>
              <a:ext uri="{FF2B5EF4-FFF2-40B4-BE49-F238E27FC236}">
                <a16:creationId xmlns:a16="http://schemas.microsoft.com/office/drawing/2014/main" id="{6ABAD6A7-E182-4F7D-9C7C-892D3C7E41C4}"/>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792944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p>
          <a:p>
            <a:pPr marL="0" indent="0" algn="ctr">
              <a:buNone/>
            </a:pPr>
            <a:endParaRPr lang="en-US" sz="9600">
              <a:solidFill>
                <a:srgbClr val="92D050"/>
              </a:solidFill>
              <a:latin typeface="Calibri"/>
              <a:cs typeface="Calibri"/>
            </a:endParaRPr>
          </a:p>
          <a:p>
            <a:pPr marL="0" indent="0" algn="ctr">
              <a:buNone/>
            </a:pPr>
            <a:endParaRPr lang="en-US" sz="9600">
              <a:solidFill>
                <a:srgbClr val="92D050"/>
              </a:solidFill>
              <a:latin typeface="Calibri"/>
              <a:cs typeface="Calibri"/>
            </a:endParaRPr>
          </a:p>
        </p:txBody>
      </p:sp>
      <p:pic>
        <p:nvPicPr>
          <p:cNvPr id="4" name="Picture 3">
            <a:extLst>
              <a:ext uri="{FF2B5EF4-FFF2-40B4-BE49-F238E27FC236}">
                <a16:creationId xmlns:a16="http://schemas.microsoft.com/office/drawing/2014/main" id="{270D6245-3210-4B2B-93D9-045091967721}"/>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762231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able, toy, person, sitting&#10;&#10;Description automatically generated">
            <a:extLst>
              <a:ext uri="{FF2B5EF4-FFF2-40B4-BE49-F238E27FC236}">
                <a16:creationId xmlns:a16="http://schemas.microsoft.com/office/drawing/2014/main" id="{390E0F3B-25A8-479C-AAA2-F02EB0B9D1FD}"/>
              </a:ext>
            </a:extLst>
          </p:cNvPr>
          <p:cNvPicPr>
            <a:picLocks noChangeAspect="1"/>
          </p:cNvPicPr>
          <p:nvPr/>
        </p:nvPicPr>
        <p:blipFill>
          <a:blip r:embed="rId2"/>
          <a:stretch>
            <a:fillRect/>
          </a:stretch>
        </p:blipFill>
        <p:spPr>
          <a:xfrm>
            <a:off x="281796" y="271373"/>
            <a:ext cx="10276935" cy="6430273"/>
          </a:xfrm>
          <a:prstGeom prst="rect">
            <a:avLst/>
          </a:prstGeom>
        </p:spPr>
      </p:pic>
      <p:pic>
        <p:nvPicPr>
          <p:cNvPr id="4" name="Picture 3">
            <a:extLst>
              <a:ext uri="{FF2B5EF4-FFF2-40B4-BE49-F238E27FC236}">
                <a16:creationId xmlns:a16="http://schemas.microsoft.com/office/drawing/2014/main" id="{270D6245-3210-4B2B-93D9-045091967721}"/>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118356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07521" y="34446"/>
            <a:ext cx="10515600" cy="1325563"/>
          </a:xfrm>
        </p:spPr>
        <p:txBody>
          <a:bodyPr/>
          <a:lstStyle/>
          <a:p>
            <a:r>
              <a:rPr lang="en-US">
                <a:cs typeface="Calibri Light"/>
              </a:rPr>
              <a:t>5.    Abusing Installers (pip, apt-get, </a:t>
            </a:r>
            <a:r>
              <a:rPr lang="en-US" err="1">
                <a:cs typeface="Calibri Light"/>
              </a:rPr>
              <a:t>etc</a:t>
            </a:r>
            <a:r>
              <a:rPr lang="en-US">
                <a:cs typeface="Calibri Light"/>
              </a:rPr>
              <a:t>)</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fontScale="92500" lnSpcReduction="10000"/>
          </a:bodyPr>
          <a:lstStyle/>
          <a:p>
            <a:pPr>
              <a:buFont typeface="Arial"/>
              <a:buChar char="•"/>
            </a:pPr>
            <a:r>
              <a:rPr lang="en-US" dirty="0">
                <a:cs typeface="Calibri"/>
              </a:rPr>
              <a:t>Installers</a:t>
            </a:r>
            <a:r>
              <a:rPr lang="en-US" dirty="0">
                <a:ea typeface="+mn-lt"/>
                <a:cs typeface="+mn-lt"/>
              </a:rPr>
              <a:t> can also be manipulated to run extra commands or install attacker-controlled software</a:t>
            </a:r>
            <a:endParaRPr lang="en-US" dirty="0">
              <a:cs typeface="Calibri"/>
            </a:endParaRPr>
          </a:p>
          <a:p>
            <a:pPr>
              <a:buFont typeface="Arial"/>
            </a:pPr>
            <a:r>
              <a:rPr lang="en-US">
                <a:ea typeface="+mn-lt"/>
                <a:cs typeface="+mn-lt"/>
              </a:rPr>
              <a:t>Installing software at any level is risky... let alone sudo</a:t>
            </a:r>
          </a:p>
          <a:p>
            <a:pPr>
              <a:buFont typeface="Arial"/>
            </a:pPr>
            <a:endParaRPr lang="en-US" dirty="0">
              <a:solidFill>
                <a:srgbClr val="FFFFFF"/>
              </a:solidFill>
              <a:latin typeface="Calibri" panose="020F0502020204030204"/>
              <a:ea typeface="+mn-lt"/>
              <a:cs typeface="+mn-lt"/>
            </a:endParaRPr>
          </a:p>
          <a:p>
            <a:endParaRPr lang="en-US" dirty="0">
              <a:solidFill>
                <a:srgbClr val="FFFFFF"/>
              </a:solidFill>
              <a:latin typeface="Calibri" panose="020F0502020204030204"/>
              <a:ea typeface="+mn-lt"/>
              <a:cs typeface="+mn-lt"/>
            </a:endParaRPr>
          </a:p>
          <a:p>
            <a:pPr>
              <a:buNone/>
            </a:pPr>
            <a:r>
              <a:rPr lang="en-US" b="1" dirty="0">
                <a:solidFill>
                  <a:srgbClr val="92D050"/>
                </a:solidFill>
                <a:latin typeface="Consolas"/>
                <a:ea typeface="+mn-lt"/>
                <a:cs typeface="+mn-lt"/>
              </a:rPr>
              <a:t># User privilege specification</a:t>
            </a:r>
          </a:p>
          <a:p>
            <a:pPr>
              <a:buNone/>
            </a:pPr>
            <a:r>
              <a:rPr lang="en-US" b="1">
                <a:solidFill>
                  <a:srgbClr val="92D050"/>
                </a:solidFill>
                <a:latin typeface="Consolas"/>
                <a:ea typeface="+mn-lt"/>
                <a:cs typeface="+mn-lt"/>
              </a:rPr>
              <a:t>section5_installers ALL=(root) /</a:t>
            </a:r>
            <a:r>
              <a:rPr lang="en-US" b="1" dirty="0" err="1">
                <a:solidFill>
                  <a:srgbClr val="92D050"/>
                </a:solidFill>
                <a:latin typeface="Consolas"/>
                <a:ea typeface="+mn-lt"/>
                <a:cs typeface="+mn-lt"/>
              </a:rPr>
              <a:t>usr</a:t>
            </a:r>
            <a:r>
              <a:rPr lang="en-US" b="1" dirty="0">
                <a:solidFill>
                  <a:srgbClr val="92D050"/>
                </a:solidFill>
                <a:latin typeface="Consolas"/>
                <a:ea typeface="+mn-lt"/>
                <a:cs typeface="+mn-lt"/>
              </a:rPr>
              <a:t>/bin/pip</a:t>
            </a:r>
            <a:endParaRPr lang="en-US" b="1" dirty="0">
              <a:solidFill>
                <a:srgbClr val="92D050"/>
              </a:solidFill>
              <a:latin typeface="Consolas"/>
            </a:endParaRPr>
          </a:p>
          <a:p>
            <a:pPr>
              <a:buNone/>
            </a:pPr>
            <a:r>
              <a:rPr lang="en-US" b="1">
                <a:solidFill>
                  <a:srgbClr val="92D050"/>
                </a:solidFill>
                <a:latin typeface="Consolas"/>
                <a:ea typeface="+mn-lt"/>
                <a:cs typeface="+mn-lt"/>
              </a:rPr>
              <a:t>section5_installers All=(root) /usr/bin/apt-get</a:t>
            </a:r>
            <a:endParaRPr lang="en-US" b="1" dirty="0">
              <a:solidFill>
                <a:srgbClr val="92D050"/>
              </a:solidFill>
              <a:latin typeface="Consolas"/>
              <a:ea typeface="+mn-lt"/>
              <a:cs typeface="+mn-lt"/>
            </a:endParaRPr>
          </a:p>
          <a:p>
            <a:pPr>
              <a:buNone/>
            </a:pPr>
            <a:r>
              <a:rPr lang="en-US" b="1">
                <a:solidFill>
                  <a:srgbClr val="92D050"/>
                </a:solidFill>
                <a:latin typeface="Consolas"/>
                <a:ea typeface="+mn-lt"/>
                <a:cs typeface="+mn-lt"/>
              </a:rPr>
              <a:t>Section5_installers All=(root) /usr/bin/dpkg</a:t>
            </a:r>
            <a:endParaRPr lang="en-US" b="1" dirty="0">
              <a:solidFill>
                <a:srgbClr val="92D050"/>
              </a:solidFill>
              <a:latin typeface="Consolas"/>
              <a:ea typeface="+mn-lt"/>
              <a:cs typeface="+mn-lt"/>
            </a:endParaRPr>
          </a:p>
          <a:p>
            <a:pPr>
              <a:buNone/>
            </a:pPr>
            <a:endParaRPr lang="en-US" dirty="0">
              <a:solidFill>
                <a:srgbClr val="92D050"/>
              </a:solidFill>
              <a:latin typeface="Consolas"/>
              <a:ea typeface="+mn-lt"/>
              <a:cs typeface="+mn-lt"/>
            </a:endParaRPr>
          </a:p>
          <a:p>
            <a:pPr>
              <a:buNone/>
            </a:pPr>
            <a:r>
              <a:rPr lang="en-US" b="1">
                <a:solidFill>
                  <a:srgbClr val="92D050"/>
                </a:solidFill>
                <a:latin typeface="Consolas"/>
                <a:ea typeface="+mn-lt"/>
                <a:cs typeface="+mn-lt"/>
              </a:rPr>
              <a:t>R</a:t>
            </a:r>
            <a:r>
              <a:rPr lang="en-US" b="1">
                <a:solidFill>
                  <a:srgbClr val="92D050"/>
                </a:solidFill>
                <a:ea typeface="+mn-lt"/>
                <a:cs typeface="+mn-lt"/>
              </a:rPr>
              <a:t>ef: </a:t>
            </a:r>
            <a:r>
              <a:rPr lang="en-US" b="1" dirty="0">
                <a:solidFill>
                  <a:srgbClr val="92D050"/>
                </a:solidFill>
                <a:ea typeface="+mn-lt"/>
                <a:cs typeface="+mn-lt"/>
                <a:hlinkClick r:id="rId2">
                  <a:extLst>
                    <a:ext uri="{A12FA001-AC4F-418D-AE19-62706E023703}">
                      <ahyp:hlinkClr xmlns:ahyp="http://schemas.microsoft.com/office/drawing/2018/hyperlinkcolor" val="tx"/>
                    </a:ext>
                  </a:extLst>
                </a:hlinkClick>
              </a:rPr>
              <a:t>https://kulinacs.com/pip-install-is-code-execution/</a:t>
            </a:r>
            <a:endParaRPr lang="en-US" b="1" dirty="0">
              <a:solidFill>
                <a:srgbClr val="92D050"/>
              </a:solidFill>
              <a:ea typeface="+mn-lt"/>
              <a:cs typeface="+mn-lt"/>
            </a:endParaRPr>
          </a:p>
          <a:p>
            <a:pPr>
              <a:buNone/>
            </a:pPr>
            <a:r>
              <a:rPr lang="en-US" b="1">
                <a:solidFill>
                  <a:srgbClr val="92D050"/>
                </a:solidFill>
                <a:ea typeface="+mn-lt"/>
                <a:cs typeface="+mn-lt"/>
              </a:rPr>
              <a:t>Ref: </a:t>
            </a:r>
            <a:r>
              <a:rPr lang="en-US" b="1" dirty="0">
                <a:solidFill>
                  <a:srgbClr val="92D050"/>
                </a:solidFill>
                <a:ea typeface="+mn-lt"/>
                <a:cs typeface="+mn-lt"/>
                <a:hlinkClick r:id="rId3"/>
              </a:rPr>
              <a:t>https://root4loot.com/post/pip-install-privilege-escalation/</a:t>
            </a:r>
          </a:p>
        </p:txBody>
      </p:sp>
      <p:pic>
        <p:nvPicPr>
          <p:cNvPr id="4" name="Picture 3">
            <a:extLst>
              <a:ext uri="{FF2B5EF4-FFF2-40B4-BE49-F238E27FC236}">
                <a16:creationId xmlns:a16="http://schemas.microsoft.com/office/drawing/2014/main" id="{E429292C-3AAE-462B-9348-9771A30ECE05}"/>
              </a:ext>
            </a:extLst>
          </p:cNvPr>
          <p:cNvPicPr>
            <a:picLocks noChangeAspect="1"/>
          </p:cNvPicPr>
          <p:nvPr/>
        </p:nvPicPr>
        <p:blipFill>
          <a:blip r:embed="rId4"/>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4143809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07521" y="34446"/>
            <a:ext cx="10515600" cy="1325563"/>
          </a:xfrm>
        </p:spPr>
        <p:txBody>
          <a:bodyPr/>
          <a:lstStyle/>
          <a:p>
            <a:r>
              <a:rPr lang="en-US">
                <a:cs typeface="Calibri Light"/>
              </a:rPr>
              <a:t>5.    Abusing Installers (pip, apt-get, </a:t>
            </a:r>
            <a:r>
              <a:rPr lang="en-US" err="1">
                <a:cs typeface="Calibri Light"/>
              </a:rPr>
              <a:t>etc</a:t>
            </a:r>
            <a:r>
              <a:rPr lang="en-US">
                <a:cs typeface="Calibri Light"/>
              </a:rPr>
              <a:t>)</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85532" y="1417202"/>
            <a:ext cx="10854009" cy="5246238"/>
          </a:xfrm>
        </p:spPr>
        <p:txBody>
          <a:bodyPr vert="horz" lIns="91440" tIns="45720" rIns="91440" bIns="45720" rtlCol="0" anchor="t">
            <a:normAutofit/>
          </a:bodyPr>
          <a:lstStyle/>
          <a:p>
            <a:pPr>
              <a:buFont typeface="Arial"/>
              <a:buChar char="•"/>
            </a:pPr>
            <a:r>
              <a:rPr lang="en-US">
                <a:ea typeface="+mn-lt"/>
                <a:cs typeface="+mn-lt"/>
              </a:rPr>
              <a:t>Apt-get:</a:t>
            </a:r>
            <a:endParaRPr lang="en-US" dirty="0">
              <a:ea typeface="+mn-lt"/>
              <a:cs typeface="+mn-lt"/>
            </a:endParaRPr>
          </a:p>
          <a:p>
            <a:pPr lvl="1">
              <a:buFont typeface="Arial"/>
              <a:buChar char="•"/>
            </a:pPr>
            <a:r>
              <a:rPr lang="en-US">
                <a:ea typeface="+mn-lt"/>
                <a:cs typeface="+mn-lt"/>
              </a:rPr>
              <a:t>Pager</a:t>
            </a:r>
            <a:endParaRPr lang="en-US" dirty="0">
              <a:ea typeface="+mn-lt"/>
              <a:cs typeface="+mn-lt"/>
            </a:endParaRPr>
          </a:p>
          <a:p>
            <a:pPr lvl="1">
              <a:buFont typeface="Arial"/>
              <a:buChar char="•"/>
            </a:pPr>
            <a:r>
              <a:rPr lang="en-US">
                <a:ea typeface="+mn-lt"/>
                <a:cs typeface="+mn-lt"/>
              </a:rPr>
              <a:t>During install</a:t>
            </a:r>
            <a:endParaRPr lang="en-US" dirty="0">
              <a:ea typeface="+mn-lt"/>
              <a:cs typeface="+mn-lt"/>
            </a:endParaRPr>
          </a:p>
          <a:p>
            <a:pPr lvl="1">
              <a:buFont typeface="Arial"/>
              <a:buChar char="•"/>
            </a:pPr>
            <a:r>
              <a:rPr lang="en-US">
                <a:ea typeface="+mn-lt"/>
                <a:cs typeface="+mn-lt"/>
              </a:rPr>
              <a:t>During update </a:t>
            </a:r>
            <a:endParaRPr lang="en-US" dirty="0">
              <a:solidFill>
                <a:srgbClr val="FFFFFF"/>
              </a:solidFill>
              <a:latin typeface="Calibri" panose="020F0502020204030204"/>
              <a:ea typeface="+mn-lt"/>
              <a:cs typeface="+mn-lt"/>
            </a:endParaRPr>
          </a:p>
          <a:p>
            <a:pPr>
              <a:buFont typeface="Arial"/>
            </a:pPr>
            <a:r>
              <a:rPr lang="en-US">
                <a:solidFill>
                  <a:srgbClr val="FFFFFF"/>
                </a:solidFill>
                <a:latin typeface="Calibri" panose="020F0502020204030204"/>
                <a:ea typeface="+mn-lt"/>
                <a:cs typeface="+mn-lt"/>
              </a:rPr>
              <a:t>Pip</a:t>
            </a:r>
            <a:endParaRPr lang="en-US" dirty="0">
              <a:solidFill>
                <a:srgbClr val="FFFFFF"/>
              </a:solidFill>
              <a:latin typeface="Calibri" panose="020F0502020204030204"/>
              <a:ea typeface="+mn-lt"/>
              <a:cs typeface="+mn-lt"/>
            </a:endParaRPr>
          </a:p>
          <a:p>
            <a:pPr lvl="1">
              <a:buFont typeface="Arial"/>
            </a:pPr>
            <a:r>
              <a:rPr lang="en-US">
                <a:solidFill>
                  <a:srgbClr val="FFFFFF"/>
                </a:solidFill>
                <a:latin typeface="Calibri" panose="020F0502020204030204"/>
                <a:ea typeface="+mn-lt"/>
                <a:cs typeface="+mn-lt"/>
              </a:rPr>
              <a:t>Setup.py has various avenues to put in custom functionality or even backdoor stuff</a:t>
            </a:r>
            <a:endParaRPr lang="en-US" dirty="0">
              <a:solidFill>
                <a:srgbClr val="FFFFFF"/>
              </a:solidFill>
              <a:latin typeface="Calibri" panose="020F0502020204030204"/>
              <a:ea typeface="+mn-lt"/>
              <a:cs typeface="+mn-lt"/>
            </a:endParaRPr>
          </a:p>
          <a:p>
            <a:pPr>
              <a:buFont typeface="Arial"/>
            </a:pPr>
            <a:r>
              <a:rPr lang="en-US">
                <a:solidFill>
                  <a:srgbClr val="FFFFFF"/>
                </a:solidFill>
                <a:latin typeface="Calibri" panose="020F0502020204030204"/>
                <a:ea typeface="+mn-lt"/>
                <a:cs typeface="+mn-lt"/>
              </a:rPr>
              <a:t>dpkg</a:t>
            </a:r>
          </a:p>
          <a:p>
            <a:pPr lvl="1"/>
            <a:r>
              <a:rPr lang="en-US">
                <a:solidFill>
                  <a:srgbClr val="FFFFFF"/>
                </a:solidFill>
                <a:latin typeface="Calibri" panose="020F0502020204030204"/>
                <a:cs typeface="Calibri"/>
              </a:rPr>
              <a:t>Pager</a:t>
            </a:r>
            <a:endParaRPr lang="en-US" dirty="0">
              <a:solidFill>
                <a:srgbClr val="FFFFFF"/>
              </a:solidFill>
              <a:latin typeface="Calibri" panose="020F0502020204030204"/>
              <a:cs typeface="Calibri"/>
            </a:endParaRPr>
          </a:p>
          <a:p>
            <a:pPr lvl="1"/>
            <a:r>
              <a:rPr lang="en-US">
                <a:solidFill>
                  <a:srgbClr val="FFFFFF"/>
                </a:solidFill>
                <a:latin typeface="Calibri" panose="020F0502020204030204"/>
                <a:cs typeface="Calibri"/>
              </a:rPr>
              <a:t>During install with a custom  .deb</a:t>
            </a:r>
            <a:endParaRPr lang="en-US" dirty="0">
              <a:solidFill>
                <a:srgbClr val="FFFFFF"/>
              </a:solidFill>
              <a:latin typeface="Calibri" panose="020F0502020204030204"/>
              <a:cs typeface="Calibri"/>
            </a:endParaRPr>
          </a:p>
          <a:p>
            <a:endParaRPr lang="en-US" dirty="0">
              <a:solidFill>
                <a:srgbClr val="FFFFFF"/>
              </a:solidFill>
              <a:latin typeface="Calibri" panose="020F0502020204030204"/>
              <a:ea typeface="+mn-lt"/>
              <a:cs typeface="+mn-lt"/>
            </a:endParaRPr>
          </a:p>
          <a:p>
            <a:pPr>
              <a:buNone/>
            </a:pPr>
            <a:endParaRPr lang="en-US" dirty="0">
              <a:solidFill>
                <a:srgbClr val="92D050"/>
              </a:solidFill>
              <a:latin typeface="Consolas"/>
              <a:ea typeface="+mn-lt"/>
              <a:cs typeface="+mn-lt"/>
            </a:endParaRPr>
          </a:p>
          <a:p>
            <a:pPr>
              <a:buNone/>
            </a:pPr>
            <a:endParaRPr lang="en-US" dirty="0">
              <a:solidFill>
                <a:srgbClr val="92D050"/>
              </a:solidFill>
              <a:latin typeface="Consolas"/>
              <a:ea typeface="+mn-lt"/>
              <a:cs typeface="+mn-lt"/>
            </a:endParaRPr>
          </a:p>
          <a:p>
            <a:pPr>
              <a:buNone/>
            </a:pPr>
            <a:endParaRPr lang="en-US" dirty="0">
              <a:solidFill>
                <a:srgbClr val="92D050"/>
              </a:solidFill>
              <a:latin typeface="Consolas"/>
              <a:ea typeface="+mn-lt"/>
              <a:cs typeface="+mn-lt"/>
            </a:endParaRPr>
          </a:p>
        </p:txBody>
      </p:sp>
      <p:pic>
        <p:nvPicPr>
          <p:cNvPr id="4" name="Picture 3">
            <a:extLst>
              <a:ext uri="{FF2B5EF4-FFF2-40B4-BE49-F238E27FC236}">
                <a16:creationId xmlns:a16="http://schemas.microsoft.com/office/drawing/2014/main" id="{E429292C-3AAE-462B-9348-9771A30ECE05}"/>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937813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pic>
        <p:nvPicPr>
          <p:cNvPr id="4" name="Picture 3">
            <a:extLst>
              <a:ext uri="{FF2B5EF4-FFF2-40B4-BE49-F238E27FC236}">
                <a16:creationId xmlns:a16="http://schemas.microsoft.com/office/drawing/2014/main" id="{0EB82D7A-4E9E-4C78-80AF-C34E60CCE2C1}"/>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759440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oy, photo, table, different&#10;&#10;Description automatically generated">
            <a:extLst>
              <a:ext uri="{FF2B5EF4-FFF2-40B4-BE49-F238E27FC236}">
                <a16:creationId xmlns:a16="http://schemas.microsoft.com/office/drawing/2014/main" id="{069BF8D0-91C9-40A6-81FA-96C8D7427A81}"/>
              </a:ext>
            </a:extLst>
          </p:cNvPr>
          <p:cNvPicPr>
            <a:picLocks noChangeAspect="1"/>
          </p:cNvPicPr>
          <p:nvPr/>
        </p:nvPicPr>
        <p:blipFill>
          <a:blip r:embed="rId2"/>
          <a:stretch>
            <a:fillRect/>
          </a:stretch>
        </p:blipFill>
        <p:spPr>
          <a:xfrm>
            <a:off x="238664" y="386392"/>
            <a:ext cx="10205049" cy="6387141"/>
          </a:xfrm>
          <a:prstGeom prst="rect">
            <a:avLst/>
          </a:prstGeom>
        </p:spPr>
      </p:pic>
      <p:pic>
        <p:nvPicPr>
          <p:cNvPr id="4" name="Picture 3">
            <a:extLst>
              <a:ext uri="{FF2B5EF4-FFF2-40B4-BE49-F238E27FC236}">
                <a16:creationId xmlns:a16="http://schemas.microsoft.com/office/drawing/2014/main" id="{0EB82D7A-4E9E-4C78-80AF-C34E60CCE2C1}"/>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425538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a:cs typeface="Calibri Light"/>
              </a:rPr>
              <a:t>Crash course Sudo </a:t>
            </a:r>
            <a:r>
              <a:rPr lang="en-US" err="1">
                <a:cs typeface="Calibri Light"/>
              </a:rPr>
              <a:t>pt</a:t>
            </a:r>
            <a:r>
              <a:rPr lang="en-US">
                <a:cs typeface="Calibri Light"/>
              </a:rPr>
              <a:t> 1</a:t>
            </a:r>
            <a:endParaRPr lang="en-US"/>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978961"/>
            <a:ext cx="10515600" cy="5875334"/>
          </a:xfrm>
        </p:spPr>
        <p:txBody>
          <a:bodyPr vert="horz" lIns="91440" tIns="45720" rIns="91440" bIns="45720" rtlCol="0" anchor="t">
            <a:normAutofit/>
          </a:bodyPr>
          <a:lstStyle/>
          <a:p>
            <a:r>
              <a:rPr lang="en-US" b="1">
                <a:latin typeface="Consolas"/>
                <a:cs typeface="Calibri"/>
              </a:rPr>
              <a:t>"</a:t>
            </a:r>
            <a:r>
              <a:rPr lang="en-US" b="1" err="1">
                <a:latin typeface="Consolas"/>
                <a:cs typeface="Calibri"/>
              </a:rPr>
              <a:t>sudo</a:t>
            </a:r>
            <a:r>
              <a:rPr lang="en-US">
                <a:ea typeface="+mn-lt"/>
                <a:cs typeface="+mn-lt"/>
              </a:rPr>
              <a:t> allows a permitted user to execute a </a:t>
            </a:r>
            <a:r>
              <a:rPr lang="en-US" i="1" u="sng">
                <a:ea typeface="+mn-lt"/>
                <a:cs typeface="+mn-lt"/>
              </a:rPr>
              <a:t>command</a:t>
            </a:r>
            <a:r>
              <a:rPr lang="en-US">
                <a:ea typeface="+mn-lt"/>
                <a:cs typeface="+mn-lt"/>
              </a:rPr>
              <a:t> as the superuser or another user, as specified by the security policy."</a:t>
            </a:r>
          </a:p>
          <a:p>
            <a:pPr marL="0" indent="0">
              <a:buNone/>
            </a:pPr>
            <a:endParaRPr lang="en-US">
              <a:cs typeface="Calibri"/>
            </a:endParaRPr>
          </a:p>
          <a:p>
            <a:r>
              <a:rPr lang="en-US">
                <a:cs typeface="Calibri"/>
              </a:rPr>
              <a:t>" </a:t>
            </a:r>
            <a:r>
              <a:rPr lang="en-US">
                <a:ea typeface="+mn-lt"/>
                <a:cs typeface="+mn-lt"/>
              </a:rPr>
              <a:t>The security policy determines what privileges, if any, a user has to run </a:t>
            </a:r>
            <a:r>
              <a:rPr lang="en-US" b="1" err="1">
                <a:latin typeface="Consolas"/>
                <a:cs typeface="Calibri"/>
              </a:rPr>
              <a:t>sudo</a:t>
            </a:r>
            <a:r>
              <a:rPr lang="en-US">
                <a:ea typeface="+mn-lt"/>
                <a:cs typeface="+mn-lt"/>
              </a:rPr>
              <a:t>. The policy may require that users authenticate themselves with a password or another authentication mechanism. If authentication is required, </a:t>
            </a:r>
            <a:r>
              <a:rPr lang="en-US" b="1" err="1">
                <a:latin typeface="Consolas"/>
                <a:cs typeface="Calibri"/>
              </a:rPr>
              <a:t>sudo</a:t>
            </a:r>
            <a:r>
              <a:rPr lang="en-US">
                <a:ea typeface="+mn-lt"/>
                <a:cs typeface="+mn-lt"/>
              </a:rPr>
              <a:t> will exit if the user's password is not entered within a configurable time limit. This limit is policy-specific; the default password prompt timeout for the </a:t>
            </a:r>
            <a:r>
              <a:rPr lang="en-US" i="1" err="1">
                <a:ea typeface="+mn-lt"/>
                <a:cs typeface="+mn-lt"/>
              </a:rPr>
              <a:t>sudoers</a:t>
            </a:r>
            <a:r>
              <a:rPr lang="en-US">
                <a:ea typeface="+mn-lt"/>
                <a:cs typeface="+mn-lt"/>
              </a:rPr>
              <a:t> security policy is </a:t>
            </a:r>
            <a:r>
              <a:rPr lang="en-US">
                <a:latin typeface="Consolas"/>
                <a:cs typeface="Calibri"/>
              </a:rPr>
              <a:t>5</a:t>
            </a:r>
            <a:r>
              <a:rPr lang="en-US">
                <a:ea typeface="+mn-lt"/>
                <a:cs typeface="+mn-lt"/>
              </a:rPr>
              <a:t> minutes."</a:t>
            </a:r>
            <a:endParaRPr lang="en-US">
              <a:cs typeface="Calibri"/>
            </a:endParaRPr>
          </a:p>
          <a:p>
            <a:pPr lvl="1"/>
            <a:r>
              <a:rPr lang="en-US">
                <a:cs typeface="Calibri"/>
              </a:rPr>
              <a:t>Ref: </a:t>
            </a:r>
            <a:r>
              <a:rPr lang="en-US">
                <a:ea typeface="+mn-lt"/>
                <a:cs typeface="+mn-lt"/>
                <a:hlinkClick r:id="rId2"/>
              </a:rPr>
              <a:t>https://www.sudo.ws/man/1.8.13/sudo.man.html</a:t>
            </a:r>
            <a:endParaRPr lang="en-US">
              <a:cs typeface="Calibri"/>
            </a:endParaRPr>
          </a:p>
        </p:txBody>
      </p:sp>
      <p:pic>
        <p:nvPicPr>
          <p:cNvPr id="4" name="Picture 3">
            <a:extLst>
              <a:ext uri="{FF2B5EF4-FFF2-40B4-BE49-F238E27FC236}">
                <a16:creationId xmlns:a16="http://schemas.microsoft.com/office/drawing/2014/main" id="{A1B247B0-E3FE-454C-ABC3-2CD680A7591E}"/>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470523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p:txBody>
          <a:bodyPr/>
          <a:lstStyle/>
          <a:p>
            <a:r>
              <a:rPr lang="en-US">
                <a:cs typeface="Calibri Light"/>
              </a:rPr>
              <a:t>6.</a:t>
            </a:r>
            <a:r>
              <a:rPr lang="en-US">
                <a:latin typeface="Calibri Light"/>
                <a:cs typeface="Calibri Light"/>
              </a:rPr>
              <a:t>  </a:t>
            </a:r>
            <a:r>
              <a:rPr lang="en-US">
                <a:latin typeface="Calibri"/>
                <a:cs typeface="Calibri"/>
              </a:rPr>
              <a:t>Misconfigured executable path in </a:t>
            </a:r>
            <a:r>
              <a:rPr lang="en-US" err="1">
                <a:latin typeface="Calibri"/>
                <a:cs typeface="Calibri"/>
              </a:rPr>
              <a:t>Sudoers</a:t>
            </a:r>
            <a:r>
              <a:rPr lang="en-US">
                <a:latin typeface="Calibri"/>
                <a:cs typeface="Calibri"/>
              </a:rPr>
              <a:t> (wildcards) pt1</a:t>
            </a: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825625"/>
            <a:ext cx="10515600" cy="4628428"/>
          </a:xfrm>
        </p:spPr>
        <p:txBody>
          <a:bodyPr vert="horz" lIns="91440" tIns="45720" rIns="91440" bIns="45720" rtlCol="0" anchor="t">
            <a:normAutofit/>
          </a:bodyPr>
          <a:lstStyle/>
          <a:p>
            <a:r>
              <a:rPr lang="en-US">
                <a:cs typeface="Calibri"/>
              </a:rPr>
              <a:t>Recall the section on wildcards...</a:t>
            </a:r>
          </a:p>
          <a:p>
            <a:pPr marL="0" indent="0">
              <a:buNone/>
            </a:pPr>
            <a:r>
              <a:rPr lang="en-US" sz="3200" b="1" u="sng">
                <a:solidFill>
                  <a:srgbClr val="92D050"/>
                </a:solidFill>
                <a:cs typeface="Calibri"/>
              </a:rPr>
              <a:t>*   </a:t>
            </a:r>
            <a:r>
              <a:rPr lang="en-US" sz="3200">
                <a:solidFill>
                  <a:srgbClr val="92D050"/>
                </a:solidFill>
                <a:cs typeface="Calibri"/>
              </a:rPr>
              <a:t> Matches any set of zero or more characters (including white space).</a:t>
            </a:r>
            <a:endParaRPr lang="en-US" sz="3200">
              <a:solidFill>
                <a:srgbClr val="92D050"/>
              </a:solidFill>
              <a:ea typeface="+mn-lt"/>
              <a:cs typeface="+mn-lt"/>
            </a:endParaRPr>
          </a:p>
          <a:p>
            <a:pPr marL="0" indent="0">
              <a:buNone/>
            </a:pPr>
            <a:r>
              <a:rPr lang="en-US" sz="3200" b="1" u="sng">
                <a:solidFill>
                  <a:srgbClr val="92D050"/>
                </a:solidFill>
                <a:cs typeface="Calibri"/>
              </a:rPr>
              <a:t>?   </a:t>
            </a:r>
            <a:r>
              <a:rPr lang="en-US" sz="3200" b="1">
                <a:solidFill>
                  <a:srgbClr val="92D050"/>
                </a:solidFill>
                <a:cs typeface="Calibri"/>
              </a:rPr>
              <a:t> </a:t>
            </a:r>
            <a:r>
              <a:rPr lang="en-US" sz="3200">
                <a:solidFill>
                  <a:srgbClr val="92D050"/>
                </a:solidFill>
                <a:cs typeface="Calibri"/>
              </a:rPr>
              <a:t>Matches any single character (including white space).</a:t>
            </a:r>
            <a:endParaRPr lang="en-US" sz="3200">
              <a:ea typeface="+mn-lt"/>
              <a:cs typeface="+mn-lt"/>
            </a:endParaRPr>
          </a:p>
          <a:p>
            <a:pPr marL="0" indent="0">
              <a:buNone/>
            </a:pPr>
            <a:r>
              <a:rPr lang="en-US" sz="3200" b="1" u="sng">
                <a:solidFill>
                  <a:srgbClr val="92D050"/>
                </a:solidFill>
                <a:cs typeface="Calibri"/>
              </a:rPr>
              <a:t>[...]   </a:t>
            </a:r>
            <a:r>
              <a:rPr lang="en-US" sz="3200">
                <a:solidFill>
                  <a:srgbClr val="92D050"/>
                </a:solidFill>
                <a:cs typeface="Calibri"/>
              </a:rPr>
              <a:t>Matches any character in the specified range.</a:t>
            </a:r>
            <a:endParaRPr lang="en-US" sz="3200">
              <a:ea typeface="+mn-lt"/>
              <a:cs typeface="+mn-lt"/>
            </a:endParaRPr>
          </a:p>
          <a:p>
            <a:pPr marL="0" indent="0">
              <a:buNone/>
            </a:pPr>
            <a:r>
              <a:rPr lang="en-US" sz="3200" b="1" u="sng">
                <a:solidFill>
                  <a:srgbClr val="92D050"/>
                </a:solidFill>
                <a:cs typeface="Calibri"/>
              </a:rPr>
              <a:t>[!...]    </a:t>
            </a:r>
            <a:r>
              <a:rPr lang="en-US" sz="3200">
                <a:solidFill>
                  <a:srgbClr val="92D050"/>
                </a:solidFill>
                <a:cs typeface="Calibri"/>
              </a:rPr>
              <a:t>Matches any character not in the specified range.</a:t>
            </a:r>
            <a:endParaRPr lang="en-US" sz="3200">
              <a:ea typeface="+mn-lt"/>
              <a:cs typeface="+mn-lt"/>
            </a:endParaRPr>
          </a:p>
          <a:p>
            <a:pPr marL="0" indent="0">
              <a:buNone/>
            </a:pPr>
            <a:r>
              <a:rPr lang="en-US" sz="3200" b="1" u="sng">
                <a:solidFill>
                  <a:srgbClr val="92D050"/>
                </a:solidFill>
                <a:cs typeface="Calibri"/>
              </a:rPr>
              <a:t>\x   </a:t>
            </a:r>
            <a:r>
              <a:rPr lang="en-US" sz="3200" b="1">
                <a:solidFill>
                  <a:srgbClr val="92D050"/>
                </a:solidFill>
                <a:cs typeface="Calibri"/>
              </a:rPr>
              <a:t> </a:t>
            </a:r>
            <a:r>
              <a:rPr lang="en-US" sz="3200">
                <a:solidFill>
                  <a:srgbClr val="92D050"/>
                </a:solidFill>
                <a:cs typeface="Calibri"/>
              </a:rPr>
              <a:t>For any character ‘x’, evaluates to ‘x’. This is used to escape special characters such as: ‘*’, ‘?’, ‘[’, and ‘]’.</a:t>
            </a:r>
            <a:endParaRPr lang="en-US">
              <a:cs typeface="Calibri"/>
            </a:endParaRPr>
          </a:p>
        </p:txBody>
      </p:sp>
      <p:pic>
        <p:nvPicPr>
          <p:cNvPr id="4" name="Picture 3">
            <a:extLst>
              <a:ext uri="{FF2B5EF4-FFF2-40B4-BE49-F238E27FC236}">
                <a16:creationId xmlns:a16="http://schemas.microsoft.com/office/drawing/2014/main" id="{39FB9B3C-301A-4660-A8CC-0B9A37A1038D}"/>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294862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p:txBody>
          <a:bodyPr/>
          <a:lstStyle/>
          <a:p>
            <a:r>
              <a:rPr lang="en-US" dirty="0">
                <a:cs typeface="Calibri Light"/>
              </a:rPr>
              <a:t>6.</a:t>
            </a:r>
            <a:r>
              <a:rPr lang="en-US" dirty="0">
                <a:latin typeface="Calibri Light"/>
                <a:cs typeface="Calibri Light"/>
              </a:rPr>
              <a:t>  </a:t>
            </a:r>
            <a:r>
              <a:rPr lang="en-US" dirty="0">
                <a:latin typeface="Calibri"/>
                <a:cs typeface="Calibri"/>
              </a:rPr>
              <a:t>Misconfigured executable path in </a:t>
            </a:r>
            <a:r>
              <a:rPr lang="en-US" dirty="0" err="1">
                <a:latin typeface="Calibri"/>
                <a:cs typeface="Calibri"/>
              </a:rPr>
              <a:t>Sudoers</a:t>
            </a:r>
            <a:r>
              <a:rPr lang="en-US" dirty="0">
                <a:latin typeface="Calibri"/>
                <a:cs typeface="Calibri"/>
              </a:rPr>
              <a:t> (wildcards) pt2</a:t>
            </a: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825625"/>
            <a:ext cx="10515600" cy="4822391"/>
          </a:xfrm>
        </p:spPr>
        <p:txBody>
          <a:bodyPr vert="horz" lIns="91440" tIns="45720" rIns="91440" bIns="45720" rtlCol="0" anchor="t">
            <a:normAutofit/>
          </a:bodyPr>
          <a:lstStyle/>
          <a:p>
            <a:pPr marL="0" indent="0">
              <a:buNone/>
            </a:pPr>
            <a:r>
              <a:rPr lang="en-US" b="1">
                <a:solidFill>
                  <a:srgbClr val="92D050"/>
                </a:solidFill>
                <a:latin typeface="Consolas"/>
                <a:ea typeface="+mn-lt"/>
                <a:cs typeface="+mn-lt"/>
              </a:rPr>
              <a:t># User privilege specification</a:t>
            </a:r>
          </a:p>
          <a:p>
            <a:pPr marL="0" indent="0">
              <a:buNone/>
            </a:pPr>
            <a:r>
              <a:rPr lang="en-US" b="1">
                <a:solidFill>
                  <a:srgbClr val="92D050"/>
                </a:solidFill>
                <a:latin typeface="Consolas"/>
                <a:ea typeface="+mn-lt"/>
                <a:cs typeface="+mn-lt"/>
              </a:rPr>
              <a:t>section8_path ALL=(root) /bin/*</a:t>
            </a:r>
          </a:p>
          <a:p>
            <a:pPr marL="0" indent="0">
              <a:buNone/>
            </a:pPr>
            <a:endParaRPr lang="en-US" b="1">
              <a:solidFill>
                <a:srgbClr val="92D050"/>
              </a:solidFill>
              <a:latin typeface="Consolas"/>
              <a:cs typeface="Calibri"/>
            </a:endParaRPr>
          </a:p>
          <a:p>
            <a:pPr marL="0" indent="0">
              <a:buNone/>
            </a:pPr>
            <a:endParaRPr lang="en-US" b="1">
              <a:solidFill>
                <a:srgbClr val="92D050"/>
              </a:solidFill>
              <a:latin typeface="Consolas"/>
              <a:cs typeface="Calibri"/>
            </a:endParaRPr>
          </a:p>
          <a:p>
            <a:pPr>
              <a:buNone/>
            </a:pPr>
            <a:r>
              <a:rPr lang="en-US" b="1">
                <a:latin typeface="Consolas"/>
              </a:rPr>
              <a:t>Has a similar effect as a ‘.’ or ‘*’ in $PATH.</a:t>
            </a:r>
          </a:p>
        </p:txBody>
      </p:sp>
      <p:pic>
        <p:nvPicPr>
          <p:cNvPr id="4" name="Picture 3">
            <a:extLst>
              <a:ext uri="{FF2B5EF4-FFF2-40B4-BE49-F238E27FC236}">
                <a16:creationId xmlns:a16="http://schemas.microsoft.com/office/drawing/2014/main" id="{63D7BB54-D9CF-4EDC-9C69-F35AA1F1B812}"/>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74005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48823"/>
            <a:ext cx="10515600" cy="1325563"/>
          </a:xfrm>
        </p:spPr>
        <p:txBody>
          <a:bodyPr/>
          <a:lstStyle/>
          <a:p>
            <a:r>
              <a:rPr lang="en-US" dirty="0">
                <a:cs typeface="Calibri Light"/>
              </a:rPr>
              <a:t>6.  </a:t>
            </a:r>
            <a:r>
              <a:rPr lang="en-US" dirty="0">
                <a:ea typeface="+mj-lt"/>
                <a:cs typeface="+mj-lt"/>
              </a:rPr>
              <a:t>Misconfigured </a:t>
            </a:r>
            <a:r>
              <a:rPr lang="en-US" b="1" i="1" dirty="0" err="1">
                <a:ea typeface="+mj-lt"/>
                <a:cs typeface="+mj-lt"/>
              </a:rPr>
              <a:t>secure_path</a:t>
            </a:r>
            <a:r>
              <a:rPr lang="en-US" dirty="0">
                <a:ea typeface="+mj-lt"/>
                <a:cs typeface="+mj-lt"/>
              </a:rPr>
              <a:t> in </a:t>
            </a:r>
            <a:r>
              <a:rPr lang="en-US" dirty="0" err="1">
                <a:ea typeface="+mj-lt"/>
                <a:cs typeface="+mj-lt"/>
              </a:rPr>
              <a:t>sudoers</a:t>
            </a:r>
            <a:endParaRPr lang="en-US" dirty="0" err="1">
              <a:cs typeface="Calibri Light"/>
            </a:endParaRP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193022"/>
            <a:ext cx="10515600" cy="5458393"/>
          </a:xfrm>
        </p:spPr>
        <p:txBody>
          <a:bodyPr vert="horz" lIns="91440" tIns="45720" rIns="91440" bIns="45720" rtlCol="0" anchor="t">
            <a:normAutofit/>
          </a:bodyPr>
          <a:lstStyle/>
          <a:p>
            <a:pPr marL="0" indent="0">
              <a:buNone/>
            </a:pPr>
            <a:r>
              <a:rPr lang="en-US">
                <a:ea typeface="+mn-lt"/>
                <a:cs typeface="+mn-lt"/>
              </a:rPr>
              <a:t>"</a:t>
            </a:r>
            <a:r>
              <a:rPr lang="en-US" err="1">
                <a:ea typeface="+mn-lt"/>
                <a:cs typeface="+mn-lt"/>
              </a:rPr>
              <a:t>secure_path</a:t>
            </a:r>
            <a:r>
              <a:rPr lang="en-US">
                <a:ea typeface="+mn-lt"/>
                <a:cs typeface="+mn-lt"/>
              </a:rPr>
              <a:t>: Path used for every command run from </a:t>
            </a:r>
            <a:r>
              <a:rPr lang="en-US" err="1">
                <a:ea typeface="+mn-lt"/>
                <a:cs typeface="+mn-lt"/>
              </a:rPr>
              <a:t>sudo</a:t>
            </a:r>
            <a:r>
              <a:rPr lang="en-US">
                <a:ea typeface="+mn-lt"/>
                <a:cs typeface="+mn-lt"/>
              </a:rPr>
              <a:t>. If you don't trust the people running </a:t>
            </a:r>
            <a:r>
              <a:rPr lang="en-US" err="1">
                <a:ea typeface="+mn-lt"/>
                <a:cs typeface="+mn-lt"/>
              </a:rPr>
              <a:t>sudo</a:t>
            </a:r>
            <a:r>
              <a:rPr lang="en-US">
                <a:ea typeface="+mn-lt"/>
                <a:cs typeface="+mn-lt"/>
              </a:rPr>
              <a:t> to have a sane PATH environment variable you may want to use this. Another use is if you want to have the “root path” be separate from the “user path”. Users in the group specified by the </a:t>
            </a:r>
            <a:r>
              <a:rPr lang="en-US" err="1">
                <a:ea typeface="+mn-lt"/>
                <a:cs typeface="+mn-lt"/>
              </a:rPr>
              <a:t>exempt_group</a:t>
            </a:r>
            <a:r>
              <a:rPr lang="en-US">
                <a:ea typeface="+mn-lt"/>
                <a:cs typeface="+mn-lt"/>
              </a:rPr>
              <a:t> option are not affected by </a:t>
            </a:r>
            <a:r>
              <a:rPr lang="en-US" err="1">
                <a:ea typeface="+mn-lt"/>
                <a:cs typeface="+mn-lt"/>
              </a:rPr>
              <a:t>secure_path</a:t>
            </a:r>
            <a:r>
              <a:rPr lang="en-US">
                <a:ea typeface="+mn-lt"/>
                <a:cs typeface="+mn-lt"/>
              </a:rPr>
              <a:t>. This option is not set by default. "</a:t>
            </a:r>
            <a:endParaRPr lang="en-US"/>
          </a:p>
          <a:p>
            <a:pPr lvl="1"/>
            <a:r>
              <a:rPr lang="en-US">
                <a:cs typeface="Calibri"/>
              </a:rPr>
              <a:t>If the </a:t>
            </a:r>
            <a:r>
              <a:rPr lang="en-US" err="1">
                <a:cs typeface="Calibri"/>
              </a:rPr>
              <a:t>secure_path</a:t>
            </a:r>
            <a:r>
              <a:rPr lang="en-US">
                <a:cs typeface="Calibri"/>
              </a:rPr>
              <a:t> is set and misconfigured === potential for fun :) </a:t>
            </a:r>
            <a:endParaRPr lang="en-US">
              <a:ea typeface="+mn-lt"/>
              <a:cs typeface="+mn-lt"/>
            </a:endParaRPr>
          </a:p>
          <a:p>
            <a:pPr lvl="1"/>
            <a:endParaRPr lang="en-US">
              <a:ea typeface="+mn-lt"/>
              <a:cs typeface="+mn-lt"/>
            </a:endParaRPr>
          </a:p>
          <a:p>
            <a:pPr lvl="1"/>
            <a:r>
              <a:rPr lang="en-US" b="1">
                <a:solidFill>
                  <a:srgbClr val="FFFFFF"/>
                </a:solidFill>
                <a:latin typeface="Calibri"/>
                <a:ea typeface="+mn-lt"/>
                <a:cs typeface="+mn-lt"/>
              </a:rPr>
              <a:t>Command path beats secure path</a:t>
            </a:r>
            <a:endParaRPr lang="en-US" b="1" dirty="0">
              <a:solidFill>
                <a:srgbClr val="FFFFFF"/>
              </a:solidFill>
              <a:latin typeface="Calibri"/>
              <a:ea typeface="+mn-lt"/>
              <a:cs typeface="+mn-lt"/>
            </a:endParaRPr>
          </a:p>
          <a:p>
            <a:pPr lvl="1"/>
            <a:endParaRPr lang="en-US" dirty="0">
              <a:solidFill>
                <a:srgbClr val="FFFFFF"/>
              </a:solidFill>
              <a:latin typeface="Calibri"/>
              <a:ea typeface="+mn-lt"/>
              <a:cs typeface="+mn-lt"/>
            </a:endParaRPr>
          </a:p>
          <a:p>
            <a:pPr marL="0" indent="0">
              <a:buNone/>
            </a:pPr>
            <a:r>
              <a:rPr lang="en-US" b="1">
                <a:solidFill>
                  <a:srgbClr val="92D050"/>
                </a:solidFill>
                <a:latin typeface="Consolas"/>
                <a:ea typeface="+mn-lt"/>
                <a:cs typeface="+mn-lt"/>
              </a:rPr>
              <a:t>Defaults:section6_path2 </a:t>
            </a:r>
            <a:r>
              <a:rPr lang="en-US" b="1" err="1">
                <a:solidFill>
                  <a:srgbClr val="92D050"/>
                </a:solidFill>
                <a:latin typeface="Consolas"/>
                <a:ea typeface="+mn-lt"/>
                <a:cs typeface="+mn-lt"/>
              </a:rPr>
              <a:t>secure_path</a:t>
            </a:r>
            <a:r>
              <a:rPr lang="en-US" b="1">
                <a:solidFill>
                  <a:srgbClr val="92D050"/>
                </a:solidFill>
                <a:latin typeface="Consolas"/>
                <a:ea typeface="+mn-lt"/>
                <a:cs typeface="+mn-lt"/>
              </a:rPr>
              <a:t>=/</a:t>
            </a:r>
            <a:r>
              <a:rPr lang="en-US" b="1" err="1">
                <a:solidFill>
                  <a:srgbClr val="92D050"/>
                </a:solidFill>
                <a:latin typeface="Consolas"/>
                <a:ea typeface="+mn-lt"/>
                <a:cs typeface="+mn-lt"/>
              </a:rPr>
              <a:t>tmp</a:t>
            </a:r>
            <a:r>
              <a:rPr lang="en-US" b="1">
                <a:solidFill>
                  <a:srgbClr val="92D050"/>
                </a:solidFill>
                <a:latin typeface="Consolas"/>
                <a:ea typeface="+mn-lt"/>
                <a:cs typeface="+mn-lt"/>
              </a:rPr>
              <a:t>:/</a:t>
            </a:r>
            <a:r>
              <a:rPr lang="en-US" b="1" err="1">
                <a:solidFill>
                  <a:srgbClr val="92D050"/>
                </a:solidFill>
                <a:latin typeface="Consolas"/>
                <a:ea typeface="+mn-lt"/>
                <a:cs typeface="+mn-lt"/>
              </a:rPr>
              <a:t>usr</a:t>
            </a:r>
            <a:r>
              <a:rPr lang="en-US" b="1">
                <a:solidFill>
                  <a:srgbClr val="92D050"/>
                </a:solidFill>
                <a:latin typeface="Consolas"/>
                <a:ea typeface="+mn-lt"/>
                <a:cs typeface="+mn-lt"/>
              </a:rPr>
              <a:t>/local/</a:t>
            </a:r>
            <a:r>
              <a:rPr lang="en-US" b="1" err="1">
                <a:solidFill>
                  <a:srgbClr val="92D050"/>
                </a:solidFill>
                <a:latin typeface="Consolas"/>
                <a:ea typeface="+mn-lt"/>
                <a:cs typeface="+mn-lt"/>
              </a:rPr>
              <a:t>sbin</a:t>
            </a:r>
            <a:r>
              <a:rPr lang="en-US" b="1">
                <a:solidFill>
                  <a:srgbClr val="92D050"/>
                </a:solidFill>
                <a:latin typeface="Consolas"/>
                <a:ea typeface="+mn-lt"/>
                <a:cs typeface="+mn-lt"/>
              </a:rPr>
              <a:t>:/</a:t>
            </a:r>
            <a:r>
              <a:rPr lang="en-US" b="1" err="1">
                <a:solidFill>
                  <a:srgbClr val="92D050"/>
                </a:solidFill>
                <a:latin typeface="Consolas"/>
                <a:ea typeface="+mn-lt"/>
                <a:cs typeface="+mn-lt"/>
              </a:rPr>
              <a:t>usr</a:t>
            </a:r>
            <a:r>
              <a:rPr lang="en-US" b="1">
                <a:solidFill>
                  <a:srgbClr val="92D050"/>
                </a:solidFill>
                <a:latin typeface="Consolas"/>
                <a:ea typeface="+mn-lt"/>
                <a:cs typeface="+mn-lt"/>
              </a:rPr>
              <a:t>/local/bin:/</a:t>
            </a:r>
            <a:r>
              <a:rPr lang="en-US" b="1" err="1">
                <a:solidFill>
                  <a:srgbClr val="92D050"/>
                </a:solidFill>
                <a:latin typeface="Consolas"/>
                <a:ea typeface="+mn-lt"/>
                <a:cs typeface="+mn-lt"/>
              </a:rPr>
              <a:t>usr</a:t>
            </a:r>
            <a:r>
              <a:rPr lang="en-US" b="1">
                <a:solidFill>
                  <a:srgbClr val="92D050"/>
                </a:solidFill>
                <a:latin typeface="Consolas"/>
                <a:ea typeface="+mn-lt"/>
                <a:cs typeface="+mn-lt"/>
              </a:rPr>
              <a:t>/</a:t>
            </a:r>
            <a:r>
              <a:rPr lang="en-US" b="1" err="1">
                <a:solidFill>
                  <a:srgbClr val="92D050"/>
                </a:solidFill>
                <a:latin typeface="Consolas"/>
                <a:ea typeface="+mn-lt"/>
                <a:cs typeface="+mn-lt"/>
              </a:rPr>
              <a:t>sbin</a:t>
            </a:r>
            <a:r>
              <a:rPr lang="en-US" b="1">
                <a:solidFill>
                  <a:srgbClr val="92D050"/>
                </a:solidFill>
                <a:latin typeface="Consolas"/>
                <a:ea typeface="+mn-lt"/>
                <a:cs typeface="+mn-lt"/>
              </a:rPr>
              <a:t>:/</a:t>
            </a:r>
            <a:r>
              <a:rPr lang="en-US" b="1" err="1">
                <a:solidFill>
                  <a:srgbClr val="92D050"/>
                </a:solidFill>
                <a:latin typeface="Consolas"/>
                <a:ea typeface="+mn-lt"/>
                <a:cs typeface="+mn-lt"/>
              </a:rPr>
              <a:t>usr</a:t>
            </a:r>
            <a:r>
              <a:rPr lang="en-US" b="1">
                <a:solidFill>
                  <a:srgbClr val="92D050"/>
                </a:solidFill>
                <a:latin typeface="Consolas"/>
                <a:ea typeface="+mn-lt"/>
                <a:cs typeface="+mn-lt"/>
              </a:rPr>
              <a:t>/bin:/</a:t>
            </a:r>
            <a:r>
              <a:rPr lang="en-US" b="1" err="1">
                <a:solidFill>
                  <a:srgbClr val="92D050"/>
                </a:solidFill>
                <a:latin typeface="Consolas"/>
                <a:ea typeface="+mn-lt"/>
                <a:cs typeface="+mn-lt"/>
              </a:rPr>
              <a:t>sbin</a:t>
            </a:r>
            <a:r>
              <a:rPr lang="en-US" b="1">
                <a:solidFill>
                  <a:srgbClr val="92D050"/>
                </a:solidFill>
                <a:latin typeface="Consolas"/>
                <a:ea typeface="+mn-lt"/>
                <a:cs typeface="+mn-lt"/>
              </a:rPr>
              <a:t>:/bin</a:t>
            </a:r>
            <a:endParaRPr lang="en-US" b="1">
              <a:solidFill>
                <a:srgbClr val="92D050"/>
              </a:solidFill>
              <a:latin typeface="Consolas"/>
              <a:cs typeface="Calibri"/>
            </a:endParaRPr>
          </a:p>
        </p:txBody>
      </p:sp>
      <p:pic>
        <p:nvPicPr>
          <p:cNvPr id="4" name="Picture 3">
            <a:extLst>
              <a:ext uri="{FF2B5EF4-FFF2-40B4-BE49-F238E27FC236}">
                <a16:creationId xmlns:a16="http://schemas.microsoft.com/office/drawing/2014/main" id="{FEBB4F3C-18E6-4678-AB6F-E8E6405FC71B}"/>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827866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pic>
        <p:nvPicPr>
          <p:cNvPr id="4" name="Picture 3">
            <a:extLst>
              <a:ext uri="{FF2B5EF4-FFF2-40B4-BE49-F238E27FC236}">
                <a16:creationId xmlns:a16="http://schemas.microsoft.com/office/drawing/2014/main" id="{5B0BEDCA-A878-4E53-AE0F-742A27F8D0A8}"/>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372420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oy, sitting, person, table&#10;&#10;Description automatically generated">
            <a:extLst>
              <a:ext uri="{FF2B5EF4-FFF2-40B4-BE49-F238E27FC236}">
                <a16:creationId xmlns:a16="http://schemas.microsoft.com/office/drawing/2014/main" id="{EE224308-7A92-4AF5-A803-F3F53CB59797}"/>
              </a:ext>
            </a:extLst>
          </p:cNvPr>
          <p:cNvPicPr>
            <a:picLocks noChangeAspect="1"/>
          </p:cNvPicPr>
          <p:nvPr/>
        </p:nvPicPr>
        <p:blipFill>
          <a:blip r:embed="rId2"/>
          <a:stretch>
            <a:fillRect/>
          </a:stretch>
        </p:blipFill>
        <p:spPr>
          <a:xfrm>
            <a:off x="425570" y="300128"/>
            <a:ext cx="10219425" cy="6387141"/>
          </a:xfrm>
          <a:prstGeom prst="rect">
            <a:avLst/>
          </a:prstGeom>
        </p:spPr>
      </p:pic>
      <p:pic>
        <p:nvPicPr>
          <p:cNvPr id="4" name="Picture 3">
            <a:extLst>
              <a:ext uri="{FF2B5EF4-FFF2-40B4-BE49-F238E27FC236}">
                <a16:creationId xmlns:a16="http://schemas.microsoft.com/office/drawing/2014/main" id="{5B0BEDCA-A878-4E53-AE0F-742A27F8D0A8}"/>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541632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306238" y="1825625"/>
            <a:ext cx="11047562" cy="4808538"/>
          </a:xfrm>
        </p:spPr>
        <p:txBody>
          <a:bodyPr vert="horz" lIns="91440" tIns="45720" rIns="91440" bIns="45720" rtlCol="0" anchor="t">
            <a:normAutofit fontScale="92500"/>
          </a:bodyPr>
          <a:lstStyle/>
          <a:p>
            <a:r>
              <a:rPr lang="en-US">
                <a:cs typeface="Calibri"/>
              </a:rPr>
              <a:t>An obvious avenue for exploitation, could result in sensitive file read/write and up to elevated shells</a:t>
            </a:r>
          </a:p>
          <a:p>
            <a:r>
              <a:rPr lang="en-US">
                <a:solidFill>
                  <a:srgbClr val="FFFFFF"/>
                </a:solidFill>
                <a:latin typeface="Calibri"/>
                <a:ea typeface="+mn-lt"/>
                <a:cs typeface="+mn-lt"/>
              </a:rPr>
              <a:t>Some editors also incorporate pagers.</a:t>
            </a:r>
          </a:p>
          <a:p>
            <a:pPr marL="0" indent="0">
              <a:buNone/>
            </a:pPr>
            <a:r>
              <a:rPr lang="en-US" b="1">
                <a:solidFill>
                  <a:srgbClr val="92D050"/>
                </a:solidFill>
                <a:latin typeface="Consolas"/>
                <a:ea typeface="+mn-lt"/>
                <a:cs typeface="+mn-lt"/>
              </a:rPr>
              <a:t># User privilege specification</a:t>
            </a:r>
            <a:endParaRPr lang="en-US" b="1">
              <a:latin typeface="Consolas"/>
              <a:cs typeface="Calibri" panose="020F0502020204030204"/>
            </a:endParaRPr>
          </a:p>
          <a:p>
            <a:pPr>
              <a:buNone/>
            </a:pPr>
            <a:r>
              <a:rPr lang="en-US" b="1" dirty="0">
                <a:solidFill>
                  <a:srgbClr val="92D050"/>
                </a:solidFill>
                <a:latin typeface="Consolas"/>
                <a:ea typeface="+mn-lt"/>
                <a:cs typeface="+mn-lt"/>
              </a:rPr>
              <a:t>(ALL : ALL) </a:t>
            </a:r>
            <a:r>
              <a:rPr lang="en-US" b="1">
                <a:solidFill>
                  <a:srgbClr val="92D050"/>
                </a:solidFill>
                <a:latin typeface="Consolas"/>
                <a:ea typeface="+mn-lt"/>
                <a:cs typeface="+mn-lt"/>
              </a:rPr>
              <a:t>NOPASSWD: /home/section7_editors/bin/sudoedit /home/section7_editors/*/*/protected.txt</a:t>
            </a:r>
          </a:p>
          <a:p>
            <a:pPr>
              <a:buNone/>
            </a:pPr>
            <a:r>
              <a:rPr lang="en-US" b="1">
                <a:solidFill>
                  <a:srgbClr val="92D050"/>
                </a:solidFill>
                <a:latin typeface="Consolas"/>
                <a:ea typeface="+mn-lt"/>
                <a:cs typeface="+mn-lt"/>
              </a:rPr>
              <a:t>(ALL : ALL) NOEXEC: NOPASSWD: /usr/bin/vim /home/section7_editors/YOUCANONLYEDITTHISFILE.txt</a:t>
            </a:r>
          </a:p>
          <a:p>
            <a:pPr marL="0" indent="0">
              <a:buNone/>
            </a:pPr>
            <a:r>
              <a:rPr lang="en-US" b="1">
                <a:solidFill>
                  <a:srgbClr val="92D050"/>
                </a:solidFill>
                <a:latin typeface="Consolas"/>
                <a:ea typeface="+mn-lt"/>
                <a:cs typeface="+mn-lt"/>
              </a:rPr>
              <a:t>(ALL : ALL) NOPASSWD: /usr/bin/nano</a:t>
            </a:r>
          </a:p>
          <a:p>
            <a:pPr marL="0" indent="0">
              <a:buNone/>
            </a:pPr>
            <a:r>
              <a:rPr lang="en-US">
                <a:solidFill>
                  <a:srgbClr val="FFFFFF"/>
                </a:solidFill>
                <a:latin typeface="Calibri"/>
                <a:ea typeface="+mn-lt"/>
                <a:cs typeface="+mn-lt"/>
              </a:rPr>
              <a:t>Ref</a:t>
            </a:r>
            <a:r>
              <a:rPr lang="en-US">
                <a:cs typeface="Calibri"/>
              </a:rPr>
              <a:t>: </a:t>
            </a:r>
            <a:r>
              <a:rPr lang="en-US" b="1" dirty="0">
                <a:solidFill>
                  <a:srgbClr val="92D050"/>
                </a:solidFill>
                <a:cs typeface="Calibri"/>
                <a:hlinkClick r:id="rId2"/>
              </a:rPr>
              <a:t>https://root4loot.com/post/pip-install-privilege-escalation/</a:t>
            </a:r>
            <a:endParaRPr lang="en-US" dirty="0">
              <a:cs typeface="Calibri" panose="020F0502020204030204"/>
            </a:endParaRPr>
          </a:p>
        </p:txBody>
      </p:sp>
      <p:sp>
        <p:nvSpPr>
          <p:cNvPr id="7" name="Title 1">
            <a:extLst>
              <a:ext uri="{FF2B5EF4-FFF2-40B4-BE49-F238E27FC236}">
                <a16:creationId xmlns:a16="http://schemas.microsoft.com/office/drawing/2014/main" id="{B71AA887-F234-4568-848B-AB55D5D0C369}"/>
              </a:ext>
            </a:extLst>
          </p:cNvPr>
          <p:cNvSpPr>
            <a:spLocks noGrp="1"/>
          </p:cNvSpPr>
          <p:nvPr>
            <p:ph type="title"/>
          </p:nvPr>
        </p:nvSpPr>
        <p:spPr>
          <a:xfrm>
            <a:off x="838200" y="5691"/>
            <a:ext cx="10515600" cy="1325563"/>
          </a:xfrm>
        </p:spPr>
        <p:txBody>
          <a:bodyPr/>
          <a:lstStyle/>
          <a:p>
            <a:r>
              <a:rPr lang="en-US" dirty="0">
                <a:cs typeface="Calibri Light"/>
              </a:rPr>
              <a:t>7.  Abusing editors(vim, nano, </a:t>
            </a:r>
            <a:r>
              <a:rPr lang="en-US" dirty="0" err="1">
                <a:cs typeface="Calibri Light"/>
              </a:rPr>
              <a:t>sudoedit</a:t>
            </a:r>
            <a:r>
              <a:rPr lang="en-US" dirty="0">
                <a:cs typeface="Calibri Light"/>
              </a:rPr>
              <a:t>) pt1</a:t>
            </a:r>
          </a:p>
        </p:txBody>
      </p:sp>
      <p:pic>
        <p:nvPicPr>
          <p:cNvPr id="2" name="Picture 1">
            <a:extLst>
              <a:ext uri="{FF2B5EF4-FFF2-40B4-BE49-F238E27FC236}">
                <a16:creationId xmlns:a16="http://schemas.microsoft.com/office/drawing/2014/main" id="{6A486C43-5B5F-4E49-890A-55CA343E96D6}"/>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931623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5691"/>
            <a:ext cx="10515600" cy="1325563"/>
          </a:xfrm>
        </p:spPr>
        <p:txBody>
          <a:bodyPr/>
          <a:lstStyle/>
          <a:p>
            <a:r>
              <a:rPr lang="en-US" dirty="0">
                <a:cs typeface="Calibri Light"/>
              </a:rPr>
              <a:t>7.  Abusing editors(vim, nano, </a:t>
            </a:r>
            <a:r>
              <a:rPr lang="en-US" dirty="0" err="1">
                <a:cs typeface="Calibri Light"/>
              </a:rPr>
              <a:t>sudoedit</a:t>
            </a:r>
            <a:r>
              <a:rPr lang="en-US" dirty="0">
                <a:cs typeface="Calibri Light"/>
              </a:rPr>
              <a:t>) pt2</a:t>
            </a: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221776"/>
            <a:ext cx="10515600" cy="5412387"/>
          </a:xfrm>
        </p:spPr>
        <p:txBody>
          <a:bodyPr vert="horz" lIns="91440" tIns="45720" rIns="91440" bIns="45720" rtlCol="0" anchor="t">
            <a:normAutofit/>
          </a:bodyPr>
          <a:lstStyle/>
          <a:p>
            <a:r>
              <a:rPr lang="en-US" dirty="0" err="1"/>
              <a:t>Sudo</a:t>
            </a:r>
            <a:r>
              <a:rPr lang="en-US" dirty="0"/>
              <a:t> 1.8.14 (RHEL 5/6/7 / Ubuntu) - '</a:t>
            </a:r>
            <a:r>
              <a:rPr lang="en-US" dirty="0" err="1"/>
              <a:t>Sudoedit</a:t>
            </a:r>
            <a:r>
              <a:rPr lang="en-US" dirty="0"/>
              <a:t>' Unauthorized Privilege Escalation</a:t>
            </a:r>
            <a:endParaRPr lang="en-US" dirty="0">
              <a:solidFill>
                <a:srgbClr val="FFFFFF"/>
              </a:solidFill>
              <a:latin typeface="Calibri" panose="020F0502020204030204"/>
              <a:cs typeface="Calibri" panose="020F0502020204030204"/>
            </a:endParaRPr>
          </a:p>
          <a:p>
            <a:pPr marL="0" indent="0">
              <a:buNone/>
            </a:pPr>
            <a:r>
              <a:rPr lang="en-US" dirty="0">
                <a:ea typeface="+mn-lt"/>
                <a:cs typeface="+mn-lt"/>
              </a:rPr>
              <a:t>"It seems that </a:t>
            </a:r>
            <a:r>
              <a:rPr lang="en-US" dirty="0" err="1">
                <a:ea typeface="+mn-lt"/>
                <a:cs typeface="+mn-lt"/>
              </a:rPr>
              <a:t>sudoedit</a:t>
            </a:r>
            <a:r>
              <a:rPr lang="en-US" dirty="0">
                <a:ea typeface="+mn-lt"/>
                <a:cs typeface="+mn-lt"/>
              </a:rPr>
              <a:t> does not check the full path if a wildcard is used twice (e.g. /home/*/*/file.txt), allowing a malicious user to replace the file.txt real file with a symbolic link to a different location (e.g. /</a:t>
            </a:r>
            <a:r>
              <a:rPr lang="en-US" dirty="0" err="1">
                <a:ea typeface="+mn-lt"/>
                <a:cs typeface="+mn-lt"/>
              </a:rPr>
              <a:t>etc</a:t>
            </a:r>
            <a:r>
              <a:rPr lang="en-US" dirty="0">
                <a:ea typeface="+mn-lt"/>
                <a:cs typeface="+mn-lt"/>
              </a:rPr>
              <a:t>/shadow)"</a:t>
            </a:r>
          </a:p>
          <a:p>
            <a:pPr marL="0" indent="0">
              <a:buNone/>
            </a:pPr>
            <a:endParaRPr lang="en-US" dirty="0">
              <a:ea typeface="+mn-lt"/>
              <a:cs typeface="+mn-lt"/>
            </a:endParaRPr>
          </a:p>
          <a:p>
            <a:pPr marL="0" indent="0">
              <a:buNone/>
            </a:pPr>
            <a:r>
              <a:rPr lang="en-US" b="1" dirty="0">
                <a:solidFill>
                  <a:srgbClr val="92D050"/>
                </a:solidFill>
                <a:latin typeface="Consolas"/>
                <a:ea typeface="+mn-lt"/>
                <a:cs typeface="+mn-lt"/>
              </a:rPr>
              <a:t># User privilege specification</a:t>
            </a:r>
            <a:endParaRPr lang="en-US" dirty="0">
              <a:ea typeface="+mn-lt"/>
              <a:cs typeface="+mn-lt"/>
            </a:endParaRPr>
          </a:p>
          <a:p>
            <a:pPr marL="0" indent="0">
              <a:buNone/>
            </a:pPr>
            <a:r>
              <a:rPr lang="en-US" b="1" dirty="0">
                <a:solidFill>
                  <a:srgbClr val="92D050"/>
                </a:solidFill>
                <a:latin typeface="Consolas"/>
                <a:ea typeface="+mn-lt"/>
                <a:cs typeface="+mn-lt"/>
              </a:rPr>
              <a:t>section9_editors ALL=(ALL:ALL) /home/section9_editors/bin/</a:t>
            </a:r>
            <a:r>
              <a:rPr lang="en-US" b="1" dirty="0" err="1">
                <a:solidFill>
                  <a:srgbClr val="92D050"/>
                </a:solidFill>
                <a:latin typeface="Consolas"/>
                <a:ea typeface="+mn-lt"/>
                <a:cs typeface="+mn-lt"/>
              </a:rPr>
              <a:t>sudoedit</a:t>
            </a:r>
            <a:r>
              <a:rPr lang="en-US" b="1" dirty="0">
                <a:solidFill>
                  <a:srgbClr val="92D050"/>
                </a:solidFill>
                <a:latin typeface="Consolas"/>
                <a:ea typeface="+mn-lt"/>
                <a:cs typeface="+mn-lt"/>
              </a:rPr>
              <a:t> /home/section9_editors/*/*/protected.txt</a:t>
            </a:r>
            <a:endParaRPr lang="en-US" dirty="0">
              <a:cs typeface="Calibri" panose="020F0502020204030204"/>
            </a:endParaRPr>
          </a:p>
          <a:p>
            <a:pPr marL="0" indent="0">
              <a:buNone/>
            </a:pPr>
            <a:r>
              <a:rPr lang="en-US" dirty="0">
                <a:cs typeface="Calibri" panose="020F0502020204030204"/>
              </a:rPr>
              <a:t>Ref: </a:t>
            </a:r>
            <a:r>
              <a:rPr lang="en-US" b="1" dirty="0">
                <a:ea typeface="+mn-lt"/>
                <a:cs typeface="+mn-lt"/>
                <a:hlinkClick r:id="rId2"/>
              </a:rPr>
              <a:t>https://www.exploit-db.com/exploits/37710</a:t>
            </a:r>
            <a:endParaRPr lang="en-US" b="1" dirty="0">
              <a:cs typeface="Calibri" panose="020F0502020204030204"/>
            </a:endParaRPr>
          </a:p>
        </p:txBody>
      </p:sp>
    </p:spTree>
    <p:extLst>
      <p:ext uri="{BB962C8B-B14F-4D97-AF65-F5344CB8AC3E}">
        <p14:creationId xmlns:p14="http://schemas.microsoft.com/office/powerpoint/2010/main" val="6161885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pic>
        <p:nvPicPr>
          <p:cNvPr id="4" name="Picture 3">
            <a:extLst>
              <a:ext uri="{FF2B5EF4-FFF2-40B4-BE49-F238E27FC236}">
                <a16:creationId xmlns:a16="http://schemas.microsoft.com/office/drawing/2014/main" id="{D68E829A-0B31-47EB-B994-1C909E616336}"/>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313525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oy, photo, colorful, different&#10;&#10;Description automatically generated">
            <a:extLst>
              <a:ext uri="{FF2B5EF4-FFF2-40B4-BE49-F238E27FC236}">
                <a16:creationId xmlns:a16="http://schemas.microsoft.com/office/drawing/2014/main" id="{4247C32B-C4B0-4702-8F46-F13D95003AA4}"/>
              </a:ext>
            </a:extLst>
          </p:cNvPr>
          <p:cNvPicPr>
            <a:picLocks noChangeAspect="1"/>
          </p:cNvPicPr>
          <p:nvPr/>
        </p:nvPicPr>
        <p:blipFill>
          <a:blip r:embed="rId2"/>
          <a:stretch>
            <a:fillRect/>
          </a:stretch>
        </p:blipFill>
        <p:spPr>
          <a:xfrm>
            <a:off x="253042" y="443901"/>
            <a:ext cx="9888747" cy="6185858"/>
          </a:xfrm>
          <a:prstGeom prst="rect">
            <a:avLst/>
          </a:prstGeom>
        </p:spPr>
      </p:pic>
      <p:pic>
        <p:nvPicPr>
          <p:cNvPr id="4" name="Picture 3">
            <a:extLst>
              <a:ext uri="{FF2B5EF4-FFF2-40B4-BE49-F238E27FC236}">
                <a16:creationId xmlns:a16="http://schemas.microsoft.com/office/drawing/2014/main" id="{D68E829A-0B31-47EB-B994-1C909E616336}"/>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4137401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5691"/>
            <a:ext cx="10515600" cy="1325563"/>
          </a:xfrm>
        </p:spPr>
        <p:txBody>
          <a:bodyPr/>
          <a:lstStyle/>
          <a:p>
            <a:r>
              <a:rPr lang="en-US" dirty="0">
                <a:cs typeface="Calibri Light"/>
              </a:rPr>
              <a:t>8.  </a:t>
            </a:r>
            <a:r>
              <a:rPr lang="en-US" dirty="0">
                <a:latin typeface="Calibri"/>
                <a:cs typeface="Calibri"/>
              </a:rPr>
              <a:t>CVE-2019-18634: </a:t>
            </a:r>
            <a:r>
              <a:rPr lang="en-US" dirty="0" err="1">
                <a:ea typeface="+mj-lt"/>
                <a:cs typeface="+mj-lt"/>
              </a:rPr>
              <a:t>Pwdfeedback</a:t>
            </a:r>
            <a:r>
              <a:rPr lang="en-US" dirty="0">
                <a:ea typeface="+mj-lt"/>
                <a:cs typeface="+mj-lt"/>
              </a:rPr>
              <a:t> </a:t>
            </a:r>
            <a:endParaRPr lang="en-US" dirty="0">
              <a:cs typeface="Calibri Light"/>
            </a:endParaRP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164267"/>
            <a:ext cx="10515600" cy="5689215"/>
          </a:xfrm>
        </p:spPr>
        <p:txBody>
          <a:bodyPr vert="horz" lIns="91440" tIns="45720" rIns="91440" bIns="45720" rtlCol="0" anchor="t">
            <a:normAutofit fontScale="92500"/>
          </a:bodyPr>
          <a:lstStyle/>
          <a:p>
            <a:pPr marL="0" indent="0">
              <a:buNone/>
            </a:pPr>
            <a:r>
              <a:rPr lang="en-US">
                <a:cs typeface="Calibri" panose="020F0502020204030204"/>
              </a:rPr>
              <a:t>" </a:t>
            </a:r>
            <a:r>
              <a:rPr lang="en-US">
                <a:ea typeface="+mn-lt"/>
                <a:cs typeface="+mn-lt"/>
              </a:rPr>
              <a:t>In Sudo before 1.8.26, if </a:t>
            </a:r>
            <a:r>
              <a:rPr lang="en-US" err="1">
                <a:ea typeface="+mn-lt"/>
                <a:cs typeface="+mn-lt"/>
              </a:rPr>
              <a:t>pwfeedback</a:t>
            </a:r>
            <a:r>
              <a:rPr lang="en-US">
                <a:ea typeface="+mn-lt"/>
                <a:cs typeface="+mn-lt"/>
              </a:rPr>
              <a:t> is enabled in /</a:t>
            </a:r>
            <a:r>
              <a:rPr lang="en-US" err="1">
                <a:ea typeface="+mn-lt"/>
                <a:cs typeface="+mn-lt"/>
              </a:rPr>
              <a:t>etc</a:t>
            </a:r>
            <a:r>
              <a:rPr lang="en-US">
                <a:ea typeface="+mn-lt"/>
                <a:cs typeface="+mn-lt"/>
              </a:rPr>
              <a:t>/</a:t>
            </a:r>
            <a:r>
              <a:rPr lang="en-US" err="1">
                <a:ea typeface="+mn-lt"/>
                <a:cs typeface="+mn-lt"/>
              </a:rPr>
              <a:t>sudoers</a:t>
            </a:r>
            <a:r>
              <a:rPr lang="en-US">
                <a:ea typeface="+mn-lt"/>
                <a:cs typeface="+mn-lt"/>
              </a:rPr>
              <a:t>, users can trigger a stack-based buffer overflow in the privileged </a:t>
            </a:r>
            <a:r>
              <a:rPr lang="en-US" err="1">
                <a:ea typeface="+mn-lt"/>
                <a:cs typeface="+mn-lt"/>
              </a:rPr>
              <a:t>sudo</a:t>
            </a:r>
            <a:r>
              <a:rPr lang="en-US">
                <a:ea typeface="+mn-lt"/>
                <a:cs typeface="+mn-lt"/>
              </a:rPr>
              <a:t> process. (</a:t>
            </a:r>
            <a:r>
              <a:rPr lang="en-US" err="1">
                <a:ea typeface="+mn-lt"/>
                <a:cs typeface="+mn-lt"/>
              </a:rPr>
              <a:t>pwfeedback</a:t>
            </a:r>
            <a:r>
              <a:rPr lang="en-US">
                <a:ea typeface="+mn-lt"/>
                <a:cs typeface="+mn-lt"/>
              </a:rPr>
              <a:t> is a default setting in Linux Mint and elementary OS; however, it is NOT the default for upstream and many other packages, and would exist only if enabled by an administrator.) The attacker needs to deliver a long string to the stdin of </a:t>
            </a:r>
            <a:r>
              <a:rPr lang="en-US" err="1">
                <a:ea typeface="+mn-lt"/>
                <a:cs typeface="+mn-lt"/>
              </a:rPr>
              <a:t>getln</a:t>
            </a:r>
            <a:r>
              <a:rPr lang="en-US">
                <a:ea typeface="+mn-lt"/>
                <a:cs typeface="+mn-lt"/>
              </a:rPr>
              <a:t>() in </a:t>
            </a:r>
            <a:r>
              <a:rPr lang="en-US" err="1">
                <a:ea typeface="+mn-lt"/>
                <a:cs typeface="+mn-lt"/>
              </a:rPr>
              <a:t>tgetpass.c</a:t>
            </a:r>
            <a:r>
              <a:rPr lang="en-US">
                <a:ea typeface="+mn-lt"/>
                <a:cs typeface="+mn-lt"/>
              </a:rPr>
              <a:t>." </a:t>
            </a:r>
            <a:endParaRPr lang="en-US"/>
          </a:p>
          <a:p>
            <a:pPr marL="0" indent="0">
              <a:buNone/>
            </a:pPr>
            <a:endParaRPr lang="en-US">
              <a:cs typeface="Calibri" panose="020F0502020204030204"/>
            </a:endParaRPr>
          </a:p>
          <a:p>
            <a:pPr marL="0" indent="0">
              <a:buNone/>
            </a:pPr>
            <a:r>
              <a:rPr lang="en-US">
                <a:solidFill>
                  <a:srgbClr val="FFFFFF"/>
                </a:solidFill>
                <a:latin typeface="Calibri" panose="020F0502020204030204"/>
                <a:cs typeface="Calibri" panose="020F0502020204030204"/>
              </a:rPr>
              <a:t>TL;DR:  A pretty simple buffer overflow with ascii commands at the end :)</a:t>
            </a:r>
          </a:p>
          <a:p>
            <a:pPr marL="0" indent="0">
              <a:buNone/>
            </a:pPr>
            <a:endParaRPr lang="en-US">
              <a:solidFill>
                <a:srgbClr val="FFFFFF"/>
              </a:solidFill>
              <a:latin typeface="Calibri" panose="020F0502020204030204"/>
              <a:cs typeface="Calibri" panose="020F0502020204030204"/>
            </a:endParaRPr>
          </a:p>
          <a:p>
            <a:pPr marL="0" indent="0">
              <a:buNone/>
            </a:pPr>
            <a:r>
              <a:rPr lang="en-US" b="1">
                <a:solidFill>
                  <a:srgbClr val="92D050"/>
                </a:solidFill>
                <a:latin typeface="Consolas"/>
                <a:cs typeface="Calibri" panose="020F0502020204030204"/>
              </a:rPr>
              <a:t># User privilege specification</a:t>
            </a:r>
            <a:endParaRPr lang="en-US" b="1">
              <a:solidFill>
                <a:srgbClr val="92D050"/>
              </a:solidFill>
              <a:latin typeface="Consolas"/>
              <a:ea typeface="+mn-lt"/>
              <a:cs typeface="+mn-lt"/>
            </a:endParaRPr>
          </a:p>
          <a:p>
            <a:pPr marL="0" indent="0">
              <a:buNone/>
            </a:pPr>
            <a:r>
              <a:rPr lang="en-US" b="1">
                <a:solidFill>
                  <a:srgbClr val="92D050"/>
                </a:solidFill>
                <a:latin typeface="Consolas"/>
                <a:ea typeface="+mn-lt"/>
                <a:cs typeface="+mn-lt"/>
              </a:rPr>
              <a:t>section11_pwfeedback ALL=(ALL:ALL) ALL</a:t>
            </a:r>
            <a:endParaRPr lang="en-US" b="1">
              <a:solidFill>
                <a:srgbClr val="92D050"/>
              </a:solidFill>
              <a:latin typeface="Consolas"/>
            </a:endParaRPr>
          </a:p>
          <a:p>
            <a:pPr marL="0" indent="0">
              <a:buNone/>
            </a:pPr>
            <a:endParaRPr lang="en-US">
              <a:cs typeface="Calibri" panose="020F0502020204030204"/>
            </a:endParaRPr>
          </a:p>
          <a:p>
            <a:pPr marL="0" indent="0">
              <a:buNone/>
            </a:pPr>
            <a:r>
              <a:rPr lang="en-US">
                <a:cs typeface="Calibri" panose="020F0502020204030204"/>
              </a:rPr>
              <a:t>Ref: </a:t>
            </a:r>
            <a:r>
              <a:rPr lang="en-US" dirty="0">
                <a:ea typeface="+mn-lt"/>
                <a:cs typeface="+mn-lt"/>
                <a:hlinkClick r:id="rId2"/>
              </a:rPr>
              <a:t>https://nvd.nist.gov/vuln/detail/CVE-2019-18634</a:t>
            </a:r>
            <a:endParaRPr lang="en-US" dirty="0">
              <a:ea typeface="+mn-lt"/>
              <a:cs typeface="+mn-lt"/>
            </a:endParaRPr>
          </a:p>
        </p:txBody>
      </p:sp>
      <p:pic>
        <p:nvPicPr>
          <p:cNvPr id="5" name="Picture 4">
            <a:extLst>
              <a:ext uri="{FF2B5EF4-FFF2-40B4-BE49-F238E27FC236}">
                <a16:creationId xmlns:a16="http://schemas.microsoft.com/office/drawing/2014/main" id="{0CBFC28D-858C-44C1-B005-0CE3AA26DA80}"/>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19086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43C-BF9E-4FFE-B3E4-748E226B2454}"/>
              </a:ext>
            </a:extLst>
          </p:cNvPr>
          <p:cNvSpPr>
            <a:spLocks noGrp="1"/>
          </p:cNvSpPr>
          <p:nvPr>
            <p:ph type="title"/>
          </p:nvPr>
        </p:nvSpPr>
        <p:spPr>
          <a:xfrm>
            <a:off x="838200" y="-1764"/>
            <a:ext cx="10515600" cy="1325563"/>
          </a:xfrm>
        </p:spPr>
        <p:txBody>
          <a:bodyPr/>
          <a:lstStyle/>
          <a:p>
            <a:r>
              <a:rPr lang="en-US">
                <a:ea typeface="+mj-lt"/>
                <a:cs typeface="+mj-lt"/>
              </a:rPr>
              <a:t>Crash course Sudo </a:t>
            </a:r>
            <a:r>
              <a:rPr lang="en-US" err="1">
                <a:ea typeface="+mj-lt"/>
                <a:cs typeface="+mj-lt"/>
              </a:rPr>
              <a:t>pt</a:t>
            </a:r>
            <a:r>
              <a:rPr lang="en-US">
                <a:ea typeface="+mj-lt"/>
                <a:cs typeface="+mj-lt"/>
              </a:rPr>
              <a:t> 2</a:t>
            </a:r>
          </a:p>
        </p:txBody>
      </p:sp>
      <p:sp>
        <p:nvSpPr>
          <p:cNvPr id="3" name="Content Placeholder 2">
            <a:extLst>
              <a:ext uri="{FF2B5EF4-FFF2-40B4-BE49-F238E27FC236}">
                <a16:creationId xmlns:a16="http://schemas.microsoft.com/office/drawing/2014/main" id="{472FBDA4-C967-4A73-A5A1-EA350089C8DE}"/>
              </a:ext>
            </a:extLst>
          </p:cNvPr>
          <p:cNvSpPr>
            <a:spLocks noGrp="1"/>
          </p:cNvSpPr>
          <p:nvPr>
            <p:ph idx="1"/>
          </p:nvPr>
        </p:nvSpPr>
        <p:spPr>
          <a:xfrm>
            <a:off x="838200" y="978960"/>
            <a:ext cx="10515600" cy="5875335"/>
          </a:xfrm>
        </p:spPr>
        <p:txBody>
          <a:bodyPr vert="horz" lIns="91440" tIns="45720" rIns="91440" bIns="45720" rtlCol="0" anchor="t">
            <a:normAutofit/>
          </a:bodyPr>
          <a:lstStyle/>
          <a:p>
            <a:r>
              <a:rPr lang="en-US">
                <a:ea typeface="+mn-lt"/>
                <a:cs typeface="+mn-lt"/>
              </a:rPr>
              <a:t>"When </a:t>
            </a:r>
            <a:r>
              <a:rPr lang="en-US" b="1" err="1">
                <a:latin typeface="Consolas"/>
              </a:rPr>
              <a:t>sudo</a:t>
            </a:r>
            <a:r>
              <a:rPr lang="en-US">
                <a:ea typeface="+mn-lt"/>
                <a:cs typeface="+mn-lt"/>
              </a:rPr>
              <a:t> executes a command, the security policy specifies the execution environment for the command. Typically, the real and effective user and group and IDs are set to match those of the target user, as specified in the password database, and the group vector is initialized based on the group database (unless the </a:t>
            </a:r>
            <a:r>
              <a:rPr lang="en-US" b="1">
                <a:latin typeface="Consolas"/>
              </a:rPr>
              <a:t>-P</a:t>
            </a:r>
            <a:r>
              <a:rPr lang="en-US">
                <a:ea typeface="+mn-lt"/>
                <a:cs typeface="+mn-lt"/>
              </a:rPr>
              <a:t> option was specified)…" </a:t>
            </a:r>
          </a:p>
          <a:p>
            <a:r>
              <a:rPr lang="en-US">
                <a:ea typeface="+mn-lt"/>
                <a:cs typeface="+mn-lt"/>
              </a:rPr>
              <a:t>"...real and effective user ID, real and effective group ID, supplementary group IDs, the environment list, current working directory, file creation mode mask (</a:t>
            </a:r>
            <a:r>
              <a:rPr lang="en-US" err="1">
                <a:ea typeface="+mn-lt"/>
                <a:cs typeface="+mn-lt"/>
              </a:rPr>
              <a:t>umask</a:t>
            </a:r>
            <a:r>
              <a:rPr lang="en-US">
                <a:ea typeface="+mn-lt"/>
                <a:cs typeface="+mn-lt"/>
              </a:rPr>
              <a:t>), </a:t>
            </a:r>
            <a:r>
              <a:rPr lang="en-US" err="1">
                <a:ea typeface="+mn-lt"/>
                <a:cs typeface="+mn-lt"/>
              </a:rPr>
              <a:t>SELinux</a:t>
            </a:r>
            <a:r>
              <a:rPr lang="en-US">
                <a:ea typeface="+mn-lt"/>
                <a:cs typeface="+mn-lt"/>
              </a:rPr>
              <a:t> role and type, Solaris project, Solaris privileges, BSD login class, scheduling priority (aka nice value)"</a:t>
            </a:r>
          </a:p>
          <a:p>
            <a:pPr lvl="1"/>
            <a:r>
              <a:rPr lang="en-US">
                <a:ea typeface="+mn-lt"/>
                <a:cs typeface="+mn-lt"/>
              </a:rPr>
              <a:t>Ref: </a:t>
            </a:r>
            <a:r>
              <a:rPr lang="en-US">
                <a:cs typeface="Calibri" panose="020F0502020204030204"/>
                <a:hlinkClick r:id="rId2"/>
              </a:rPr>
              <a:t>https://www.sudo.ws/man/1.8.13/sudo.man.html</a:t>
            </a:r>
            <a:endParaRPr lang="en-US">
              <a:cs typeface="Calibri"/>
            </a:endParaRPr>
          </a:p>
          <a:p>
            <a:endParaRPr lang="en-US">
              <a:cs typeface="Calibri"/>
            </a:endParaRPr>
          </a:p>
          <a:p>
            <a:endParaRPr lang="en-US">
              <a:cs typeface="Calibri"/>
            </a:endParaRPr>
          </a:p>
          <a:p>
            <a:endParaRPr lang="en-US">
              <a:cs typeface="Calibri"/>
            </a:endParaRPr>
          </a:p>
        </p:txBody>
      </p:sp>
      <p:pic>
        <p:nvPicPr>
          <p:cNvPr id="4" name="Picture 3">
            <a:extLst>
              <a:ext uri="{FF2B5EF4-FFF2-40B4-BE49-F238E27FC236}">
                <a16:creationId xmlns:a16="http://schemas.microsoft.com/office/drawing/2014/main" id="{651685A5-C38B-416E-B202-24E614F8C807}"/>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4265922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pic>
        <p:nvPicPr>
          <p:cNvPr id="4" name="Picture 3">
            <a:extLst>
              <a:ext uri="{FF2B5EF4-FFF2-40B4-BE49-F238E27FC236}">
                <a16:creationId xmlns:a16="http://schemas.microsoft.com/office/drawing/2014/main" id="{2546C902-5FD8-4AE2-A882-0690740DA7C5}"/>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047726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oy, colorful, decorated, many&#10;&#10;Description automatically generated">
            <a:extLst>
              <a:ext uri="{FF2B5EF4-FFF2-40B4-BE49-F238E27FC236}">
                <a16:creationId xmlns:a16="http://schemas.microsoft.com/office/drawing/2014/main" id="{6991E46B-3B92-42F1-B2C8-9B511976A82B}"/>
              </a:ext>
            </a:extLst>
          </p:cNvPr>
          <p:cNvPicPr>
            <a:picLocks noChangeAspect="1"/>
          </p:cNvPicPr>
          <p:nvPr/>
        </p:nvPicPr>
        <p:blipFill>
          <a:blip r:embed="rId2"/>
          <a:stretch>
            <a:fillRect/>
          </a:stretch>
        </p:blipFill>
        <p:spPr>
          <a:xfrm>
            <a:off x="281796" y="199487"/>
            <a:ext cx="10391954" cy="6502159"/>
          </a:xfrm>
          <a:prstGeom prst="rect">
            <a:avLst/>
          </a:prstGeom>
        </p:spPr>
      </p:pic>
      <p:pic>
        <p:nvPicPr>
          <p:cNvPr id="4" name="Picture 3">
            <a:extLst>
              <a:ext uri="{FF2B5EF4-FFF2-40B4-BE49-F238E27FC236}">
                <a16:creationId xmlns:a16="http://schemas.microsoft.com/office/drawing/2014/main" id="{2546C902-5FD8-4AE2-A882-0690740DA7C5}"/>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622479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23823" y="991739"/>
            <a:ext cx="10515600" cy="5753260"/>
          </a:xfrm>
        </p:spPr>
        <p:txBody>
          <a:bodyPr vert="horz" lIns="91440" tIns="45720" rIns="91440" bIns="45720" rtlCol="0" anchor="t">
            <a:normAutofit/>
          </a:bodyPr>
          <a:lstStyle/>
          <a:p>
            <a:r>
              <a:rPr lang="en-US" dirty="0">
                <a:cs typeface="Calibri"/>
              </a:rPr>
              <a:t>In some instances, the attacker/tester has a limited shell and for whatever reason cannot elevate to a full TTY.</a:t>
            </a:r>
          </a:p>
          <a:p>
            <a:r>
              <a:rPr lang="en-US" dirty="0">
                <a:cs typeface="Calibri"/>
              </a:rPr>
              <a:t>If any kind of password can be provided, </a:t>
            </a:r>
            <a:r>
              <a:rPr lang="en-US" i="1" dirty="0">
                <a:cs typeface="Calibri"/>
              </a:rPr>
              <a:t>expect</a:t>
            </a:r>
            <a:r>
              <a:rPr lang="en-US" dirty="0">
                <a:cs typeface="Calibri"/>
              </a:rPr>
              <a:t> can be leveraged to run commands as a </a:t>
            </a:r>
            <a:r>
              <a:rPr lang="en-US" err="1">
                <a:cs typeface="Calibri"/>
              </a:rPr>
              <a:t>sudo</a:t>
            </a:r>
            <a:r>
              <a:rPr lang="en-US" dirty="0">
                <a:cs typeface="Calibri"/>
              </a:rPr>
              <a:t>/</a:t>
            </a:r>
            <a:r>
              <a:rPr lang="en-US" err="1">
                <a:cs typeface="Calibri"/>
              </a:rPr>
              <a:t>su</a:t>
            </a:r>
            <a:r>
              <a:rPr lang="en-US" dirty="0">
                <a:cs typeface="Calibri"/>
              </a:rPr>
              <a:t> user.</a:t>
            </a:r>
          </a:p>
          <a:p>
            <a:endParaRPr lang="en-US" dirty="0">
              <a:cs typeface="Calibri"/>
            </a:endParaRPr>
          </a:p>
          <a:p>
            <a:r>
              <a:rPr lang="en-US" dirty="0">
                <a:cs typeface="Calibri"/>
              </a:rPr>
              <a:t>In this demo, a limited shell complicates leveraging an open </a:t>
            </a:r>
            <a:r>
              <a:rPr lang="en-US" err="1">
                <a:cs typeface="Calibri"/>
              </a:rPr>
              <a:t>sudo</a:t>
            </a:r>
            <a:r>
              <a:rPr lang="en-US" dirty="0">
                <a:cs typeface="Calibri"/>
              </a:rPr>
              <a:t> as authenticating requires a TTY.  Expect provides another option.</a:t>
            </a:r>
          </a:p>
          <a:p>
            <a:endParaRPr lang="en-US" dirty="0">
              <a:solidFill>
                <a:srgbClr val="92D050"/>
              </a:solidFill>
              <a:latin typeface="Consolas"/>
              <a:cs typeface="Calibri"/>
            </a:endParaRPr>
          </a:p>
          <a:p>
            <a:pPr marL="0" indent="0">
              <a:buNone/>
            </a:pPr>
            <a:r>
              <a:rPr lang="en-US" b="1" dirty="0">
                <a:solidFill>
                  <a:srgbClr val="92D050"/>
                </a:solidFill>
                <a:latin typeface="Consolas"/>
                <a:ea typeface="+mn-lt"/>
                <a:cs typeface="+mn-lt"/>
              </a:rPr>
              <a:t>expect -c 'spawn </a:t>
            </a:r>
            <a:r>
              <a:rPr lang="en-US" b="1" err="1">
                <a:solidFill>
                  <a:srgbClr val="92D050"/>
                </a:solidFill>
                <a:latin typeface="Consolas"/>
                <a:ea typeface="+mn-lt"/>
                <a:cs typeface="+mn-lt"/>
              </a:rPr>
              <a:t>sudo</a:t>
            </a:r>
            <a:r>
              <a:rPr lang="en-US" b="1" dirty="0">
                <a:solidFill>
                  <a:srgbClr val="92D050"/>
                </a:solidFill>
                <a:latin typeface="Consolas"/>
                <a:ea typeface="+mn-lt"/>
                <a:cs typeface="+mn-lt"/>
              </a:rPr>
              <a:t> -S cat "/root/</a:t>
            </a:r>
            <a:r>
              <a:rPr lang="en-US" b="1" err="1">
                <a:solidFill>
                  <a:srgbClr val="92D050"/>
                </a:solidFill>
                <a:latin typeface="Consolas"/>
                <a:ea typeface="+mn-lt"/>
                <a:cs typeface="+mn-lt"/>
              </a:rPr>
              <a:t>root.txt";expect</a:t>
            </a:r>
            <a:r>
              <a:rPr lang="en-US" b="1" dirty="0">
                <a:solidFill>
                  <a:srgbClr val="92D050"/>
                </a:solidFill>
                <a:latin typeface="Consolas"/>
                <a:ea typeface="+mn-lt"/>
                <a:cs typeface="+mn-lt"/>
              </a:rPr>
              <a:t> "*password*";send "section12_limited_shell";send "\r\</a:t>
            </a:r>
            <a:r>
              <a:rPr lang="en-US" b="1" err="1">
                <a:solidFill>
                  <a:srgbClr val="92D050"/>
                </a:solidFill>
                <a:latin typeface="Consolas"/>
                <a:ea typeface="+mn-lt"/>
                <a:cs typeface="+mn-lt"/>
              </a:rPr>
              <a:t>n";interact</a:t>
            </a:r>
            <a:r>
              <a:rPr lang="en-US" b="1" dirty="0">
                <a:solidFill>
                  <a:srgbClr val="92D050"/>
                </a:solidFill>
                <a:latin typeface="Consolas"/>
                <a:ea typeface="+mn-lt"/>
                <a:cs typeface="+mn-lt"/>
              </a:rPr>
              <a:t>'</a:t>
            </a:r>
            <a:endParaRPr lang="en-US" b="1" dirty="0">
              <a:solidFill>
                <a:srgbClr val="FFFFFF"/>
              </a:solidFill>
              <a:latin typeface="Calibri" panose="020F0502020204030204"/>
              <a:ea typeface="+mn-lt"/>
              <a:cs typeface="+mn-lt"/>
            </a:endParaRPr>
          </a:p>
          <a:p>
            <a:pPr marL="0" indent="0">
              <a:buNone/>
            </a:pPr>
            <a:r>
              <a:rPr lang="en-US" dirty="0">
                <a:solidFill>
                  <a:srgbClr val="FFFFFF"/>
                </a:solidFill>
                <a:latin typeface="Calibri" panose="020F0502020204030204"/>
                <a:ea typeface="+mn-lt"/>
                <a:cs typeface="+mn-lt"/>
              </a:rPr>
              <a:t>Ref</a:t>
            </a:r>
            <a:r>
              <a:rPr lang="en-US" dirty="0">
                <a:cs typeface="Calibri"/>
              </a:rPr>
              <a:t>: </a:t>
            </a:r>
            <a:r>
              <a:rPr lang="en-US" dirty="0">
                <a:ea typeface="+mn-lt"/>
                <a:cs typeface="+mn-lt"/>
                <a:hlinkClick r:id="rId2"/>
              </a:rPr>
              <a:t>https://likegeeks.com/expect-command/</a:t>
            </a:r>
            <a:endParaRPr lang="en-US" dirty="0">
              <a:cs typeface="Calibri"/>
            </a:endParaRPr>
          </a:p>
        </p:txBody>
      </p:sp>
      <p:sp>
        <p:nvSpPr>
          <p:cNvPr id="7" name="Title 1">
            <a:extLst>
              <a:ext uri="{FF2B5EF4-FFF2-40B4-BE49-F238E27FC236}">
                <a16:creationId xmlns:a16="http://schemas.microsoft.com/office/drawing/2014/main" id="{3D2116BF-B335-4C22-8A4C-21E95E57D00C}"/>
              </a:ext>
            </a:extLst>
          </p:cNvPr>
          <p:cNvSpPr>
            <a:spLocks noGrp="1"/>
          </p:cNvSpPr>
          <p:nvPr>
            <p:ph type="title"/>
          </p:nvPr>
        </p:nvSpPr>
        <p:spPr>
          <a:xfrm>
            <a:off x="824345" y="4907"/>
            <a:ext cx="10515600" cy="980507"/>
          </a:xfrm>
        </p:spPr>
        <p:txBody>
          <a:bodyPr/>
          <a:lstStyle/>
          <a:p>
            <a:r>
              <a:rPr lang="en-US" dirty="0">
                <a:cs typeface="Calibri Light"/>
              </a:rPr>
              <a:t>9.  </a:t>
            </a:r>
            <a:r>
              <a:rPr lang="en-US" dirty="0">
                <a:ea typeface="+mj-lt"/>
                <a:cs typeface="+mj-lt"/>
              </a:rPr>
              <a:t>Overcoming Limited Shells pt1</a:t>
            </a:r>
            <a:endParaRPr lang="en-US" dirty="0">
              <a:cs typeface="Calibri Light"/>
            </a:endParaRPr>
          </a:p>
        </p:txBody>
      </p:sp>
      <p:pic>
        <p:nvPicPr>
          <p:cNvPr id="4" name="Picture 3">
            <a:extLst>
              <a:ext uri="{FF2B5EF4-FFF2-40B4-BE49-F238E27FC236}">
                <a16:creationId xmlns:a16="http://schemas.microsoft.com/office/drawing/2014/main" id="{891015B8-135A-4C9B-B194-12BED3AE365A}"/>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546816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23823" y="991739"/>
            <a:ext cx="10515600" cy="5753260"/>
          </a:xfrm>
        </p:spPr>
        <p:txBody>
          <a:bodyPr vert="horz" lIns="91440" tIns="45720" rIns="91440" bIns="45720" rtlCol="0" anchor="t">
            <a:normAutofit/>
          </a:bodyPr>
          <a:lstStyle/>
          <a:p>
            <a:pPr marL="0" indent="0">
              <a:buNone/>
            </a:pPr>
            <a:r>
              <a:rPr lang="en-US">
                <a:solidFill>
                  <a:srgbClr val="FFFFFF"/>
                </a:solidFill>
                <a:latin typeface="Calibri"/>
                <a:ea typeface="+mn-lt"/>
                <a:cs typeface="+mn-lt"/>
              </a:rPr>
              <a:t>"</a:t>
            </a:r>
            <a:r>
              <a:rPr lang="en-US">
                <a:ea typeface="+mn-lt"/>
                <a:cs typeface="+mn-lt"/>
              </a:rPr>
              <a:t>Commands are listed alphabetically so that they can be quickly located. However, new users may find it easier to start by reading the descriptions of </a:t>
            </a:r>
            <a:r>
              <a:rPr lang="en-US" b="1">
                <a:ea typeface="+mn-lt"/>
                <a:cs typeface="+mn-lt"/>
              </a:rPr>
              <a:t>spawn</a:t>
            </a:r>
            <a:r>
              <a:rPr lang="en-US">
                <a:ea typeface="+mn-lt"/>
                <a:cs typeface="+mn-lt"/>
              </a:rPr>
              <a:t>, </a:t>
            </a:r>
            <a:r>
              <a:rPr lang="en-US" b="1">
                <a:ea typeface="+mn-lt"/>
                <a:cs typeface="+mn-lt"/>
              </a:rPr>
              <a:t>send</a:t>
            </a:r>
            <a:r>
              <a:rPr lang="en-US">
                <a:ea typeface="+mn-lt"/>
                <a:cs typeface="+mn-lt"/>
              </a:rPr>
              <a:t>, </a:t>
            </a:r>
            <a:r>
              <a:rPr lang="en-US" b="1">
                <a:ea typeface="+mn-lt"/>
                <a:cs typeface="+mn-lt"/>
              </a:rPr>
              <a:t>expect</a:t>
            </a:r>
            <a:r>
              <a:rPr lang="en-US">
                <a:ea typeface="+mn-lt"/>
                <a:cs typeface="+mn-lt"/>
              </a:rPr>
              <a:t>, and </a:t>
            </a:r>
            <a:r>
              <a:rPr lang="en-US" b="1">
                <a:ea typeface="+mn-lt"/>
                <a:cs typeface="+mn-lt"/>
              </a:rPr>
              <a:t>interact</a:t>
            </a:r>
            <a:r>
              <a:rPr lang="en-US">
                <a:ea typeface="+mn-lt"/>
                <a:cs typeface="+mn-lt"/>
              </a:rPr>
              <a:t>, in that order."</a:t>
            </a:r>
            <a:br>
              <a:rPr lang="en-US" dirty="0">
                <a:ea typeface="+mn-lt"/>
                <a:cs typeface="+mn-lt"/>
              </a:rPr>
            </a:br>
            <a:endParaRPr lang="en-US">
              <a:ea typeface="+mn-lt"/>
              <a:cs typeface="+mn-lt"/>
            </a:endParaRPr>
          </a:p>
          <a:p>
            <a:pPr marL="0" indent="0">
              <a:buNone/>
            </a:pPr>
            <a:r>
              <a:rPr lang="en-US">
                <a:ea typeface="+mn-lt"/>
                <a:cs typeface="+mn-lt"/>
              </a:rPr>
              <a:t>"The </a:t>
            </a:r>
            <a:r>
              <a:rPr lang="en-US" u="sng">
                <a:ea typeface="+mn-lt"/>
                <a:cs typeface="+mn-lt"/>
              </a:rPr>
              <a:t>spawn </a:t>
            </a:r>
            <a:r>
              <a:rPr lang="en-US">
                <a:ea typeface="+mn-lt"/>
                <a:cs typeface="+mn-lt"/>
              </a:rPr>
              <a:t>command is used to start a script or a program like the shell, </a:t>
            </a:r>
            <a:r>
              <a:rPr lang="en-US" b="1" dirty="0">
                <a:ea typeface="+mn-lt"/>
                <a:cs typeface="+mn-lt"/>
                <a:hlinkClick r:id="rId2"/>
              </a:rPr>
              <a:t>FTP</a:t>
            </a:r>
            <a:r>
              <a:rPr lang="en-US">
                <a:ea typeface="+mn-lt"/>
                <a:cs typeface="+mn-lt"/>
              </a:rPr>
              <a:t>, Telnet, SSH, SCP, and so on. </a:t>
            </a:r>
          </a:p>
          <a:p>
            <a:pPr marL="0" indent="0">
              <a:buNone/>
            </a:pPr>
            <a:r>
              <a:rPr lang="en-US">
                <a:ea typeface="+mn-lt"/>
                <a:cs typeface="+mn-lt"/>
              </a:rPr>
              <a:t>The </a:t>
            </a:r>
            <a:r>
              <a:rPr lang="en-US" u="sng">
                <a:ea typeface="+mn-lt"/>
                <a:cs typeface="+mn-lt"/>
              </a:rPr>
              <a:t>send </a:t>
            </a:r>
            <a:r>
              <a:rPr lang="en-US">
                <a:ea typeface="+mn-lt"/>
                <a:cs typeface="+mn-lt"/>
              </a:rPr>
              <a:t>command is used to send a reply to a script or a program.</a:t>
            </a:r>
          </a:p>
          <a:p>
            <a:pPr marL="0" indent="0">
              <a:buNone/>
            </a:pPr>
            <a:r>
              <a:rPr lang="en-US">
                <a:ea typeface="+mn-lt"/>
                <a:cs typeface="+mn-lt"/>
              </a:rPr>
              <a:t>The </a:t>
            </a:r>
            <a:r>
              <a:rPr lang="en-US" u="sng">
                <a:ea typeface="+mn-lt"/>
                <a:cs typeface="+mn-lt"/>
              </a:rPr>
              <a:t>Expect </a:t>
            </a:r>
            <a:r>
              <a:rPr lang="en-US">
                <a:ea typeface="+mn-lt"/>
                <a:cs typeface="+mn-lt"/>
              </a:rPr>
              <a:t>command waits for input.</a:t>
            </a:r>
            <a:endParaRPr lang="en-US"/>
          </a:p>
          <a:p>
            <a:pPr marL="0" indent="0">
              <a:buNone/>
            </a:pPr>
            <a:r>
              <a:rPr lang="en-US">
                <a:ea typeface="+mn-lt"/>
                <a:cs typeface="+mn-lt"/>
              </a:rPr>
              <a:t>The </a:t>
            </a:r>
            <a:r>
              <a:rPr lang="en-US" u="sng">
                <a:ea typeface="+mn-lt"/>
                <a:cs typeface="+mn-lt"/>
              </a:rPr>
              <a:t>interact </a:t>
            </a:r>
            <a:r>
              <a:rPr lang="en-US">
                <a:ea typeface="+mn-lt"/>
                <a:cs typeface="+mn-lt"/>
              </a:rPr>
              <a:t>command allows you to define a predefined user interaction"</a:t>
            </a:r>
          </a:p>
          <a:p>
            <a:pPr marL="0" indent="0">
              <a:buNone/>
            </a:pPr>
            <a:r>
              <a:rPr lang="en-US">
                <a:ea typeface="+mn-lt"/>
                <a:cs typeface="+mn-lt"/>
              </a:rPr>
              <a:t>Ref: </a:t>
            </a:r>
            <a:r>
              <a:rPr lang="en-US" dirty="0">
                <a:latin typeface="Calibri"/>
                <a:cs typeface="Calibri"/>
                <a:hlinkClick r:id="rId3"/>
              </a:rPr>
              <a:t>https://likegeeks.com/expect-command/</a:t>
            </a:r>
            <a:endParaRPr lang="en-US" dirty="0">
              <a:ea typeface="+mn-lt"/>
              <a:cs typeface="+mn-lt"/>
            </a:endParaRPr>
          </a:p>
          <a:p>
            <a:pPr marL="0" indent="0">
              <a:buNone/>
            </a:pPr>
            <a:r>
              <a:rPr lang="en-US">
                <a:ea typeface="+mn-lt"/>
                <a:cs typeface="+mn-lt"/>
              </a:rPr>
              <a:t>Ref: </a:t>
            </a:r>
            <a:r>
              <a:rPr lang="en-US" dirty="0">
                <a:latin typeface="Calibri"/>
                <a:cs typeface="Calibri"/>
                <a:hlinkClick r:id="rId4"/>
              </a:rPr>
              <a:t>https://linux.die.net/man/1/expect</a:t>
            </a:r>
            <a:endParaRPr lang="en-US" dirty="0">
              <a:cs typeface="Calibri" panose="020F0502020204030204"/>
            </a:endParaRPr>
          </a:p>
        </p:txBody>
      </p:sp>
      <p:sp>
        <p:nvSpPr>
          <p:cNvPr id="9" name="Title 1">
            <a:extLst>
              <a:ext uri="{FF2B5EF4-FFF2-40B4-BE49-F238E27FC236}">
                <a16:creationId xmlns:a16="http://schemas.microsoft.com/office/drawing/2014/main" id="{F48265E8-9BA7-4818-9CA7-26131D42C9E5}"/>
              </a:ext>
            </a:extLst>
          </p:cNvPr>
          <p:cNvSpPr>
            <a:spLocks noGrp="1"/>
          </p:cNvSpPr>
          <p:nvPr>
            <p:ph type="title"/>
          </p:nvPr>
        </p:nvSpPr>
        <p:spPr>
          <a:xfrm>
            <a:off x="824345" y="4907"/>
            <a:ext cx="10515600" cy="980507"/>
          </a:xfrm>
        </p:spPr>
        <p:txBody>
          <a:bodyPr/>
          <a:lstStyle/>
          <a:p>
            <a:r>
              <a:rPr lang="en-US" dirty="0">
                <a:cs typeface="Calibri Light"/>
              </a:rPr>
              <a:t>9.  </a:t>
            </a:r>
            <a:r>
              <a:rPr lang="en-US" dirty="0">
                <a:ea typeface="+mj-lt"/>
                <a:cs typeface="+mj-lt"/>
              </a:rPr>
              <a:t>Overcoming Limited Shells pt2</a:t>
            </a:r>
            <a:endParaRPr lang="en-US" dirty="0">
              <a:cs typeface="Calibri Light"/>
            </a:endParaRPr>
          </a:p>
        </p:txBody>
      </p:sp>
      <p:pic>
        <p:nvPicPr>
          <p:cNvPr id="4" name="Picture 3">
            <a:extLst>
              <a:ext uri="{FF2B5EF4-FFF2-40B4-BE49-F238E27FC236}">
                <a16:creationId xmlns:a16="http://schemas.microsoft.com/office/drawing/2014/main" id="{625DA94B-3D63-4E46-935D-B831B824C25F}"/>
              </a:ext>
            </a:extLst>
          </p:cNvPr>
          <p:cNvPicPr>
            <a:picLocks noChangeAspect="1"/>
          </p:cNvPicPr>
          <p:nvPr/>
        </p:nvPicPr>
        <p:blipFill>
          <a:blip r:embed="rId5"/>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911013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24345" y="4907"/>
            <a:ext cx="10515600" cy="980507"/>
          </a:xfrm>
        </p:spPr>
        <p:txBody>
          <a:bodyPr/>
          <a:lstStyle/>
          <a:p>
            <a:r>
              <a:rPr lang="en-US" dirty="0">
                <a:cs typeface="Calibri Light"/>
              </a:rPr>
              <a:t>9.  </a:t>
            </a:r>
            <a:r>
              <a:rPr lang="en-US" dirty="0">
                <a:ea typeface="+mj-lt"/>
                <a:cs typeface="+mj-lt"/>
              </a:rPr>
              <a:t>Overcoming Limited Shells pt3</a:t>
            </a:r>
            <a:endParaRPr lang="en-US" dirty="0">
              <a:cs typeface="Calibri Light"/>
            </a:endParaRP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422564" y="944946"/>
            <a:ext cx="11406212" cy="5800053"/>
          </a:xfrm>
        </p:spPr>
        <p:txBody>
          <a:bodyPr vert="horz" lIns="91440" tIns="45720" rIns="91440" bIns="45720" rtlCol="0" anchor="t">
            <a:normAutofit fontScale="92500" lnSpcReduction="10000"/>
          </a:bodyPr>
          <a:lstStyle/>
          <a:p>
            <a:pPr marL="0" indent="0">
              <a:buNone/>
            </a:pPr>
            <a:r>
              <a:rPr lang="en-US" b="1">
                <a:solidFill>
                  <a:srgbClr val="92D050"/>
                </a:solidFill>
                <a:latin typeface="Consolas"/>
                <a:ea typeface="+mn-lt"/>
                <a:cs typeface="+mn-lt"/>
              </a:rPr>
              <a:t>expect -c 'spawn </a:t>
            </a:r>
            <a:r>
              <a:rPr lang="en-US" b="1" err="1">
                <a:solidFill>
                  <a:srgbClr val="92D050"/>
                </a:solidFill>
                <a:latin typeface="Consolas"/>
                <a:ea typeface="+mn-lt"/>
                <a:cs typeface="+mn-lt"/>
              </a:rPr>
              <a:t>sudo</a:t>
            </a:r>
            <a:r>
              <a:rPr lang="en-US" b="1">
                <a:solidFill>
                  <a:srgbClr val="92D050"/>
                </a:solidFill>
                <a:latin typeface="Consolas"/>
                <a:ea typeface="+mn-lt"/>
                <a:cs typeface="+mn-lt"/>
              </a:rPr>
              <a:t> -S cat "/root/</a:t>
            </a:r>
            <a:r>
              <a:rPr lang="en-US" b="1" err="1">
                <a:solidFill>
                  <a:srgbClr val="92D050"/>
                </a:solidFill>
                <a:latin typeface="Consolas"/>
                <a:ea typeface="+mn-lt"/>
                <a:cs typeface="+mn-lt"/>
              </a:rPr>
              <a:t>root.txt";expect</a:t>
            </a:r>
            <a:r>
              <a:rPr lang="en-US" b="1" dirty="0">
                <a:solidFill>
                  <a:srgbClr val="92D050"/>
                </a:solidFill>
                <a:latin typeface="Consolas"/>
                <a:ea typeface="+mn-lt"/>
                <a:cs typeface="+mn-lt"/>
              </a:rPr>
              <a:t> </a:t>
            </a:r>
            <a:r>
              <a:rPr lang="en-US" b="1">
                <a:solidFill>
                  <a:srgbClr val="92D050"/>
                </a:solidFill>
                <a:latin typeface="Consolas"/>
                <a:ea typeface="+mn-lt"/>
                <a:cs typeface="+mn-lt"/>
              </a:rPr>
              <a:t>"*password*";send "section12_limited_shell";send "\r\</a:t>
            </a:r>
            <a:r>
              <a:rPr lang="en-US" b="1" err="1">
                <a:solidFill>
                  <a:srgbClr val="92D050"/>
                </a:solidFill>
                <a:latin typeface="Consolas"/>
                <a:ea typeface="+mn-lt"/>
                <a:cs typeface="+mn-lt"/>
              </a:rPr>
              <a:t>n";interact</a:t>
            </a:r>
            <a:r>
              <a:rPr lang="en-US" b="1">
                <a:solidFill>
                  <a:srgbClr val="92D050"/>
                </a:solidFill>
                <a:latin typeface="Consolas"/>
                <a:ea typeface="+mn-lt"/>
                <a:cs typeface="+mn-lt"/>
              </a:rPr>
              <a:t>'</a:t>
            </a:r>
          </a:p>
          <a:p>
            <a:pPr marL="457200" indent="-457200"/>
            <a:r>
              <a:rPr lang="en-US">
                <a:solidFill>
                  <a:srgbClr val="92D050"/>
                </a:solidFill>
                <a:latin typeface="Consolas"/>
                <a:ea typeface="+mn-lt"/>
                <a:cs typeface="+mn-lt"/>
              </a:rPr>
              <a:t>expect –c</a:t>
            </a:r>
            <a:endParaRPr lang="en-US">
              <a:solidFill>
                <a:srgbClr val="FFFFFF"/>
              </a:solidFill>
              <a:latin typeface="Calibri"/>
              <a:ea typeface="+mn-lt"/>
              <a:cs typeface="+mn-lt"/>
            </a:endParaRPr>
          </a:p>
          <a:p>
            <a:pPr marL="914400" lvl="1" indent="-457200"/>
            <a:r>
              <a:rPr lang="en-US">
                <a:solidFill>
                  <a:srgbClr val="FFFFFF"/>
                </a:solidFill>
                <a:latin typeface="Calibri"/>
                <a:ea typeface="+mn-lt"/>
                <a:cs typeface="+mn-lt"/>
              </a:rPr>
              <a:t>A</a:t>
            </a:r>
            <a:r>
              <a:rPr lang="en-US">
                <a:ea typeface="+mn-lt"/>
                <a:cs typeface="+mn-lt"/>
              </a:rPr>
              <a:t> command to be executed before any in the script...</a:t>
            </a:r>
            <a:r>
              <a:rPr lang="en-US" dirty="0">
                <a:solidFill>
                  <a:srgbClr val="92D050"/>
                </a:solidFill>
                <a:latin typeface="Consolas"/>
                <a:cs typeface="Calibri" panose="020F0502020204030204"/>
              </a:rPr>
              <a:t> </a:t>
            </a:r>
            <a:endParaRPr lang="en-US" dirty="0">
              <a:solidFill>
                <a:srgbClr val="FFFFFF"/>
              </a:solidFill>
              <a:latin typeface="Calibri" panose="020F0502020204030204"/>
              <a:cs typeface="Calibri" panose="020F0502020204030204"/>
            </a:endParaRPr>
          </a:p>
          <a:p>
            <a:pPr marL="457200" indent="-457200"/>
            <a:r>
              <a:rPr lang="en-US">
                <a:solidFill>
                  <a:srgbClr val="92D050"/>
                </a:solidFill>
                <a:latin typeface="Consolas"/>
                <a:ea typeface="+mn-lt"/>
                <a:cs typeface="+mn-lt"/>
              </a:rPr>
              <a:t>spawn </a:t>
            </a:r>
            <a:r>
              <a:rPr lang="en-US" err="1">
                <a:solidFill>
                  <a:srgbClr val="92D050"/>
                </a:solidFill>
                <a:latin typeface="Consolas"/>
                <a:ea typeface="+mn-lt"/>
                <a:cs typeface="+mn-lt"/>
              </a:rPr>
              <a:t>sudo</a:t>
            </a:r>
            <a:r>
              <a:rPr lang="en-US">
                <a:solidFill>
                  <a:srgbClr val="92D050"/>
                </a:solidFill>
                <a:latin typeface="Consolas"/>
                <a:ea typeface="+mn-lt"/>
                <a:cs typeface="+mn-lt"/>
              </a:rPr>
              <a:t> -S cat "/root/root.txt";</a:t>
            </a:r>
            <a:endParaRPr lang="en-US">
              <a:solidFill>
                <a:srgbClr val="92D050"/>
              </a:solidFill>
              <a:latin typeface="Consolas"/>
              <a:cs typeface="Calibri"/>
            </a:endParaRPr>
          </a:p>
          <a:p>
            <a:pPr marL="914400" lvl="1" indent="-457200"/>
            <a:r>
              <a:rPr lang="en-US">
                <a:cs typeface="Calibri"/>
              </a:rPr>
              <a:t>'Spawn' </a:t>
            </a:r>
            <a:r>
              <a:rPr lang="en-US" err="1">
                <a:cs typeface="Calibri"/>
              </a:rPr>
              <a:t>sudo</a:t>
            </a:r>
            <a:r>
              <a:rPr lang="en-US">
                <a:cs typeface="Calibri"/>
              </a:rPr>
              <a:t> and supply the command "cat...."</a:t>
            </a:r>
            <a:endParaRPr lang="en-US">
              <a:solidFill>
                <a:srgbClr val="92D050"/>
              </a:solidFill>
              <a:latin typeface="Consolas"/>
              <a:cs typeface="Calibri"/>
            </a:endParaRPr>
          </a:p>
          <a:p>
            <a:pPr marL="457200" indent="-457200"/>
            <a:r>
              <a:rPr lang="en-US">
                <a:solidFill>
                  <a:srgbClr val="92D050"/>
                </a:solidFill>
                <a:latin typeface="Consolas"/>
                <a:cs typeface="Calibri"/>
              </a:rPr>
              <a:t>expect "*password*";</a:t>
            </a:r>
          </a:p>
          <a:p>
            <a:pPr marL="914400" lvl="1" indent="-457200"/>
            <a:r>
              <a:rPr lang="en-US">
                <a:cs typeface="Calibri"/>
              </a:rPr>
              <a:t>'Expect' many </a:t>
            </a:r>
            <a:r>
              <a:rPr lang="en-US" err="1">
                <a:cs typeface="Calibri"/>
              </a:rPr>
              <a:t>permuations</a:t>
            </a:r>
            <a:r>
              <a:rPr lang="en-US">
                <a:cs typeface="Calibri"/>
              </a:rPr>
              <a:t> of password...</a:t>
            </a:r>
          </a:p>
          <a:p>
            <a:pPr marL="457200" indent="-457200"/>
            <a:r>
              <a:rPr lang="en-US">
                <a:solidFill>
                  <a:srgbClr val="92D050"/>
                </a:solidFill>
                <a:latin typeface="Consolas"/>
                <a:cs typeface="Calibri"/>
              </a:rPr>
              <a:t>send "section9_limited_shell";</a:t>
            </a:r>
          </a:p>
          <a:p>
            <a:pPr marL="914400" lvl="1" indent="-457200"/>
            <a:r>
              <a:rPr lang="en-US">
                <a:cs typeface="Calibri"/>
              </a:rPr>
              <a:t>'Send' the supplied password to STDOUT...</a:t>
            </a:r>
          </a:p>
          <a:p>
            <a:pPr marL="457200" indent="-457200"/>
            <a:r>
              <a:rPr lang="en-US">
                <a:solidFill>
                  <a:srgbClr val="92D050"/>
                </a:solidFill>
                <a:latin typeface="Consolas"/>
                <a:cs typeface="Calibri"/>
              </a:rPr>
              <a:t>send "\r\n";</a:t>
            </a:r>
          </a:p>
          <a:p>
            <a:pPr marL="914400" lvl="1" indent="-457200"/>
            <a:r>
              <a:rPr lang="en-US">
                <a:cs typeface="Calibri"/>
              </a:rPr>
              <a:t>'Send'  \r\n (enter)…</a:t>
            </a:r>
          </a:p>
          <a:p>
            <a:pPr marL="457200" indent="-457200"/>
            <a:r>
              <a:rPr lang="en-US">
                <a:solidFill>
                  <a:srgbClr val="92D050"/>
                </a:solidFill>
                <a:latin typeface="Consolas"/>
                <a:cs typeface="Calibri"/>
              </a:rPr>
              <a:t>Interact</a:t>
            </a:r>
            <a:endParaRPr lang="en-US">
              <a:solidFill>
                <a:srgbClr val="FFFFFF"/>
              </a:solidFill>
              <a:latin typeface="Calibri"/>
              <a:cs typeface="Calibri"/>
            </a:endParaRPr>
          </a:p>
          <a:p>
            <a:pPr marL="914400" lvl="1" indent="-457200"/>
            <a:r>
              <a:rPr lang="en-US">
                <a:solidFill>
                  <a:srgbClr val="FFFFFF"/>
                </a:solidFill>
                <a:latin typeface="Calibri"/>
                <a:cs typeface="Calibri"/>
              </a:rPr>
              <a:t>'Interact</a:t>
            </a:r>
            <a:r>
              <a:rPr lang="en-US">
                <a:cs typeface="Calibri"/>
              </a:rPr>
              <a:t>' thereby outputting what expect see's from the terminal</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923C09E0-A1F1-4563-B3B9-D56F53F2F789}"/>
                  </a:ext>
                </a:extLst>
              </p14:cNvPr>
              <p14:cNvContentPartPr/>
              <p14:nvPr/>
            </p14:nvContentPartPr>
            <p14:xfrm>
              <a:off x="-1238465" y="4957545"/>
              <a:ext cx="9525" cy="9525"/>
            </p14:xfrm>
          </p:contentPart>
        </mc:Choice>
        <mc:Fallback xmlns="">
          <p:pic>
            <p:nvPicPr>
              <p:cNvPr id="11" name="Ink 10">
                <a:extLst>
                  <a:ext uri="{FF2B5EF4-FFF2-40B4-BE49-F238E27FC236}">
                    <a16:creationId xmlns:a16="http://schemas.microsoft.com/office/drawing/2014/main" id="{923C09E0-A1F1-4563-B3B9-D56F53F2F789}"/>
                  </a:ext>
                </a:extLst>
              </p:cNvPr>
              <p:cNvPicPr/>
              <p:nvPr/>
            </p:nvPicPr>
            <p:blipFill>
              <a:blip r:embed="rId3"/>
              <a:stretch>
                <a:fillRect/>
              </a:stretch>
            </p:blipFill>
            <p:spPr>
              <a:xfrm>
                <a:off x="-2190965" y="4005045"/>
                <a:ext cx="1905000" cy="1905000"/>
              </a:xfrm>
              <a:prstGeom prst="rect">
                <a:avLst/>
              </a:prstGeom>
            </p:spPr>
          </p:pic>
        </mc:Fallback>
      </mc:AlternateContent>
      <p:pic>
        <p:nvPicPr>
          <p:cNvPr id="5" name="Picture 4">
            <a:extLst>
              <a:ext uri="{FF2B5EF4-FFF2-40B4-BE49-F238E27FC236}">
                <a16:creationId xmlns:a16="http://schemas.microsoft.com/office/drawing/2014/main" id="{B1D658E5-2751-4475-832D-AD6D3C57C503}"/>
              </a:ext>
            </a:extLst>
          </p:cNvPr>
          <p:cNvPicPr>
            <a:picLocks noChangeAspect="1"/>
          </p:cNvPicPr>
          <p:nvPr/>
        </p:nvPicPr>
        <p:blipFill>
          <a:blip r:embed="rId4"/>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4215996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pic>
        <p:nvPicPr>
          <p:cNvPr id="4" name="Picture 3">
            <a:extLst>
              <a:ext uri="{FF2B5EF4-FFF2-40B4-BE49-F238E27FC236}">
                <a16:creationId xmlns:a16="http://schemas.microsoft.com/office/drawing/2014/main" id="{D2CD288A-E984-4336-A3F3-898991A6009A}"/>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0052274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decorated, toy, colorful, many&#10;&#10;Description automatically generated">
            <a:extLst>
              <a:ext uri="{FF2B5EF4-FFF2-40B4-BE49-F238E27FC236}">
                <a16:creationId xmlns:a16="http://schemas.microsoft.com/office/drawing/2014/main" id="{C03D1E51-64E6-4B52-9F91-CB8F1BDA09E7}"/>
              </a:ext>
            </a:extLst>
          </p:cNvPr>
          <p:cNvPicPr>
            <a:picLocks noChangeAspect="1"/>
          </p:cNvPicPr>
          <p:nvPr/>
        </p:nvPicPr>
        <p:blipFill>
          <a:blip r:embed="rId2"/>
          <a:stretch>
            <a:fillRect/>
          </a:stretch>
        </p:blipFill>
        <p:spPr>
          <a:xfrm>
            <a:off x="310551" y="271374"/>
            <a:ext cx="10233802" cy="6401518"/>
          </a:xfrm>
          <a:prstGeom prst="rect">
            <a:avLst/>
          </a:prstGeom>
        </p:spPr>
      </p:pic>
      <p:pic>
        <p:nvPicPr>
          <p:cNvPr id="4" name="Picture 3">
            <a:extLst>
              <a:ext uri="{FF2B5EF4-FFF2-40B4-BE49-F238E27FC236}">
                <a16:creationId xmlns:a16="http://schemas.microsoft.com/office/drawing/2014/main" id="{D2CD288A-E984-4336-A3F3-898991A6009A}"/>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7087566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5691"/>
            <a:ext cx="10515600" cy="1325563"/>
          </a:xfrm>
        </p:spPr>
        <p:txBody>
          <a:bodyPr/>
          <a:lstStyle/>
          <a:p>
            <a:r>
              <a:rPr lang="en-US" dirty="0">
                <a:cs typeface="Calibri Light"/>
              </a:rPr>
              <a:t>10</a:t>
            </a:r>
            <a:r>
              <a:rPr lang="en-US" dirty="0">
                <a:latin typeface="Calibri"/>
                <a:ea typeface="+mj-lt"/>
                <a:cs typeface="Calibri"/>
              </a:rPr>
              <a:t>.  CVE-2019-14287: security bypass</a:t>
            </a:r>
            <a:endParaRPr lang="en-US" dirty="0">
              <a:cs typeface="Calibri Light"/>
            </a:endParaRP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264909"/>
            <a:ext cx="10515600" cy="5444016"/>
          </a:xfrm>
        </p:spPr>
        <p:txBody>
          <a:bodyPr vert="horz" lIns="91440" tIns="45720" rIns="91440" bIns="45720" rtlCol="0" anchor="t">
            <a:normAutofit/>
          </a:bodyPr>
          <a:lstStyle/>
          <a:p>
            <a:pPr marL="0" indent="0">
              <a:buNone/>
            </a:pPr>
            <a:r>
              <a:rPr lang="en-US" dirty="0">
                <a:ea typeface="+mn-lt"/>
                <a:cs typeface="+mn-lt"/>
              </a:rPr>
              <a:t>"Description :</a:t>
            </a:r>
            <a:r>
              <a:rPr lang="en-US" err="1">
                <a:ea typeface="+mn-lt"/>
                <a:cs typeface="+mn-lt"/>
              </a:rPr>
              <a:t>Sudo</a:t>
            </a:r>
            <a:r>
              <a:rPr lang="en-US" dirty="0">
                <a:ea typeface="+mn-lt"/>
                <a:cs typeface="+mn-lt"/>
              </a:rPr>
              <a:t> doesn't check for the existence of the specified user id and executes the with arbitrary user id with the </a:t>
            </a:r>
            <a:r>
              <a:rPr lang="en-US" err="1">
                <a:ea typeface="+mn-lt"/>
                <a:cs typeface="+mn-lt"/>
              </a:rPr>
              <a:t>sudo</a:t>
            </a:r>
            <a:r>
              <a:rPr lang="en-US" dirty="0">
                <a:ea typeface="+mn-lt"/>
                <a:cs typeface="+mn-lt"/>
              </a:rPr>
              <a:t> </a:t>
            </a:r>
            <a:r>
              <a:rPr lang="en-US" err="1">
                <a:ea typeface="+mn-lt"/>
                <a:cs typeface="+mn-lt"/>
              </a:rPr>
              <a:t>priv</a:t>
            </a:r>
            <a:r>
              <a:rPr lang="en-US" dirty="0">
                <a:ea typeface="+mn-lt"/>
                <a:cs typeface="+mn-lt"/>
              </a:rPr>
              <a:t> -u#-1 returns as 0 which is root's id and /bin/bash is executed with root permission"</a:t>
            </a:r>
          </a:p>
          <a:p>
            <a:pPr marL="0" indent="0">
              <a:buNone/>
            </a:pPr>
            <a:endParaRPr lang="en-US" dirty="0">
              <a:solidFill>
                <a:srgbClr val="FFFFFF"/>
              </a:solidFill>
              <a:latin typeface="Calibri"/>
              <a:cs typeface="Calibri"/>
            </a:endParaRPr>
          </a:p>
          <a:p>
            <a:pPr marL="0" indent="0">
              <a:buNone/>
            </a:pPr>
            <a:r>
              <a:rPr lang="en-US" dirty="0">
                <a:solidFill>
                  <a:srgbClr val="92D050"/>
                </a:solidFill>
                <a:latin typeface="Consolas"/>
                <a:cs typeface="Calibri"/>
              </a:rPr>
              <a:t># User privilege specification</a:t>
            </a:r>
          </a:p>
          <a:p>
            <a:pPr marL="0" indent="0">
              <a:buNone/>
            </a:pPr>
            <a:r>
              <a:rPr lang="en-US" dirty="0">
                <a:solidFill>
                  <a:srgbClr val="92D050"/>
                </a:solidFill>
                <a:latin typeface="Consolas"/>
                <a:ea typeface="+mn-lt"/>
                <a:cs typeface="+mn-lt"/>
              </a:rPr>
              <a:t>section14_2019-14287 ALL=(</a:t>
            </a:r>
            <a:r>
              <a:rPr lang="en-US" err="1">
                <a:solidFill>
                  <a:srgbClr val="92D050"/>
                </a:solidFill>
                <a:latin typeface="Consolas"/>
                <a:ea typeface="+mn-lt"/>
                <a:cs typeface="+mn-lt"/>
              </a:rPr>
              <a:t>ALL,!root</a:t>
            </a:r>
            <a:r>
              <a:rPr lang="en-US" dirty="0">
                <a:solidFill>
                  <a:srgbClr val="92D050"/>
                </a:solidFill>
                <a:latin typeface="Consolas"/>
                <a:ea typeface="+mn-lt"/>
                <a:cs typeface="+mn-lt"/>
              </a:rPr>
              <a:t>) /bin/</a:t>
            </a:r>
            <a:r>
              <a:rPr lang="en-US" err="1">
                <a:solidFill>
                  <a:srgbClr val="92D050"/>
                </a:solidFill>
                <a:latin typeface="Consolas"/>
                <a:ea typeface="+mn-lt"/>
                <a:cs typeface="+mn-lt"/>
              </a:rPr>
              <a:t>sh</a:t>
            </a:r>
            <a:endParaRPr lang="en-US">
              <a:solidFill>
                <a:srgbClr val="92D050"/>
              </a:solidFill>
              <a:latin typeface="Consolas"/>
              <a:ea typeface="+mn-lt"/>
              <a:cs typeface="+mn-lt"/>
            </a:endParaRPr>
          </a:p>
          <a:p>
            <a:pPr marL="0" indent="0">
              <a:buNone/>
            </a:pPr>
            <a:endParaRPr lang="en-US" dirty="0">
              <a:solidFill>
                <a:srgbClr val="92D050"/>
              </a:solidFill>
              <a:latin typeface="Consolas"/>
              <a:ea typeface="+mn-lt"/>
              <a:cs typeface="+mn-lt"/>
            </a:endParaRPr>
          </a:p>
          <a:p>
            <a:pPr marL="0" indent="0">
              <a:buNone/>
            </a:pPr>
            <a:r>
              <a:rPr lang="en-US" b="1">
                <a:latin typeface="Calibri"/>
                <a:ea typeface="+mj-lt"/>
                <a:cs typeface="Calibri"/>
              </a:rPr>
              <a:t>sudo</a:t>
            </a:r>
            <a:r>
              <a:rPr lang="en-US" b="1" dirty="0">
                <a:latin typeface="Calibri"/>
                <a:ea typeface="+mj-lt"/>
                <a:cs typeface="Calibri"/>
              </a:rPr>
              <a:t> –u#-1 /bin/</a:t>
            </a:r>
            <a:r>
              <a:rPr lang="en-US" b="1" err="1">
                <a:latin typeface="Calibri"/>
                <a:ea typeface="+mj-lt"/>
                <a:cs typeface="Calibri"/>
              </a:rPr>
              <a:t>sh</a:t>
            </a:r>
            <a:endParaRPr lang="en-US" b="1">
              <a:latin typeface="Calibri"/>
              <a:ea typeface="+mj-lt"/>
              <a:cs typeface="Calibri"/>
            </a:endParaRPr>
          </a:p>
          <a:p>
            <a:pPr marL="0" indent="0">
              <a:buNone/>
            </a:pPr>
            <a:endParaRPr lang="en-US" b="1" dirty="0">
              <a:latin typeface="Calibri"/>
              <a:ea typeface="+mj-lt"/>
              <a:cs typeface="Calibri"/>
            </a:endParaRPr>
          </a:p>
          <a:p>
            <a:pPr marL="0" indent="0">
              <a:buNone/>
            </a:pPr>
            <a:r>
              <a:rPr lang="en-US" b="1" dirty="0">
                <a:latin typeface="Calibri"/>
                <a:ea typeface="+mj-lt"/>
                <a:cs typeface="Calibri"/>
              </a:rPr>
              <a:t>Ref: </a:t>
            </a:r>
            <a:r>
              <a:rPr lang="en-US" dirty="0">
                <a:hlinkClick r:id="rId2"/>
              </a:rPr>
              <a:t>https://www.exploit-db.com/exploits/47502</a:t>
            </a:r>
            <a:endParaRPr lang="en-US" b="1" dirty="0">
              <a:latin typeface="Consolas"/>
            </a:endParaRPr>
          </a:p>
        </p:txBody>
      </p:sp>
      <p:pic>
        <p:nvPicPr>
          <p:cNvPr id="4" name="Picture 3">
            <a:extLst>
              <a:ext uri="{FF2B5EF4-FFF2-40B4-BE49-F238E27FC236}">
                <a16:creationId xmlns:a16="http://schemas.microsoft.com/office/drawing/2014/main" id="{7CAC63D5-8A30-4D9F-B4AF-166A5A63BB4B}"/>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3495592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pic>
        <p:nvPicPr>
          <p:cNvPr id="4" name="Picture 3">
            <a:extLst>
              <a:ext uri="{FF2B5EF4-FFF2-40B4-BE49-F238E27FC236}">
                <a16:creationId xmlns:a16="http://schemas.microsoft.com/office/drawing/2014/main" id="{FA14A6F0-5DB8-452F-A915-579813F38BA0}"/>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500389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F279-CBA2-4AB2-A875-EE08F5265118}"/>
              </a:ext>
            </a:extLst>
          </p:cNvPr>
          <p:cNvSpPr>
            <a:spLocks noGrp="1"/>
          </p:cNvSpPr>
          <p:nvPr>
            <p:ph type="title"/>
          </p:nvPr>
        </p:nvSpPr>
        <p:spPr>
          <a:xfrm>
            <a:off x="838200" y="111125"/>
            <a:ext cx="10515600" cy="902230"/>
          </a:xfrm>
        </p:spPr>
        <p:txBody>
          <a:bodyPr/>
          <a:lstStyle/>
          <a:p>
            <a:r>
              <a:rPr lang="en-US">
                <a:cs typeface="Calibri Light"/>
              </a:rPr>
              <a:t>Recap</a:t>
            </a:r>
            <a:endParaRPr lang="en-US"/>
          </a:p>
        </p:txBody>
      </p:sp>
      <p:sp>
        <p:nvSpPr>
          <p:cNvPr id="3" name="Content Placeholder 2">
            <a:extLst>
              <a:ext uri="{FF2B5EF4-FFF2-40B4-BE49-F238E27FC236}">
                <a16:creationId xmlns:a16="http://schemas.microsoft.com/office/drawing/2014/main" id="{D724DAF2-F731-45C2-AE88-0252F8FB0336}"/>
              </a:ext>
            </a:extLst>
          </p:cNvPr>
          <p:cNvSpPr>
            <a:spLocks noGrp="1"/>
          </p:cNvSpPr>
          <p:nvPr>
            <p:ph idx="1"/>
          </p:nvPr>
        </p:nvSpPr>
        <p:spPr>
          <a:xfrm>
            <a:off x="838200" y="1105959"/>
            <a:ext cx="10515600" cy="5748337"/>
          </a:xfrm>
        </p:spPr>
        <p:txBody>
          <a:bodyPr vert="horz" lIns="91440" tIns="45720" rIns="91440" bIns="45720" rtlCol="0" anchor="t">
            <a:normAutofit fontScale="77500" lnSpcReduction="20000"/>
          </a:bodyPr>
          <a:lstStyle/>
          <a:p>
            <a:r>
              <a:rPr lang="en-US">
                <a:ea typeface="+mn-lt"/>
                <a:cs typeface="+mn-lt"/>
              </a:rPr>
              <a:t>A very brief crash course on Sudo and </a:t>
            </a:r>
            <a:r>
              <a:rPr lang="en-US" err="1">
                <a:ea typeface="+mn-lt"/>
                <a:cs typeface="+mn-lt"/>
              </a:rPr>
              <a:t>Sudoers</a:t>
            </a:r>
            <a:endParaRPr lang="en-US">
              <a:ea typeface="+mn-lt"/>
              <a:cs typeface="+mn-lt"/>
            </a:endParaRPr>
          </a:p>
          <a:p>
            <a:pPr lvl="1"/>
            <a:r>
              <a:rPr lang="en-US" sz="2800">
                <a:ea typeface="+mn-lt"/>
                <a:cs typeface="+mn-lt"/>
              </a:rPr>
              <a:t>Sudo</a:t>
            </a:r>
          </a:p>
          <a:p>
            <a:pPr lvl="1"/>
            <a:r>
              <a:rPr lang="en-US" sz="2800" err="1">
                <a:ea typeface="+mn-lt"/>
                <a:cs typeface="+mn-lt"/>
              </a:rPr>
              <a:t>Sudoers</a:t>
            </a:r>
            <a:r>
              <a:rPr lang="en-US" sz="2800">
                <a:ea typeface="+mn-lt"/>
                <a:cs typeface="+mn-lt"/>
              </a:rPr>
              <a:t> File</a:t>
            </a:r>
          </a:p>
          <a:p>
            <a:r>
              <a:rPr lang="en-US">
                <a:cs typeface="Calibri"/>
              </a:rPr>
              <a:t>Example + Explanation</a:t>
            </a:r>
            <a:endParaRPr lang="en-US">
              <a:ea typeface="+mn-lt"/>
              <a:cs typeface="+mn-lt"/>
            </a:endParaRPr>
          </a:p>
          <a:p>
            <a:pPr lvl="1"/>
            <a:r>
              <a:rPr lang="en-US" sz="2800">
                <a:cs typeface="Calibri"/>
              </a:rPr>
              <a:t>1.1. Open Sudo</a:t>
            </a:r>
            <a:endParaRPr lang="en-US" sz="2800">
              <a:ea typeface="+mn-lt"/>
              <a:cs typeface="+mn-lt"/>
            </a:endParaRPr>
          </a:p>
          <a:p>
            <a:pPr lvl="1"/>
            <a:r>
              <a:rPr lang="en-US" sz="2800">
                <a:ea typeface="+mn-lt"/>
                <a:cs typeface="+mn-lt"/>
              </a:rPr>
              <a:t>1.2. Application Abuse (the easy stuff)</a:t>
            </a:r>
          </a:p>
          <a:p>
            <a:pPr lvl="1"/>
            <a:r>
              <a:rPr lang="en-US" sz="2800">
                <a:ea typeface="+mn-lt"/>
                <a:cs typeface="+mn-lt"/>
              </a:rPr>
              <a:t>1.3. Application Abuse pt2 (more subtle gotcha's)</a:t>
            </a:r>
          </a:p>
          <a:p>
            <a:pPr lvl="1"/>
            <a:r>
              <a:rPr lang="en-US" sz="2800">
                <a:ea typeface="+mn-lt"/>
                <a:cs typeface="+mn-lt"/>
              </a:rPr>
              <a:t>2.0. Abusing Pagers </a:t>
            </a:r>
          </a:p>
          <a:p>
            <a:pPr lvl="1"/>
            <a:r>
              <a:rPr lang="en-US" sz="2800">
                <a:ea typeface="+mn-lt"/>
                <a:cs typeface="+mn-lt"/>
              </a:rPr>
              <a:t>3.0. Abusing Cron</a:t>
            </a:r>
          </a:p>
          <a:p>
            <a:pPr lvl="1"/>
            <a:r>
              <a:rPr lang="en-US" sz="2800">
                <a:ea typeface="+mn-lt"/>
                <a:cs typeface="+mn-lt"/>
              </a:rPr>
              <a:t>4.0. LD_PRELOAD</a:t>
            </a:r>
          </a:p>
          <a:p>
            <a:pPr lvl="1"/>
            <a:r>
              <a:rPr lang="en-US" sz="2800">
                <a:ea typeface="+mn-lt"/>
                <a:cs typeface="+mn-lt"/>
              </a:rPr>
              <a:t>5.0. Abusing Installers (pip, apt-get)</a:t>
            </a:r>
          </a:p>
          <a:p>
            <a:pPr lvl="1"/>
            <a:r>
              <a:rPr lang="en-US" sz="2800">
                <a:ea typeface="+mn-lt"/>
                <a:cs typeface="+mn-lt"/>
              </a:rPr>
              <a:t>6.0. Misconfigured executable path in </a:t>
            </a:r>
            <a:r>
              <a:rPr lang="en-US" sz="2800" err="1">
                <a:ea typeface="+mn-lt"/>
                <a:cs typeface="+mn-lt"/>
              </a:rPr>
              <a:t>Sudoers</a:t>
            </a:r>
            <a:r>
              <a:rPr lang="en-US" sz="2800">
                <a:ea typeface="+mn-lt"/>
                <a:cs typeface="+mn-lt"/>
              </a:rPr>
              <a:t> (wildcards)</a:t>
            </a:r>
          </a:p>
          <a:p>
            <a:pPr lvl="1"/>
            <a:r>
              <a:rPr lang="en-US" sz="2800">
                <a:ea typeface="+mn-lt"/>
                <a:cs typeface="+mn-lt"/>
              </a:rPr>
              <a:t>7.0. Editors (vim, nano, </a:t>
            </a:r>
            <a:r>
              <a:rPr lang="en-US" sz="2800" err="1">
                <a:ea typeface="+mn-lt"/>
                <a:cs typeface="+mn-lt"/>
              </a:rPr>
              <a:t>sudoedit</a:t>
            </a:r>
            <a:r>
              <a:rPr lang="en-US" sz="2800">
                <a:ea typeface="+mn-lt"/>
                <a:cs typeface="+mn-lt"/>
              </a:rPr>
              <a:t>)</a:t>
            </a:r>
          </a:p>
          <a:p>
            <a:pPr lvl="1"/>
            <a:r>
              <a:rPr lang="en-US" sz="2800">
                <a:ea typeface="+mn-lt"/>
                <a:cs typeface="+mn-lt"/>
              </a:rPr>
              <a:t>8.0. Application Abuse pt3 (leveraging bugs)</a:t>
            </a:r>
          </a:p>
          <a:p>
            <a:pPr lvl="1"/>
            <a:r>
              <a:rPr lang="en-US" sz="2800">
                <a:ea typeface="+mn-lt"/>
                <a:cs typeface="+mn-lt"/>
              </a:rPr>
              <a:t>9.0. </a:t>
            </a:r>
            <a:r>
              <a:rPr lang="en-US" sz="2800">
                <a:cs typeface="Calibri"/>
              </a:rPr>
              <a:t>CVE-2019-18634: </a:t>
            </a:r>
            <a:r>
              <a:rPr lang="en-US" sz="2800" err="1">
                <a:ea typeface="+mn-lt"/>
                <a:cs typeface="+mn-lt"/>
              </a:rPr>
              <a:t>Pwdfeedback</a:t>
            </a:r>
            <a:r>
              <a:rPr lang="en-US" sz="2800">
                <a:ea typeface="+mn-lt"/>
                <a:cs typeface="+mn-lt"/>
              </a:rPr>
              <a:t> </a:t>
            </a:r>
          </a:p>
          <a:p>
            <a:pPr lvl="1"/>
            <a:r>
              <a:rPr lang="en-US" sz="2800">
                <a:ea typeface="+mn-lt"/>
                <a:cs typeface="+mn-lt"/>
              </a:rPr>
              <a:t>10.0. Overcoming Limited Shells</a:t>
            </a:r>
          </a:p>
          <a:p>
            <a:pPr lvl="1"/>
            <a:r>
              <a:rPr lang="en-US" sz="2800">
                <a:ea typeface="+mn-lt"/>
                <a:cs typeface="+mn-lt"/>
              </a:rPr>
              <a:t>11.0. Misconfigured </a:t>
            </a:r>
            <a:r>
              <a:rPr lang="en-US" sz="2800" b="1" i="1" err="1">
                <a:ea typeface="+mn-lt"/>
                <a:cs typeface="+mn-lt"/>
              </a:rPr>
              <a:t>secure_path</a:t>
            </a:r>
            <a:r>
              <a:rPr lang="en-US" sz="2800">
                <a:ea typeface="+mn-lt"/>
                <a:cs typeface="+mn-lt"/>
              </a:rPr>
              <a:t> in </a:t>
            </a:r>
            <a:r>
              <a:rPr lang="en-US" sz="2800" err="1">
                <a:ea typeface="+mn-lt"/>
                <a:cs typeface="+mn-lt"/>
              </a:rPr>
              <a:t>sudoers</a:t>
            </a:r>
            <a:endParaRPr lang="en-US" sz="2800">
              <a:ea typeface="+mn-lt"/>
              <a:cs typeface="+mn-lt"/>
            </a:endParaRPr>
          </a:p>
          <a:p>
            <a:pPr lvl="1"/>
            <a:r>
              <a:rPr lang="en-US" sz="2800">
                <a:ea typeface="+mn-lt"/>
                <a:cs typeface="+mn-lt"/>
              </a:rPr>
              <a:t>12.0. CVE-</a:t>
            </a:r>
            <a:r>
              <a:rPr lang="en-US" sz="2800">
                <a:cs typeface="Calibri"/>
              </a:rPr>
              <a:t>2019-14287: security bypass</a:t>
            </a:r>
            <a:endParaRPr lang="en-US" sz="2800"/>
          </a:p>
        </p:txBody>
      </p:sp>
      <p:pic>
        <p:nvPicPr>
          <p:cNvPr id="4" name="Picture 3">
            <a:extLst>
              <a:ext uri="{FF2B5EF4-FFF2-40B4-BE49-F238E27FC236}">
                <a16:creationId xmlns:a16="http://schemas.microsoft.com/office/drawing/2014/main" id="{4DF29455-6EBB-48A4-8019-7BD4ECF0BDD6}"/>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91719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43C-BF9E-4FFE-B3E4-748E226B2454}"/>
              </a:ext>
            </a:extLst>
          </p:cNvPr>
          <p:cNvSpPr>
            <a:spLocks noGrp="1"/>
          </p:cNvSpPr>
          <p:nvPr>
            <p:ph type="title"/>
          </p:nvPr>
        </p:nvSpPr>
        <p:spPr>
          <a:xfrm>
            <a:off x="838200" y="-1764"/>
            <a:ext cx="10515600" cy="1325563"/>
          </a:xfrm>
        </p:spPr>
        <p:txBody>
          <a:bodyPr/>
          <a:lstStyle/>
          <a:p>
            <a:r>
              <a:rPr lang="en-US">
                <a:ea typeface="+mj-lt"/>
                <a:cs typeface="+mj-lt"/>
              </a:rPr>
              <a:t>Crash course Sudo pt3</a:t>
            </a:r>
          </a:p>
        </p:txBody>
      </p:sp>
      <p:sp>
        <p:nvSpPr>
          <p:cNvPr id="3" name="Content Placeholder 2">
            <a:extLst>
              <a:ext uri="{FF2B5EF4-FFF2-40B4-BE49-F238E27FC236}">
                <a16:creationId xmlns:a16="http://schemas.microsoft.com/office/drawing/2014/main" id="{472FBDA4-C967-4A73-A5A1-EA350089C8DE}"/>
              </a:ext>
            </a:extLst>
          </p:cNvPr>
          <p:cNvSpPr>
            <a:spLocks noGrp="1"/>
          </p:cNvSpPr>
          <p:nvPr>
            <p:ph idx="1"/>
          </p:nvPr>
        </p:nvSpPr>
        <p:spPr>
          <a:xfrm>
            <a:off x="838200" y="978960"/>
            <a:ext cx="10515600" cy="5875335"/>
          </a:xfrm>
        </p:spPr>
        <p:txBody>
          <a:bodyPr vert="horz" lIns="91440" tIns="45720" rIns="91440" bIns="45720" rtlCol="0" anchor="t">
            <a:normAutofit/>
          </a:bodyPr>
          <a:lstStyle/>
          <a:p>
            <a:r>
              <a:rPr lang="en-US" sz="3600">
                <a:ea typeface="+mn-lt"/>
                <a:cs typeface="+mn-lt"/>
              </a:rPr>
              <a:t>"</a:t>
            </a:r>
            <a:r>
              <a:rPr lang="en-US" sz="3600" u="sng">
                <a:ea typeface="+mn-lt"/>
                <a:cs typeface="+mn-lt"/>
              </a:rPr>
              <a:t>There is no easy way to prevent a user from gaining a root shell if that user is allowed to run arbitrary commands via </a:t>
            </a:r>
            <a:r>
              <a:rPr lang="en-US" sz="3600" u="sng" err="1">
                <a:ea typeface="+mn-lt"/>
                <a:cs typeface="+mn-lt"/>
              </a:rPr>
              <a:t>sudo</a:t>
            </a:r>
            <a:r>
              <a:rPr lang="en-US" sz="3600" u="sng">
                <a:ea typeface="+mn-lt"/>
                <a:cs typeface="+mn-lt"/>
              </a:rPr>
              <a:t>.</a:t>
            </a:r>
            <a:r>
              <a:rPr lang="en-US" sz="3600">
                <a:ea typeface="+mn-lt"/>
                <a:cs typeface="+mn-lt"/>
              </a:rPr>
              <a:t> Also, many programs (such as editors) allow the user to run commands via shell escapes, thus avoiding </a:t>
            </a:r>
            <a:r>
              <a:rPr lang="en-US" sz="3600" err="1">
                <a:ea typeface="+mn-lt"/>
                <a:cs typeface="+mn-lt"/>
              </a:rPr>
              <a:t>sudo's</a:t>
            </a:r>
            <a:r>
              <a:rPr lang="en-US" sz="3600">
                <a:ea typeface="+mn-lt"/>
                <a:cs typeface="+mn-lt"/>
              </a:rPr>
              <a:t> checks. However, on most systems it is possible to prevent shell escapes with the </a:t>
            </a:r>
            <a:r>
              <a:rPr lang="en-US" sz="3600" err="1">
                <a:ea typeface="+mn-lt"/>
                <a:cs typeface="+mn-lt"/>
              </a:rPr>
              <a:t>sudoers</a:t>
            </a:r>
            <a:r>
              <a:rPr lang="en-US" sz="3600">
                <a:ea typeface="+mn-lt"/>
                <a:cs typeface="+mn-lt"/>
              </a:rPr>
              <a:t>(5) plugin's </a:t>
            </a:r>
            <a:r>
              <a:rPr lang="en-US" sz="3600" err="1">
                <a:ea typeface="+mn-lt"/>
                <a:cs typeface="+mn-lt"/>
              </a:rPr>
              <a:t>noexec</a:t>
            </a:r>
            <a:r>
              <a:rPr lang="en-US" sz="3600">
                <a:ea typeface="+mn-lt"/>
                <a:cs typeface="+mn-lt"/>
              </a:rPr>
              <a:t> functionality."</a:t>
            </a:r>
            <a:endParaRPr lang="en-US">
              <a:cs typeface="Calibri" panose="020F0502020204030204"/>
            </a:endParaRPr>
          </a:p>
          <a:p>
            <a:pPr lvl="1"/>
            <a:r>
              <a:rPr lang="en-US">
                <a:ea typeface="+mn-lt"/>
                <a:cs typeface="+mn-lt"/>
              </a:rPr>
              <a:t>Ref: </a:t>
            </a:r>
            <a:r>
              <a:rPr lang="en-US">
                <a:cs typeface="Calibri" panose="020F0502020204030204"/>
                <a:hlinkClick r:id="rId2"/>
              </a:rPr>
              <a:t>https://www.sudo.ws/man/1.8.13/sudo.man.html</a:t>
            </a:r>
            <a:endParaRPr lang="en-US">
              <a:cs typeface="Calibri"/>
            </a:endParaRPr>
          </a:p>
          <a:p>
            <a:endParaRPr lang="en-US">
              <a:cs typeface="Calibri"/>
            </a:endParaRPr>
          </a:p>
          <a:p>
            <a:endParaRPr lang="en-US">
              <a:cs typeface="Calibri"/>
            </a:endParaRPr>
          </a:p>
          <a:p>
            <a:endParaRPr lang="en-US">
              <a:cs typeface="Calibri"/>
            </a:endParaRPr>
          </a:p>
        </p:txBody>
      </p:sp>
      <p:pic>
        <p:nvPicPr>
          <p:cNvPr id="4" name="Picture 3">
            <a:extLst>
              <a:ext uri="{FF2B5EF4-FFF2-40B4-BE49-F238E27FC236}">
                <a16:creationId xmlns:a16="http://schemas.microsoft.com/office/drawing/2014/main" id="{59278F02-CBB4-4096-897D-B5613EFFB59D}"/>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8093212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cs typeface="Calibri"/>
              </a:rPr>
              <a:t>References, Links, Goodies</a:t>
            </a:r>
            <a:endParaRPr lang="en-US"/>
          </a:p>
        </p:txBody>
      </p:sp>
      <p:pic>
        <p:nvPicPr>
          <p:cNvPr id="4" name="Picture 3">
            <a:extLst>
              <a:ext uri="{FF2B5EF4-FFF2-40B4-BE49-F238E27FC236}">
                <a16:creationId xmlns:a16="http://schemas.microsoft.com/office/drawing/2014/main" id="{CD321BA6-CD0B-4B07-98AD-4AA1F9EFB16B}"/>
              </a:ext>
            </a:extLst>
          </p:cNvPr>
          <p:cNvPicPr>
            <a:picLocks noChangeAspect="1"/>
          </p:cNvPicPr>
          <p:nvPr/>
        </p:nvPicPr>
        <p:blipFill>
          <a:blip r:embed="rId2"/>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1037590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4DAF2-F731-45C2-AE88-0252F8FB0336}"/>
              </a:ext>
            </a:extLst>
          </p:cNvPr>
          <p:cNvSpPr>
            <a:spLocks noGrp="1"/>
          </p:cNvSpPr>
          <p:nvPr>
            <p:ph idx="1"/>
          </p:nvPr>
        </p:nvSpPr>
        <p:spPr>
          <a:xfrm>
            <a:off x="277483" y="242231"/>
            <a:ext cx="11680165" cy="6568933"/>
          </a:xfrm>
        </p:spPr>
        <p:txBody>
          <a:bodyPr vert="horz" lIns="91440" tIns="45720" rIns="91440" bIns="45720" rtlCol="0" anchor="t">
            <a:normAutofit lnSpcReduction="10000"/>
          </a:bodyPr>
          <a:lstStyle/>
          <a:p>
            <a:r>
              <a:rPr lang="en-US">
                <a:cs typeface="Calibri"/>
              </a:rPr>
              <a:t>Sudo logo</a:t>
            </a:r>
            <a:endParaRPr lang="en-US"/>
          </a:p>
          <a:p>
            <a:pPr lvl="1"/>
            <a:r>
              <a:rPr lang="en-US">
                <a:ea typeface="+mn-lt"/>
                <a:cs typeface="+mn-lt"/>
                <a:hlinkClick r:id="rId2"/>
              </a:rPr>
              <a:t>https://commons.wikimedia.org/wiki/File:Sudo_logo.png</a:t>
            </a:r>
            <a:endParaRPr lang="en-US">
              <a:cs typeface="Calibri"/>
            </a:endParaRPr>
          </a:p>
          <a:p>
            <a:r>
              <a:rPr lang="en-US"/>
              <a:t>Sudo 1.8.14 (RHEL 5/6/7 / Ubuntu) - '</a:t>
            </a:r>
            <a:r>
              <a:rPr lang="en-US" err="1"/>
              <a:t>Sudoedit</a:t>
            </a:r>
            <a:r>
              <a:rPr lang="en-US"/>
              <a:t>' Unauthorized Privilege Escalation</a:t>
            </a:r>
            <a:endParaRPr lang="en-US">
              <a:cs typeface="Calibri" panose="020F0502020204030204"/>
            </a:endParaRPr>
          </a:p>
          <a:p>
            <a:pPr lvl="1"/>
            <a:r>
              <a:rPr lang="en-US">
                <a:ea typeface="+mn-lt"/>
                <a:cs typeface="+mn-lt"/>
                <a:hlinkClick r:id="rId3"/>
              </a:rPr>
              <a:t>https://www.exploit-db.com/exploits/37710</a:t>
            </a:r>
            <a:endParaRPr lang="en-US">
              <a:cs typeface="Calibri"/>
            </a:endParaRPr>
          </a:p>
          <a:p>
            <a:r>
              <a:rPr lang="en-US"/>
              <a:t>Sudo 1.8.25p - '</a:t>
            </a:r>
            <a:r>
              <a:rPr lang="en-US" err="1"/>
              <a:t>pwfeedback</a:t>
            </a:r>
            <a:r>
              <a:rPr lang="en-US"/>
              <a:t>' Buffer Overflow (</a:t>
            </a:r>
            <a:r>
              <a:rPr lang="en-US" err="1"/>
              <a:t>PoC</a:t>
            </a:r>
            <a:r>
              <a:rPr lang="en-US"/>
              <a:t>)</a:t>
            </a:r>
            <a:endParaRPr lang="en-US">
              <a:cs typeface="Calibri"/>
            </a:endParaRPr>
          </a:p>
          <a:p>
            <a:pPr lvl="1"/>
            <a:r>
              <a:rPr lang="en-US">
                <a:ea typeface="+mn-lt"/>
                <a:cs typeface="+mn-lt"/>
                <a:hlinkClick r:id="rId4"/>
              </a:rPr>
              <a:t>https://www.exploit-db.com/exploits/47995</a:t>
            </a:r>
            <a:endParaRPr lang="en-US">
              <a:cs typeface="Calibri" panose="020F0502020204030204"/>
            </a:endParaRPr>
          </a:p>
          <a:p>
            <a:r>
              <a:rPr lang="en-US">
                <a:ea typeface="+mn-lt"/>
                <a:cs typeface="+mn-lt"/>
              </a:rPr>
              <a:t>Sudo Manual</a:t>
            </a:r>
          </a:p>
          <a:p>
            <a:pPr lvl="1"/>
            <a:r>
              <a:rPr lang="en-US">
                <a:ea typeface="+mn-lt"/>
                <a:cs typeface="+mn-lt"/>
                <a:hlinkClick r:id="rId5"/>
              </a:rPr>
              <a:t>https://www.sudo.ws/man/1.8.15/sudoers.man.html</a:t>
            </a:r>
            <a:endParaRPr lang="en-US">
              <a:ea typeface="+mn-lt"/>
              <a:cs typeface="+mn-lt"/>
            </a:endParaRPr>
          </a:p>
          <a:p>
            <a:r>
              <a:rPr lang="en-US">
                <a:ea typeface="+mn-lt"/>
                <a:cs typeface="+mn-lt"/>
              </a:rPr>
              <a:t>Sudo Manual – </a:t>
            </a:r>
            <a:r>
              <a:rPr lang="en-US" err="1">
                <a:ea typeface="+mn-lt"/>
                <a:cs typeface="+mn-lt"/>
              </a:rPr>
              <a:t>Sudoers</a:t>
            </a:r>
            <a:r>
              <a:rPr lang="en-US">
                <a:ea typeface="+mn-lt"/>
                <a:cs typeface="+mn-lt"/>
              </a:rPr>
              <a:t> File</a:t>
            </a:r>
          </a:p>
          <a:p>
            <a:pPr lvl="1"/>
            <a:r>
              <a:rPr lang="en-US">
                <a:ea typeface="+mn-lt"/>
                <a:cs typeface="+mn-lt"/>
                <a:hlinkClick r:id="rId5"/>
              </a:rPr>
              <a:t>https://www.sudo.ws/man/1.8.15/sudoers.man.html</a:t>
            </a:r>
            <a:endParaRPr lang="en-US">
              <a:ea typeface="+mn-lt"/>
              <a:cs typeface="+mn-lt"/>
            </a:endParaRPr>
          </a:p>
          <a:p>
            <a:r>
              <a:rPr lang="en-US">
                <a:ea typeface="+mn-lt"/>
                <a:cs typeface="+mn-lt"/>
              </a:rPr>
              <a:t>GTFO Bins</a:t>
            </a:r>
          </a:p>
          <a:p>
            <a:pPr lvl="1"/>
            <a:r>
              <a:rPr lang="en-US">
                <a:ea typeface="+mn-lt"/>
                <a:cs typeface="+mn-lt"/>
                <a:hlinkClick r:id="rId6"/>
              </a:rPr>
              <a:t>https://gtfobins.github.io/</a:t>
            </a:r>
            <a:endParaRPr lang="en-US">
              <a:cs typeface="Calibri"/>
            </a:endParaRPr>
          </a:p>
          <a:p>
            <a:r>
              <a:rPr lang="en-US">
                <a:ea typeface="+mn-lt"/>
                <a:cs typeface="+mn-lt"/>
              </a:rPr>
              <a:t>Python Pip </a:t>
            </a:r>
            <a:r>
              <a:rPr lang="en-US" err="1">
                <a:ea typeface="+mn-lt"/>
                <a:cs typeface="+mn-lt"/>
              </a:rPr>
              <a:t>Priv</a:t>
            </a:r>
            <a:r>
              <a:rPr lang="en-US">
                <a:ea typeface="+mn-lt"/>
                <a:cs typeface="+mn-lt"/>
              </a:rPr>
              <a:t> Esc via Sudo</a:t>
            </a:r>
          </a:p>
          <a:p>
            <a:pPr lvl="1"/>
            <a:r>
              <a:rPr lang="en-US">
                <a:ea typeface="+mn-lt"/>
                <a:cs typeface="+mn-lt"/>
                <a:hlinkClick r:id="rId7"/>
              </a:rPr>
              <a:t>https://root4loot.com/post/pip-install-privilege-escalation/</a:t>
            </a:r>
            <a:endParaRPr lang="en-US">
              <a:cs typeface="Calibri"/>
            </a:endParaRPr>
          </a:p>
          <a:p>
            <a:endParaRPr lang="en-US">
              <a:ea typeface="+mn-lt"/>
              <a:cs typeface="+mn-lt"/>
            </a:endParaRPr>
          </a:p>
          <a:p>
            <a:endParaRPr lang="en-US">
              <a:ea typeface="+mn-lt"/>
              <a:cs typeface="+mn-lt"/>
            </a:endParaRPr>
          </a:p>
        </p:txBody>
      </p:sp>
      <p:pic>
        <p:nvPicPr>
          <p:cNvPr id="4" name="Picture 3">
            <a:extLst>
              <a:ext uri="{FF2B5EF4-FFF2-40B4-BE49-F238E27FC236}">
                <a16:creationId xmlns:a16="http://schemas.microsoft.com/office/drawing/2014/main" id="{7BB74828-A6A1-416A-81EF-E08FA3172D58}"/>
              </a:ext>
            </a:extLst>
          </p:cNvPr>
          <p:cNvPicPr>
            <a:picLocks noChangeAspect="1"/>
          </p:cNvPicPr>
          <p:nvPr/>
        </p:nvPicPr>
        <p:blipFill>
          <a:blip r:embed="rId8"/>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3607655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4DAF2-F731-45C2-AE88-0252F8FB0336}"/>
              </a:ext>
            </a:extLst>
          </p:cNvPr>
          <p:cNvSpPr>
            <a:spLocks noGrp="1"/>
          </p:cNvSpPr>
          <p:nvPr>
            <p:ph idx="1"/>
          </p:nvPr>
        </p:nvSpPr>
        <p:spPr>
          <a:xfrm>
            <a:off x="277483" y="182880"/>
            <a:ext cx="11680165" cy="6628284"/>
          </a:xfrm>
        </p:spPr>
        <p:txBody>
          <a:bodyPr vert="horz" lIns="91440" tIns="45720" rIns="91440" bIns="45720" rtlCol="0" anchor="t">
            <a:normAutofit/>
          </a:bodyPr>
          <a:lstStyle/>
          <a:p>
            <a:r>
              <a:rPr lang="en-US" dirty="0" err="1"/>
              <a:t>Sudo</a:t>
            </a:r>
            <a:r>
              <a:rPr lang="en-US" dirty="0"/>
              <a:t> (LD_PRELOAD) (Linux Privilege Escalation) </a:t>
            </a:r>
          </a:p>
          <a:p>
            <a:pPr lvl="1"/>
            <a:r>
              <a:rPr lang="en-US" dirty="0" err="1"/>
              <a:t>Touhid</a:t>
            </a:r>
            <a:r>
              <a:rPr lang="en-US" dirty="0"/>
              <a:t> Shaikh, April 12, 2018:  </a:t>
            </a:r>
            <a:r>
              <a:rPr lang="en-US" dirty="0">
                <a:ea typeface="+mn-lt"/>
                <a:cs typeface="+mn-lt"/>
                <a:hlinkClick r:id="rId2"/>
              </a:rPr>
              <a:t>https://touhidshaikh.com/blog/2018/04/sudo-ld_preload-linux-privilege-escalation/</a:t>
            </a:r>
          </a:p>
          <a:p>
            <a:r>
              <a:rPr lang="en-US" dirty="0" err="1"/>
              <a:t>sudo</a:t>
            </a:r>
            <a:r>
              <a:rPr lang="en-US" dirty="0"/>
              <a:t> 1.8.27 - Security Bypass</a:t>
            </a:r>
            <a:endParaRPr lang="en-US" dirty="0">
              <a:cs typeface="Calibri"/>
            </a:endParaRPr>
          </a:p>
          <a:p>
            <a:pPr lvl="1"/>
            <a:r>
              <a:rPr lang="en-US" dirty="0">
                <a:ea typeface="+mn-lt"/>
                <a:cs typeface="+mn-lt"/>
                <a:hlinkClick r:id="rId3"/>
              </a:rPr>
              <a:t>https://www.exploit-db.com/exploits/47502</a:t>
            </a:r>
            <a:endParaRPr lang="en-US" dirty="0">
              <a:cs typeface="Calibri" panose="020F0502020204030204"/>
            </a:endParaRPr>
          </a:p>
          <a:p>
            <a:r>
              <a:rPr lang="en-US" dirty="0"/>
              <a:t>Abusing SUDO</a:t>
            </a:r>
            <a:endParaRPr lang="en-US" dirty="0">
              <a:ea typeface="+mn-lt"/>
              <a:cs typeface="+mn-lt"/>
            </a:endParaRPr>
          </a:p>
          <a:p>
            <a:pPr lvl="1"/>
            <a:r>
              <a:rPr lang="en-US" dirty="0">
                <a:ea typeface="+mn-lt"/>
                <a:cs typeface="+mn-lt"/>
                <a:hlinkClick r:id="rId4"/>
              </a:rPr>
              <a:t>https://recipeforroot.com/abusing-sudo/</a:t>
            </a:r>
          </a:p>
          <a:p>
            <a:r>
              <a:rPr lang="en-US" dirty="0">
                <a:cs typeface="Calibri"/>
              </a:rPr>
              <a:t>Terminal Pager</a:t>
            </a:r>
          </a:p>
          <a:p>
            <a:pPr lvl="1"/>
            <a:r>
              <a:rPr lang="en-US" dirty="0">
                <a:ea typeface="+mn-lt"/>
                <a:cs typeface="+mn-lt"/>
                <a:hlinkClick r:id="rId5"/>
              </a:rPr>
              <a:t>https://en.wikipedia.org/wiki/Terminal_pager</a:t>
            </a:r>
            <a:endParaRPr lang="en-US" dirty="0">
              <a:ea typeface="+mn-lt"/>
              <a:cs typeface="+mn-lt"/>
            </a:endParaRPr>
          </a:p>
          <a:p>
            <a:r>
              <a:rPr lang="en-US" dirty="0">
                <a:ea typeface="+mn-lt"/>
                <a:cs typeface="+mn-lt"/>
              </a:rPr>
              <a:t>Expect Command</a:t>
            </a:r>
          </a:p>
          <a:p>
            <a:pPr lvl="1"/>
            <a:r>
              <a:rPr lang="en-US" dirty="0">
                <a:ea typeface="+mn-lt"/>
                <a:cs typeface="+mn-lt"/>
                <a:hlinkClick r:id="rId6"/>
              </a:rPr>
              <a:t>https://likegeeks.com/expect-command/</a:t>
            </a:r>
            <a:endParaRPr lang="en-US" dirty="0">
              <a:ea typeface="+mn-lt"/>
              <a:cs typeface="+mn-lt"/>
            </a:endParaRPr>
          </a:p>
          <a:p>
            <a:pPr lvl="1"/>
            <a:r>
              <a:rPr lang="en-US" dirty="0">
                <a:ea typeface="+mn-lt"/>
                <a:cs typeface="+mn-lt"/>
                <a:hlinkClick r:id="rId7"/>
              </a:rPr>
              <a:t>https://linux.die.net/man/1/expect</a:t>
            </a:r>
            <a:endParaRPr lang="en-US" dirty="0">
              <a:ea typeface="+mn-lt"/>
              <a:cs typeface="+mn-lt"/>
            </a:endParaRPr>
          </a:p>
          <a:p>
            <a:pPr lvl="1"/>
            <a:r>
              <a:rPr lang="en-US" dirty="0" err="1"/>
              <a:t>Pentester</a:t>
            </a:r>
            <a:r>
              <a:rPr lang="en-US" dirty="0"/>
              <a:t> Academy </a:t>
            </a:r>
            <a:r>
              <a:rPr lang="en-US" dirty="0" err="1"/>
              <a:t>AttackDefense</a:t>
            </a:r>
            <a:r>
              <a:rPr lang="en-US" dirty="0"/>
              <a:t> Labs</a:t>
            </a:r>
            <a:endParaRPr lang="en-US" dirty="0">
              <a:ea typeface="+mn-lt"/>
              <a:cs typeface="+mn-lt"/>
            </a:endParaRPr>
          </a:p>
          <a:p>
            <a:r>
              <a:rPr lang="en-US" dirty="0">
                <a:ea typeface="+mn-lt"/>
                <a:cs typeface="+mn-lt"/>
              </a:rPr>
              <a:t>GCC –wrapper</a:t>
            </a:r>
          </a:p>
          <a:p>
            <a:pPr lvl="1"/>
            <a:r>
              <a:rPr lang="en-US" dirty="0">
                <a:ea typeface="+mn-lt"/>
                <a:cs typeface="+mn-lt"/>
                <a:hlinkClick r:id="rId8"/>
              </a:rPr>
              <a:t>https://stackoverflow.com/questions/14039669/what-does-gccs-wrapper-flag-do</a:t>
            </a:r>
          </a:p>
          <a:p>
            <a:pPr lvl="1"/>
            <a:endParaRPr lang="en-US" dirty="0">
              <a:ea typeface="+mn-lt"/>
              <a:cs typeface="+mn-lt"/>
            </a:endParaRPr>
          </a:p>
          <a:p>
            <a:pPr lvl="1"/>
            <a:endParaRPr lang="en-US" dirty="0">
              <a:ea typeface="+mn-lt"/>
              <a:cs typeface="+mn-lt"/>
            </a:endParaRPr>
          </a:p>
          <a:p>
            <a:pPr lvl="1"/>
            <a:endParaRPr lang="en-US" dirty="0">
              <a:ea typeface="+mn-lt"/>
              <a:cs typeface="+mn-lt"/>
            </a:endParaRPr>
          </a:p>
          <a:p>
            <a:endParaRPr lang="en-US" dirty="0">
              <a:ea typeface="+mn-lt"/>
              <a:cs typeface="+mn-lt"/>
            </a:endParaRPr>
          </a:p>
          <a:p>
            <a:endParaRPr lang="en-US" dirty="0">
              <a:ea typeface="+mn-lt"/>
              <a:cs typeface="+mn-lt"/>
            </a:endParaRPr>
          </a:p>
        </p:txBody>
      </p:sp>
      <p:pic>
        <p:nvPicPr>
          <p:cNvPr id="4" name="Picture 3">
            <a:extLst>
              <a:ext uri="{FF2B5EF4-FFF2-40B4-BE49-F238E27FC236}">
                <a16:creationId xmlns:a16="http://schemas.microsoft.com/office/drawing/2014/main" id="{1058EA00-11DF-45F8-99FC-7817988D109A}"/>
              </a:ext>
            </a:extLst>
          </p:cNvPr>
          <p:cNvPicPr>
            <a:picLocks noChangeAspect="1"/>
          </p:cNvPicPr>
          <p:nvPr/>
        </p:nvPicPr>
        <p:blipFill>
          <a:blip r:embed="rId9"/>
          <a:stretch>
            <a:fillRect/>
          </a:stretch>
        </p:blipFill>
        <p:spPr>
          <a:xfrm>
            <a:off x="9660194" y="4231470"/>
            <a:ext cx="2531806" cy="1799752"/>
          </a:xfrm>
          <a:prstGeom prst="rect">
            <a:avLst/>
          </a:prstGeom>
        </p:spPr>
      </p:pic>
    </p:spTree>
    <p:extLst>
      <p:ext uri="{BB962C8B-B14F-4D97-AF65-F5344CB8AC3E}">
        <p14:creationId xmlns:p14="http://schemas.microsoft.com/office/powerpoint/2010/main" val="3530788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4DAF2-F731-45C2-AE88-0252F8FB0336}"/>
              </a:ext>
            </a:extLst>
          </p:cNvPr>
          <p:cNvSpPr>
            <a:spLocks noGrp="1"/>
          </p:cNvSpPr>
          <p:nvPr>
            <p:ph idx="1"/>
          </p:nvPr>
        </p:nvSpPr>
        <p:spPr>
          <a:xfrm>
            <a:off x="277483" y="182880"/>
            <a:ext cx="11680165" cy="6628284"/>
          </a:xfrm>
        </p:spPr>
        <p:txBody>
          <a:bodyPr vert="horz" lIns="91440" tIns="45720" rIns="91440" bIns="45720" rtlCol="0" anchor="t">
            <a:normAutofit/>
          </a:bodyPr>
          <a:lstStyle/>
          <a:p>
            <a:r>
              <a:rPr lang="en-US">
                <a:cs typeface="Calibri"/>
              </a:rPr>
              <a:t>LinEnum</a:t>
            </a:r>
          </a:p>
          <a:p>
            <a:pPr lvl="1"/>
            <a:r>
              <a:rPr lang="en-US" dirty="0">
                <a:cs typeface="Calibri"/>
                <a:hlinkClick r:id="rId2"/>
              </a:rPr>
              <a:t>https://github.com/rebootuser/LinEnum</a:t>
            </a:r>
            <a:endParaRPr lang="en-US" dirty="0">
              <a:cs typeface="Calibri"/>
            </a:endParaRPr>
          </a:p>
          <a:p>
            <a:r>
              <a:rPr lang="en-US">
                <a:cs typeface="Calibri"/>
              </a:rPr>
              <a:t>" </a:t>
            </a:r>
            <a:r>
              <a:rPr lang="en-US"/>
              <a:t>Fall of Sudo – A Pwnage Collection" - </a:t>
            </a:r>
            <a:r>
              <a:rPr lang="en-US" dirty="0">
                <a:ea typeface="+mn-lt"/>
                <a:cs typeface="+mn-lt"/>
              </a:rPr>
              <a:t>Quentin Rhoads-Herrera | Offensive Security Manager, CRITICALSTART, May 21, 2018</a:t>
            </a:r>
          </a:p>
          <a:p>
            <a:pPr lvl="1"/>
            <a:r>
              <a:rPr lang="en-US" dirty="0">
                <a:ea typeface="+mn-lt"/>
                <a:cs typeface="+mn-lt"/>
                <a:hlinkClick r:id="rId3"/>
              </a:rPr>
              <a:t>https://www.criticalstart.com/fall-of-sudo-a-pwnage-collection/#:~:text=Finding%20Linux%20servers%20heavily%20reliant,quickly%20become%20security's%20worst%20nightmare</a:t>
            </a:r>
            <a:endParaRPr lang="en-US" dirty="0">
              <a:ea typeface="+mn-lt"/>
              <a:cs typeface="+mn-lt"/>
            </a:endParaRPr>
          </a:p>
          <a:p>
            <a:r>
              <a:rPr lang="en-US" dirty="0"/>
              <a:t>“Is it possible to use </a:t>
            </a:r>
            <a:r>
              <a:rPr lang="en-US" err="1"/>
              <a:t>wget</a:t>
            </a:r>
            <a:r>
              <a:rPr lang="en-US" dirty="0"/>
              <a:t> for copying files in my own system?” - </a:t>
            </a:r>
            <a:r>
              <a:rPr lang="en-US" err="1"/>
              <a:t>Askubuntu</a:t>
            </a:r>
            <a:r>
              <a:rPr lang="en-US" dirty="0"/>
              <a:t> - April 12, 2018:  </a:t>
            </a:r>
            <a:endParaRPr lang="en-US"/>
          </a:p>
          <a:p>
            <a:pPr lvl="1"/>
            <a:r>
              <a:rPr lang="en-US" dirty="0">
                <a:hlinkClick r:id="rId4"/>
              </a:rPr>
              <a:t>https://askubuntu.com/questions/530686/is-it-possible-to-use-wget-for-copying-files-in-my-own-system</a:t>
            </a:r>
            <a:endParaRPr lang="en-US">
              <a:ea typeface="+mn-lt"/>
              <a:cs typeface="+mn-lt"/>
            </a:endParaRPr>
          </a:p>
          <a:p>
            <a:pPr lvl="1"/>
            <a:endParaRPr lang="en-US" dirty="0">
              <a:ea typeface="+mn-lt"/>
              <a:cs typeface="+mn-lt"/>
            </a:endParaRPr>
          </a:p>
          <a:p>
            <a:pPr lvl="1"/>
            <a:endParaRPr lang="en-US" dirty="0">
              <a:ea typeface="+mn-lt"/>
              <a:cs typeface="+mn-lt"/>
            </a:endParaRPr>
          </a:p>
          <a:p>
            <a:endParaRPr lang="en-US" dirty="0">
              <a:ea typeface="+mn-lt"/>
              <a:cs typeface="+mn-lt"/>
            </a:endParaRPr>
          </a:p>
          <a:p>
            <a:endParaRPr lang="en-US" dirty="0">
              <a:ea typeface="+mn-lt"/>
              <a:cs typeface="+mn-lt"/>
            </a:endParaRPr>
          </a:p>
        </p:txBody>
      </p:sp>
      <p:pic>
        <p:nvPicPr>
          <p:cNvPr id="4" name="Picture 3">
            <a:extLst>
              <a:ext uri="{FF2B5EF4-FFF2-40B4-BE49-F238E27FC236}">
                <a16:creationId xmlns:a16="http://schemas.microsoft.com/office/drawing/2014/main" id="{1058EA00-11DF-45F8-99FC-7817988D109A}"/>
              </a:ext>
            </a:extLst>
          </p:cNvPr>
          <p:cNvPicPr>
            <a:picLocks noChangeAspect="1"/>
          </p:cNvPicPr>
          <p:nvPr/>
        </p:nvPicPr>
        <p:blipFill>
          <a:blip r:embed="rId5"/>
          <a:stretch>
            <a:fillRect/>
          </a:stretch>
        </p:blipFill>
        <p:spPr>
          <a:xfrm>
            <a:off x="9602684" y="5007847"/>
            <a:ext cx="2531806" cy="1799752"/>
          </a:xfrm>
          <a:prstGeom prst="rect">
            <a:avLst/>
          </a:prstGeom>
        </p:spPr>
      </p:pic>
    </p:spTree>
    <p:extLst>
      <p:ext uri="{BB962C8B-B14F-4D97-AF65-F5344CB8AC3E}">
        <p14:creationId xmlns:p14="http://schemas.microsoft.com/office/powerpoint/2010/main" val="132665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C48C-BA9F-41A6-9456-AE2C792EB60C}"/>
              </a:ext>
            </a:extLst>
          </p:cNvPr>
          <p:cNvSpPr>
            <a:spLocks noGrp="1"/>
          </p:cNvSpPr>
          <p:nvPr>
            <p:ph type="title"/>
          </p:nvPr>
        </p:nvSpPr>
        <p:spPr>
          <a:xfrm>
            <a:off x="234351" y="1716596"/>
            <a:ext cx="10515600" cy="3208996"/>
          </a:xfrm>
        </p:spPr>
        <p:txBody>
          <a:bodyPr>
            <a:normAutofit/>
          </a:bodyPr>
          <a:lstStyle/>
          <a:p>
            <a:r>
              <a:rPr lang="en-US" sz="8000" b="1" dirty="0">
                <a:latin typeface="Consolas"/>
                <a:cs typeface="Calibri Light"/>
              </a:rPr>
              <a:t>TTPs:~#</a:t>
            </a:r>
            <a:endParaRPr lang="en-US" sz="8000" dirty="0">
              <a:latin typeface="Consolas"/>
              <a:cs typeface="Calibri Light"/>
            </a:endParaRPr>
          </a:p>
        </p:txBody>
      </p:sp>
      <p:pic>
        <p:nvPicPr>
          <p:cNvPr id="3" name="Picture 3" descr="A drawing of a person&#10;&#10;Description automatically generated">
            <a:extLst>
              <a:ext uri="{FF2B5EF4-FFF2-40B4-BE49-F238E27FC236}">
                <a16:creationId xmlns:a16="http://schemas.microsoft.com/office/drawing/2014/main" id="{1D0277B9-AC73-42E0-86B3-1B6144BD381C}"/>
              </a:ext>
            </a:extLst>
          </p:cNvPr>
          <p:cNvPicPr>
            <a:picLocks noChangeAspect="1"/>
          </p:cNvPicPr>
          <p:nvPr/>
        </p:nvPicPr>
        <p:blipFill>
          <a:blip r:embed="rId2"/>
          <a:stretch>
            <a:fillRect/>
          </a:stretch>
        </p:blipFill>
        <p:spPr>
          <a:xfrm>
            <a:off x="5426115" y="2755921"/>
            <a:ext cx="3181610" cy="1136289"/>
          </a:xfrm>
          <a:prstGeom prst="rect">
            <a:avLst/>
          </a:prstGeom>
        </p:spPr>
      </p:pic>
      <p:pic>
        <p:nvPicPr>
          <p:cNvPr id="4" name="Picture 3">
            <a:extLst>
              <a:ext uri="{FF2B5EF4-FFF2-40B4-BE49-F238E27FC236}">
                <a16:creationId xmlns:a16="http://schemas.microsoft.com/office/drawing/2014/main" id="{22C9F683-5C01-48A3-B122-E0AD50CCDDA1}"/>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1014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242947" y="2046913"/>
            <a:ext cx="11592334" cy="4649230"/>
          </a:xfrm>
        </p:spPr>
        <p:txBody>
          <a:bodyPr vert="horz" lIns="91440" tIns="45720" rIns="91440" bIns="45720" rtlCol="0" anchor="t">
            <a:normAutofit/>
          </a:bodyPr>
          <a:lstStyle/>
          <a:p>
            <a:pPr marL="0" indent="0">
              <a:buNone/>
            </a:pPr>
            <a:r>
              <a:rPr lang="en-US" dirty="0">
                <a:ea typeface="+mn-lt"/>
                <a:cs typeface="+mn-lt"/>
              </a:rPr>
              <a:t>"</a:t>
            </a:r>
            <a:r>
              <a:rPr lang="en-US" dirty="0">
                <a:solidFill>
                  <a:srgbClr val="FFFFFF"/>
                </a:solidFill>
                <a:latin typeface="Calibri"/>
                <a:ea typeface="+mn-lt"/>
                <a:cs typeface="+mn-lt"/>
              </a:rPr>
              <a:t> </a:t>
            </a:r>
            <a:r>
              <a:rPr lang="en-US" dirty="0">
                <a:ea typeface="+mn-lt"/>
                <a:cs typeface="+mn-lt"/>
              </a:rPr>
              <a:t>Adversaries may circumvent mechanisms designed to control elevate privileges to gain higher-level permissions. Most modern systems contain native elevation control mechanisms that are intended to limit privileges that a user can perform on a machine. Authorization has to be granted to specific users in order to perform tasks that can be considered of higher risk. An adversary can perform several methods to take advantage of built-in control mechanisms in order to escalate privileges on a system." </a:t>
            </a:r>
            <a:endParaRPr lang="en-US" dirty="0"/>
          </a:p>
          <a:p>
            <a:pPr>
              <a:buFont typeface="Arial,Sans-Serif" panose="020B0604020202020204" pitchFamily="34" charset="0"/>
            </a:pPr>
            <a:endParaRPr lang="en-US" dirty="0">
              <a:ea typeface="+mn-lt"/>
              <a:cs typeface="+mn-lt"/>
            </a:endParaRPr>
          </a:p>
          <a:p>
            <a:r>
              <a:rPr lang="en-US" dirty="0">
                <a:ea typeface="+mn-lt"/>
                <a:cs typeface="+mn-lt"/>
              </a:rPr>
              <a:t>Ref: </a:t>
            </a:r>
            <a:r>
              <a:rPr lang="en-US" dirty="0">
                <a:ea typeface="+mn-lt"/>
                <a:cs typeface="+mn-lt"/>
                <a:hlinkClick r:id="rId2"/>
              </a:rPr>
              <a:t>https://attack.mitre.org/techniques/T1548/003/</a:t>
            </a:r>
          </a:p>
        </p:txBody>
      </p:sp>
      <p:sp>
        <p:nvSpPr>
          <p:cNvPr id="5" name="Title 1">
            <a:extLst>
              <a:ext uri="{FF2B5EF4-FFF2-40B4-BE49-F238E27FC236}">
                <a16:creationId xmlns:a16="http://schemas.microsoft.com/office/drawing/2014/main" id="{B60A30A6-C310-438C-AF00-5F27734ACE02}"/>
              </a:ext>
            </a:extLst>
          </p:cNvPr>
          <p:cNvSpPr txBox="1">
            <a:spLocks/>
          </p:cNvSpPr>
          <p:nvPr/>
        </p:nvSpPr>
        <p:spPr>
          <a:xfrm>
            <a:off x="478766" y="438224"/>
            <a:ext cx="10515600" cy="14299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a:cs typeface="Calibri Light" panose="020F0302020204030204"/>
              </a:rPr>
              <a:t>T1548:</a:t>
            </a:r>
            <a:r>
              <a:rPr lang="en-US" sz="6000">
                <a:ea typeface="+mj-lt"/>
                <a:cs typeface="+mj-lt"/>
              </a:rPr>
              <a:t> Abuse Elevation Control Mechanism</a:t>
            </a:r>
            <a:endParaRPr lang="en-US">
              <a:ea typeface="+mj-lt"/>
              <a:cs typeface="+mj-lt"/>
            </a:endParaRPr>
          </a:p>
        </p:txBody>
      </p:sp>
      <p:pic>
        <p:nvPicPr>
          <p:cNvPr id="4" name="Picture 3">
            <a:extLst>
              <a:ext uri="{FF2B5EF4-FFF2-40B4-BE49-F238E27FC236}">
                <a16:creationId xmlns:a16="http://schemas.microsoft.com/office/drawing/2014/main" id="{86B6F9AD-7F5B-4571-A7E0-BE937BB7F3D3}"/>
              </a:ext>
            </a:extLst>
          </p:cNvPr>
          <p:cNvPicPr>
            <a:picLocks noChangeAspect="1"/>
          </p:cNvPicPr>
          <p:nvPr/>
        </p:nvPicPr>
        <p:blipFill>
          <a:blip r:embed="rId3"/>
          <a:stretch>
            <a:fillRect/>
          </a:stretch>
        </p:blipFill>
        <p:spPr>
          <a:xfrm>
            <a:off x="9660194" y="5058248"/>
            <a:ext cx="2531806" cy="1799752"/>
          </a:xfrm>
          <a:prstGeom prst="rect">
            <a:avLst/>
          </a:prstGeom>
        </p:spPr>
      </p:pic>
    </p:spTree>
    <p:extLst>
      <p:ext uri="{BB962C8B-B14F-4D97-AF65-F5344CB8AC3E}">
        <p14:creationId xmlns:p14="http://schemas.microsoft.com/office/powerpoint/2010/main" val="2367492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2643</TotalTime>
  <Words>4885</Words>
  <Application>Microsoft Office PowerPoint</Application>
  <PresentationFormat>Widescreen</PresentationFormat>
  <Paragraphs>430</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50 Shades of Sudo Abuse</vt:lpstr>
      <vt:lpstr>PowerPoint Presentation</vt:lpstr>
      <vt:lpstr>About: Me</vt:lpstr>
      <vt:lpstr>SUDO:~#</vt:lpstr>
      <vt:lpstr>Crash course Sudo pt 1</vt:lpstr>
      <vt:lpstr>Crash course Sudo pt 2</vt:lpstr>
      <vt:lpstr>Crash course Sudo pt3</vt:lpstr>
      <vt:lpstr>TTPs:~#</vt:lpstr>
      <vt:lpstr>PowerPoint Presentation</vt:lpstr>
      <vt:lpstr>PowerPoint Presentation</vt:lpstr>
      <vt:lpstr>PowerPoint Presentation</vt:lpstr>
      <vt:lpstr>SUDOERS:~#</vt:lpstr>
      <vt:lpstr>Super high level Sudoers pt1</vt:lpstr>
      <vt:lpstr>Super high level Sudoers pt2</vt:lpstr>
      <vt:lpstr>Sudoers pt1</vt:lpstr>
      <vt:lpstr>Sudoers pt2</vt:lpstr>
      <vt:lpstr>Sudoers pt3</vt:lpstr>
      <vt:lpstr>Sudoers pt4</vt:lpstr>
      <vt:lpstr>Sudoers pt5</vt:lpstr>
      <vt:lpstr>Sudoers pt6</vt:lpstr>
      <vt:lpstr>ENUMERATION:~#</vt:lpstr>
      <vt:lpstr>Manually</vt:lpstr>
      <vt:lpstr>EXAMPLES:~#</vt:lpstr>
      <vt:lpstr>PowerPoint Presentation</vt:lpstr>
      <vt:lpstr>Overall avenues of adventures</vt:lpstr>
      <vt:lpstr>Get creative and inventive</vt:lpstr>
      <vt:lpstr>PowerPoint Presentation</vt:lpstr>
      <vt:lpstr>1    Low hanging fruit: Open Sudo</vt:lpstr>
      <vt:lpstr>1    Low hanging fruit: App Abuse pt1</vt:lpstr>
      <vt:lpstr>1   Low hanging fruit: App Abuse pt2 </vt:lpstr>
      <vt:lpstr>1    Low hanging fruit: App Abuse pt2 cont.</vt:lpstr>
      <vt:lpstr>1   Low hanging fruit: App Abuse pt3 (leveraging bugs)</vt:lpstr>
      <vt:lpstr>PowerPoint Presentation</vt:lpstr>
      <vt:lpstr>PowerPoint Presentation</vt:lpstr>
      <vt:lpstr>2.    Abusing Pagers</vt:lpstr>
      <vt:lpstr>2.    Abusing Pagers</vt:lpstr>
      <vt:lpstr>PowerPoint Presentation</vt:lpstr>
      <vt:lpstr>PowerPoint Presentation</vt:lpstr>
      <vt:lpstr>3.    Cron Abuse</vt:lpstr>
      <vt:lpstr>PowerPoint Presentation</vt:lpstr>
      <vt:lpstr>PowerPoint Presentation</vt:lpstr>
      <vt:lpstr>4.    LD_PRELOAD pt1</vt:lpstr>
      <vt:lpstr>4.    LD_PRELOAD pt2</vt:lpstr>
      <vt:lpstr>PowerPoint Presentation</vt:lpstr>
      <vt:lpstr>PowerPoint Presentation</vt:lpstr>
      <vt:lpstr>5.    Abusing Installers (pip, apt-get, etc)</vt:lpstr>
      <vt:lpstr>5.    Abusing Installers (pip, apt-get, etc)</vt:lpstr>
      <vt:lpstr>PowerPoint Presentation</vt:lpstr>
      <vt:lpstr>PowerPoint Presentation</vt:lpstr>
      <vt:lpstr>6.  Misconfigured executable path in Sudoers (wildcards) pt1</vt:lpstr>
      <vt:lpstr>6.  Misconfigured executable path in Sudoers (wildcards) pt2</vt:lpstr>
      <vt:lpstr>6.  Misconfigured secure_path in sudoers</vt:lpstr>
      <vt:lpstr>PowerPoint Presentation</vt:lpstr>
      <vt:lpstr>PowerPoint Presentation</vt:lpstr>
      <vt:lpstr>7.  Abusing editors(vim, nano, sudoedit) pt1</vt:lpstr>
      <vt:lpstr>7.  Abusing editors(vim, nano, sudoedit) pt2</vt:lpstr>
      <vt:lpstr>PowerPoint Presentation</vt:lpstr>
      <vt:lpstr>PowerPoint Presentation</vt:lpstr>
      <vt:lpstr>8.  CVE-2019-18634: Pwdfeedback </vt:lpstr>
      <vt:lpstr>PowerPoint Presentation</vt:lpstr>
      <vt:lpstr>PowerPoint Presentation</vt:lpstr>
      <vt:lpstr>9.  Overcoming Limited Shells pt1</vt:lpstr>
      <vt:lpstr>9.  Overcoming Limited Shells pt2</vt:lpstr>
      <vt:lpstr>9.  Overcoming Limited Shells pt3</vt:lpstr>
      <vt:lpstr>PowerPoint Presentation</vt:lpstr>
      <vt:lpstr>PowerPoint Presentation</vt:lpstr>
      <vt:lpstr>10.  CVE-2019-14287: security bypass</vt:lpstr>
      <vt:lpstr>PowerPoint Presentation</vt:lpstr>
      <vt:lpstr>Recap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Tyler Boykin</cp:lastModifiedBy>
  <cp:revision>647</cp:revision>
  <dcterms:created xsi:type="dcterms:W3CDTF">2020-04-14T01:52:07Z</dcterms:created>
  <dcterms:modified xsi:type="dcterms:W3CDTF">2020-08-08T04:40:56Z</dcterms:modified>
</cp:coreProperties>
</file>