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Nunit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Nunito-bold.fntdata"/><Relationship Id="rId21" Type="http://schemas.openxmlformats.org/officeDocument/2006/relationships/slide" Target="slides/slide16.xml"/><Relationship Id="rId65" Type="http://schemas.openxmlformats.org/officeDocument/2006/relationships/font" Target="fonts/Nunito-regular.fntdata"/><Relationship Id="rId24" Type="http://schemas.openxmlformats.org/officeDocument/2006/relationships/slide" Target="slides/slide19.xml"/><Relationship Id="rId68" Type="http://schemas.openxmlformats.org/officeDocument/2006/relationships/font" Target="fonts/Nunito-boldItalic.fntdata"/><Relationship Id="rId23" Type="http://schemas.openxmlformats.org/officeDocument/2006/relationships/slide" Target="slides/slide18.xml"/><Relationship Id="rId67" Type="http://schemas.openxmlformats.org/officeDocument/2006/relationships/font" Target="fonts/Nunito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cc249c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cc249c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b7abaa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b7abaa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b7abaa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b7abaa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c2193ae1_1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c2193ae1_1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9aa67ec0_5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9aa67ec0_5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cd1c856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cd1c856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9aa67ec0_5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9aa67ec0_5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b7abaa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b7abaa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53dd3b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53dd3b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b7abaa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b7abaa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b7aba64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b7aba64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c56e96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c56e96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b7abaa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b7abaa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b7abaa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4b7abaa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49aa67ec0_5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49aa67ec0_5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b7abaa2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b7abaa2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9aa67ec0_5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9aa67ec0_5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55151efa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55151efa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b7abaa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b7abaa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9143e5d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9143e5d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9143e5d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49143e5d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9aa67ec0_5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9aa67ec0_5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b7abaa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b7abaa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4cc249c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4cc249c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cc249c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cc249c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b7abaa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b7abaa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49aa67ec0_5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49aa67ec0_5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9aa67ec0_5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9aa67ec0_5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cd1c856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cd1c856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547d4ee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547d4ee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547d4ee6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547d4ee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47d4ee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547d4ee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c2193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c2193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47d4ee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47d4ee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47d4ee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47d4ee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547d4ee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547d4ee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547d4ee6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547d4ee6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547d4ee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547d4ee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49aa67ec0_5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49aa67ec0_5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4b7abaa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4b7abaa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552f9b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552f9b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552f9b9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552f9b9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552f9b9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552f9b9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b7aba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b7aba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552f9b9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552f9b9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552f9b9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552f9b9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552f9b9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552f9b9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552f9b9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552f9b9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552f9b9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552f9b9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9143e5d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9143e5d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49143e5d3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49143e5d3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9143e5d3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9143e5d3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49143e5d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49143e5d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49143e5d3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49143e5d3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b7abaa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b7abaa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b7abaa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b7abaa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c2193ae1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c2193ae1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c2193ae1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c2193ae1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gaasedelen/lighthouse/tree/master/coverage/pin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ecurity.googleblog.com/2017/10/behind-masq-yet-more-dns-and-dhcp.html" TargetMode="External"/><Relationship Id="rId4" Type="http://schemas.openxmlformats.org/officeDocument/2006/relationships/hyperlink" Target="https://github.com/hugsy/gef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ithub.com/guyinatuxedo/dns-fuzzer" TargetMode="External"/><Relationship Id="rId4" Type="http://schemas.openxmlformats.org/officeDocument/2006/relationships/hyperlink" Target="https://github.com/guyinatuxedo/ctf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09225" y="1377900"/>
            <a:ext cx="7315200" cy="16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155CC"/>
                </a:solidFill>
              </a:rPr>
              <a:t>Finding Bugs: How to Write a Fuzzer</a:t>
            </a:r>
            <a:endParaRPr sz="4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Session Based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25" y="1600200"/>
            <a:ext cx="60787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625" y="2404400"/>
            <a:ext cx="6078725" cy="2317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2"/>
          <p:cNvCxnSpPr>
            <a:stCxn id="182" idx="2"/>
            <a:endCxn id="183" idx="0"/>
          </p:cNvCxnSpPr>
          <p:nvPr/>
        </p:nvCxnSpPr>
        <p:spPr>
          <a:xfrm>
            <a:off x="4571988" y="1971675"/>
            <a:ext cx="0" cy="4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Corrupters</a:t>
            </a:r>
            <a:endParaRPr sz="6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914400" y="685800"/>
            <a:ext cx="72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Corrupting Data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Buffer Overflow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Insert Large String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Format String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Insert Format Strings like “%n”</a:t>
            </a:r>
            <a:endParaRPr sz="2400">
              <a:solidFill>
                <a:srgbClr val="1155CC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914400" y="685800"/>
            <a:ext cx="72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Corrupting Data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Signed / Unsigned Integer Bugs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Insert really large / small integers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Flipping Bits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Helpful when dealing with single byte values</a:t>
            </a:r>
            <a:endParaRPr sz="2400">
              <a:solidFill>
                <a:srgbClr val="1155C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914400" y="685800"/>
            <a:ext cx="72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Corrupting Data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Parsing errors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Insert delimiters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Insert multiple copies 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Leave it out</a:t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Corrupt just one thing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Most of the time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Other 5% of the time go wild</a:t>
            </a:r>
            <a:endParaRPr sz="3600">
              <a:solidFill>
                <a:srgbClr val="1155CC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914400" y="685800"/>
            <a:ext cx="72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Corrupting Data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Crash Detection and Replay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914400" y="685800"/>
            <a:ext cx="72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Crash Detection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914400" y="1600200"/>
            <a:ext cx="73152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Monitor pid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Send null signal (signal 0)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TCP Handshake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Try to establish TCP connection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Monitor output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Not reliable</a:t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Seeds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Random function uses seed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Sequence based on seed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Same seed same sequence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914400" y="685800"/>
            <a:ext cx="7410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Crash Replay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New seed for each fuzzing iteration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Dump seeds upon crash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Same seeds same behavior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14400" y="685800"/>
            <a:ext cx="7315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0000"/>
                </a:solidFill>
              </a:rPr>
              <a:t>What’s a Bug?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A mistake in code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Allows for unintended functionality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Fuzzer Validation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914400" y="685800"/>
            <a:ext cx="72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Does the fuzzer work?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914400" y="1600200"/>
            <a:ext cx="66477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Char char="●"/>
            </a:pPr>
            <a:r>
              <a:rPr lang="en" sz="3000">
                <a:solidFill>
                  <a:srgbClr val="1155CC"/>
                </a:solidFill>
              </a:rPr>
              <a:t>Bugs Found </a:t>
            </a:r>
            <a:endParaRPr sz="2400">
              <a:solidFill>
                <a:srgbClr val="1155CC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000"/>
              <a:buChar char="●"/>
            </a:pPr>
            <a:r>
              <a:rPr lang="en" sz="3000">
                <a:solidFill>
                  <a:srgbClr val="1155CC"/>
                </a:solidFill>
              </a:rPr>
              <a:t>Code Coverage </a:t>
            </a:r>
            <a:endParaRPr sz="30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How many code paths is it missing?</a:t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914400" y="685800"/>
            <a:ext cx="7171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Finding Bugs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914400" y="1600200"/>
            <a:ext cx="7505700" cy="3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Can it find N - Days?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https://www.exploit-db.com/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Can it pwn easy-ish targets?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https://github.com/</a:t>
            </a:r>
            <a:endParaRPr sz="24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How many?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Common targets 5-10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Less common, it depends</a:t>
            </a:r>
            <a:endParaRPr sz="3600">
              <a:solidFill>
                <a:srgbClr val="1155CC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1155CC"/>
              </a:solidFill>
            </a:endParaRPr>
          </a:p>
        </p:txBody>
      </p:sp>
      <p:sp>
        <p:nvSpPr>
          <p:cNvPr id="259" name="Google Shape;259;p35"/>
          <p:cNvSpPr txBox="1"/>
          <p:nvPr>
            <p:ph type="title"/>
          </p:nvPr>
        </p:nvSpPr>
        <p:spPr>
          <a:xfrm>
            <a:off x="914400" y="685800"/>
            <a:ext cx="7171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Finding Bugs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946175" y="685800"/>
            <a:ext cx="66531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Code Coverage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How much are you hitting?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How much are you missing?</a:t>
            </a:r>
            <a:endParaRPr sz="2400"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155CC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Non-Target Specific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80-95%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Target-Specific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90-100%</a:t>
            </a:r>
            <a:endParaRPr sz="2400">
              <a:solidFill>
                <a:srgbClr val="1155CC"/>
              </a:solidFill>
            </a:endParaRPr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914400" y="685800"/>
            <a:ext cx="6653100" cy="9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Code Coverage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gcov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Built into gcc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Compile it with gcov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Source code required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914400" y="685800"/>
            <a:ext cx="73152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gcov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914400" y="1600200"/>
            <a:ext cx="73152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Compile</a:t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Run</a:t>
            </a:r>
            <a:endParaRPr sz="2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284" name="Google Shape;284;p39"/>
          <p:cNvCxnSpPr/>
          <p:nvPr/>
        </p:nvCxnSpPr>
        <p:spPr>
          <a:xfrm>
            <a:off x="4564513" y="2067450"/>
            <a:ext cx="75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713" y="2571750"/>
            <a:ext cx="6839126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438" y="3927150"/>
            <a:ext cx="6839126" cy="26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9"/>
          <p:cNvCxnSpPr/>
          <p:nvPr/>
        </p:nvCxnSpPr>
        <p:spPr>
          <a:xfrm>
            <a:off x="4568250" y="3422838"/>
            <a:ext cx="75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914400" y="1600200"/>
            <a:ext cx="7315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Check Coverage</a:t>
            </a:r>
            <a:endParaRPr sz="2400">
              <a:solidFill>
                <a:srgbClr val="1155CC"/>
              </a:solidFill>
            </a:endParaRPr>
          </a:p>
        </p:txBody>
      </p:sp>
      <p:sp>
        <p:nvSpPr>
          <p:cNvPr id="293" name="Google Shape;293;p40"/>
          <p:cNvSpPr txBox="1"/>
          <p:nvPr>
            <p:ph type="title"/>
          </p:nvPr>
        </p:nvSpPr>
        <p:spPr>
          <a:xfrm>
            <a:off x="914400" y="685800"/>
            <a:ext cx="73152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gcov</a:t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38" y="2571750"/>
            <a:ext cx="6839124" cy="121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0"/>
          <p:cNvCxnSpPr/>
          <p:nvPr/>
        </p:nvCxnSpPr>
        <p:spPr>
          <a:xfrm>
            <a:off x="4568250" y="2067438"/>
            <a:ext cx="750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50" y="208025"/>
            <a:ext cx="6469501" cy="47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914400" y="685800"/>
            <a:ext cx="72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Why Bugs Matter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Give attacker program control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Attack Software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Make Software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914400" y="685800"/>
            <a:ext cx="7116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lighthouse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311700" y="1600200"/>
            <a:ext cx="85206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Markus Gaasedelen</a:t>
            </a:r>
            <a:endParaRPr sz="3600">
              <a:solidFill>
                <a:srgbClr val="1155CC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○"/>
            </a:pPr>
            <a:r>
              <a:rPr lang="en" sz="1300" u="sng">
                <a:solidFill>
                  <a:srgbClr val="1155CC"/>
                </a:solidFill>
                <a:hlinkClick r:id="rId3"/>
              </a:rPr>
              <a:t>https://github.com/gaasedelen/lighthouse/tree/master/coverage/pin</a:t>
            </a:r>
            <a:endParaRPr sz="13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Uses Intel Pin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Framework for creation of binary analysis tools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Plugin to Binja/IDA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No Source Code needed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50" y="1885770"/>
            <a:ext cx="6839100" cy="252475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>
            <p:ph type="title"/>
          </p:nvPr>
        </p:nvSpPr>
        <p:spPr>
          <a:xfrm>
            <a:off x="914400" y="685800"/>
            <a:ext cx="7116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lighthouse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914400" y="685800"/>
            <a:ext cx="7216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Target specific fuzzer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Does it support the entire protocol?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All record types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Dns cookies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M</a:t>
            </a:r>
            <a:r>
              <a:rPr lang="en" sz="2400">
                <a:solidFill>
                  <a:srgbClr val="1155CC"/>
                </a:solidFill>
              </a:rPr>
              <a:t>ulti-question queries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Zone transfers (axfr)</a:t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</a:rPr>
              <a:t> </a:t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Is there more to the attack surface?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Structured Exception Handling (SEH)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Additional commands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Other protocols</a:t>
            </a:r>
            <a:endParaRPr sz="2400">
              <a:solidFill>
                <a:srgbClr val="1155CC"/>
              </a:solidFill>
            </a:endParaRPr>
          </a:p>
        </p:txBody>
      </p:sp>
      <p:sp>
        <p:nvSpPr>
          <p:cNvPr id="331" name="Google Shape;331;p46"/>
          <p:cNvSpPr txBox="1"/>
          <p:nvPr>
            <p:ph type="title"/>
          </p:nvPr>
        </p:nvSpPr>
        <p:spPr>
          <a:xfrm>
            <a:off x="914400" y="685800"/>
            <a:ext cx="7216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Target specific fuzzer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Rfc adherence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Does it do what it’s supposed to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If not, this is where the fun starts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37" name="Google Shape;337;p47"/>
          <p:cNvSpPr txBox="1"/>
          <p:nvPr>
            <p:ph type="title"/>
          </p:nvPr>
        </p:nvSpPr>
        <p:spPr>
          <a:xfrm>
            <a:off x="914400" y="685800"/>
            <a:ext cx="7216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Target specific fuzzer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Fuzzing Rate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Don’t bury your target with inputs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If it can only handle 100 inputs a second, don’t send 1,000 inputs a second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Will lead to issues with crash replay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Fuzzer thinks it crashed it on seed 40,000, when it crashed it on seed 20,000</a:t>
            </a:r>
            <a:endParaRPr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Will my fuzzer exhaust all possible inputs?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Inputs Per Day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10 inputs per second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600 inputs per minute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36000 inputs per hour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864000 inputs per day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Combinations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Header: ID				- 0xffff (65535)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Header: Flags			- 160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Header: Qdcount		</a:t>
            </a:r>
            <a:r>
              <a:rPr lang="en" sz="3600">
                <a:solidFill>
                  <a:srgbClr val="1155CC"/>
                </a:solidFill>
              </a:rPr>
              <a:t>-0xffff (65535)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13" y="3429000"/>
            <a:ext cx="7296174" cy="12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25" y="2057400"/>
            <a:ext cx="7296150" cy="118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4000" y="685800"/>
            <a:ext cx="7296000" cy="11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Combinations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Header: Ancount		- 0xffff (65535)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Header: Nscount		</a:t>
            </a:r>
            <a:r>
              <a:rPr lang="en" sz="3600">
                <a:solidFill>
                  <a:srgbClr val="1155CC"/>
                </a:solidFill>
              </a:rPr>
              <a:t>- 0xffff (65535)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Header: Arcount		</a:t>
            </a:r>
            <a:r>
              <a:rPr lang="en" sz="3600">
                <a:solidFill>
                  <a:srgbClr val="1155CC"/>
                </a:solidFill>
              </a:rPr>
              <a:t>- 0xffff (65535)</a:t>
            </a:r>
            <a:endParaRPr sz="36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Combinations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72" name="Google Shape;372;p53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Question: QName	- 5100 (len 20)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Question: QType		- 0xffff (65535)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Question: QClass		- 0xffff (65535)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Combinations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155CC"/>
                </a:solidFill>
              </a:rPr>
              <a:t>65535 * 160 * 65535 * 65535 * 65535 * 65535 * 5100 * 65535 * 65535</a:t>
            </a:r>
            <a:endParaRPr sz="36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155CC"/>
                </a:solidFill>
              </a:rPr>
              <a:t>=</a:t>
            </a:r>
            <a:endParaRPr sz="36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1155CC"/>
                </a:solidFill>
              </a:rPr>
              <a:t>42365263502777049134903*10^16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Not Going to Happen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How long at that rate?</a:t>
            </a:r>
            <a:endParaRPr sz="3600">
              <a:solidFill>
                <a:srgbClr val="1155CC"/>
              </a:solidFill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○"/>
            </a:pPr>
            <a:r>
              <a:rPr lang="en" sz="3600">
                <a:solidFill>
                  <a:srgbClr val="1155CC"/>
                </a:solidFill>
              </a:rPr>
              <a:t>1.34 * 10^31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What if we sent 1,000,000 a second?</a:t>
            </a:r>
            <a:endParaRPr sz="3600">
              <a:solidFill>
                <a:srgbClr val="1155CC"/>
              </a:solidFill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○"/>
            </a:pPr>
            <a:r>
              <a:rPr lang="en" sz="3600">
                <a:solidFill>
                  <a:srgbClr val="1155CC"/>
                </a:solidFill>
              </a:rPr>
              <a:t>1.35 * 10^25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Lowball Figure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Didn’t include corrupters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Didn’t include zone transfers (axfr)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Didn’t include dns cookies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Actual number is a lot higher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Demo Time!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>
            <p:ph type="title"/>
          </p:nvPr>
        </p:nvSpPr>
        <p:spPr>
          <a:xfrm>
            <a:off x="914400" y="685800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Debugging a Crash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401" name="Google Shape;401;p58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Target DNSMasq 2.77</a:t>
            </a:r>
            <a:endParaRPr sz="3600">
              <a:solidFill>
                <a:srgbClr val="1155CC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○"/>
            </a:pPr>
            <a:r>
              <a:rPr lang="en" sz="13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https://security.googleblog.com/2017/10/behind-masq-yet-more-dns-and-dhcp.html</a:t>
            </a:r>
            <a:endParaRPr sz="13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I’m going to be using binja/gdb-gef</a:t>
            </a:r>
            <a:endParaRPr sz="3600">
              <a:solidFill>
                <a:srgbClr val="1155CC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○"/>
            </a:pPr>
            <a:r>
              <a:rPr lang="en" sz="1300" u="sng">
                <a:solidFill>
                  <a:srgbClr val="1155CC"/>
                </a:solidFill>
                <a:hlinkClick r:id="rId4"/>
              </a:rPr>
              <a:t>https://github.com/hugsy/gef</a:t>
            </a:r>
            <a:endParaRPr sz="1300">
              <a:solidFill>
                <a:srgbClr val="1155CC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○"/>
            </a:pPr>
            <a:r>
              <a:rPr lang="en" sz="1300">
                <a:solidFill>
                  <a:srgbClr val="1155CC"/>
                </a:solidFill>
              </a:rPr>
              <a:t>https://binary.ninja/</a:t>
            </a:r>
            <a:endParaRPr sz="13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914400" y="685800"/>
            <a:ext cx="724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a fuzzer do?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Finds bugs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Spams inputs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Waits for crash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Questions?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Try it Out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468" name="Google Shape;468;p68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Try fuzzing DNSMasq 2.77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CTF challenge specifically made to go with this talk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Write your own fuzzer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Special Thanks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474" name="Google Shape;474;p69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Scott Devault \ Jonathan Grimm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Got me interested in infosec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Hack@ucf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Helped me take my first couple of steps in infosec</a:t>
            </a:r>
            <a:endParaRPr sz="24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Raytheon SI (Center of Innovation)</a:t>
            </a:r>
            <a:endParaRPr sz="36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Teaching me most of the stuff I said here</a:t>
            </a:r>
            <a:endParaRPr sz="2400">
              <a:solidFill>
                <a:srgbClr val="1155CC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0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Projects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480" name="Google Shape;480;p70"/>
          <p:cNvSpPr txBox="1"/>
          <p:nvPr>
            <p:ph idx="1" type="body"/>
          </p:nvPr>
        </p:nvSpPr>
        <p:spPr>
          <a:xfrm>
            <a:off x="914400" y="1600200"/>
            <a:ext cx="75057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DNS Fuzzer</a:t>
            </a:r>
            <a:endParaRPr sz="3600">
              <a:solidFill>
                <a:srgbClr val="1155CC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○"/>
            </a:pPr>
            <a:r>
              <a:rPr lang="en" sz="13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https://github.com/guyinatuxedo/dns-fuzzer</a:t>
            </a:r>
            <a:endParaRPr sz="13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Other projects</a:t>
            </a:r>
            <a:endParaRPr sz="13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Ctf writeups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2400">
                <a:solidFill>
                  <a:srgbClr val="1155CC"/>
                </a:solidFill>
              </a:rPr>
              <a:t>Emulator / debugger</a:t>
            </a:r>
            <a:endParaRPr sz="2400">
              <a:solidFill>
                <a:srgbClr val="1155CC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○"/>
            </a:pPr>
            <a:r>
              <a:rPr lang="en" sz="13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https://github.com/guyinatuxedo</a:t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1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Who is This Guy?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486" name="Google Shape;486;p71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</a:pPr>
            <a:r>
              <a:rPr lang="en" sz="2400">
                <a:solidFill>
                  <a:srgbClr val="1155CC"/>
                </a:solidFill>
              </a:rPr>
              <a:t>College Student</a:t>
            </a:r>
            <a:endParaRPr sz="2400">
              <a:solidFill>
                <a:srgbClr val="1155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</a:pPr>
            <a:r>
              <a:rPr lang="en" sz="2400">
                <a:solidFill>
                  <a:srgbClr val="1155CC"/>
                </a:solidFill>
              </a:rPr>
              <a:t>Worked at Raytheon SI, and a couple other places</a:t>
            </a:r>
            <a:endParaRPr sz="2400">
              <a:solidFill>
                <a:srgbClr val="1155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</a:pPr>
            <a:r>
              <a:rPr lang="en" sz="2400">
                <a:solidFill>
                  <a:srgbClr val="1155CC"/>
                </a:solidFill>
              </a:rPr>
              <a:t>Used to do CCDC, now just CTFs</a:t>
            </a:r>
            <a:endParaRPr sz="2400">
              <a:solidFill>
                <a:srgbClr val="1155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</a:pPr>
            <a:r>
              <a:rPr lang="en" sz="2400">
                <a:solidFill>
                  <a:srgbClr val="1155CC"/>
                </a:solidFill>
              </a:rPr>
              <a:t>Spends most of my time staring at assembly</a:t>
            </a:r>
            <a:endParaRPr sz="2400">
              <a:solidFill>
                <a:srgbClr val="1155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</a:pPr>
            <a:r>
              <a:rPr lang="en" sz="2400">
                <a:solidFill>
                  <a:srgbClr val="1155CC"/>
                </a:solidFill>
              </a:rPr>
              <a:t>Twitter: @aguyinatux </a:t>
            </a:r>
            <a:endParaRPr sz="2400">
              <a:solidFill>
                <a:srgbClr val="1155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</a:pPr>
            <a:r>
              <a:rPr lang="en" sz="2400">
                <a:solidFill>
                  <a:srgbClr val="1155CC"/>
                </a:solidFill>
              </a:rPr>
              <a:t>Just a guy, who’s not in a tuxedo</a:t>
            </a:r>
            <a:endParaRPr sz="24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914400" y="685800"/>
            <a:ext cx="72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Path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A branch of code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Can be controlled with conditional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50" y="208025"/>
            <a:ext cx="6469501" cy="4727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914400" y="685800"/>
            <a:ext cx="72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Important Thing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914400" y="16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Send valid data</a:t>
            </a:r>
            <a:endParaRPr sz="3600">
              <a:solidFill>
                <a:srgbClr val="1155CC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3600"/>
              <a:buChar char="●"/>
            </a:pPr>
            <a:r>
              <a:rPr lang="en" sz="3600">
                <a:solidFill>
                  <a:srgbClr val="1155CC"/>
                </a:solidFill>
              </a:rPr>
              <a:t>Interact like valid client</a:t>
            </a:r>
            <a:endParaRPr sz="3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914400" y="685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Important Thing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00" y="2057400"/>
            <a:ext cx="7307600" cy="18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