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7" r:id="rId11"/>
    <p:sldId id="265" r:id="rId12"/>
    <p:sldId id="266"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705B712-C497-482B-BDFA-DF8EFFCA11A4}"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D7EFE-71EE-442D-B439-4ADC6D0A95B9}" type="slidenum">
              <a:rPr lang="en-IN" smtClean="0"/>
              <a:t>‹#›</a:t>
            </a:fld>
            <a:endParaRPr lang="en-IN"/>
          </a:p>
        </p:txBody>
      </p:sp>
    </p:spTree>
    <p:extLst>
      <p:ext uri="{BB962C8B-B14F-4D97-AF65-F5344CB8AC3E}">
        <p14:creationId xmlns:p14="http://schemas.microsoft.com/office/powerpoint/2010/main" val="690302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705B712-C497-482B-BDFA-DF8EFFCA11A4}"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D7EFE-71EE-442D-B439-4ADC6D0A95B9}" type="slidenum">
              <a:rPr lang="en-IN" smtClean="0"/>
              <a:t>‹#›</a:t>
            </a:fld>
            <a:endParaRPr lang="en-IN"/>
          </a:p>
        </p:txBody>
      </p:sp>
    </p:spTree>
    <p:extLst>
      <p:ext uri="{BB962C8B-B14F-4D97-AF65-F5344CB8AC3E}">
        <p14:creationId xmlns:p14="http://schemas.microsoft.com/office/powerpoint/2010/main" val="1664620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705B712-C497-482B-BDFA-DF8EFFCA11A4}"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D7EFE-71EE-442D-B439-4ADC6D0A95B9}" type="slidenum">
              <a:rPr lang="en-IN" smtClean="0"/>
              <a:t>‹#›</a:t>
            </a:fld>
            <a:endParaRPr lang="en-IN"/>
          </a:p>
        </p:txBody>
      </p:sp>
    </p:spTree>
    <p:extLst>
      <p:ext uri="{BB962C8B-B14F-4D97-AF65-F5344CB8AC3E}">
        <p14:creationId xmlns:p14="http://schemas.microsoft.com/office/powerpoint/2010/main" val="3374515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705B712-C497-482B-BDFA-DF8EFFCA11A4}"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D7EFE-71EE-442D-B439-4ADC6D0A95B9}" type="slidenum">
              <a:rPr lang="en-IN" smtClean="0"/>
              <a:t>‹#›</a:t>
            </a:fld>
            <a:endParaRPr lang="en-IN"/>
          </a:p>
        </p:txBody>
      </p:sp>
    </p:spTree>
    <p:extLst>
      <p:ext uri="{BB962C8B-B14F-4D97-AF65-F5344CB8AC3E}">
        <p14:creationId xmlns:p14="http://schemas.microsoft.com/office/powerpoint/2010/main" val="282087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05B712-C497-482B-BDFA-DF8EFFCA11A4}"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D7EFE-71EE-442D-B439-4ADC6D0A95B9}" type="slidenum">
              <a:rPr lang="en-IN" smtClean="0"/>
              <a:t>‹#›</a:t>
            </a:fld>
            <a:endParaRPr lang="en-IN"/>
          </a:p>
        </p:txBody>
      </p:sp>
    </p:spTree>
    <p:extLst>
      <p:ext uri="{BB962C8B-B14F-4D97-AF65-F5344CB8AC3E}">
        <p14:creationId xmlns:p14="http://schemas.microsoft.com/office/powerpoint/2010/main" val="3042577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705B712-C497-482B-BDFA-DF8EFFCA11A4}"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5D7EFE-71EE-442D-B439-4ADC6D0A95B9}" type="slidenum">
              <a:rPr lang="en-IN" smtClean="0"/>
              <a:t>‹#›</a:t>
            </a:fld>
            <a:endParaRPr lang="en-IN"/>
          </a:p>
        </p:txBody>
      </p:sp>
    </p:spTree>
    <p:extLst>
      <p:ext uri="{BB962C8B-B14F-4D97-AF65-F5344CB8AC3E}">
        <p14:creationId xmlns:p14="http://schemas.microsoft.com/office/powerpoint/2010/main" val="2606437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705B712-C497-482B-BDFA-DF8EFFCA11A4}" type="datetimeFigureOut">
              <a:rPr lang="en-IN" smtClean="0"/>
              <a:t>06-09-2020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5D7EFE-71EE-442D-B439-4ADC6D0A95B9}" type="slidenum">
              <a:rPr lang="en-IN" smtClean="0"/>
              <a:t>‹#›</a:t>
            </a:fld>
            <a:endParaRPr lang="en-IN"/>
          </a:p>
        </p:txBody>
      </p:sp>
    </p:spTree>
    <p:extLst>
      <p:ext uri="{BB962C8B-B14F-4D97-AF65-F5344CB8AC3E}">
        <p14:creationId xmlns:p14="http://schemas.microsoft.com/office/powerpoint/2010/main" val="121882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705B712-C497-482B-BDFA-DF8EFFCA11A4}" type="datetimeFigureOut">
              <a:rPr lang="en-IN" smtClean="0"/>
              <a:t>06-09-2020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5D7EFE-71EE-442D-B439-4ADC6D0A95B9}" type="slidenum">
              <a:rPr lang="en-IN" smtClean="0"/>
              <a:t>‹#›</a:t>
            </a:fld>
            <a:endParaRPr lang="en-IN"/>
          </a:p>
        </p:txBody>
      </p:sp>
    </p:spTree>
    <p:extLst>
      <p:ext uri="{BB962C8B-B14F-4D97-AF65-F5344CB8AC3E}">
        <p14:creationId xmlns:p14="http://schemas.microsoft.com/office/powerpoint/2010/main" val="4212687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05B712-C497-482B-BDFA-DF8EFFCA11A4}" type="datetimeFigureOut">
              <a:rPr lang="en-IN" smtClean="0"/>
              <a:t>06-09-2020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5D7EFE-71EE-442D-B439-4ADC6D0A95B9}" type="slidenum">
              <a:rPr lang="en-IN" smtClean="0"/>
              <a:t>‹#›</a:t>
            </a:fld>
            <a:endParaRPr lang="en-IN"/>
          </a:p>
        </p:txBody>
      </p:sp>
    </p:spTree>
    <p:extLst>
      <p:ext uri="{BB962C8B-B14F-4D97-AF65-F5344CB8AC3E}">
        <p14:creationId xmlns:p14="http://schemas.microsoft.com/office/powerpoint/2010/main" val="1681020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05B712-C497-482B-BDFA-DF8EFFCA11A4}"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5D7EFE-71EE-442D-B439-4ADC6D0A95B9}" type="slidenum">
              <a:rPr lang="en-IN" smtClean="0"/>
              <a:t>‹#›</a:t>
            </a:fld>
            <a:endParaRPr lang="en-IN"/>
          </a:p>
        </p:txBody>
      </p:sp>
    </p:spTree>
    <p:extLst>
      <p:ext uri="{BB962C8B-B14F-4D97-AF65-F5344CB8AC3E}">
        <p14:creationId xmlns:p14="http://schemas.microsoft.com/office/powerpoint/2010/main" val="3805232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05B712-C497-482B-BDFA-DF8EFFCA11A4}"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5D7EFE-71EE-442D-B439-4ADC6D0A95B9}" type="slidenum">
              <a:rPr lang="en-IN" smtClean="0"/>
              <a:t>‹#›</a:t>
            </a:fld>
            <a:endParaRPr lang="en-IN"/>
          </a:p>
        </p:txBody>
      </p:sp>
    </p:spTree>
    <p:extLst>
      <p:ext uri="{BB962C8B-B14F-4D97-AF65-F5344CB8AC3E}">
        <p14:creationId xmlns:p14="http://schemas.microsoft.com/office/powerpoint/2010/main" val="389545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5B712-C497-482B-BDFA-DF8EFFCA11A4}" type="datetimeFigureOut">
              <a:rPr lang="en-IN" smtClean="0"/>
              <a:t>06-09-2020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5D7EFE-71EE-442D-B439-4ADC6D0A95B9}" type="slidenum">
              <a:rPr lang="en-IN" smtClean="0"/>
              <a:t>‹#›</a:t>
            </a:fld>
            <a:endParaRPr lang="en-IN"/>
          </a:p>
        </p:txBody>
      </p:sp>
    </p:spTree>
    <p:extLst>
      <p:ext uri="{BB962C8B-B14F-4D97-AF65-F5344CB8AC3E}">
        <p14:creationId xmlns:p14="http://schemas.microsoft.com/office/powerpoint/2010/main" val="3720821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400" b="1" dirty="0">
                <a:solidFill>
                  <a:schemeClr val="accent5">
                    <a:lumMod val="50000"/>
                  </a:schemeClr>
                </a:solidFill>
              </a:rPr>
              <a:t>Dr. </a:t>
            </a:r>
            <a:r>
              <a:rPr lang="en-US" sz="4400" b="1" dirty="0" err="1">
                <a:solidFill>
                  <a:schemeClr val="accent5">
                    <a:lumMod val="50000"/>
                  </a:schemeClr>
                </a:solidFill>
              </a:rPr>
              <a:t>Debjani</a:t>
            </a:r>
            <a:r>
              <a:rPr lang="en-US" sz="4400" b="1" dirty="0">
                <a:solidFill>
                  <a:schemeClr val="accent5">
                    <a:lumMod val="50000"/>
                  </a:schemeClr>
                </a:solidFill>
              </a:rPr>
              <a:t> </a:t>
            </a:r>
            <a:r>
              <a:rPr lang="en-US" sz="4400" b="1" dirty="0" err="1">
                <a:solidFill>
                  <a:schemeClr val="accent5">
                    <a:lumMod val="50000"/>
                  </a:schemeClr>
                </a:solidFill>
              </a:rPr>
              <a:t>Ghosal</a:t>
            </a:r>
            <a:r>
              <a:rPr lang="en-US" sz="4400" b="1" dirty="0">
                <a:solidFill>
                  <a:schemeClr val="accent5">
                    <a:lumMod val="50000"/>
                  </a:schemeClr>
                </a:solidFill>
              </a:rPr>
              <a:t>, Assistant Professor of Political Science, </a:t>
            </a:r>
            <a:r>
              <a:rPr lang="en-US" sz="4400" b="1" dirty="0" err="1">
                <a:solidFill>
                  <a:schemeClr val="accent5">
                    <a:lumMod val="50000"/>
                  </a:schemeClr>
                </a:solidFill>
              </a:rPr>
              <a:t>Surendranath</a:t>
            </a:r>
            <a:r>
              <a:rPr lang="en-US" sz="4400" b="1" dirty="0">
                <a:solidFill>
                  <a:schemeClr val="accent5">
                    <a:lumMod val="50000"/>
                  </a:schemeClr>
                </a:solidFill>
              </a:rPr>
              <a:t> College</a:t>
            </a:r>
            <a:r>
              <a:rPr lang="en-IN" sz="4400" b="1" dirty="0">
                <a:solidFill>
                  <a:schemeClr val="accent5">
                    <a:lumMod val="50000"/>
                  </a:schemeClr>
                </a:solidFill>
              </a:rPr>
              <a:t/>
            </a:r>
            <a:br>
              <a:rPr lang="en-IN" sz="4400" b="1" dirty="0">
                <a:solidFill>
                  <a:schemeClr val="accent5">
                    <a:lumMod val="50000"/>
                  </a:schemeClr>
                </a:solidFill>
              </a:rPr>
            </a:br>
            <a:endParaRPr lang="en-IN" sz="4400" b="1" dirty="0">
              <a:solidFill>
                <a:schemeClr val="accent5">
                  <a:lumMod val="50000"/>
                </a:schemeClr>
              </a:solidFill>
            </a:endParaRPr>
          </a:p>
        </p:txBody>
      </p:sp>
      <p:sp>
        <p:nvSpPr>
          <p:cNvPr id="3" name="Subtitle 2"/>
          <p:cNvSpPr>
            <a:spLocks noGrp="1"/>
          </p:cNvSpPr>
          <p:nvPr>
            <p:ph type="subTitle" idx="1"/>
          </p:nvPr>
        </p:nvSpPr>
        <p:spPr/>
        <p:txBody>
          <a:bodyPr/>
          <a:lstStyle/>
          <a:p>
            <a:r>
              <a:rPr lang="en-US" sz="3600" b="1" dirty="0">
                <a:solidFill>
                  <a:srgbClr val="002060"/>
                </a:solidFill>
                <a:effectLst>
                  <a:outerShdw blurRad="50800" dist="38100" dir="2700000" algn="tl">
                    <a:srgbClr val="000000">
                      <a:alpha val="40000"/>
                    </a:srgbClr>
                  </a:outerShdw>
                </a:effectLst>
              </a:rPr>
              <a:t> BASIC FEATURES</a:t>
            </a:r>
            <a:r>
              <a:rPr lang="en-US" sz="3600" b="1" dirty="0">
                <a:solidFill>
                  <a:srgbClr val="002060"/>
                </a:solidFill>
              </a:rPr>
              <a:t> </a:t>
            </a:r>
            <a:r>
              <a:rPr lang="en-US" sz="3600" b="1" dirty="0">
                <a:solidFill>
                  <a:srgbClr val="002060"/>
                </a:solidFill>
                <a:effectLst>
                  <a:outerShdw blurRad="50800" dist="38100" dir="2700000" algn="tl">
                    <a:srgbClr val="000000">
                      <a:alpha val="40000"/>
                    </a:srgbClr>
                  </a:outerShdw>
                </a:effectLst>
              </a:rPr>
              <a:t>OF THE</a:t>
            </a:r>
            <a:r>
              <a:rPr lang="en-US" sz="3600" b="1" dirty="0">
                <a:solidFill>
                  <a:srgbClr val="002060"/>
                </a:solidFill>
              </a:rPr>
              <a:t> </a:t>
            </a:r>
            <a:r>
              <a:rPr lang="en-US" sz="3600" b="1" dirty="0">
                <a:solidFill>
                  <a:srgbClr val="002060"/>
                </a:solidFill>
                <a:effectLst>
                  <a:outerShdw blurRad="50800" dist="38100" dir="2700000" algn="tl">
                    <a:srgbClr val="000000">
                      <a:alpha val="40000"/>
                    </a:srgbClr>
                  </a:outerShdw>
                </a:effectLst>
              </a:rPr>
              <a:t>US</a:t>
            </a:r>
            <a:r>
              <a:rPr lang="en-US" sz="3600" b="1" dirty="0">
                <a:solidFill>
                  <a:srgbClr val="002060"/>
                </a:solidFill>
              </a:rPr>
              <a:t> </a:t>
            </a:r>
            <a:r>
              <a:rPr lang="en-US" sz="3600" b="1" dirty="0" smtClean="0">
                <a:solidFill>
                  <a:srgbClr val="002060"/>
                </a:solidFill>
                <a:effectLst>
                  <a:outerShdw blurRad="50800" dist="38100" dir="2700000" algn="tl">
                    <a:srgbClr val="000000">
                      <a:alpha val="40000"/>
                    </a:srgbClr>
                  </a:outerShdw>
                </a:effectLst>
              </a:rPr>
              <a:t>CONSTITUTION</a:t>
            </a:r>
          </a:p>
          <a:p>
            <a:endParaRPr lang="en-IN" dirty="0"/>
          </a:p>
        </p:txBody>
      </p:sp>
      <p:pic>
        <p:nvPicPr>
          <p:cNvPr id="4" name="Picture 3" descr="United States Flag"/>
          <p:cNvPicPr/>
          <p:nvPr/>
        </p:nvPicPr>
        <p:blipFill>
          <a:blip r:embed="rId2">
            <a:extLst>
              <a:ext uri="{28A0092B-C50C-407E-A947-70E740481C1C}">
                <a14:useLocalDpi xmlns:a14="http://schemas.microsoft.com/office/drawing/2010/main" val="0"/>
              </a:ext>
            </a:extLst>
          </a:blip>
          <a:srcRect/>
          <a:stretch>
            <a:fillRect/>
          </a:stretch>
        </p:blipFill>
        <p:spPr bwMode="auto">
          <a:xfrm>
            <a:off x="4355003" y="4635960"/>
            <a:ext cx="3095625" cy="1630045"/>
          </a:xfrm>
          <a:prstGeom prst="rect">
            <a:avLst/>
          </a:prstGeom>
          <a:noFill/>
          <a:ln>
            <a:noFill/>
          </a:ln>
        </p:spPr>
      </p:pic>
    </p:spTree>
    <p:extLst>
      <p:ext uri="{BB962C8B-B14F-4D97-AF65-F5344CB8AC3E}">
        <p14:creationId xmlns:p14="http://schemas.microsoft.com/office/powerpoint/2010/main" val="3784280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effectLst>
                  <a:outerShdw blurRad="38100" dist="38100" dir="2700000" algn="tl">
                    <a:srgbClr val="000000">
                      <a:alpha val="43137"/>
                    </a:srgbClr>
                  </a:outerShdw>
                </a:effectLst>
              </a:rPr>
              <a:t>8) Representative Democracy :</a:t>
            </a:r>
            <a:br>
              <a:rPr lang="en-IN" b="1" dirty="0" smtClean="0">
                <a:solidFill>
                  <a:srgbClr val="002060"/>
                </a:solidFill>
                <a:effectLst>
                  <a:outerShdw blurRad="38100" dist="38100" dir="2700000" algn="tl">
                    <a:srgbClr val="000000">
                      <a:alpha val="43137"/>
                    </a:srgbClr>
                  </a:outerShdw>
                </a:effectLst>
              </a:rPr>
            </a:br>
            <a:endParaRPr lang="en-IN"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pPr algn="just"/>
            <a:r>
              <a:rPr lang="en-IN" b="1" dirty="0" smtClean="0">
                <a:solidFill>
                  <a:srgbClr val="002060"/>
                </a:solidFill>
              </a:rPr>
              <a:t>The American Constitution established representative democracy.</a:t>
            </a:r>
          </a:p>
          <a:p>
            <a:pPr algn="just"/>
            <a:r>
              <a:rPr lang="en-IN" b="1" dirty="0" smtClean="0">
                <a:solidFill>
                  <a:srgbClr val="002060"/>
                </a:solidFill>
              </a:rPr>
              <a:t>The political institutions are run by representatives who are chosen directly or indirectly by the voters.</a:t>
            </a:r>
          </a:p>
          <a:p>
            <a:pPr algn="just"/>
            <a:r>
              <a:rPr lang="en-IN" b="1" dirty="0" smtClean="0">
                <a:solidFill>
                  <a:srgbClr val="002060"/>
                </a:solidFill>
              </a:rPr>
              <a:t>The voters cannot initiate federal laws.</a:t>
            </a:r>
          </a:p>
          <a:p>
            <a:pPr algn="just"/>
            <a:r>
              <a:rPr lang="en-IN" b="1" dirty="0" smtClean="0">
                <a:solidFill>
                  <a:srgbClr val="002060"/>
                </a:solidFill>
              </a:rPr>
              <a:t>Federal officers cannot be recalled. </a:t>
            </a:r>
          </a:p>
          <a:p>
            <a:pPr algn="just"/>
            <a:r>
              <a:rPr lang="en-IN" b="1" dirty="0" smtClean="0">
                <a:solidFill>
                  <a:srgbClr val="002060"/>
                </a:solidFill>
              </a:rPr>
              <a:t>Only on three occasions where the voters participate directly in federal affairs, these include when they elect the Senators, members of the House of Representatives and the members of the electoral college and the electoral college elects the President and the Vice-President.</a:t>
            </a:r>
          </a:p>
          <a:p>
            <a:endParaRPr lang="en-IN" dirty="0"/>
          </a:p>
        </p:txBody>
      </p:sp>
    </p:spTree>
    <p:extLst>
      <p:ext uri="{BB962C8B-B14F-4D97-AF65-F5344CB8AC3E}">
        <p14:creationId xmlns:p14="http://schemas.microsoft.com/office/powerpoint/2010/main" val="4284411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effectLst>
                  <a:outerShdw blurRad="50800" dist="38100" dir="2700000" algn="tl">
                    <a:srgbClr val="000000">
                      <a:alpha val="40000"/>
                    </a:srgbClr>
                  </a:outerShdw>
                </a:effectLst>
              </a:rPr>
              <a:t>9) Separation </a:t>
            </a:r>
            <a:r>
              <a:rPr lang="en-US" b="1" dirty="0">
                <a:solidFill>
                  <a:srgbClr val="002060"/>
                </a:solidFill>
                <a:effectLst>
                  <a:outerShdw blurRad="50800" dist="38100" dir="2700000" algn="tl">
                    <a:srgbClr val="000000">
                      <a:alpha val="40000"/>
                    </a:srgbClr>
                  </a:outerShdw>
                </a:effectLst>
              </a:rPr>
              <a:t>of </a:t>
            </a:r>
            <a:r>
              <a:rPr lang="en-US" b="1" dirty="0" smtClean="0">
                <a:solidFill>
                  <a:srgbClr val="002060"/>
                </a:solidFill>
                <a:effectLst>
                  <a:outerShdw blurRad="50800" dist="38100" dir="2700000" algn="tl">
                    <a:srgbClr val="000000">
                      <a:alpha val="40000"/>
                    </a:srgbClr>
                  </a:outerShdw>
                </a:effectLst>
              </a:rPr>
              <a:t>powers :</a:t>
            </a:r>
            <a:r>
              <a:rPr lang="en-IN" dirty="0">
                <a:solidFill>
                  <a:srgbClr val="002060"/>
                </a:solidFill>
                <a:effectLst>
                  <a:outerShdw blurRad="50800" dist="38100" dir="2700000" algn="tl">
                    <a:srgbClr val="000000">
                      <a:alpha val="40000"/>
                    </a:srgbClr>
                  </a:outerShdw>
                </a:effectLst>
              </a:rPr>
              <a:t/>
            </a:r>
            <a:br>
              <a:rPr lang="en-IN" dirty="0">
                <a:solidFill>
                  <a:srgbClr val="002060"/>
                </a:solidFill>
                <a:effectLst>
                  <a:outerShdw blurRad="50800" dist="38100" dir="2700000" algn="tl">
                    <a:srgbClr val="000000">
                      <a:alpha val="40000"/>
                    </a:srgbClr>
                  </a:outerShdw>
                </a:effectLst>
              </a:rPr>
            </a:br>
            <a:endParaRPr lang="en-IN" dirty="0">
              <a:solidFill>
                <a:srgbClr val="002060"/>
              </a:solidFill>
            </a:endParaRPr>
          </a:p>
        </p:txBody>
      </p:sp>
      <p:sp>
        <p:nvSpPr>
          <p:cNvPr id="3" name="Content Placeholder 2"/>
          <p:cNvSpPr>
            <a:spLocks noGrp="1"/>
          </p:cNvSpPr>
          <p:nvPr>
            <p:ph idx="1"/>
          </p:nvPr>
        </p:nvSpPr>
        <p:spPr/>
        <p:txBody>
          <a:bodyPr>
            <a:noAutofit/>
          </a:bodyPr>
          <a:lstStyle/>
          <a:p>
            <a:pPr algn="just"/>
            <a:r>
              <a:rPr lang="en-US" sz="2400" b="1" dirty="0" smtClean="0">
                <a:solidFill>
                  <a:srgbClr val="002060"/>
                </a:solidFill>
              </a:rPr>
              <a:t>             It </a:t>
            </a:r>
            <a:r>
              <a:rPr lang="en-US" sz="2400" b="1" dirty="0">
                <a:solidFill>
                  <a:srgbClr val="002060"/>
                </a:solidFill>
              </a:rPr>
              <a:t>was the first constitution to implement this theory.</a:t>
            </a:r>
            <a:endParaRPr lang="en-IN" sz="2400" b="1" dirty="0">
              <a:solidFill>
                <a:srgbClr val="002060"/>
              </a:solidFill>
            </a:endParaRPr>
          </a:p>
          <a:p>
            <a:pPr algn="just"/>
            <a:r>
              <a:rPr lang="en-US" sz="2400" b="1" dirty="0">
                <a:solidFill>
                  <a:srgbClr val="002060"/>
                </a:solidFill>
              </a:rPr>
              <a:t>	This theory aims at the prevention of concentration of powers so as to ensure the liberty of the individual.</a:t>
            </a:r>
            <a:endParaRPr lang="en-IN" sz="2400" b="1" dirty="0">
              <a:solidFill>
                <a:srgbClr val="002060"/>
              </a:solidFill>
            </a:endParaRPr>
          </a:p>
          <a:p>
            <a:pPr algn="just"/>
            <a:r>
              <a:rPr lang="en-US" sz="2400" b="1" dirty="0">
                <a:solidFill>
                  <a:srgbClr val="002060"/>
                </a:solidFill>
              </a:rPr>
              <a:t>	All powers of the government should not be concentrated in a person or assembly of persons.</a:t>
            </a:r>
            <a:endParaRPr lang="en-IN" sz="2400" b="1" dirty="0">
              <a:solidFill>
                <a:srgbClr val="002060"/>
              </a:solidFill>
            </a:endParaRPr>
          </a:p>
          <a:p>
            <a:pPr algn="just"/>
            <a:r>
              <a:rPr lang="en-US" sz="2400" b="1" dirty="0">
                <a:solidFill>
                  <a:srgbClr val="002060"/>
                </a:solidFill>
              </a:rPr>
              <a:t>	In the US, the three functions of the government are entrusted to the 3 distinct branches of the government – Congress, President &amp; Supreme Court.</a:t>
            </a:r>
            <a:endParaRPr lang="en-IN" sz="2400" b="1" dirty="0">
              <a:solidFill>
                <a:srgbClr val="002060"/>
              </a:solidFill>
            </a:endParaRPr>
          </a:p>
          <a:p>
            <a:pPr algn="just"/>
            <a:r>
              <a:rPr lang="en-US" sz="2400" b="1" dirty="0">
                <a:solidFill>
                  <a:srgbClr val="002060"/>
                </a:solidFill>
              </a:rPr>
              <a:t>	The 3 branches of the government are independent of one another &amp; not allowed to interfere with others affairs.</a:t>
            </a:r>
            <a:endParaRPr lang="en-IN" sz="2400" b="1" dirty="0">
              <a:solidFill>
                <a:srgbClr val="002060"/>
              </a:solidFill>
            </a:endParaRPr>
          </a:p>
          <a:p>
            <a:pPr algn="just"/>
            <a:r>
              <a:rPr lang="en-US" sz="2400" b="1" dirty="0">
                <a:solidFill>
                  <a:srgbClr val="002060"/>
                </a:solidFill>
              </a:rPr>
              <a:t>	For example, President is elected independently of the Congress &amp; the President cannot dissolve the Congress &amp; the judges cannot be removed by the president.</a:t>
            </a:r>
            <a:endParaRPr lang="en-IN" sz="2400" b="1" dirty="0">
              <a:solidFill>
                <a:srgbClr val="002060"/>
              </a:solidFill>
            </a:endParaRPr>
          </a:p>
          <a:p>
            <a:pPr algn="just"/>
            <a:r>
              <a:rPr lang="en-US" sz="2400" b="1" dirty="0">
                <a:solidFill>
                  <a:srgbClr val="002060"/>
                </a:solidFill>
              </a:rPr>
              <a:t/>
            </a:r>
            <a:br>
              <a:rPr lang="en-US" sz="2400" b="1" dirty="0">
                <a:solidFill>
                  <a:srgbClr val="002060"/>
                </a:solidFill>
              </a:rPr>
            </a:br>
            <a:endParaRPr lang="en-IN" sz="2400" b="1" dirty="0">
              <a:solidFill>
                <a:srgbClr val="002060"/>
              </a:solidFill>
            </a:endParaRPr>
          </a:p>
        </p:txBody>
      </p:sp>
    </p:spTree>
    <p:extLst>
      <p:ext uri="{BB962C8B-B14F-4D97-AF65-F5344CB8AC3E}">
        <p14:creationId xmlns:p14="http://schemas.microsoft.com/office/powerpoint/2010/main" val="4055019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effectLst>
                  <a:outerShdw blurRad="38100" dist="38100" dir="2700000" algn="tl">
                    <a:srgbClr val="000000">
                      <a:alpha val="43137"/>
                    </a:srgbClr>
                  </a:outerShdw>
                </a:effectLst>
              </a:rPr>
              <a:t>10) </a:t>
            </a:r>
            <a:r>
              <a:rPr lang="en-US" b="1" dirty="0">
                <a:solidFill>
                  <a:srgbClr val="002060"/>
                </a:solidFill>
                <a:effectLst>
                  <a:outerShdw blurRad="38100" dist="38100" dir="2700000" algn="tl">
                    <a:srgbClr val="000000">
                      <a:alpha val="43137"/>
                    </a:srgbClr>
                  </a:outerShdw>
                </a:effectLst>
              </a:rPr>
              <a:t>Checks and Balances:</a:t>
            </a:r>
            <a:r>
              <a:rPr lang="en-IN" b="1" dirty="0">
                <a:solidFill>
                  <a:srgbClr val="002060"/>
                </a:solidFill>
                <a:effectLst>
                  <a:outerShdw blurRad="38100" dist="38100" dir="2700000" algn="tl">
                    <a:srgbClr val="000000">
                      <a:alpha val="43137"/>
                    </a:srgbClr>
                  </a:outerShdw>
                </a:effectLst>
              </a:rPr>
              <a:t/>
            </a:r>
            <a:br>
              <a:rPr lang="en-IN" b="1" dirty="0">
                <a:solidFill>
                  <a:srgbClr val="002060"/>
                </a:solidFill>
                <a:effectLst>
                  <a:outerShdw blurRad="38100" dist="38100" dir="2700000" algn="tl">
                    <a:srgbClr val="000000">
                      <a:alpha val="43137"/>
                    </a:srgbClr>
                  </a:outerShdw>
                </a:effectLst>
              </a:rPr>
            </a:br>
            <a:endParaRPr lang="en-IN"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algn="just"/>
            <a:r>
              <a:rPr lang="en-US" b="1" dirty="0">
                <a:solidFill>
                  <a:srgbClr val="002060"/>
                </a:solidFill>
              </a:rPr>
              <a:t>The idea of checks and balances are provided so as to promote unity and equilibrium in its functions.</a:t>
            </a:r>
            <a:endParaRPr lang="en-IN" b="1" dirty="0">
              <a:solidFill>
                <a:srgbClr val="002060"/>
              </a:solidFill>
            </a:endParaRPr>
          </a:p>
          <a:p>
            <a:pPr algn="just"/>
            <a:r>
              <a:rPr lang="en-US" b="1" dirty="0">
                <a:solidFill>
                  <a:srgbClr val="002060"/>
                </a:solidFill>
              </a:rPr>
              <a:t>	No branch of the government is allowed to act autocratically.</a:t>
            </a:r>
            <a:endParaRPr lang="en-IN" b="1" dirty="0">
              <a:solidFill>
                <a:srgbClr val="002060"/>
              </a:solidFill>
            </a:endParaRPr>
          </a:p>
          <a:p>
            <a:pPr algn="just"/>
            <a:r>
              <a:rPr lang="en-US" b="1" dirty="0">
                <a:solidFill>
                  <a:srgbClr val="002060"/>
                </a:solidFill>
              </a:rPr>
              <a:t>	It enables each branch to act as a break so as to avoid accidents or frictions.</a:t>
            </a:r>
            <a:endParaRPr lang="en-IN" b="1" dirty="0">
              <a:solidFill>
                <a:srgbClr val="002060"/>
              </a:solidFill>
            </a:endParaRPr>
          </a:p>
          <a:p>
            <a:pPr algn="just"/>
            <a:r>
              <a:rPr lang="en-US" b="1" dirty="0">
                <a:solidFill>
                  <a:srgbClr val="002060"/>
                </a:solidFill>
              </a:rPr>
              <a:t>	No branch of the government can abuse powers and act despotically beyond certain limits – so power must be checked by power.</a:t>
            </a:r>
            <a:endParaRPr lang="en-IN" b="1" dirty="0">
              <a:solidFill>
                <a:srgbClr val="002060"/>
              </a:solidFill>
            </a:endParaRPr>
          </a:p>
          <a:p>
            <a:pPr algn="just"/>
            <a:r>
              <a:rPr lang="en-US" b="1" dirty="0">
                <a:solidFill>
                  <a:srgbClr val="002060"/>
                </a:solidFill>
              </a:rPr>
              <a:t>	For example, the Congress may impeach the president and judges, or without the Senate’s approval the appointments made by the president cannot put into effect, president can veto the bills passed by the Congress, likewise, the Supreme Court can declare a law passed by the Congress </a:t>
            </a:r>
            <a:r>
              <a:rPr lang="en-US" b="1" dirty="0" smtClean="0">
                <a:solidFill>
                  <a:srgbClr val="002060"/>
                </a:solidFill>
              </a:rPr>
              <a:t>invalid.</a:t>
            </a:r>
            <a:endParaRPr lang="en-IN" b="1" dirty="0">
              <a:solidFill>
                <a:srgbClr val="002060"/>
              </a:solidFill>
            </a:endParaRPr>
          </a:p>
        </p:txBody>
      </p:sp>
    </p:spTree>
    <p:extLst>
      <p:ext uri="{BB962C8B-B14F-4D97-AF65-F5344CB8AC3E}">
        <p14:creationId xmlns:p14="http://schemas.microsoft.com/office/powerpoint/2010/main" val="603308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effectLst>
                  <a:outerShdw blurRad="38100" dist="38100" dir="2700000" algn="tl">
                    <a:srgbClr val="000000">
                      <a:alpha val="43137"/>
                    </a:srgbClr>
                  </a:outerShdw>
                </a:effectLst>
              </a:rPr>
              <a:t>11) </a:t>
            </a:r>
            <a:r>
              <a:rPr lang="en-US" b="1" dirty="0">
                <a:solidFill>
                  <a:srgbClr val="002060"/>
                </a:solidFill>
                <a:effectLst>
                  <a:outerShdw blurRad="38100" dist="38100" dir="2700000" algn="tl">
                    <a:srgbClr val="000000">
                      <a:alpha val="43137"/>
                    </a:srgbClr>
                  </a:outerShdw>
                </a:effectLst>
              </a:rPr>
              <a:t>Bill of </a:t>
            </a:r>
            <a:r>
              <a:rPr lang="en-US" b="1" dirty="0" smtClean="0">
                <a:solidFill>
                  <a:srgbClr val="002060"/>
                </a:solidFill>
                <a:effectLst>
                  <a:outerShdw blurRad="38100" dist="38100" dir="2700000" algn="tl">
                    <a:srgbClr val="000000">
                      <a:alpha val="43137"/>
                    </a:srgbClr>
                  </a:outerShdw>
                </a:effectLst>
              </a:rPr>
              <a:t>Rights :</a:t>
            </a:r>
            <a:r>
              <a:rPr lang="en-IN" b="1" dirty="0">
                <a:solidFill>
                  <a:srgbClr val="002060"/>
                </a:solidFill>
                <a:effectLst>
                  <a:outerShdw blurRad="38100" dist="38100" dir="2700000" algn="tl">
                    <a:srgbClr val="000000">
                      <a:alpha val="43137"/>
                    </a:srgbClr>
                  </a:outerShdw>
                </a:effectLst>
              </a:rPr>
              <a:t/>
            </a:r>
            <a:br>
              <a:rPr lang="en-IN" b="1" dirty="0">
                <a:solidFill>
                  <a:srgbClr val="002060"/>
                </a:solidFill>
                <a:effectLst>
                  <a:outerShdw blurRad="38100" dist="38100" dir="2700000" algn="tl">
                    <a:srgbClr val="000000">
                      <a:alpha val="43137"/>
                    </a:srgbClr>
                  </a:outerShdw>
                </a:effectLst>
              </a:rPr>
            </a:br>
            <a:endParaRPr lang="en-IN"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65914" y="1107583"/>
            <a:ext cx="10387885" cy="5069380"/>
          </a:xfrm>
        </p:spPr>
        <p:txBody>
          <a:bodyPr>
            <a:normAutofit fontScale="70000" lnSpcReduction="20000"/>
          </a:bodyPr>
          <a:lstStyle/>
          <a:p>
            <a:pPr algn="just"/>
            <a:r>
              <a:rPr lang="en-US" b="1" dirty="0">
                <a:solidFill>
                  <a:srgbClr val="002060"/>
                </a:solidFill>
              </a:rPr>
              <a:t>The original constitution did not contain a bill of rights.</a:t>
            </a:r>
            <a:endParaRPr lang="en-IN" sz="2000" b="1" dirty="0">
              <a:solidFill>
                <a:srgbClr val="002060"/>
              </a:solidFill>
            </a:endParaRPr>
          </a:p>
          <a:p>
            <a:pPr algn="just"/>
            <a:r>
              <a:rPr lang="en-US" b="1" dirty="0">
                <a:solidFill>
                  <a:srgbClr val="002060"/>
                </a:solidFill>
              </a:rPr>
              <a:t>	But the first 10 amendments passed within the first 2 years of its inauguration, provided for a Bill of Rights.</a:t>
            </a:r>
            <a:endParaRPr lang="en-IN" sz="2000" b="1" dirty="0">
              <a:solidFill>
                <a:srgbClr val="002060"/>
              </a:solidFill>
            </a:endParaRPr>
          </a:p>
          <a:p>
            <a:pPr algn="just"/>
            <a:r>
              <a:rPr lang="en-US" b="1" dirty="0">
                <a:solidFill>
                  <a:srgbClr val="002060"/>
                </a:solidFill>
              </a:rPr>
              <a:t>	It contained the following rights, -</a:t>
            </a:r>
            <a:endParaRPr lang="en-IN" sz="2000" b="1" dirty="0">
              <a:solidFill>
                <a:srgbClr val="002060"/>
              </a:solidFill>
            </a:endParaRPr>
          </a:p>
          <a:p>
            <a:pPr lvl="1" algn="just"/>
            <a:r>
              <a:rPr lang="en-US" b="1" dirty="0">
                <a:solidFill>
                  <a:srgbClr val="002060"/>
                </a:solidFill>
              </a:rPr>
              <a:t>Freedom of religion,</a:t>
            </a:r>
            <a:endParaRPr lang="en-IN" sz="1800" b="1" dirty="0">
              <a:solidFill>
                <a:srgbClr val="002060"/>
              </a:solidFill>
            </a:endParaRPr>
          </a:p>
          <a:p>
            <a:pPr lvl="1" algn="just"/>
            <a:r>
              <a:rPr lang="en-US" b="1" dirty="0">
                <a:solidFill>
                  <a:srgbClr val="002060"/>
                </a:solidFill>
              </a:rPr>
              <a:t>Freedom of speech &amp; expression,</a:t>
            </a:r>
            <a:endParaRPr lang="en-IN" sz="1800" b="1" dirty="0">
              <a:solidFill>
                <a:srgbClr val="002060"/>
              </a:solidFill>
            </a:endParaRPr>
          </a:p>
          <a:p>
            <a:pPr lvl="1" algn="just"/>
            <a:r>
              <a:rPr lang="en-US" b="1" dirty="0">
                <a:solidFill>
                  <a:srgbClr val="002060"/>
                </a:solidFill>
              </a:rPr>
              <a:t>Freedom of assembly and petition,</a:t>
            </a:r>
            <a:endParaRPr lang="en-IN" sz="1800" b="1" dirty="0">
              <a:solidFill>
                <a:srgbClr val="002060"/>
              </a:solidFill>
            </a:endParaRPr>
          </a:p>
          <a:p>
            <a:pPr lvl="1" algn="just"/>
            <a:r>
              <a:rPr lang="en-US" b="1" dirty="0">
                <a:solidFill>
                  <a:srgbClr val="002060"/>
                </a:solidFill>
              </a:rPr>
              <a:t>Right to keep &amp; bear arms for security,</a:t>
            </a:r>
            <a:endParaRPr lang="en-IN" sz="1800" b="1" dirty="0">
              <a:solidFill>
                <a:srgbClr val="002060"/>
              </a:solidFill>
            </a:endParaRPr>
          </a:p>
          <a:p>
            <a:pPr lvl="1" algn="just"/>
            <a:r>
              <a:rPr lang="en-US" b="1" dirty="0">
                <a:solidFill>
                  <a:srgbClr val="002060"/>
                </a:solidFill>
              </a:rPr>
              <a:t>Freedom of profession,</a:t>
            </a:r>
            <a:endParaRPr lang="en-IN" sz="1800" b="1" dirty="0">
              <a:solidFill>
                <a:srgbClr val="002060"/>
              </a:solidFill>
            </a:endParaRPr>
          </a:p>
          <a:p>
            <a:pPr lvl="1" algn="just"/>
            <a:r>
              <a:rPr lang="en-US" b="1" dirty="0">
                <a:solidFill>
                  <a:srgbClr val="002060"/>
                </a:solidFill>
              </a:rPr>
              <a:t>Right to private property,</a:t>
            </a:r>
            <a:endParaRPr lang="en-IN" sz="1800" b="1" dirty="0">
              <a:solidFill>
                <a:srgbClr val="002060"/>
              </a:solidFill>
            </a:endParaRPr>
          </a:p>
          <a:p>
            <a:pPr lvl="1" algn="just"/>
            <a:r>
              <a:rPr lang="en-US" b="1" dirty="0">
                <a:solidFill>
                  <a:srgbClr val="002060"/>
                </a:solidFill>
              </a:rPr>
              <a:t>Right to legal equality,</a:t>
            </a:r>
            <a:endParaRPr lang="en-IN" sz="1800" b="1" dirty="0">
              <a:solidFill>
                <a:srgbClr val="002060"/>
              </a:solidFill>
            </a:endParaRPr>
          </a:p>
          <a:p>
            <a:pPr lvl="1" algn="just"/>
            <a:r>
              <a:rPr lang="en-US" b="1" dirty="0">
                <a:solidFill>
                  <a:srgbClr val="002060"/>
                </a:solidFill>
              </a:rPr>
              <a:t>Right of voting irrespective of their color, race or sex,</a:t>
            </a:r>
            <a:endParaRPr lang="en-IN" sz="1800" b="1" dirty="0">
              <a:solidFill>
                <a:srgbClr val="002060"/>
              </a:solidFill>
            </a:endParaRPr>
          </a:p>
          <a:p>
            <a:pPr lvl="1" algn="just"/>
            <a:r>
              <a:rPr lang="en-US" b="1" dirty="0">
                <a:solidFill>
                  <a:srgbClr val="002060"/>
                </a:solidFill>
              </a:rPr>
              <a:t>No person can be compelled to be a witness against himself,</a:t>
            </a:r>
            <a:endParaRPr lang="en-IN" sz="1800" b="1" dirty="0">
              <a:solidFill>
                <a:srgbClr val="002060"/>
              </a:solidFill>
            </a:endParaRPr>
          </a:p>
          <a:p>
            <a:pPr lvl="1" algn="just"/>
            <a:r>
              <a:rPr lang="en-US" b="1" dirty="0">
                <a:solidFill>
                  <a:srgbClr val="002060"/>
                </a:solidFill>
              </a:rPr>
              <a:t>No person can be deprived of his life, liberty or property without the due process of law,</a:t>
            </a:r>
            <a:endParaRPr lang="en-IN" sz="1800" b="1" dirty="0">
              <a:solidFill>
                <a:srgbClr val="002060"/>
              </a:solidFill>
            </a:endParaRPr>
          </a:p>
          <a:p>
            <a:pPr lvl="1" algn="just"/>
            <a:r>
              <a:rPr lang="en-US" b="1" dirty="0">
                <a:solidFill>
                  <a:srgbClr val="002060"/>
                </a:solidFill>
              </a:rPr>
              <a:t>Slavery should be abolished,</a:t>
            </a:r>
            <a:endParaRPr lang="en-IN" sz="1800" b="1" dirty="0">
              <a:solidFill>
                <a:srgbClr val="002060"/>
              </a:solidFill>
            </a:endParaRPr>
          </a:p>
          <a:p>
            <a:pPr lvl="1" algn="just"/>
            <a:r>
              <a:rPr lang="en-US" b="1" dirty="0">
                <a:solidFill>
                  <a:srgbClr val="002060"/>
                </a:solidFill>
              </a:rPr>
              <a:t>No property can be taken for public use without just compensation,</a:t>
            </a:r>
            <a:endParaRPr lang="en-IN" sz="1800" b="1" dirty="0">
              <a:solidFill>
                <a:srgbClr val="002060"/>
              </a:solidFill>
            </a:endParaRPr>
          </a:p>
          <a:p>
            <a:pPr lvl="1" algn="just"/>
            <a:r>
              <a:rPr lang="en-US" b="1" dirty="0">
                <a:solidFill>
                  <a:srgbClr val="002060"/>
                </a:solidFill>
              </a:rPr>
              <a:t>The right to speedy &amp; public trial by an impartial judiciary,</a:t>
            </a:r>
            <a:endParaRPr lang="en-IN" sz="1800" b="1" dirty="0">
              <a:solidFill>
                <a:srgbClr val="002060"/>
              </a:solidFill>
            </a:endParaRPr>
          </a:p>
          <a:p>
            <a:pPr lvl="1" algn="just"/>
            <a:r>
              <a:rPr lang="en-US" b="1" dirty="0">
                <a:solidFill>
                  <a:srgbClr val="002060"/>
                </a:solidFill>
              </a:rPr>
              <a:t>No state shall make or enforce laws which abridges the privileges and immunities of the citizens of USA.</a:t>
            </a:r>
            <a:endParaRPr lang="en-IN" sz="1800" b="1" dirty="0">
              <a:solidFill>
                <a:srgbClr val="002060"/>
              </a:solidFill>
            </a:endParaRPr>
          </a:p>
          <a:p>
            <a:pPr algn="just"/>
            <a:r>
              <a:rPr lang="en-US" b="1" dirty="0">
                <a:solidFill>
                  <a:srgbClr val="002060"/>
                </a:solidFill>
              </a:rPr>
              <a:t>	These rights &amp; liberties are not absolute, it can be modified only with an amendment </a:t>
            </a:r>
            <a:endParaRPr lang="en-IN" b="1" dirty="0">
              <a:solidFill>
                <a:srgbClr val="002060"/>
              </a:solidFill>
            </a:endParaRPr>
          </a:p>
        </p:txBody>
      </p:sp>
    </p:spTree>
    <p:extLst>
      <p:ext uri="{BB962C8B-B14F-4D97-AF65-F5344CB8AC3E}">
        <p14:creationId xmlns:p14="http://schemas.microsoft.com/office/powerpoint/2010/main" val="1744425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effectLst>
                  <a:outerShdw blurRad="38100" dist="38100" dir="2700000" algn="tl">
                    <a:srgbClr val="000000">
                      <a:alpha val="43137"/>
                    </a:srgbClr>
                  </a:outerShdw>
                </a:effectLst>
              </a:rPr>
              <a:t>12) </a:t>
            </a:r>
            <a:r>
              <a:rPr lang="en-US" b="1" dirty="0" smtClean="0">
                <a:solidFill>
                  <a:srgbClr val="002060"/>
                </a:solidFill>
                <a:effectLst>
                  <a:outerShdw blurRad="38100" dist="38100" dir="2700000" algn="tl">
                    <a:srgbClr val="000000">
                      <a:alpha val="43137"/>
                    </a:srgbClr>
                  </a:outerShdw>
                </a:effectLst>
              </a:rPr>
              <a:t>Judicial Review:</a:t>
            </a:r>
            <a:r>
              <a:rPr lang="en-IN" b="1" dirty="0" smtClean="0">
                <a:solidFill>
                  <a:srgbClr val="002060"/>
                </a:solidFill>
                <a:effectLst>
                  <a:outerShdw blurRad="38100" dist="38100" dir="2700000" algn="tl">
                    <a:srgbClr val="000000">
                      <a:alpha val="43137"/>
                    </a:srgbClr>
                  </a:outerShdw>
                </a:effectLst>
              </a:rPr>
              <a:t/>
            </a:r>
            <a:br>
              <a:rPr lang="en-IN" b="1" dirty="0" smtClean="0">
                <a:solidFill>
                  <a:srgbClr val="002060"/>
                </a:solidFill>
                <a:effectLst>
                  <a:outerShdw blurRad="38100" dist="38100" dir="2700000" algn="tl">
                    <a:srgbClr val="000000">
                      <a:alpha val="43137"/>
                    </a:srgbClr>
                  </a:outerShdw>
                </a:effectLst>
              </a:rPr>
            </a:br>
            <a:endParaRPr lang="en-IN"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pPr marL="0" lvl="0" indent="0" algn="just">
              <a:buNone/>
            </a:pPr>
            <a:endParaRPr lang="en-IN" sz="2400" b="1" dirty="0">
              <a:effectLst>
                <a:outerShdw blurRad="50800" dist="38100" dir="2700000" algn="tl">
                  <a:srgbClr val="000000">
                    <a:alpha val="40000"/>
                  </a:srgbClr>
                </a:outerShdw>
              </a:effectLst>
            </a:endParaRPr>
          </a:p>
          <a:p>
            <a:pPr algn="just"/>
            <a:r>
              <a:rPr lang="en-US" sz="2400" dirty="0" smtClean="0"/>
              <a:t>            </a:t>
            </a:r>
            <a:r>
              <a:rPr lang="en-US" sz="2400" b="1" dirty="0" smtClean="0">
                <a:solidFill>
                  <a:srgbClr val="002060"/>
                </a:solidFill>
              </a:rPr>
              <a:t>The </a:t>
            </a:r>
            <a:r>
              <a:rPr lang="en-US" sz="2400" b="1" smtClean="0">
                <a:solidFill>
                  <a:srgbClr val="002060"/>
                </a:solidFill>
              </a:rPr>
              <a:t>Supreme Court</a:t>
            </a:r>
            <a:r>
              <a:rPr lang="en-US" sz="2400" b="1" smtClean="0">
                <a:solidFill>
                  <a:srgbClr val="002060"/>
                </a:solidFill>
              </a:rPr>
              <a:t> </a:t>
            </a:r>
            <a:r>
              <a:rPr lang="en-US" sz="2400" b="1" dirty="0">
                <a:solidFill>
                  <a:srgbClr val="002060"/>
                </a:solidFill>
              </a:rPr>
              <a:t>is the guardian of the constitution &amp; final arbiter of the constitutional disputes – it </a:t>
            </a:r>
            <a:r>
              <a:rPr lang="en-US" sz="2400" b="1" dirty="0" smtClean="0">
                <a:solidFill>
                  <a:srgbClr val="002060"/>
                </a:solidFill>
              </a:rPr>
              <a:t>upholds </a:t>
            </a:r>
            <a:r>
              <a:rPr lang="en-US" sz="2400" b="1" dirty="0">
                <a:solidFill>
                  <a:srgbClr val="002060"/>
                </a:solidFill>
              </a:rPr>
              <a:t>the supremacy of the constitution.</a:t>
            </a:r>
            <a:endParaRPr lang="en-IN" sz="2400" b="1" dirty="0">
              <a:solidFill>
                <a:srgbClr val="002060"/>
              </a:solidFill>
            </a:endParaRPr>
          </a:p>
          <a:p>
            <a:pPr algn="just"/>
            <a:r>
              <a:rPr lang="en-US" sz="2400" b="1" dirty="0">
                <a:solidFill>
                  <a:srgbClr val="002060"/>
                </a:solidFill>
              </a:rPr>
              <a:t>	It is one of the original contribution to the modern governmental and constitutional practices.</a:t>
            </a:r>
            <a:endParaRPr lang="en-IN" sz="2400" b="1" dirty="0">
              <a:solidFill>
                <a:srgbClr val="002060"/>
              </a:solidFill>
            </a:endParaRPr>
          </a:p>
          <a:p>
            <a:pPr algn="just"/>
            <a:r>
              <a:rPr lang="en-US" sz="2400" b="1" dirty="0">
                <a:solidFill>
                  <a:srgbClr val="002060"/>
                </a:solidFill>
              </a:rPr>
              <a:t>	It has the power to declare any Act of the legislature or executive orders as invalid, if it finds contrary to the spirit of the constitution.</a:t>
            </a:r>
            <a:endParaRPr lang="en-IN" sz="2400" b="1" dirty="0">
              <a:solidFill>
                <a:srgbClr val="002060"/>
              </a:solidFill>
            </a:endParaRPr>
          </a:p>
          <a:p>
            <a:pPr algn="just"/>
            <a:r>
              <a:rPr lang="en-US" sz="2400" b="1" dirty="0" smtClean="0">
                <a:solidFill>
                  <a:srgbClr val="002060"/>
                </a:solidFill>
              </a:rPr>
              <a:t>It </a:t>
            </a:r>
            <a:r>
              <a:rPr lang="en-US" sz="2400" b="1" dirty="0">
                <a:solidFill>
                  <a:srgbClr val="002060"/>
                </a:solidFill>
              </a:rPr>
              <a:t>has the power to interpret the constitution so as to adapt the constitution to the changing requirements of the society.</a:t>
            </a:r>
            <a:endParaRPr lang="en-IN" sz="2400" b="1" dirty="0">
              <a:solidFill>
                <a:srgbClr val="002060"/>
              </a:solidFill>
            </a:endParaRPr>
          </a:p>
          <a:p>
            <a:pPr algn="just"/>
            <a:r>
              <a:rPr lang="en-US" sz="2400" b="1" dirty="0">
                <a:solidFill>
                  <a:srgbClr val="002060"/>
                </a:solidFill>
              </a:rPr>
              <a:t>	Critics consider the judicial review as a judicial veto which tends to delay the passing of progressive policies of the government.</a:t>
            </a:r>
            <a:endParaRPr lang="en-IN" sz="2400" b="1" dirty="0">
              <a:solidFill>
                <a:srgbClr val="002060"/>
              </a:solidFill>
            </a:endParaRPr>
          </a:p>
          <a:p>
            <a:pPr marL="0" indent="0" algn="just">
              <a:buNone/>
            </a:pPr>
            <a:r>
              <a:rPr lang="en-US" sz="2400" dirty="0"/>
              <a:t/>
            </a:r>
            <a:br>
              <a:rPr lang="en-US" sz="2400" dirty="0"/>
            </a:br>
            <a:endParaRPr lang="en-IN" sz="2400" dirty="0"/>
          </a:p>
        </p:txBody>
      </p:sp>
    </p:spTree>
    <p:extLst>
      <p:ext uri="{BB962C8B-B14F-4D97-AF65-F5344CB8AC3E}">
        <p14:creationId xmlns:p14="http://schemas.microsoft.com/office/powerpoint/2010/main" val="1147009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effectLst>
                  <a:outerShdw blurRad="38100" dist="38100" dir="2700000" algn="tl">
                    <a:srgbClr val="000000">
                      <a:alpha val="43137"/>
                    </a:srgbClr>
                  </a:outerShdw>
                </a:effectLst>
              </a:rPr>
              <a:t>13) Federal Form of Government :</a:t>
            </a:r>
            <a:br>
              <a:rPr lang="en-IN" b="1" dirty="0" smtClean="0">
                <a:solidFill>
                  <a:srgbClr val="002060"/>
                </a:solidFill>
                <a:effectLst>
                  <a:outerShdw blurRad="38100" dist="38100" dir="2700000" algn="tl">
                    <a:srgbClr val="000000">
                      <a:alpha val="43137"/>
                    </a:srgbClr>
                  </a:outerShdw>
                </a:effectLst>
              </a:rPr>
            </a:br>
            <a:endParaRPr lang="en-IN"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lgn="just"/>
            <a:r>
              <a:rPr lang="en-IN" sz="3200" b="1" dirty="0" smtClean="0">
                <a:solidFill>
                  <a:srgbClr val="002060"/>
                </a:solidFill>
              </a:rPr>
              <a:t>USA has a federal form of government. The US Constitution has all the features which are essential for a federation.</a:t>
            </a:r>
          </a:p>
          <a:p>
            <a:pPr algn="just"/>
            <a:r>
              <a:rPr lang="en-IN" sz="3200" b="1" dirty="0" smtClean="0">
                <a:solidFill>
                  <a:srgbClr val="002060"/>
                </a:solidFill>
              </a:rPr>
              <a:t>These include distribution of powers between the federal and state governments, written constitution, rigid constitution, supremacy of the constitution, independent judiciary, bicameral legislature comprising of the Senate and the House of Representatives. </a:t>
            </a:r>
            <a:endParaRPr lang="en-IN" sz="3200" b="1" dirty="0">
              <a:solidFill>
                <a:srgbClr val="002060"/>
              </a:solidFill>
            </a:endParaRPr>
          </a:p>
        </p:txBody>
      </p:sp>
    </p:spTree>
    <p:extLst>
      <p:ext uri="{BB962C8B-B14F-4D97-AF65-F5344CB8AC3E}">
        <p14:creationId xmlns:p14="http://schemas.microsoft.com/office/powerpoint/2010/main" val="3407876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effectLst>
                  <a:outerShdw blurRad="38100" dist="38100" dir="2700000" algn="tl">
                    <a:srgbClr val="000000">
                      <a:alpha val="43137"/>
                    </a:srgbClr>
                  </a:outerShdw>
                </a:effectLst>
              </a:rPr>
              <a:t>14) </a:t>
            </a:r>
            <a:r>
              <a:rPr lang="en-US" b="1" dirty="0" smtClean="0">
                <a:solidFill>
                  <a:srgbClr val="002060"/>
                </a:solidFill>
                <a:effectLst>
                  <a:outerShdw blurRad="38100" dist="38100" dir="2700000" algn="tl">
                    <a:srgbClr val="000000">
                      <a:alpha val="43137"/>
                    </a:srgbClr>
                  </a:outerShdw>
                </a:effectLst>
              </a:rPr>
              <a:t>Presidential form of Government : </a:t>
            </a:r>
            <a:r>
              <a:rPr lang="en-IN" b="1" dirty="0" smtClean="0">
                <a:solidFill>
                  <a:srgbClr val="002060"/>
                </a:solidFill>
                <a:effectLst>
                  <a:outerShdw blurRad="38100" dist="38100" dir="2700000" algn="tl">
                    <a:srgbClr val="000000">
                      <a:alpha val="43137"/>
                    </a:srgbClr>
                  </a:outerShdw>
                </a:effectLst>
              </a:rPr>
              <a:t/>
            </a:r>
            <a:br>
              <a:rPr lang="en-IN" b="1" dirty="0" smtClean="0">
                <a:solidFill>
                  <a:srgbClr val="002060"/>
                </a:solidFill>
                <a:effectLst>
                  <a:outerShdw blurRad="38100" dist="38100" dir="2700000" algn="tl">
                    <a:srgbClr val="000000">
                      <a:alpha val="43137"/>
                    </a:srgbClr>
                  </a:outerShdw>
                </a:effectLst>
              </a:rPr>
            </a:br>
            <a:endParaRPr lang="en-IN"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85000" lnSpcReduction="20000"/>
          </a:bodyPr>
          <a:lstStyle/>
          <a:p>
            <a:pPr algn="just"/>
            <a:r>
              <a:rPr lang="en-US" b="1" dirty="0" smtClean="0">
                <a:solidFill>
                  <a:srgbClr val="002060"/>
                </a:solidFill>
              </a:rPr>
              <a:t>It provides for a presidential form of government.</a:t>
            </a:r>
            <a:endParaRPr lang="en-IN" b="1" dirty="0" smtClean="0">
              <a:solidFill>
                <a:srgbClr val="002060"/>
              </a:solidFill>
            </a:endParaRPr>
          </a:p>
          <a:p>
            <a:pPr algn="just"/>
            <a:r>
              <a:rPr lang="en-US" b="1" dirty="0" smtClean="0">
                <a:solidFill>
                  <a:srgbClr val="002060"/>
                </a:solidFill>
              </a:rPr>
              <a:t>	There is only one executive – the president.</a:t>
            </a:r>
            <a:endParaRPr lang="en-IN" b="1" dirty="0" smtClean="0">
              <a:solidFill>
                <a:srgbClr val="002060"/>
              </a:solidFill>
            </a:endParaRPr>
          </a:p>
          <a:p>
            <a:pPr algn="just"/>
            <a:r>
              <a:rPr lang="en-US" b="1" dirty="0" smtClean="0">
                <a:solidFill>
                  <a:srgbClr val="002060"/>
                </a:solidFill>
              </a:rPr>
              <a:t>	The president is neither elected by the Congress nor responsible to it.</a:t>
            </a:r>
            <a:endParaRPr lang="en-IN" b="1" dirty="0" smtClean="0">
              <a:solidFill>
                <a:srgbClr val="002060"/>
              </a:solidFill>
            </a:endParaRPr>
          </a:p>
          <a:p>
            <a:pPr algn="just"/>
            <a:r>
              <a:rPr lang="en-US" b="1" dirty="0" smtClean="0">
                <a:solidFill>
                  <a:srgbClr val="002060"/>
                </a:solidFill>
              </a:rPr>
              <a:t>	There is no close relationship between the Congress and the President.</a:t>
            </a:r>
            <a:endParaRPr lang="en-IN" b="1" dirty="0" smtClean="0">
              <a:solidFill>
                <a:srgbClr val="002060"/>
              </a:solidFill>
            </a:endParaRPr>
          </a:p>
          <a:p>
            <a:pPr algn="just"/>
            <a:r>
              <a:rPr lang="en-US" b="1" dirty="0" smtClean="0">
                <a:solidFill>
                  <a:srgbClr val="002060"/>
                </a:solidFill>
              </a:rPr>
              <a:t>	President cannot dissolve the congress.</a:t>
            </a:r>
            <a:endParaRPr lang="en-IN" b="1" dirty="0" smtClean="0">
              <a:solidFill>
                <a:srgbClr val="002060"/>
              </a:solidFill>
            </a:endParaRPr>
          </a:p>
          <a:p>
            <a:pPr algn="just"/>
            <a:r>
              <a:rPr lang="en-US" b="1" dirty="0" smtClean="0">
                <a:solidFill>
                  <a:srgbClr val="002060"/>
                </a:solidFill>
              </a:rPr>
              <a:t>	This system of government functioning on the basis of the theory of separation of powers.</a:t>
            </a:r>
            <a:endParaRPr lang="en-IN" b="1" dirty="0" smtClean="0">
              <a:solidFill>
                <a:srgbClr val="002060"/>
              </a:solidFill>
            </a:endParaRPr>
          </a:p>
          <a:p>
            <a:pPr algn="just"/>
            <a:r>
              <a:rPr lang="en-US" b="1" dirty="0" smtClean="0">
                <a:solidFill>
                  <a:srgbClr val="002060"/>
                </a:solidFill>
              </a:rPr>
              <a:t>	President’s secretariat or Cabinet do not belongs to the congress.</a:t>
            </a:r>
            <a:endParaRPr lang="en-IN" b="1" dirty="0" smtClean="0">
              <a:solidFill>
                <a:srgbClr val="002060"/>
              </a:solidFill>
            </a:endParaRPr>
          </a:p>
          <a:p>
            <a:pPr algn="just"/>
            <a:r>
              <a:rPr lang="en-US" b="1" dirty="0" smtClean="0">
                <a:solidFill>
                  <a:srgbClr val="002060"/>
                </a:solidFill>
              </a:rPr>
              <a:t>	President is the head of the nation &amp; all executive powers are vested in his name. he enjoys a fixed tenure of 4 years.</a:t>
            </a:r>
            <a:endParaRPr lang="en-IN" b="1" dirty="0" smtClean="0">
              <a:solidFill>
                <a:srgbClr val="002060"/>
              </a:solidFill>
            </a:endParaRPr>
          </a:p>
          <a:p>
            <a:pPr marL="0" indent="0" algn="just">
              <a:buNone/>
            </a:pPr>
            <a:r>
              <a:rPr lang="en-US" b="1" dirty="0" smtClean="0">
                <a:solidFill>
                  <a:srgbClr val="002060"/>
                </a:solidFill>
              </a:rPr>
              <a:t/>
            </a:r>
            <a:br>
              <a:rPr lang="en-US" b="1" dirty="0" smtClean="0">
                <a:solidFill>
                  <a:srgbClr val="002060"/>
                </a:solidFill>
              </a:rPr>
            </a:br>
            <a:endParaRPr lang="en-IN" b="1" dirty="0" smtClean="0">
              <a:solidFill>
                <a:srgbClr val="002060"/>
              </a:solidFill>
            </a:endParaRPr>
          </a:p>
          <a:p>
            <a:endParaRPr lang="en-IN" dirty="0"/>
          </a:p>
        </p:txBody>
      </p:sp>
    </p:spTree>
    <p:extLst>
      <p:ext uri="{BB962C8B-B14F-4D97-AF65-F5344CB8AC3E}">
        <p14:creationId xmlns:p14="http://schemas.microsoft.com/office/powerpoint/2010/main" val="2291628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effectLst>
                  <a:outerShdw blurRad="38100" dist="38100" dir="2700000" algn="tl">
                    <a:srgbClr val="000000">
                      <a:alpha val="43137"/>
                    </a:srgbClr>
                  </a:outerShdw>
                </a:effectLst>
              </a:rPr>
              <a:t>15) </a:t>
            </a:r>
            <a:r>
              <a:rPr lang="en-US" b="1" dirty="0" smtClean="0">
                <a:solidFill>
                  <a:srgbClr val="002060"/>
                </a:solidFill>
                <a:effectLst>
                  <a:outerShdw blurRad="38100" dist="38100" dir="2700000" algn="tl">
                    <a:srgbClr val="000000">
                      <a:alpha val="43137"/>
                    </a:srgbClr>
                  </a:outerShdw>
                </a:effectLst>
              </a:rPr>
              <a:t>Bicameral Legislature:</a:t>
            </a:r>
            <a:r>
              <a:rPr lang="en-IN" b="1" dirty="0" smtClean="0">
                <a:solidFill>
                  <a:srgbClr val="002060"/>
                </a:solidFill>
                <a:effectLst>
                  <a:outerShdw blurRad="38100" dist="38100" dir="2700000" algn="tl">
                    <a:srgbClr val="000000">
                      <a:alpha val="43137"/>
                    </a:srgbClr>
                  </a:outerShdw>
                </a:effectLst>
              </a:rPr>
              <a:t/>
            </a:r>
            <a:br>
              <a:rPr lang="en-IN" b="1" dirty="0" smtClean="0">
                <a:solidFill>
                  <a:srgbClr val="002060"/>
                </a:solidFill>
                <a:effectLst>
                  <a:outerShdw blurRad="38100" dist="38100" dir="2700000" algn="tl">
                    <a:srgbClr val="000000">
                      <a:alpha val="43137"/>
                    </a:srgbClr>
                  </a:outerShdw>
                </a:effectLst>
              </a:rPr>
            </a:br>
            <a:endParaRPr lang="en-IN"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r>
              <a:rPr lang="en-US" b="1" dirty="0">
                <a:solidFill>
                  <a:srgbClr val="002060"/>
                </a:solidFill>
              </a:rPr>
              <a:t>	The constitution provides for a bicameral legislature.</a:t>
            </a:r>
            <a:endParaRPr lang="en-IN" b="1" dirty="0">
              <a:solidFill>
                <a:srgbClr val="002060"/>
              </a:solidFill>
            </a:endParaRPr>
          </a:p>
          <a:p>
            <a:r>
              <a:rPr lang="en-US" b="1" dirty="0">
                <a:solidFill>
                  <a:srgbClr val="002060"/>
                </a:solidFill>
              </a:rPr>
              <a:t>	The US legislature is constituted of two houses .</a:t>
            </a:r>
            <a:endParaRPr lang="en-IN" b="1" dirty="0">
              <a:solidFill>
                <a:srgbClr val="002060"/>
              </a:solidFill>
            </a:endParaRPr>
          </a:p>
          <a:p>
            <a:r>
              <a:rPr lang="en-US" b="1" dirty="0">
                <a:solidFill>
                  <a:srgbClr val="002060"/>
                </a:solidFill>
              </a:rPr>
              <a:t>	The lower house is known as the House of Representative &amp; the upper house is the Senate.</a:t>
            </a:r>
            <a:endParaRPr lang="en-IN" b="1" dirty="0">
              <a:solidFill>
                <a:srgbClr val="002060"/>
              </a:solidFill>
            </a:endParaRPr>
          </a:p>
          <a:p>
            <a:r>
              <a:rPr lang="en-US" b="1" dirty="0">
                <a:solidFill>
                  <a:srgbClr val="002060"/>
                </a:solidFill>
              </a:rPr>
              <a:t>	The lower house represents the American people while the Senate is representing the federating units namely the states.</a:t>
            </a:r>
            <a:endParaRPr lang="en-IN" b="1" dirty="0">
              <a:solidFill>
                <a:srgbClr val="002060"/>
              </a:solidFill>
            </a:endParaRPr>
          </a:p>
          <a:p>
            <a:r>
              <a:rPr lang="en-US" b="1" dirty="0">
                <a:solidFill>
                  <a:srgbClr val="002060"/>
                </a:solidFill>
              </a:rPr>
              <a:t>	The Senate is the strongest second chamber in the world.</a:t>
            </a:r>
            <a:endParaRPr lang="en-IN" b="1" dirty="0">
              <a:solidFill>
                <a:srgbClr val="002060"/>
              </a:solidFill>
            </a:endParaRPr>
          </a:p>
          <a:p>
            <a:pPr marL="0" indent="0">
              <a:buNone/>
            </a:pPr>
            <a:r>
              <a:rPr lang="en-US" b="1" dirty="0">
                <a:solidFill>
                  <a:srgbClr val="002060"/>
                </a:solidFill>
              </a:rPr>
              <a:t/>
            </a:r>
            <a:br>
              <a:rPr lang="en-US" b="1" dirty="0">
                <a:solidFill>
                  <a:srgbClr val="002060"/>
                </a:solidFill>
              </a:rPr>
            </a:br>
            <a:endParaRPr lang="en-IN" b="1" dirty="0">
              <a:solidFill>
                <a:srgbClr val="002060"/>
              </a:solidFill>
            </a:endParaRPr>
          </a:p>
        </p:txBody>
      </p:sp>
    </p:spTree>
    <p:extLst>
      <p:ext uri="{BB962C8B-B14F-4D97-AF65-F5344CB8AC3E}">
        <p14:creationId xmlns:p14="http://schemas.microsoft.com/office/powerpoint/2010/main" val="845584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effectLst>
                  <a:outerShdw blurRad="50800" dist="38100" dir="2700000" algn="tl">
                    <a:srgbClr val="000000">
                      <a:alpha val="40000"/>
                    </a:srgbClr>
                  </a:outerShdw>
                </a:effectLst>
              </a:rPr>
              <a:t>16) Dual Citizenship:</a:t>
            </a:r>
            <a:r>
              <a:rPr lang="en-IN" b="1" dirty="0" smtClean="0">
                <a:solidFill>
                  <a:srgbClr val="002060"/>
                </a:solidFill>
                <a:effectLst>
                  <a:outerShdw blurRad="50800" dist="38100" dir="2700000" algn="tl">
                    <a:srgbClr val="000000">
                      <a:alpha val="40000"/>
                    </a:srgbClr>
                  </a:outerShdw>
                </a:effectLst>
              </a:rPr>
              <a:t/>
            </a:r>
            <a:br>
              <a:rPr lang="en-IN" b="1" dirty="0" smtClean="0">
                <a:solidFill>
                  <a:srgbClr val="002060"/>
                </a:solidFill>
                <a:effectLst>
                  <a:outerShdw blurRad="50800" dist="38100" dir="2700000" algn="tl">
                    <a:srgbClr val="000000">
                      <a:alpha val="40000"/>
                    </a:srgbClr>
                  </a:outerShdw>
                </a:effectLst>
              </a:rPr>
            </a:br>
            <a:endParaRPr lang="en-IN" dirty="0"/>
          </a:p>
        </p:txBody>
      </p:sp>
      <p:sp>
        <p:nvSpPr>
          <p:cNvPr id="3" name="Content Placeholder 2"/>
          <p:cNvSpPr>
            <a:spLocks noGrp="1"/>
          </p:cNvSpPr>
          <p:nvPr>
            <p:ph idx="1"/>
          </p:nvPr>
        </p:nvSpPr>
        <p:spPr/>
        <p:txBody>
          <a:bodyPr>
            <a:normAutofit fontScale="92500" lnSpcReduction="10000"/>
          </a:bodyPr>
          <a:lstStyle/>
          <a:p>
            <a:pPr marL="0" lvl="0" indent="0" algn="just">
              <a:buNone/>
            </a:pPr>
            <a:endParaRPr lang="en-IN" b="1" dirty="0" smtClean="0">
              <a:solidFill>
                <a:srgbClr val="002060"/>
              </a:solidFill>
              <a:effectLst>
                <a:outerShdw blurRad="50800" dist="38100" dir="2700000" algn="tl">
                  <a:srgbClr val="000000">
                    <a:alpha val="40000"/>
                  </a:srgbClr>
                </a:outerShdw>
              </a:effectLst>
            </a:endParaRPr>
          </a:p>
          <a:p>
            <a:pPr algn="just"/>
            <a:r>
              <a:rPr lang="en-US" b="1" dirty="0" smtClean="0">
                <a:solidFill>
                  <a:srgbClr val="002060"/>
                </a:solidFill>
              </a:rPr>
              <a:t>	Citizens are those who possess full membership of the state &amp; those who enjoy political rights in a state are its citizens.</a:t>
            </a:r>
            <a:endParaRPr lang="en-IN" b="1" dirty="0" smtClean="0">
              <a:solidFill>
                <a:srgbClr val="002060"/>
              </a:solidFill>
            </a:endParaRPr>
          </a:p>
          <a:p>
            <a:pPr algn="just"/>
            <a:r>
              <a:rPr lang="en-US" b="1" dirty="0" smtClean="0">
                <a:solidFill>
                  <a:srgbClr val="002060"/>
                </a:solidFill>
              </a:rPr>
              <a:t>	The concept of citizenship was not defined in the original constitution.</a:t>
            </a:r>
            <a:endParaRPr lang="en-IN" b="1" dirty="0" smtClean="0">
              <a:solidFill>
                <a:srgbClr val="002060"/>
              </a:solidFill>
            </a:endParaRPr>
          </a:p>
          <a:p>
            <a:pPr algn="just"/>
            <a:r>
              <a:rPr lang="en-US" b="1" dirty="0" smtClean="0">
                <a:solidFill>
                  <a:srgbClr val="002060"/>
                </a:solidFill>
              </a:rPr>
              <a:t>	The 14th Amendment Act, clearly provided for double citizenship.</a:t>
            </a:r>
            <a:endParaRPr lang="en-IN" b="1" dirty="0" smtClean="0">
              <a:solidFill>
                <a:srgbClr val="002060"/>
              </a:solidFill>
            </a:endParaRPr>
          </a:p>
          <a:p>
            <a:pPr algn="just"/>
            <a:r>
              <a:rPr lang="en-US" b="1" dirty="0" smtClean="0">
                <a:solidFill>
                  <a:srgbClr val="002060"/>
                </a:solidFill>
              </a:rPr>
              <a:t>	Citizenship of the USA and the citizenship of respective state in which one resides are the double citizenship an individual enjoys in USA.</a:t>
            </a:r>
            <a:endParaRPr lang="en-IN" b="1" dirty="0" smtClean="0">
              <a:solidFill>
                <a:srgbClr val="002060"/>
              </a:solidFill>
            </a:endParaRPr>
          </a:p>
          <a:p>
            <a:pPr algn="just"/>
            <a:r>
              <a:rPr lang="en-US" b="1" dirty="0" smtClean="0">
                <a:solidFill>
                  <a:srgbClr val="002060"/>
                </a:solidFill>
              </a:rPr>
              <a:t>	Only citizens of the state can contest for elective or public offices in the state. He can also contest for federal offices only from the state of which he is a citizen.</a:t>
            </a:r>
            <a:endParaRPr lang="en-IN" b="1" dirty="0" smtClean="0">
              <a:solidFill>
                <a:srgbClr val="002060"/>
              </a:solidFill>
            </a:endParaRPr>
          </a:p>
          <a:p>
            <a:pPr algn="just"/>
            <a:endParaRPr lang="en-IN" b="1" dirty="0" smtClean="0">
              <a:solidFill>
                <a:srgbClr val="002060"/>
              </a:solidFill>
            </a:endParaRPr>
          </a:p>
          <a:p>
            <a:endParaRPr lang="en-IN" dirty="0"/>
          </a:p>
        </p:txBody>
      </p:sp>
    </p:spTree>
    <p:extLst>
      <p:ext uri="{BB962C8B-B14F-4D97-AF65-F5344CB8AC3E}">
        <p14:creationId xmlns:p14="http://schemas.microsoft.com/office/powerpoint/2010/main" val="346499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dirty="0" smtClean="0">
                <a:solidFill>
                  <a:srgbClr val="002060"/>
                </a:solidFill>
              </a:rPr>
              <a:t>	</a:t>
            </a:r>
            <a:r>
              <a:rPr lang="en-US" sz="5400" b="1" dirty="0" smtClean="0">
                <a:solidFill>
                  <a:srgbClr val="002060"/>
                </a:solidFill>
                <a:effectLst>
                  <a:outerShdw blurRad="50800" dist="38100" dir="2700000" algn="tl">
                    <a:srgbClr val="000000">
                      <a:alpha val="40000"/>
                    </a:srgbClr>
                  </a:outerShdw>
                </a:effectLst>
              </a:rPr>
              <a:t>Conclusion:</a:t>
            </a:r>
            <a:r>
              <a:rPr lang="en-IN" sz="5400" b="1" dirty="0" smtClean="0">
                <a:solidFill>
                  <a:srgbClr val="002060"/>
                </a:solidFill>
              </a:rPr>
              <a:t/>
            </a:r>
            <a:br>
              <a:rPr lang="en-IN" sz="5400" b="1" dirty="0" smtClean="0">
                <a:solidFill>
                  <a:srgbClr val="002060"/>
                </a:solidFill>
              </a:rPr>
            </a:br>
            <a:endParaRPr lang="en-IN" sz="5400" dirty="0">
              <a:solidFill>
                <a:srgbClr val="002060"/>
              </a:solidFill>
            </a:endParaRPr>
          </a:p>
        </p:txBody>
      </p:sp>
      <p:sp>
        <p:nvSpPr>
          <p:cNvPr id="3" name="Content Placeholder 2"/>
          <p:cNvSpPr>
            <a:spLocks noGrp="1"/>
          </p:cNvSpPr>
          <p:nvPr>
            <p:ph idx="1"/>
          </p:nvPr>
        </p:nvSpPr>
        <p:spPr/>
        <p:txBody>
          <a:bodyPr>
            <a:normAutofit lnSpcReduction="10000"/>
          </a:bodyPr>
          <a:lstStyle/>
          <a:p>
            <a:pPr marL="0" lvl="0" indent="0" algn="just">
              <a:buNone/>
            </a:pPr>
            <a:endParaRPr lang="en-IN" b="1" dirty="0">
              <a:solidFill>
                <a:srgbClr val="002060"/>
              </a:solidFill>
              <a:effectLst>
                <a:outerShdw blurRad="50800" dist="38100" dir="2700000" algn="tl">
                  <a:srgbClr val="000000">
                    <a:alpha val="40000"/>
                  </a:srgbClr>
                </a:outerShdw>
              </a:effectLst>
            </a:endParaRPr>
          </a:p>
          <a:p>
            <a:pPr algn="just"/>
            <a:r>
              <a:rPr lang="en-US" b="1" dirty="0">
                <a:solidFill>
                  <a:srgbClr val="002060"/>
                </a:solidFill>
              </a:rPr>
              <a:t>	The US constitution is greatly influenced by its historical factors and forces.</a:t>
            </a:r>
            <a:endParaRPr lang="en-IN" b="1" dirty="0">
              <a:solidFill>
                <a:srgbClr val="002060"/>
              </a:solidFill>
            </a:endParaRPr>
          </a:p>
          <a:p>
            <a:pPr algn="just"/>
            <a:r>
              <a:rPr lang="en-US" b="1" dirty="0">
                <a:solidFill>
                  <a:srgbClr val="002060"/>
                </a:solidFill>
              </a:rPr>
              <a:t>	“The constitution is very warp and woof of the American history” Nicholas.</a:t>
            </a:r>
            <a:endParaRPr lang="en-IN" b="1" dirty="0">
              <a:solidFill>
                <a:srgbClr val="002060"/>
              </a:solidFill>
            </a:endParaRPr>
          </a:p>
          <a:p>
            <a:pPr algn="just"/>
            <a:r>
              <a:rPr lang="en-US" b="1" dirty="0">
                <a:solidFill>
                  <a:srgbClr val="002060"/>
                </a:solidFill>
              </a:rPr>
              <a:t>	The constitution that emerged from the Philadelphia Convention was a model of draftsmanship, linguistic elegance, of brevity &amp; clarity.</a:t>
            </a:r>
            <a:endParaRPr lang="en-IN" b="1" dirty="0">
              <a:solidFill>
                <a:srgbClr val="002060"/>
              </a:solidFill>
            </a:endParaRPr>
          </a:p>
          <a:p>
            <a:pPr algn="just"/>
            <a:r>
              <a:rPr lang="en-US" b="1" dirty="0">
                <a:solidFill>
                  <a:srgbClr val="002060"/>
                </a:solidFill>
              </a:rPr>
              <a:t>	It is the most original one among all the written constitutions of the world.</a:t>
            </a:r>
            <a:endParaRPr lang="en-IN" b="1" dirty="0">
              <a:solidFill>
                <a:srgbClr val="002060"/>
              </a:solidFill>
            </a:endParaRPr>
          </a:p>
          <a:p>
            <a:pPr marL="0" indent="0" algn="just">
              <a:buNone/>
            </a:pPr>
            <a:endParaRPr lang="en-IN" b="1" dirty="0">
              <a:solidFill>
                <a:srgbClr val="002060"/>
              </a:solidFill>
            </a:endParaRPr>
          </a:p>
        </p:txBody>
      </p:sp>
    </p:spTree>
    <p:extLst>
      <p:ext uri="{BB962C8B-B14F-4D97-AF65-F5344CB8AC3E}">
        <p14:creationId xmlns:p14="http://schemas.microsoft.com/office/powerpoint/2010/main" val="3456855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effectLst>
                  <a:outerShdw blurRad="50800" dist="38100" dir="2700000" algn="tl">
                    <a:srgbClr val="000000">
                      <a:alpha val="40000"/>
                    </a:srgbClr>
                  </a:outerShdw>
                </a:effectLst>
              </a:rPr>
              <a:t>Introduction</a:t>
            </a:r>
            <a:endParaRPr lang="en-IN" dirty="0">
              <a:solidFill>
                <a:srgbClr val="002060"/>
              </a:solidFill>
            </a:endParaRPr>
          </a:p>
        </p:txBody>
      </p:sp>
      <p:sp>
        <p:nvSpPr>
          <p:cNvPr id="3" name="Content Placeholder 2"/>
          <p:cNvSpPr>
            <a:spLocks noGrp="1"/>
          </p:cNvSpPr>
          <p:nvPr>
            <p:ph idx="1"/>
          </p:nvPr>
        </p:nvSpPr>
        <p:spPr/>
        <p:txBody>
          <a:bodyPr/>
          <a:lstStyle/>
          <a:p>
            <a:pPr marL="0" indent="0">
              <a:buNone/>
            </a:pPr>
            <a:endParaRPr lang="en-IN" b="1" dirty="0"/>
          </a:p>
          <a:p>
            <a:r>
              <a:rPr lang="en-US" b="1" dirty="0"/>
              <a:t>	</a:t>
            </a:r>
            <a:r>
              <a:rPr lang="en-US" b="1" dirty="0">
                <a:solidFill>
                  <a:srgbClr val="002060"/>
                </a:solidFill>
              </a:rPr>
              <a:t>It is the oldest written constitution in the world</a:t>
            </a:r>
            <a:endParaRPr lang="en-IN" b="1" dirty="0">
              <a:solidFill>
                <a:srgbClr val="002060"/>
              </a:solidFill>
            </a:endParaRPr>
          </a:p>
          <a:p>
            <a:r>
              <a:rPr lang="en-US" b="1" dirty="0">
                <a:solidFill>
                  <a:srgbClr val="002060"/>
                </a:solidFill>
              </a:rPr>
              <a:t>	The Declaration of Independence of 4th July 1776 was the first formal State Paper – it is </a:t>
            </a:r>
            <a:r>
              <a:rPr lang="en-US" b="1" dirty="0" smtClean="0">
                <a:solidFill>
                  <a:srgbClr val="002060"/>
                </a:solidFill>
              </a:rPr>
              <a:t>here </a:t>
            </a:r>
            <a:r>
              <a:rPr lang="en-US" b="1" dirty="0">
                <a:solidFill>
                  <a:srgbClr val="002060"/>
                </a:solidFill>
              </a:rPr>
              <a:t>that the term United States was for the first time officially used.</a:t>
            </a:r>
            <a:endParaRPr lang="en-IN" b="1" dirty="0">
              <a:solidFill>
                <a:srgbClr val="002060"/>
              </a:solidFill>
            </a:endParaRPr>
          </a:p>
          <a:p>
            <a:r>
              <a:rPr lang="en-US" b="1" dirty="0">
                <a:solidFill>
                  <a:srgbClr val="002060"/>
                </a:solidFill>
              </a:rPr>
              <a:t>	The constitution was drafted by the Philadelphia Convention on </a:t>
            </a:r>
            <a:r>
              <a:rPr lang="en-US" b="1" dirty="0" smtClean="0">
                <a:solidFill>
                  <a:srgbClr val="002060"/>
                </a:solidFill>
              </a:rPr>
              <a:t> 17</a:t>
            </a:r>
            <a:r>
              <a:rPr lang="en-US" b="1" baseline="30000" dirty="0" smtClean="0">
                <a:solidFill>
                  <a:srgbClr val="002060"/>
                </a:solidFill>
              </a:rPr>
              <a:t>th</a:t>
            </a:r>
            <a:r>
              <a:rPr lang="en-US" b="1" dirty="0" smtClean="0">
                <a:solidFill>
                  <a:srgbClr val="002060"/>
                </a:solidFill>
              </a:rPr>
              <a:t>  </a:t>
            </a:r>
            <a:r>
              <a:rPr lang="en-US" b="1" dirty="0" err="1" smtClean="0">
                <a:solidFill>
                  <a:srgbClr val="002060"/>
                </a:solidFill>
              </a:rPr>
              <a:t>Septemebr</a:t>
            </a:r>
            <a:r>
              <a:rPr lang="en-US" b="1" dirty="0" smtClean="0">
                <a:solidFill>
                  <a:srgbClr val="002060"/>
                </a:solidFill>
              </a:rPr>
              <a:t> , </a:t>
            </a:r>
            <a:r>
              <a:rPr lang="en-US" b="1" dirty="0">
                <a:solidFill>
                  <a:srgbClr val="002060"/>
                </a:solidFill>
              </a:rPr>
              <a:t>1787.</a:t>
            </a:r>
            <a:endParaRPr lang="en-IN" b="1" dirty="0">
              <a:solidFill>
                <a:srgbClr val="002060"/>
              </a:solidFill>
            </a:endParaRPr>
          </a:p>
          <a:p>
            <a:r>
              <a:rPr lang="en-US" b="1" dirty="0">
                <a:solidFill>
                  <a:srgbClr val="002060"/>
                </a:solidFill>
              </a:rPr>
              <a:t>	It was adopted by the Congress of the Confederation in 1788, and was finally put in to effect in </a:t>
            </a:r>
            <a:r>
              <a:rPr lang="en-US" b="1" dirty="0" smtClean="0">
                <a:solidFill>
                  <a:srgbClr val="002060"/>
                </a:solidFill>
              </a:rPr>
              <a:t>4</a:t>
            </a:r>
            <a:r>
              <a:rPr lang="en-US" b="1" baseline="30000" dirty="0" smtClean="0">
                <a:solidFill>
                  <a:srgbClr val="002060"/>
                </a:solidFill>
              </a:rPr>
              <a:t>th</a:t>
            </a:r>
            <a:r>
              <a:rPr lang="en-US" b="1" dirty="0" smtClean="0">
                <a:solidFill>
                  <a:srgbClr val="002060"/>
                </a:solidFill>
              </a:rPr>
              <a:t>  </a:t>
            </a:r>
            <a:r>
              <a:rPr lang="en-US" b="1" dirty="0">
                <a:solidFill>
                  <a:srgbClr val="002060"/>
                </a:solidFill>
              </a:rPr>
              <a:t>March, 1789.</a:t>
            </a:r>
            <a:endParaRPr lang="en-IN" b="1" dirty="0">
              <a:solidFill>
                <a:srgbClr val="002060"/>
              </a:solidFill>
            </a:endParaRPr>
          </a:p>
          <a:p>
            <a:endParaRPr lang="en-IN" b="1" dirty="0">
              <a:solidFill>
                <a:srgbClr val="002060"/>
              </a:solidFill>
            </a:endParaRPr>
          </a:p>
        </p:txBody>
      </p:sp>
    </p:spTree>
    <p:extLst>
      <p:ext uri="{BB962C8B-B14F-4D97-AF65-F5344CB8AC3E}">
        <p14:creationId xmlns:p14="http://schemas.microsoft.com/office/powerpoint/2010/main" val="3677396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smtClean="0">
                <a:solidFill>
                  <a:srgbClr val="002060"/>
                </a:solidFill>
                <a:effectLst>
                  <a:outerShdw blurRad="38100" dist="38100" dir="2700000" algn="tl">
                    <a:srgbClr val="000000">
                      <a:alpha val="43137"/>
                    </a:srgbClr>
                  </a:outerShdw>
                </a:effectLst>
              </a:rPr>
              <a:t>Salient </a:t>
            </a:r>
            <a:r>
              <a:rPr lang="en-US" b="1" dirty="0">
                <a:solidFill>
                  <a:srgbClr val="002060"/>
                </a:solidFill>
                <a:effectLst>
                  <a:outerShdw blurRad="38100" dist="38100" dir="2700000" algn="tl">
                    <a:srgbClr val="000000">
                      <a:alpha val="43137"/>
                    </a:srgbClr>
                  </a:outerShdw>
                </a:effectLst>
              </a:rPr>
              <a:t>features of the constitution can be listed as follows </a:t>
            </a:r>
            <a:r>
              <a:rPr lang="en-US" b="1" dirty="0" smtClean="0">
                <a:solidFill>
                  <a:srgbClr val="002060"/>
                </a:solidFill>
                <a:effectLst>
                  <a:outerShdw blurRad="38100" dist="38100" dir="2700000" algn="tl">
                    <a:srgbClr val="000000">
                      <a:alpha val="43137"/>
                    </a:srgbClr>
                  </a:outerShdw>
                </a:effectLst>
              </a:rPr>
              <a:t>:</a:t>
            </a:r>
            <a:r>
              <a:rPr lang="en-IN" b="1" dirty="0">
                <a:solidFill>
                  <a:srgbClr val="002060"/>
                </a:solidFill>
                <a:effectLst>
                  <a:outerShdw blurRad="38100" dist="38100" dir="2700000" algn="tl">
                    <a:srgbClr val="000000">
                      <a:alpha val="43137"/>
                    </a:srgbClr>
                  </a:outerShdw>
                </a:effectLst>
              </a:rPr>
              <a:t/>
            </a:r>
            <a:br>
              <a:rPr lang="en-IN" b="1" dirty="0">
                <a:solidFill>
                  <a:srgbClr val="002060"/>
                </a:solidFill>
                <a:effectLst>
                  <a:outerShdw blurRad="38100" dist="38100" dir="2700000" algn="tl">
                    <a:srgbClr val="000000">
                      <a:alpha val="43137"/>
                    </a:srgbClr>
                  </a:outerShdw>
                </a:effectLst>
              </a:rPr>
            </a:br>
            <a:endParaRPr lang="en-IN"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lvl="0" indent="0">
              <a:buNone/>
            </a:pPr>
            <a:r>
              <a:rPr lang="en-US" sz="4000" b="1" dirty="0" smtClean="0">
                <a:effectLst>
                  <a:outerShdw blurRad="50800" dist="38100" dir="2700000" algn="tl">
                    <a:srgbClr val="000000">
                      <a:alpha val="40000"/>
                    </a:srgbClr>
                  </a:outerShdw>
                </a:effectLst>
              </a:rPr>
              <a:t>           </a:t>
            </a:r>
            <a:r>
              <a:rPr lang="en-US" sz="4000" b="1" dirty="0" smtClean="0">
                <a:solidFill>
                  <a:srgbClr val="002060"/>
                </a:solidFill>
                <a:effectLst>
                  <a:outerShdw blurRad="50800" dist="38100" dir="2700000" algn="tl">
                    <a:srgbClr val="000000">
                      <a:alpha val="40000"/>
                    </a:srgbClr>
                  </a:outerShdw>
                </a:effectLst>
              </a:rPr>
              <a:t>1 )                    A Brief Constitution:</a:t>
            </a:r>
            <a:endParaRPr lang="en-IN" sz="4000" b="1" dirty="0">
              <a:solidFill>
                <a:srgbClr val="002060"/>
              </a:solidFill>
              <a:effectLst>
                <a:outerShdw blurRad="50800" dist="38100" dir="2700000" algn="tl">
                  <a:srgbClr val="000000">
                    <a:alpha val="40000"/>
                  </a:srgbClr>
                </a:outerShdw>
              </a:effectLst>
            </a:endParaRPr>
          </a:p>
          <a:p>
            <a:r>
              <a:rPr lang="en-US" sz="4000" dirty="0">
                <a:solidFill>
                  <a:srgbClr val="002060"/>
                </a:solidFill>
              </a:rPr>
              <a:t>	It is the </a:t>
            </a:r>
            <a:r>
              <a:rPr lang="en-US" sz="4000" dirty="0" smtClean="0">
                <a:solidFill>
                  <a:srgbClr val="002060"/>
                </a:solidFill>
              </a:rPr>
              <a:t>briefest constitution </a:t>
            </a:r>
            <a:r>
              <a:rPr lang="en-US" sz="4000" dirty="0">
                <a:solidFill>
                  <a:srgbClr val="002060"/>
                </a:solidFill>
              </a:rPr>
              <a:t>in the world.</a:t>
            </a:r>
            <a:endParaRPr lang="en-IN" sz="4000" dirty="0">
              <a:solidFill>
                <a:srgbClr val="002060"/>
              </a:solidFill>
            </a:endParaRPr>
          </a:p>
          <a:p>
            <a:r>
              <a:rPr lang="en-US" sz="4000" dirty="0">
                <a:solidFill>
                  <a:srgbClr val="002060"/>
                </a:solidFill>
              </a:rPr>
              <a:t>	It </a:t>
            </a:r>
            <a:r>
              <a:rPr lang="en-US" sz="4000" dirty="0" smtClean="0">
                <a:solidFill>
                  <a:srgbClr val="002060"/>
                </a:solidFill>
              </a:rPr>
              <a:t>consists </a:t>
            </a:r>
            <a:r>
              <a:rPr lang="en-US" sz="4000" dirty="0">
                <a:solidFill>
                  <a:srgbClr val="002060"/>
                </a:solidFill>
              </a:rPr>
              <a:t>of a Preamble &amp; </a:t>
            </a:r>
            <a:r>
              <a:rPr lang="en-US" sz="4000" dirty="0" smtClean="0">
                <a:solidFill>
                  <a:srgbClr val="002060"/>
                </a:solidFill>
              </a:rPr>
              <a:t>7  Articles  and 27 Amendments </a:t>
            </a:r>
            <a:r>
              <a:rPr lang="en-US" sz="4000" dirty="0">
                <a:solidFill>
                  <a:srgbClr val="002060"/>
                </a:solidFill>
              </a:rPr>
              <a:t>running into 4000 words with </a:t>
            </a:r>
            <a:r>
              <a:rPr lang="en-US" sz="4000" dirty="0" smtClean="0">
                <a:solidFill>
                  <a:srgbClr val="002060"/>
                </a:solidFill>
              </a:rPr>
              <a:t>15 pages. </a:t>
            </a:r>
            <a:r>
              <a:rPr lang="en-US" sz="4000" dirty="0">
                <a:solidFill>
                  <a:srgbClr val="002060"/>
                </a:solidFill>
              </a:rPr>
              <a:t/>
            </a:r>
            <a:br>
              <a:rPr lang="en-US" sz="4000" dirty="0">
                <a:solidFill>
                  <a:srgbClr val="002060"/>
                </a:solidFill>
              </a:rPr>
            </a:br>
            <a:endParaRPr lang="en-IN" sz="4000" dirty="0">
              <a:solidFill>
                <a:srgbClr val="002060"/>
              </a:solidFill>
            </a:endParaRPr>
          </a:p>
        </p:txBody>
      </p:sp>
    </p:spTree>
    <p:extLst>
      <p:ext uri="{BB962C8B-B14F-4D97-AF65-F5344CB8AC3E}">
        <p14:creationId xmlns:p14="http://schemas.microsoft.com/office/powerpoint/2010/main" val="1198199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2060"/>
                </a:solidFill>
                <a:effectLst>
                  <a:outerShdw blurRad="38100" dist="38100" dir="2700000" algn="tl">
                    <a:srgbClr val="000000">
                      <a:alpha val="43137"/>
                    </a:srgbClr>
                  </a:outerShdw>
                </a:effectLst>
              </a:rPr>
              <a:t>2 )                    A Written Constitution:</a:t>
            </a:r>
            <a:r>
              <a:rPr lang="en-IN" b="1" dirty="0" smtClean="0">
                <a:solidFill>
                  <a:srgbClr val="002060"/>
                </a:solidFill>
                <a:effectLst>
                  <a:outerShdw blurRad="38100" dist="38100" dir="2700000" algn="tl">
                    <a:srgbClr val="000000">
                      <a:alpha val="43137"/>
                    </a:srgbClr>
                  </a:outerShdw>
                </a:effectLst>
              </a:rPr>
              <a:t/>
            </a:r>
            <a:br>
              <a:rPr lang="en-IN" b="1" dirty="0" smtClean="0">
                <a:solidFill>
                  <a:srgbClr val="002060"/>
                </a:solidFill>
                <a:effectLst>
                  <a:outerShdw blurRad="38100" dist="38100" dir="2700000" algn="tl">
                    <a:srgbClr val="000000">
                      <a:alpha val="43137"/>
                    </a:srgbClr>
                  </a:outerShdw>
                </a:effectLst>
              </a:rPr>
            </a:b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sz="4400" dirty="0" smtClean="0">
                <a:solidFill>
                  <a:srgbClr val="002060"/>
                </a:solidFill>
                <a:effectLst>
                  <a:outerShdw blurRad="38100" dist="38100" dir="2700000" algn="tl">
                    <a:srgbClr val="000000">
                      <a:alpha val="43137"/>
                    </a:srgbClr>
                  </a:outerShdw>
                </a:effectLst>
              </a:rPr>
              <a:t>	</a:t>
            </a:r>
            <a:r>
              <a:rPr lang="en-US" sz="4400" dirty="0" smtClean="0">
                <a:solidFill>
                  <a:srgbClr val="002060"/>
                </a:solidFill>
              </a:rPr>
              <a:t>It is the oldest written constitution in the world.</a:t>
            </a:r>
            <a:endParaRPr lang="en-IN" sz="4400" dirty="0" smtClean="0">
              <a:solidFill>
                <a:srgbClr val="002060"/>
              </a:solidFill>
            </a:endParaRPr>
          </a:p>
          <a:p>
            <a:pPr marL="0" indent="0">
              <a:buNone/>
            </a:pPr>
            <a:endParaRPr lang="en-IN" dirty="0"/>
          </a:p>
        </p:txBody>
      </p:sp>
    </p:spTree>
    <p:extLst>
      <p:ext uri="{BB962C8B-B14F-4D97-AF65-F5344CB8AC3E}">
        <p14:creationId xmlns:p14="http://schemas.microsoft.com/office/powerpoint/2010/main" val="314399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effectLst>
                  <a:outerShdw blurRad="38100" dist="38100" dir="2700000" algn="tl">
                    <a:srgbClr val="000000">
                      <a:alpha val="43137"/>
                    </a:srgbClr>
                  </a:outerShdw>
                </a:effectLst>
              </a:rPr>
              <a:t>3) </a:t>
            </a:r>
            <a:r>
              <a:rPr lang="en-US" b="1" dirty="0" smtClean="0">
                <a:solidFill>
                  <a:srgbClr val="002060"/>
                </a:solidFill>
                <a:effectLst>
                  <a:outerShdw blurRad="38100" dist="38100" dir="2700000" algn="tl">
                    <a:srgbClr val="000000">
                      <a:alpha val="43137"/>
                    </a:srgbClr>
                  </a:outerShdw>
                </a:effectLst>
              </a:rPr>
              <a:t>Conventions: </a:t>
            </a:r>
            <a:endParaRPr lang="en-IN"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solidFill>
                  <a:srgbClr val="002060"/>
                </a:solidFill>
                <a:effectLst>
                  <a:outerShdw blurRad="38100" dist="38100" dir="2700000" algn="tl">
                    <a:srgbClr val="000000">
                      <a:alpha val="43137"/>
                    </a:srgbClr>
                  </a:outerShdw>
                </a:effectLst>
              </a:rPr>
              <a:t>         </a:t>
            </a:r>
            <a:r>
              <a:rPr lang="en-US" sz="4000" dirty="0" smtClean="0">
                <a:solidFill>
                  <a:srgbClr val="002060"/>
                </a:solidFill>
              </a:rPr>
              <a:t>It also  has unwritten </a:t>
            </a:r>
            <a:r>
              <a:rPr lang="en-US" sz="4000" dirty="0">
                <a:solidFill>
                  <a:srgbClr val="002060"/>
                </a:solidFill>
              </a:rPr>
              <a:t>elements like conventions.</a:t>
            </a:r>
            <a:endParaRPr lang="en-IN" sz="4000" dirty="0">
              <a:solidFill>
                <a:srgbClr val="002060"/>
              </a:solidFill>
            </a:endParaRPr>
          </a:p>
          <a:p>
            <a:r>
              <a:rPr lang="en-US" sz="4000" dirty="0">
                <a:solidFill>
                  <a:srgbClr val="002060"/>
                </a:solidFill>
              </a:rPr>
              <a:t>	Statutes of the Congress, judicial decisions and executive decrees also enlarged the constitution.</a:t>
            </a:r>
            <a:endParaRPr lang="en-IN" sz="4000" dirty="0">
              <a:solidFill>
                <a:srgbClr val="002060"/>
              </a:solidFill>
            </a:endParaRPr>
          </a:p>
          <a:p>
            <a:endParaRPr lang="en-IN" dirty="0"/>
          </a:p>
        </p:txBody>
      </p:sp>
    </p:spTree>
    <p:extLst>
      <p:ext uri="{BB962C8B-B14F-4D97-AF65-F5344CB8AC3E}">
        <p14:creationId xmlns:p14="http://schemas.microsoft.com/office/powerpoint/2010/main" val="1853247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effectLst>
                  <a:outerShdw blurRad="38100" dist="38100" dir="2700000" algn="tl">
                    <a:srgbClr val="000000">
                      <a:alpha val="43137"/>
                    </a:srgbClr>
                  </a:outerShdw>
                </a:effectLst>
              </a:rPr>
              <a:t>4) Rigid Constitution</a:t>
            </a:r>
            <a:endParaRPr lang="en-IN"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r>
              <a:rPr lang="en-US" b="1" dirty="0">
                <a:solidFill>
                  <a:srgbClr val="002060"/>
                </a:solidFill>
              </a:rPr>
              <a:t>It is the most rigid constitution in the world.</a:t>
            </a:r>
            <a:endParaRPr lang="en-IN" b="1" dirty="0">
              <a:solidFill>
                <a:srgbClr val="002060"/>
              </a:solidFill>
            </a:endParaRPr>
          </a:p>
          <a:p>
            <a:r>
              <a:rPr lang="en-US" b="1" dirty="0">
                <a:solidFill>
                  <a:srgbClr val="002060"/>
                </a:solidFill>
              </a:rPr>
              <a:t>	It is the fundamental law of the land &amp; superior to the ordinary laws passed by the congress.</a:t>
            </a:r>
            <a:endParaRPr lang="en-IN" b="1" dirty="0">
              <a:solidFill>
                <a:srgbClr val="002060"/>
              </a:solidFill>
            </a:endParaRPr>
          </a:p>
          <a:p>
            <a:r>
              <a:rPr lang="en-US" b="1" dirty="0">
                <a:solidFill>
                  <a:srgbClr val="002060"/>
                </a:solidFill>
              </a:rPr>
              <a:t>	Since it is a federation, the amending procedure is difficult.</a:t>
            </a:r>
            <a:endParaRPr lang="en-IN" b="1" dirty="0">
              <a:solidFill>
                <a:srgbClr val="002060"/>
              </a:solidFill>
            </a:endParaRPr>
          </a:p>
          <a:p>
            <a:r>
              <a:rPr lang="en-US" b="1" dirty="0">
                <a:solidFill>
                  <a:srgbClr val="002060"/>
                </a:solidFill>
              </a:rPr>
              <a:t>	Art. V of the constitution deals with the procedure of amending the constitution.</a:t>
            </a:r>
            <a:endParaRPr lang="en-IN" b="1" dirty="0">
              <a:solidFill>
                <a:srgbClr val="002060"/>
              </a:solidFill>
            </a:endParaRPr>
          </a:p>
          <a:p>
            <a:r>
              <a:rPr lang="en-US" b="1" dirty="0">
                <a:solidFill>
                  <a:srgbClr val="002060"/>
                </a:solidFill>
              </a:rPr>
              <a:t>	The process of amending the constitution requires the participation of both the federal and state governments.</a:t>
            </a:r>
            <a:endParaRPr lang="en-IN" b="1" dirty="0">
              <a:solidFill>
                <a:srgbClr val="002060"/>
              </a:solidFill>
            </a:endParaRPr>
          </a:p>
          <a:p>
            <a:pPr marL="0" indent="0">
              <a:buNone/>
            </a:pPr>
            <a:r>
              <a:rPr lang="en-US" b="1" dirty="0">
                <a:solidFill>
                  <a:srgbClr val="002060"/>
                </a:solidFill>
              </a:rPr>
              <a:t/>
            </a:r>
            <a:br>
              <a:rPr lang="en-US" b="1" dirty="0">
                <a:solidFill>
                  <a:srgbClr val="002060"/>
                </a:solidFill>
              </a:rPr>
            </a:br>
            <a:endParaRPr lang="en-IN" b="1" dirty="0">
              <a:solidFill>
                <a:srgbClr val="002060"/>
              </a:solidFill>
            </a:endParaRPr>
          </a:p>
        </p:txBody>
      </p:sp>
    </p:spTree>
    <p:extLst>
      <p:ext uri="{BB962C8B-B14F-4D97-AF65-F5344CB8AC3E}">
        <p14:creationId xmlns:p14="http://schemas.microsoft.com/office/powerpoint/2010/main" val="2670365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effectLst>
                  <a:outerShdw blurRad="38100" dist="38100" dir="2700000" algn="tl">
                    <a:srgbClr val="000000">
                      <a:alpha val="43137"/>
                    </a:srgbClr>
                  </a:outerShdw>
                </a:effectLst>
              </a:rPr>
              <a:t>5) Supremacy of the Constitution</a:t>
            </a:r>
            <a:endParaRPr lang="en-IN"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IN" b="1" dirty="0" smtClean="0">
                <a:solidFill>
                  <a:srgbClr val="002060"/>
                </a:solidFill>
              </a:rPr>
              <a:t>The American Constitution is the Supreme Law of the country. </a:t>
            </a:r>
          </a:p>
          <a:p>
            <a:r>
              <a:rPr lang="en-US" b="1" dirty="0">
                <a:solidFill>
                  <a:srgbClr val="002060"/>
                </a:solidFill>
              </a:rPr>
              <a:t>Judges are the guardians of the constitution.</a:t>
            </a:r>
            <a:endParaRPr lang="en-IN" b="1" dirty="0">
              <a:solidFill>
                <a:srgbClr val="002060"/>
              </a:solidFill>
            </a:endParaRPr>
          </a:p>
          <a:p>
            <a:r>
              <a:rPr lang="en-US" b="1" dirty="0" smtClean="0">
                <a:solidFill>
                  <a:srgbClr val="002060"/>
                </a:solidFill>
              </a:rPr>
              <a:t>Through </a:t>
            </a:r>
            <a:r>
              <a:rPr lang="en-US" b="1" dirty="0">
                <a:solidFill>
                  <a:srgbClr val="002060"/>
                </a:solidFill>
              </a:rPr>
              <a:t>the judicial review the supreme court safeguards the constitution and its </a:t>
            </a:r>
            <a:r>
              <a:rPr lang="en-US" b="1" dirty="0" smtClean="0">
                <a:solidFill>
                  <a:srgbClr val="002060"/>
                </a:solidFill>
              </a:rPr>
              <a:t>supremacy.</a:t>
            </a:r>
            <a:endParaRPr lang="en-IN" b="1" dirty="0" smtClean="0">
              <a:solidFill>
                <a:srgbClr val="002060"/>
              </a:solidFill>
            </a:endParaRPr>
          </a:p>
          <a:p>
            <a:r>
              <a:rPr lang="en-IN" b="1" dirty="0" smtClean="0">
                <a:solidFill>
                  <a:srgbClr val="002060"/>
                </a:solidFill>
              </a:rPr>
              <a:t>The US Government derives all its powers from the Constitution so it can in no way work against it, or carry out activities or work not sanctioned by it. </a:t>
            </a:r>
          </a:p>
          <a:p>
            <a:r>
              <a:rPr lang="en-IN" b="1" dirty="0" smtClean="0">
                <a:solidFill>
                  <a:srgbClr val="002060"/>
                </a:solidFill>
              </a:rPr>
              <a:t>Hence it is the supreme law of the land.</a:t>
            </a:r>
            <a:endParaRPr lang="en-IN" b="1" dirty="0">
              <a:solidFill>
                <a:srgbClr val="002060"/>
              </a:solidFill>
            </a:endParaRPr>
          </a:p>
        </p:txBody>
      </p:sp>
    </p:spTree>
    <p:extLst>
      <p:ext uri="{BB962C8B-B14F-4D97-AF65-F5344CB8AC3E}">
        <p14:creationId xmlns:p14="http://schemas.microsoft.com/office/powerpoint/2010/main" val="1695627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002060"/>
                </a:solidFill>
                <a:effectLst>
                  <a:outerShdw blurRad="38100" dist="38100" dir="2700000" algn="tl">
                    <a:srgbClr val="000000">
                      <a:alpha val="43137"/>
                    </a:srgbClr>
                  </a:outerShdw>
                </a:effectLst>
              </a:rPr>
              <a:t>6) Republican form of Government:</a:t>
            </a:r>
            <a:br>
              <a:rPr lang="en-IN" b="1" dirty="0" smtClean="0">
                <a:solidFill>
                  <a:srgbClr val="002060"/>
                </a:solidFill>
                <a:effectLst>
                  <a:outerShdw blurRad="38100" dist="38100" dir="2700000" algn="tl">
                    <a:srgbClr val="000000">
                      <a:alpha val="43137"/>
                    </a:srgbClr>
                  </a:outerShdw>
                </a:effectLst>
              </a:rPr>
            </a:br>
            <a:r>
              <a:rPr lang="en-IN" b="1" dirty="0" smtClean="0">
                <a:solidFill>
                  <a:srgbClr val="002060"/>
                </a:solidFill>
                <a:effectLst>
                  <a:outerShdw blurRad="38100" dist="38100" dir="2700000" algn="tl">
                    <a:srgbClr val="000000">
                      <a:alpha val="43137"/>
                    </a:srgbClr>
                  </a:outerShdw>
                </a:effectLst>
              </a:rPr>
              <a:t/>
            </a:r>
            <a:br>
              <a:rPr lang="en-IN" b="1" dirty="0" smtClean="0">
                <a:solidFill>
                  <a:srgbClr val="002060"/>
                </a:solidFill>
                <a:effectLst>
                  <a:outerShdw blurRad="38100" dist="38100" dir="2700000" algn="tl">
                    <a:srgbClr val="000000">
                      <a:alpha val="43137"/>
                    </a:srgbClr>
                  </a:outerShdw>
                </a:effectLst>
              </a:rPr>
            </a:br>
            <a:endParaRPr lang="en-IN"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IN" sz="4000" b="1" dirty="0" smtClean="0">
                <a:solidFill>
                  <a:srgbClr val="002060"/>
                </a:solidFill>
              </a:rPr>
              <a:t>  USA has a  Republican form of Government:</a:t>
            </a:r>
            <a:br>
              <a:rPr lang="en-IN" sz="4000" b="1" dirty="0" smtClean="0">
                <a:solidFill>
                  <a:srgbClr val="002060"/>
                </a:solidFill>
              </a:rPr>
            </a:br>
            <a:r>
              <a:rPr lang="en-IN" sz="4000" b="1" dirty="0" smtClean="0">
                <a:solidFill>
                  <a:srgbClr val="002060"/>
                </a:solidFill>
              </a:rPr>
              <a:t/>
            </a:r>
            <a:br>
              <a:rPr lang="en-IN" sz="4000" b="1" dirty="0" smtClean="0">
                <a:solidFill>
                  <a:srgbClr val="002060"/>
                </a:solidFill>
              </a:rPr>
            </a:br>
            <a:endParaRPr lang="en-IN" sz="4000" b="1" dirty="0" smtClean="0">
              <a:solidFill>
                <a:srgbClr val="002060"/>
              </a:solidFill>
            </a:endParaRPr>
          </a:p>
          <a:p>
            <a:pPr marL="0" indent="0">
              <a:buNone/>
            </a:pPr>
            <a:endParaRPr lang="en-IN" dirty="0"/>
          </a:p>
        </p:txBody>
      </p:sp>
    </p:spTree>
    <p:extLst>
      <p:ext uri="{BB962C8B-B14F-4D97-AF65-F5344CB8AC3E}">
        <p14:creationId xmlns:p14="http://schemas.microsoft.com/office/powerpoint/2010/main" val="73116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smtClean="0">
                <a:solidFill>
                  <a:srgbClr val="002060"/>
                </a:solidFill>
                <a:effectLst>
                  <a:outerShdw blurRad="38100" dist="38100" dir="2700000" algn="tl">
                    <a:srgbClr val="000000">
                      <a:alpha val="43137"/>
                    </a:srgbClr>
                  </a:outerShdw>
                </a:effectLst>
              </a:rPr>
              <a:t>7) Popular Sovereignty : </a:t>
            </a:r>
            <a:r>
              <a:rPr lang="en-IN" sz="4800" b="1" dirty="0">
                <a:solidFill>
                  <a:srgbClr val="002060"/>
                </a:solidFill>
                <a:effectLst>
                  <a:outerShdw blurRad="38100" dist="38100" dir="2700000" algn="tl">
                    <a:srgbClr val="000000">
                      <a:alpha val="43137"/>
                    </a:srgbClr>
                  </a:outerShdw>
                </a:effectLst>
              </a:rPr>
              <a:t/>
            </a:r>
            <a:br>
              <a:rPr lang="en-IN" sz="4800" b="1" dirty="0">
                <a:solidFill>
                  <a:srgbClr val="002060"/>
                </a:solidFill>
                <a:effectLst>
                  <a:outerShdw blurRad="38100" dist="38100" dir="2700000" algn="tl">
                    <a:srgbClr val="000000">
                      <a:alpha val="43137"/>
                    </a:srgbClr>
                  </a:outerShdw>
                </a:effectLst>
              </a:rPr>
            </a:br>
            <a:endParaRPr lang="en-IN" sz="4800"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r>
              <a:rPr lang="en-IN" sz="4000" b="1" dirty="0" smtClean="0">
                <a:solidFill>
                  <a:srgbClr val="002060"/>
                </a:solidFill>
              </a:rPr>
              <a:t>The US Constitution places full faith in and accepts the concept of popular sovereignty.</a:t>
            </a:r>
          </a:p>
          <a:p>
            <a:pPr algn="just"/>
            <a:r>
              <a:rPr lang="en-IN" sz="4000" b="1" dirty="0" smtClean="0">
                <a:solidFill>
                  <a:srgbClr val="002060"/>
                </a:solidFill>
              </a:rPr>
              <a:t>As James Madison said “With the ultimate power is vested in the popular electorate, it follows that civilian supremacy over military supremacy is taken for granted, it is indeed pledged by the very form and provisions of the federal constitution itself”. </a:t>
            </a:r>
            <a:endParaRPr lang="en-IN" sz="4000" b="1" dirty="0">
              <a:solidFill>
                <a:srgbClr val="002060"/>
              </a:solidFill>
            </a:endParaRPr>
          </a:p>
        </p:txBody>
      </p:sp>
    </p:spTree>
    <p:extLst>
      <p:ext uri="{BB962C8B-B14F-4D97-AF65-F5344CB8AC3E}">
        <p14:creationId xmlns:p14="http://schemas.microsoft.com/office/powerpoint/2010/main" val="1512537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492</Words>
  <Application>Microsoft Office PowerPoint</Application>
  <PresentationFormat>Widescreen</PresentationFormat>
  <Paragraphs>115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Dr. Debjani Ghosal, Assistant Professor of Political Science, Surendranath College </vt:lpstr>
      <vt:lpstr>Introduction</vt:lpstr>
      <vt:lpstr> Salient features of the constitution can be listed as follows : </vt:lpstr>
      <vt:lpstr>2 )                    A Written Constitution: </vt:lpstr>
      <vt:lpstr>3) Conventions: </vt:lpstr>
      <vt:lpstr>4) Rigid Constitution</vt:lpstr>
      <vt:lpstr>5) Supremacy of the Constitution</vt:lpstr>
      <vt:lpstr>6) Republican form of Government:  </vt:lpstr>
      <vt:lpstr>7) Popular Sovereignty :  </vt:lpstr>
      <vt:lpstr>8) Representative Democracy : </vt:lpstr>
      <vt:lpstr>9) Separation of powers : </vt:lpstr>
      <vt:lpstr>10) Checks and Balances: </vt:lpstr>
      <vt:lpstr>11) Bill of Rights : </vt:lpstr>
      <vt:lpstr>12) Judicial Review: </vt:lpstr>
      <vt:lpstr>13) Federal Form of Government : </vt:lpstr>
      <vt:lpstr>14) Presidential form of Government :  </vt:lpstr>
      <vt:lpstr>15) Bicameral Legislature: </vt:lpstr>
      <vt:lpstr>16) Dual Citizenship: </vt:lpstr>
      <vt:lpstr> 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Debjani Ghosal, Assistant Professor of Political Science, Surendranath College</dc:title>
  <dc:creator>khokon</dc:creator>
  <cp:lastModifiedBy>khokon</cp:lastModifiedBy>
  <cp:revision>14</cp:revision>
  <dcterms:created xsi:type="dcterms:W3CDTF">2020-09-05T15:18:42Z</dcterms:created>
  <dcterms:modified xsi:type="dcterms:W3CDTF">2020-09-05T18:40:26Z</dcterms:modified>
</cp:coreProperties>
</file>