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68"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b="1" cap="none" spc="0">
                <a:ln w="6600">
                  <a:solidFill>
                    <a:schemeClr val="tx1"/>
                  </a:solidFill>
                  <a:prstDash val="solid"/>
                </a:ln>
                <a:solidFill>
                  <a:srgbClr val="FFFFFF"/>
                </a:solidFill>
                <a:effectLst>
                  <a:glow rad="101600">
                    <a:schemeClr val="tx1"/>
                  </a:glow>
                  <a:outerShdw dist="38100" dir="2700000" algn="tl" rotWithShape="0">
                    <a:schemeClr val="tx1"/>
                  </a:outerShdw>
                </a:effectLst>
                <a:latin typeface="Algerian" panose="04020705040A02060702" pitchFamily="82"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600200" y="3830638"/>
            <a:ext cx="6858000" cy="1655762"/>
          </a:xfrm>
        </p:spPr>
        <p:txBody>
          <a:bodyPr/>
          <a:lstStyle>
            <a:lvl1pPr marL="0" indent="0" algn="ctr">
              <a:buNone/>
              <a:defRPr sz="2400">
                <a:solidFill>
                  <a:schemeClr val="bg1"/>
                </a:solidFill>
                <a:latin typeface="Algerian" panose="04020705040A02060702" pitchFamily="8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56822D-3405-4637-BE85-4474ECB296DE}"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DB26D-C50D-4651-8D2B-F8915A281825}" type="slidenum">
              <a:rPr lang="en-US" smtClean="0"/>
              <a:t>‹#›</a:t>
            </a:fld>
            <a:endParaRPr lang="en-US"/>
          </a:p>
        </p:txBody>
      </p:sp>
    </p:spTree>
    <p:extLst>
      <p:ext uri="{BB962C8B-B14F-4D97-AF65-F5344CB8AC3E}">
        <p14:creationId xmlns:p14="http://schemas.microsoft.com/office/powerpoint/2010/main" val="340664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6822D-3405-4637-BE85-4474ECB296DE}"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DB26D-C50D-4651-8D2B-F8915A281825}" type="slidenum">
              <a:rPr lang="en-US" smtClean="0"/>
              <a:t>‹#›</a:t>
            </a:fld>
            <a:endParaRPr lang="en-US"/>
          </a:p>
        </p:txBody>
      </p:sp>
    </p:spTree>
    <p:extLst>
      <p:ext uri="{BB962C8B-B14F-4D97-AF65-F5344CB8AC3E}">
        <p14:creationId xmlns:p14="http://schemas.microsoft.com/office/powerpoint/2010/main" val="70153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6822D-3405-4637-BE85-4474ECB296DE}"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DB26D-C50D-4651-8D2B-F8915A281825}" type="slidenum">
              <a:rPr lang="en-US" smtClean="0"/>
              <a:t>‹#›</a:t>
            </a:fld>
            <a:endParaRPr lang="en-US"/>
          </a:p>
        </p:txBody>
      </p:sp>
    </p:spTree>
    <p:extLst>
      <p:ext uri="{BB962C8B-B14F-4D97-AF65-F5344CB8AC3E}">
        <p14:creationId xmlns:p14="http://schemas.microsoft.com/office/powerpoint/2010/main" val="404331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6822D-3405-4637-BE85-4474ECB296DE}"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DB26D-C50D-4651-8D2B-F8915A281825}" type="slidenum">
              <a:rPr lang="en-US" smtClean="0"/>
              <a:t>‹#›</a:t>
            </a:fld>
            <a:endParaRPr lang="en-US"/>
          </a:p>
        </p:txBody>
      </p:sp>
    </p:spTree>
    <p:extLst>
      <p:ext uri="{BB962C8B-B14F-4D97-AF65-F5344CB8AC3E}">
        <p14:creationId xmlns:p14="http://schemas.microsoft.com/office/powerpoint/2010/main" val="253165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56822D-3405-4637-BE85-4474ECB296DE}"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DB26D-C50D-4651-8D2B-F8915A281825}" type="slidenum">
              <a:rPr lang="en-US" smtClean="0"/>
              <a:t>‹#›</a:t>
            </a:fld>
            <a:endParaRPr lang="en-US"/>
          </a:p>
        </p:txBody>
      </p:sp>
    </p:spTree>
    <p:extLst>
      <p:ext uri="{BB962C8B-B14F-4D97-AF65-F5344CB8AC3E}">
        <p14:creationId xmlns:p14="http://schemas.microsoft.com/office/powerpoint/2010/main" val="4062097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56822D-3405-4637-BE85-4474ECB296DE}" type="datetimeFigureOut">
              <a:rPr lang="en-US" smtClean="0"/>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DB26D-C50D-4651-8D2B-F8915A281825}" type="slidenum">
              <a:rPr lang="en-US" smtClean="0"/>
              <a:t>‹#›</a:t>
            </a:fld>
            <a:endParaRPr lang="en-US"/>
          </a:p>
        </p:txBody>
      </p:sp>
    </p:spTree>
    <p:extLst>
      <p:ext uri="{BB962C8B-B14F-4D97-AF65-F5344CB8AC3E}">
        <p14:creationId xmlns:p14="http://schemas.microsoft.com/office/powerpoint/2010/main" val="1028502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56822D-3405-4637-BE85-4474ECB296DE}" type="datetimeFigureOut">
              <a:rPr lang="en-US" smtClean="0"/>
              <a:t>12/27/2020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7DB26D-C50D-4651-8D2B-F8915A281825}" type="slidenum">
              <a:rPr lang="en-US" smtClean="0"/>
              <a:t>‹#›</a:t>
            </a:fld>
            <a:endParaRPr lang="en-US"/>
          </a:p>
        </p:txBody>
      </p:sp>
    </p:spTree>
    <p:extLst>
      <p:ext uri="{BB962C8B-B14F-4D97-AF65-F5344CB8AC3E}">
        <p14:creationId xmlns:p14="http://schemas.microsoft.com/office/powerpoint/2010/main" val="135192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56822D-3405-4637-BE85-4474ECB296DE}" type="datetimeFigureOut">
              <a:rPr lang="en-US" smtClean="0"/>
              <a:t>12/27/2020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DB26D-C50D-4651-8D2B-F8915A281825}" type="slidenum">
              <a:rPr lang="en-US" smtClean="0"/>
              <a:t>‹#›</a:t>
            </a:fld>
            <a:endParaRPr lang="en-US"/>
          </a:p>
        </p:txBody>
      </p:sp>
    </p:spTree>
    <p:extLst>
      <p:ext uri="{BB962C8B-B14F-4D97-AF65-F5344CB8AC3E}">
        <p14:creationId xmlns:p14="http://schemas.microsoft.com/office/powerpoint/2010/main" val="277332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56822D-3405-4637-BE85-4474ECB296DE}" type="datetimeFigureOut">
              <a:rPr lang="en-US" smtClean="0"/>
              <a:t>12/27/2020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7DB26D-C50D-4651-8D2B-F8915A281825}" type="slidenum">
              <a:rPr lang="en-US" smtClean="0"/>
              <a:t>‹#›</a:t>
            </a:fld>
            <a:endParaRPr lang="en-US"/>
          </a:p>
        </p:txBody>
      </p:sp>
    </p:spTree>
    <p:extLst>
      <p:ext uri="{BB962C8B-B14F-4D97-AF65-F5344CB8AC3E}">
        <p14:creationId xmlns:p14="http://schemas.microsoft.com/office/powerpoint/2010/main" val="178731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56822D-3405-4637-BE85-4474ECB296DE}" type="datetimeFigureOut">
              <a:rPr lang="en-US" smtClean="0"/>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DB26D-C50D-4651-8D2B-F8915A281825}" type="slidenum">
              <a:rPr lang="en-US" smtClean="0"/>
              <a:t>‹#›</a:t>
            </a:fld>
            <a:endParaRPr lang="en-US"/>
          </a:p>
        </p:txBody>
      </p:sp>
    </p:spTree>
    <p:extLst>
      <p:ext uri="{BB962C8B-B14F-4D97-AF65-F5344CB8AC3E}">
        <p14:creationId xmlns:p14="http://schemas.microsoft.com/office/powerpoint/2010/main" val="2444375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56822D-3405-4637-BE85-4474ECB296DE}" type="datetimeFigureOut">
              <a:rPr lang="en-US" smtClean="0"/>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DB26D-C50D-4651-8D2B-F8915A281825}" type="slidenum">
              <a:rPr lang="en-US" smtClean="0"/>
              <a:t>‹#›</a:t>
            </a:fld>
            <a:endParaRPr lang="en-US"/>
          </a:p>
        </p:txBody>
      </p:sp>
    </p:spTree>
    <p:extLst>
      <p:ext uri="{BB962C8B-B14F-4D97-AF65-F5344CB8AC3E}">
        <p14:creationId xmlns:p14="http://schemas.microsoft.com/office/powerpoint/2010/main" val="437142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0300" y="365126"/>
            <a:ext cx="738505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30300" y="1825625"/>
            <a:ext cx="738505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6822D-3405-4637-BE85-4474ECB296DE}" type="datetimeFigureOut">
              <a:rPr lang="en-US" smtClean="0"/>
              <a:t>12/27/2020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DB26D-C50D-4651-8D2B-F8915A281825}" type="slidenum">
              <a:rPr lang="en-US" smtClean="0"/>
              <a:t>‹#›</a:t>
            </a:fld>
            <a:endParaRPr lang="en-US"/>
          </a:p>
        </p:txBody>
      </p:sp>
    </p:spTree>
    <p:extLst>
      <p:ext uri="{BB962C8B-B14F-4D97-AF65-F5344CB8AC3E}">
        <p14:creationId xmlns:p14="http://schemas.microsoft.com/office/powerpoint/2010/main" val="3543072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1" kern="1200" cap="none" spc="0">
          <a:ln w="12700" cmpd="sng">
            <a:solidFill>
              <a:schemeClr val="bg1"/>
            </a:solidFill>
            <a:prstDash val="solid"/>
          </a:ln>
          <a:solidFill>
            <a:schemeClr val="bg1"/>
          </a:solidFill>
          <a:effectLst>
            <a:glow rad="228600">
              <a:schemeClr val="tx1">
                <a:lumMod val="95000"/>
                <a:lumOff val="5000"/>
                <a:alpha val="40000"/>
              </a:schemeClr>
            </a:glow>
          </a:effectLst>
          <a:latin typeface="Algerian" panose="04020705040A02060702" pitchFamily="8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urses.lumenlearning.com/amgovernment/chapter/the-evolution-of-american-federalism/#rf-02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urses.lumenlearning.com/amgovernment/chapter/the-evolution-of-american-federalism/#rf-038"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oxfordjournals.org/our_journals/pubjof/about.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52274" y="372963"/>
            <a:ext cx="5991726" cy="2129574"/>
          </a:xfrm>
        </p:spPr>
        <p:txBody>
          <a:bodyPr>
            <a:normAutofit/>
          </a:bodyPr>
          <a:lstStyle/>
          <a:p>
            <a:pPr fontAlgn="base"/>
            <a:r>
              <a:rPr lang="en-IN" dirty="0" smtClean="0">
                <a:solidFill>
                  <a:schemeClr val="accent6">
                    <a:lumMod val="60000"/>
                    <a:lumOff val="40000"/>
                  </a:schemeClr>
                </a:solidFill>
                <a:effectLst/>
              </a:rPr>
              <a:t>American Federalism</a:t>
            </a:r>
            <a:br>
              <a:rPr lang="en-IN" dirty="0" smtClean="0">
                <a:solidFill>
                  <a:schemeClr val="accent6">
                    <a:lumMod val="60000"/>
                    <a:lumOff val="40000"/>
                  </a:schemeClr>
                </a:solidFill>
                <a:effectLst/>
              </a:rPr>
            </a:br>
            <a:r>
              <a:rPr lang="en-US" sz="1600" dirty="0">
                <a:solidFill>
                  <a:schemeClr val="bg1"/>
                </a:solidFill>
                <a:effectLst/>
                <a:latin typeface="Times New Roman" pitchFamily="18" charset="0"/>
                <a:cs typeface="Times New Roman" pitchFamily="18" charset="0"/>
              </a:rPr>
              <a:t>(Study Material for Long Question and Short Notes)</a:t>
            </a:r>
          </a:p>
        </p:txBody>
      </p:sp>
      <p:sp>
        <p:nvSpPr>
          <p:cNvPr id="3" name="Subtitle 2"/>
          <p:cNvSpPr>
            <a:spLocks noGrp="1"/>
          </p:cNvSpPr>
          <p:nvPr>
            <p:ph type="subTitle" idx="1"/>
          </p:nvPr>
        </p:nvSpPr>
        <p:spPr>
          <a:xfrm>
            <a:off x="3765884" y="4526096"/>
            <a:ext cx="4969042" cy="1655762"/>
          </a:xfrm>
        </p:spPr>
        <p:txBody>
          <a:bodyPr>
            <a:normAutofit fontScale="92500" lnSpcReduction="10000"/>
          </a:bodyPr>
          <a:lstStyle/>
          <a:p>
            <a:r>
              <a:rPr lang="en-IN" dirty="0" err="1">
                <a:solidFill>
                  <a:schemeClr val="accent1">
                    <a:lumMod val="60000"/>
                    <a:lumOff val="40000"/>
                  </a:schemeClr>
                </a:solidFill>
              </a:rPr>
              <a:t>Dr.</a:t>
            </a:r>
            <a:r>
              <a:rPr lang="en-IN" dirty="0">
                <a:solidFill>
                  <a:schemeClr val="accent1">
                    <a:lumMod val="60000"/>
                    <a:lumOff val="40000"/>
                  </a:schemeClr>
                </a:solidFill>
              </a:rPr>
              <a:t> </a:t>
            </a:r>
            <a:r>
              <a:rPr lang="en-IN" dirty="0" err="1">
                <a:solidFill>
                  <a:schemeClr val="accent1">
                    <a:lumMod val="60000"/>
                    <a:lumOff val="40000"/>
                  </a:schemeClr>
                </a:solidFill>
              </a:rPr>
              <a:t>Debjani</a:t>
            </a:r>
            <a:r>
              <a:rPr lang="en-IN" dirty="0">
                <a:solidFill>
                  <a:schemeClr val="accent1">
                    <a:lumMod val="60000"/>
                    <a:lumOff val="40000"/>
                  </a:schemeClr>
                </a:solidFill>
              </a:rPr>
              <a:t> </a:t>
            </a:r>
            <a:r>
              <a:rPr lang="en-IN" dirty="0" err="1">
                <a:solidFill>
                  <a:schemeClr val="accent1">
                    <a:lumMod val="60000"/>
                    <a:lumOff val="40000"/>
                  </a:schemeClr>
                </a:solidFill>
              </a:rPr>
              <a:t>Ghosal</a:t>
            </a:r>
            <a:r>
              <a:rPr lang="en-IN" dirty="0">
                <a:solidFill>
                  <a:schemeClr val="accent1">
                    <a:lumMod val="60000"/>
                    <a:lumOff val="40000"/>
                  </a:schemeClr>
                </a:solidFill>
              </a:rPr>
              <a:t> </a:t>
            </a:r>
          </a:p>
          <a:p>
            <a:r>
              <a:rPr lang="en-IN" dirty="0">
                <a:solidFill>
                  <a:schemeClr val="accent4">
                    <a:lumMod val="40000"/>
                    <a:lumOff val="60000"/>
                  </a:schemeClr>
                </a:solidFill>
              </a:rPr>
              <a:t>Assistant Professor </a:t>
            </a:r>
          </a:p>
          <a:p>
            <a:r>
              <a:rPr lang="en-IN" dirty="0">
                <a:solidFill>
                  <a:schemeClr val="accent4">
                    <a:lumMod val="40000"/>
                    <a:lumOff val="60000"/>
                  </a:schemeClr>
                </a:solidFill>
              </a:rPr>
              <a:t>Department of Political Science </a:t>
            </a:r>
          </a:p>
          <a:p>
            <a:r>
              <a:rPr lang="en-IN" dirty="0" err="1">
                <a:solidFill>
                  <a:schemeClr val="accent4">
                    <a:lumMod val="40000"/>
                    <a:lumOff val="60000"/>
                  </a:schemeClr>
                </a:solidFill>
              </a:rPr>
              <a:t>Surendranath</a:t>
            </a:r>
            <a:r>
              <a:rPr lang="en-IN" dirty="0">
                <a:solidFill>
                  <a:schemeClr val="accent4">
                    <a:lumMod val="40000"/>
                    <a:lumOff val="60000"/>
                  </a:schemeClr>
                </a:solidFill>
              </a:rPr>
              <a:t> College</a:t>
            </a:r>
            <a:endParaRPr lang="en-US" dirty="0">
              <a:solidFill>
                <a:schemeClr val="accent4">
                  <a:lumMod val="40000"/>
                  <a:lumOff val="60000"/>
                </a:schemeClr>
              </a:solidFill>
            </a:endParaRPr>
          </a:p>
          <a:p>
            <a:endParaRPr lang="en-US" dirty="0"/>
          </a:p>
        </p:txBody>
      </p:sp>
    </p:spTree>
    <p:extLst>
      <p:ext uri="{BB962C8B-B14F-4D97-AF65-F5344CB8AC3E}">
        <p14:creationId xmlns:p14="http://schemas.microsoft.com/office/powerpoint/2010/main" val="126588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65127"/>
            <a:ext cx="7385050" cy="501147"/>
          </a:xfrm>
        </p:spPr>
        <p:txBody>
          <a:bodyPr>
            <a:normAutofit/>
          </a:bodyPr>
          <a:lstStyle/>
          <a:p>
            <a:pPr fontAlgn="base"/>
            <a:r>
              <a:rPr lang="en-IN" sz="2800" dirty="0" smtClean="0">
                <a:effectLst/>
                <a:latin typeface="Times New Roman" pitchFamily="18" charset="0"/>
                <a:cs typeface="Times New Roman" pitchFamily="18" charset="0"/>
              </a:rPr>
              <a:t>DUAL FEDERALISM</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515978" y="1612231"/>
            <a:ext cx="7519738" cy="4860757"/>
          </a:xfrm>
        </p:spPr>
        <p:txBody>
          <a:bodyPr>
            <a:noAutofit/>
          </a:bodyPr>
          <a:lstStyle/>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The late 1870s ushered in a new phase in the evolution of U.S. federalism. Under </a:t>
            </a:r>
            <a:r>
              <a:rPr lang="en-IN" sz="2000" b="1" dirty="0">
                <a:solidFill>
                  <a:schemeClr val="accent6">
                    <a:lumMod val="20000"/>
                    <a:lumOff val="80000"/>
                  </a:schemeClr>
                </a:solidFill>
                <a:latin typeface="Times New Roman" pitchFamily="18" charset="0"/>
                <a:cs typeface="Times New Roman" pitchFamily="18" charset="0"/>
              </a:rPr>
              <a:t>dual federalism</a:t>
            </a:r>
            <a:r>
              <a:rPr lang="en-IN" sz="2000" dirty="0">
                <a:solidFill>
                  <a:schemeClr val="accent6">
                    <a:lumMod val="20000"/>
                    <a:lumOff val="80000"/>
                  </a:schemeClr>
                </a:solidFill>
                <a:latin typeface="Times New Roman" pitchFamily="18" charset="0"/>
                <a:cs typeface="Times New Roman" pitchFamily="18" charset="0"/>
              </a:rPr>
              <a:t>, the states and national government exercise exclusive authority in distinctly delineated spheres of jurisdiction. Like the layers of a cake, the levels of government do not blend with one another but rather are clearly defined. Two factors contributed to the emergence of this conception of federalism. First, several Supreme Court rulings blocked attempts by both state and federal governments to step outside their jurisdictional boundaries. Second, the prevailing economic philosophy at the time loathed government interference in the process of industrial development.</a:t>
            </a:r>
            <a:endParaRPr lang="en-US" sz="2000" dirty="0">
              <a:solidFill>
                <a:schemeClr val="accent6">
                  <a:lumMod val="20000"/>
                  <a:lumOff val="80000"/>
                </a:schemeClr>
              </a:solidFill>
              <a:latin typeface="Times New Roman" pitchFamily="18" charset="0"/>
              <a:cs typeface="Times New Roman" pitchFamily="18" charset="0"/>
            </a:endParaRPr>
          </a:p>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Industrialization changed the socioeconomic landscape of the United States. One of its adverse effects was the concentration of market power. Because there was no national regulatory supervision to ensure fairness in market practices, collusive </a:t>
            </a:r>
            <a:r>
              <a:rPr lang="en-IN" sz="2000" dirty="0" err="1">
                <a:solidFill>
                  <a:schemeClr val="accent6">
                    <a:lumMod val="20000"/>
                    <a:lumOff val="80000"/>
                  </a:schemeClr>
                </a:solidFill>
                <a:latin typeface="Times New Roman" pitchFamily="18" charset="0"/>
                <a:cs typeface="Times New Roman" pitchFamily="18" charset="0"/>
              </a:rPr>
              <a:t>behavior</a:t>
            </a:r>
            <a:r>
              <a:rPr lang="en-IN" sz="2000" dirty="0">
                <a:solidFill>
                  <a:schemeClr val="accent6">
                    <a:lumMod val="20000"/>
                    <a:lumOff val="80000"/>
                  </a:schemeClr>
                </a:solidFill>
                <a:latin typeface="Times New Roman" pitchFamily="18" charset="0"/>
                <a:cs typeface="Times New Roman" pitchFamily="18" charset="0"/>
              </a:rPr>
              <a:t> among powerful firms emerged in several industries. </a:t>
            </a:r>
            <a:endParaRPr lang="en-US" sz="20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568209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65127"/>
            <a:ext cx="7385050" cy="501147"/>
          </a:xfrm>
        </p:spPr>
        <p:txBody>
          <a:bodyPr>
            <a:normAutofit/>
          </a:bodyPr>
          <a:lstStyle/>
          <a:p>
            <a:pPr fontAlgn="base"/>
            <a:r>
              <a:rPr lang="en-IN" sz="2800" dirty="0" smtClean="0">
                <a:effectLst/>
                <a:latin typeface="Times New Roman" pitchFamily="18" charset="0"/>
                <a:cs typeface="Times New Roman" pitchFamily="18" charset="0"/>
              </a:rPr>
              <a:t>DUAL FEDERALISM</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515978" y="1191111"/>
            <a:ext cx="7519738" cy="4860757"/>
          </a:xfrm>
        </p:spPr>
        <p:txBody>
          <a:bodyPr>
            <a:noAutofit/>
          </a:bodyPr>
          <a:lstStyle/>
          <a:p>
            <a:pPr marL="0" indent="0" fontAlgn="base">
              <a:buNone/>
            </a:pPr>
            <a:r>
              <a:rPr lang="en-IN" sz="1800" dirty="0">
                <a:solidFill>
                  <a:schemeClr val="accent6">
                    <a:lumMod val="20000"/>
                    <a:lumOff val="80000"/>
                  </a:schemeClr>
                </a:solidFill>
                <a:latin typeface="Times New Roman" pitchFamily="18" charset="0"/>
                <a:cs typeface="Times New Roman" pitchFamily="18" charset="0"/>
              </a:rPr>
              <a:t>To curtail widespread anticompetitive practices in the railroad industry, Congress passed the </a:t>
            </a:r>
            <a:r>
              <a:rPr lang="en-IN" sz="1800" b="1" dirty="0">
                <a:solidFill>
                  <a:schemeClr val="accent6">
                    <a:lumMod val="20000"/>
                    <a:lumOff val="80000"/>
                  </a:schemeClr>
                </a:solidFill>
                <a:latin typeface="Times New Roman" pitchFamily="18" charset="0"/>
                <a:cs typeface="Times New Roman" pitchFamily="18" charset="0"/>
              </a:rPr>
              <a:t>Interstate Commerce Act</a:t>
            </a:r>
            <a:r>
              <a:rPr lang="en-IN" sz="1800" dirty="0">
                <a:solidFill>
                  <a:schemeClr val="accent6">
                    <a:lumMod val="20000"/>
                    <a:lumOff val="80000"/>
                  </a:schemeClr>
                </a:solidFill>
                <a:latin typeface="Times New Roman" pitchFamily="18" charset="0"/>
                <a:cs typeface="Times New Roman" pitchFamily="18" charset="0"/>
              </a:rPr>
              <a:t> in 1887, which created the Interstate Commerce Commission. Three years later, national regulatory capacity was broadened by the </a:t>
            </a:r>
            <a:r>
              <a:rPr lang="en-IN" sz="1800" b="1" dirty="0">
                <a:solidFill>
                  <a:schemeClr val="accent6">
                    <a:lumMod val="20000"/>
                    <a:lumOff val="80000"/>
                  </a:schemeClr>
                </a:solidFill>
                <a:latin typeface="Times New Roman" pitchFamily="18" charset="0"/>
                <a:cs typeface="Times New Roman" pitchFamily="18" charset="0"/>
              </a:rPr>
              <a:t>Sherman Antitrust Act</a:t>
            </a:r>
            <a:r>
              <a:rPr lang="en-IN" sz="1800" dirty="0">
                <a:solidFill>
                  <a:schemeClr val="accent6">
                    <a:lumMod val="20000"/>
                    <a:lumOff val="80000"/>
                  </a:schemeClr>
                </a:solidFill>
                <a:latin typeface="Times New Roman" pitchFamily="18" charset="0"/>
                <a:cs typeface="Times New Roman" pitchFamily="18" charset="0"/>
              </a:rPr>
              <a:t> of 1890, which made it illegal to monopolize or attempt to monopolize and conspire in restraining commerce (Figure 03_02_Commerce). In the early stages of industrial capitalism, federal regulations were focused for the most part on promoting market competition rather than on addressing the social dislocations resulting from market operations, something the government began to tackle in the 1930s. </a:t>
            </a:r>
            <a:r>
              <a:rPr lang="en-IN" sz="1800" b="1" u="sng" dirty="0">
                <a:solidFill>
                  <a:schemeClr val="accent6">
                    <a:lumMod val="20000"/>
                    <a:lumOff val="80000"/>
                  </a:schemeClr>
                </a:solidFill>
                <a:latin typeface="Times New Roman" pitchFamily="18" charset="0"/>
                <a:cs typeface="Times New Roman" pitchFamily="18" charset="0"/>
                <a:hlinkClick r:id="rId2"/>
              </a:rPr>
              <a:t/>
            </a:r>
            <a:br>
              <a:rPr lang="en-IN" sz="1800" b="1" u="sng" dirty="0">
                <a:solidFill>
                  <a:schemeClr val="accent6">
                    <a:lumMod val="20000"/>
                    <a:lumOff val="80000"/>
                  </a:schemeClr>
                </a:solidFill>
                <a:latin typeface="Times New Roman" pitchFamily="18" charset="0"/>
                <a:cs typeface="Times New Roman" pitchFamily="18" charset="0"/>
                <a:hlinkClick r:id="rId2"/>
              </a:rPr>
            </a:br>
            <a:r>
              <a:rPr lang="en-IN" sz="1800" dirty="0">
                <a:solidFill>
                  <a:schemeClr val="accent6">
                    <a:lumMod val="20000"/>
                    <a:lumOff val="80000"/>
                  </a:schemeClr>
                </a:solidFill>
                <a:latin typeface="Times New Roman" pitchFamily="18" charset="0"/>
                <a:cs typeface="Times New Roman" pitchFamily="18" charset="0"/>
              </a:rPr>
              <a:t/>
            </a:r>
            <a:br>
              <a:rPr lang="en-IN" sz="1800" dirty="0">
                <a:solidFill>
                  <a:schemeClr val="accent6">
                    <a:lumMod val="20000"/>
                    <a:lumOff val="80000"/>
                  </a:schemeClr>
                </a:solidFill>
                <a:latin typeface="Times New Roman" pitchFamily="18" charset="0"/>
                <a:cs typeface="Times New Roman" pitchFamily="18" charset="0"/>
              </a:rPr>
            </a:br>
            <a:r>
              <a:rPr lang="en-IN" sz="1800" i="1" dirty="0">
                <a:solidFill>
                  <a:schemeClr val="accent6">
                    <a:lumMod val="20000"/>
                    <a:lumOff val="80000"/>
                  </a:schemeClr>
                </a:solidFill>
                <a:latin typeface="Times New Roman" pitchFamily="18" charset="0"/>
                <a:cs typeface="Times New Roman" pitchFamily="18" charset="0"/>
              </a:rPr>
              <a:t>Puck</a:t>
            </a:r>
            <a:r>
              <a:rPr lang="en-IN" sz="1800" dirty="0">
                <a:solidFill>
                  <a:schemeClr val="accent6">
                    <a:lumMod val="20000"/>
                    <a:lumOff val="80000"/>
                  </a:schemeClr>
                </a:solidFill>
                <a:latin typeface="Times New Roman" pitchFamily="18" charset="0"/>
                <a:cs typeface="Times New Roman" pitchFamily="18" charset="0"/>
              </a:rPr>
              <a:t>, a </a:t>
            </a:r>
            <a:r>
              <a:rPr lang="en-IN" sz="1800" dirty="0" err="1">
                <a:solidFill>
                  <a:schemeClr val="accent6">
                    <a:lumMod val="20000"/>
                    <a:lumOff val="80000"/>
                  </a:schemeClr>
                </a:solidFill>
                <a:latin typeface="Times New Roman" pitchFamily="18" charset="0"/>
                <a:cs typeface="Times New Roman" pitchFamily="18" charset="0"/>
              </a:rPr>
              <a:t>humor</a:t>
            </a:r>
            <a:r>
              <a:rPr lang="en-IN" sz="1800" dirty="0">
                <a:solidFill>
                  <a:schemeClr val="accent6">
                    <a:lumMod val="20000"/>
                    <a:lumOff val="80000"/>
                  </a:schemeClr>
                </a:solidFill>
                <a:latin typeface="Times New Roman" pitchFamily="18" charset="0"/>
                <a:cs typeface="Times New Roman" pitchFamily="18" charset="0"/>
              </a:rPr>
              <a:t> magazine published from 1871 to 1918, satirized political issues of the day such as federal attempts to regulate commerce and prevent </a:t>
            </a:r>
            <a:r>
              <a:rPr lang="en-IN" sz="1800" dirty="0" err="1">
                <a:solidFill>
                  <a:schemeClr val="accent6">
                    <a:lumMod val="20000"/>
                    <a:lumOff val="80000"/>
                  </a:schemeClr>
                </a:solidFill>
                <a:latin typeface="Times New Roman" pitchFamily="18" charset="0"/>
                <a:cs typeface="Times New Roman" pitchFamily="18" charset="0"/>
              </a:rPr>
              <a:t>Udo</a:t>
            </a:r>
            <a:r>
              <a:rPr lang="en-IN" sz="1800" dirty="0">
                <a:solidFill>
                  <a:schemeClr val="accent6">
                    <a:lumMod val="20000"/>
                    <a:lumOff val="80000"/>
                  </a:schemeClr>
                </a:solidFill>
                <a:latin typeface="Times New Roman" pitchFamily="18" charset="0"/>
                <a:cs typeface="Times New Roman" pitchFamily="18" charset="0"/>
              </a:rPr>
              <a:t> </a:t>
            </a:r>
            <a:r>
              <a:rPr lang="en-IN" sz="1800" dirty="0" err="1">
                <a:solidFill>
                  <a:schemeClr val="accent6">
                    <a:lumMod val="20000"/>
                    <a:lumOff val="80000"/>
                  </a:schemeClr>
                </a:solidFill>
                <a:latin typeface="Times New Roman" pitchFamily="18" charset="0"/>
                <a:cs typeface="Times New Roman" pitchFamily="18" charset="0"/>
              </a:rPr>
              <a:t>Keppler</a:t>
            </a:r>
            <a:r>
              <a:rPr lang="en-IN" sz="1800" dirty="0">
                <a:solidFill>
                  <a:schemeClr val="accent6">
                    <a:lumMod val="20000"/>
                    <a:lumOff val="80000"/>
                  </a:schemeClr>
                </a:solidFill>
                <a:latin typeface="Times New Roman" pitchFamily="18" charset="0"/>
                <a:cs typeface="Times New Roman" pitchFamily="18" charset="0"/>
              </a:rPr>
              <a:t> depicts a spider </a:t>
            </a:r>
            <a:r>
              <a:rPr lang="en-IN" sz="1800" dirty="0" err="1">
                <a:solidFill>
                  <a:schemeClr val="accent6">
                    <a:lumMod val="20000"/>
                    <a:lumOff val="80000"/>
                  </a:schemeClr>
                </a:solidFill>
                <a:latin typeface="Times New Roman" pitchFamily="18" charset="0"/>
                <a:cs typeface="Times New Roman" pitchFamily="18" charset="0"/>
              </a:rPr>
              <a:t>labeled</a:t>
            </a:r>
            <a:r>
              <a:rPr lang="en-IN" sz="1800" dirty="0">
                <a:solidFill>
                  <a:schemeClr val="accent6">
                    <a:lumMod val="20000"/>
                    <a:lumOff val="80000"/>
                  </a:schemeClr>
                </a:solidFill>
                <a:latin typeface="Times New Roman" pitchFamily="18" charset="0"/>
                <a:cs typeface="Times New Roman" pitchFamily="18" charset="0"/>
              </a:rPr>
              <a:t> “Interstate Commerce Commission” capturing a large fly in a web </a:t>
            </a:r>
            <a:r>
              <a:rPr lang="en-IN" sz="1800" dirty="0" err="1">
                <a:solidFill>
                  <a:schemeClr val="accent6">
                    <a:lumMod val="20000"/>
                    <a:lumOff val="80000"/>
                  </a:schemeClr>
                </a:solidFill>
                <a:latin typeface="Times New Roman" pitchFamily="18" charset="0"/>
                <a:cs typeface="Times New Roman" pitchFamily="18" charset="0"/>
              </a:rPr>
              <a:t>labeled</a:t>
            </a:r>
            <a:r>
              <a:rPr lang="en-IN" sz="1800" dirty="0">
                <a:solidFill>
                  <a:schemeClr val="accent6">
                    <a:lumMod val="20000"/>
                    <a:lumOff val="80000"/>
                  </a:schemeClr>
                </a:solidFill>
                <a:latin typeface="Times New Roman" pitchFamily="18" charset="0"/>
                <a:cs typeface="Times New Roman" pitchFamily="18" charset="0"/>
              </a:rPr>
              <a:t> “The Law” while “Plague take it! Why doesn’t it stay down when I hit it?” (b), also drawn by </a:t>
            </a:r>
            <a:r>
              <a:rPr lang="en-IN" sz="1800" dirty="0" err="1">
                <a:solidFill>
                  <a:schemeClr val="accent6">
                    <a:lumMod val="20000"/>
                    <a:lumOff val="80000"/>
                  </a:schemeClr>
                </a:solidFill>
                <a:latin typeface="Times New Roman" pitchFamily="18" charset="0"/>
                <a:cs typeface="Times New Roman" pitchFamily="18" charset="0"/>
              </a:rPr>
              <a:t>Keppler</a:t>
            </a:r>
            <a:r>
              <a:rPr lang="en-IN" sz="1800" dirty="0">
                <a:solidFill>
                  <a:schemeClr val="accent6">
                    <a:lumMod val="20000"/>
                    <a:lumOff val="80000"/>
                  </a:schemeClr>
                </a:solidFill>
                <a:latin typeface="Times New Roman" pitchFamily="18" charset="0"/>
                <a:cs typeface="Times New Roman" pitchFamily="18" charset="0"/>
              </a:rPr>
              <a:t>, shows President William Howard Taft and his attorney general, George W. Wickersham, trying to beat a “Monopoly” into submission with a stick </a:t>
            </a:r>
            <a:r>
              <a:rPr lang="en-IN" sz="1800" dirty="0" err="1">
                <a:solidFill>
                  <a:schemeClr val="accent6">
                    <a:lumMod val="20000"/>
                    <a:lumOff val="80000"/>
                  </a:schemeClr>
                </a:solidFill>
                <a:latin typeface="Times New Roman" pitchFamily="18" charset="0"/>
                <a:cs typeface="Times New Roman" pitchFamily="18" charset="0"/>
              </a:rPr>
              <a:t>labeled</a:t>
            </a:r>
            <a:r>
              <a:rPr lang="en-IN" sz="1800" dirty="0">
                <a:solidFill>
                  <a:schemeClr val="accent6">
                    <a:lumMod val="20000"/>
                    <a:lumOff val="80000"/>
                  </a:schemeClr>
                </a:solidFill>
                <a:latin typeface="Times New Roman" pitchFamily="18" charset="0"/>
                <a:cs typeface="Times New Roman" pitchFamily="18" charset="0"/>
              </a:rPr>
              <a:t> “Sherman Law.”</a:t>
            </a:r>
            <a:endParaRPr lang="en-US" sz="1800" dirty="0">
              <a:solidFill>
                <a:schemeClr val="accent6">
                  <a:lumMod val="20000"/>
                  <a:lumOff val="80000"/>
                </a:schemeClr>
              </a:solidFill>
              <a:latin typeface="Times New Roman" pitchFamily="18" charset="0"/>
              <a:cs typeface="Times New Roman" pitchFamily="18" charset="0"/>
            </a:endParaRPr>
          </a:p>
          <a:p>
            <a:pPr marL="0" indent="0" fontAlgn="base">
              <a:buNone/>
            </a:pPr>
            <a:endParaRPr lang="en-US" sz="18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01561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65127"/>
            <a:ext cx="7385050" cy="501147"/>
          </a:xfrm>
        </p:spPr>
        <p:txBody>
          <a:bodyPr>
            <a:normAutofit/>
          </a:bodyPr>
          <a:lstStyle/>
          <a:p>
            <a:pPr fontAlgn="base"/>
            <a:r>
              <a:rPr lang="en-IN" sz="2800" dirty="0" smtClean="0">
                <a:effectLst/>
                <a:latin typeface="Times New Roman" pitchFamily="18" charset="0"/>
                <a:cs typeface="Times New Roman" pitchFamily="18" charset="0"/>
              </a:rPr>
              <a:t>DUAL FEDERALISM</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515978" y="1612231"/>
            <a:ext cx="7519738" cy="4860757"/>
          </a:xfrm>
        </p:spPr>
        <p:txBody>
          <a:bodyPr>
            <a:noAutofit/>
          </a:bodyPr>
          <a:lstStyle/>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The new federal regulatory regime was dealt a legal blow early in its existence. In 1895, in </a:t>
            </a:r>
            <a:r>
              <a:rPr lang="en-IN" sz="2000" b="1" i="1" dirty="0">
                <a:solidFill>
                  <a:schemeClr val="accent6">
                    <a:lumMod val="20000"/>
                    <a:lumOff val="80000"/>
                  </a:schemeClr>
                </a:solidFill>
                <a:latin typeface="Times New Roman" pitchFamily="18" charset="0"/>
                <a:cs typeface="Times New Roman" pitchFamily="18" charset="0"/>
              </a:rPr>
              <a:t>United States v. E. C. Knight</a:t>
            </a:r>
            <a:r>
              <a:rPr lang="en-IN" sz="2000" dirty="0">
                <a:solidFill>
                  <a:schemeClr val="accent6">
                    <a:lumMod val="20000"/>
                    <a:lumOff val="80000"/>
                  </a:schemeClr>
                </a:solidFill>
                <a:latin typeface="Times New Roman" pitchFamily="18" charset="0"/>
                <a:cs typeface="Times New Roman" pitchFamily="18" charset="0"/>
              </a:rPr>
              <a:t>, the Supreme Court ruled that the national government lacked the authority to regulate manufacturing. </a:t>
            </a:r>
            <a:endParaRPr lang="en-US" sz="2000" dirty="0">
              <a:solidFill>
                <a:schemeClr val="accent6">
                  <a:lumMod val="20000"/>
                  <a:lumOff val="80000"/>
                </a:schemeClr>
              </a:solidFill>
              <a:latin typeface="Times New Roman" pitchFamily="18" charset="0"/>
              <a:cs typeface="Times New Roman" pitchFamily="18" charset="0"/>
            </a:endParaRPr>
          </a:p>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The case came about when the government, using its regulatory power under the Sherman Act, attempted to override American Sugar’s purchase of four sugar refineries, which would give the company a commanding share of the industry. Distinguishing between commerce among states and the production of goods, the court argued that the national government’s regulatory authority applied only to commercial activities. If manufacturing activities fell within the purview of the commerce clause of the Constitution, then “comparatively little of business operations would be left for state control,” the court argued.</a:t>
            </a:r>
            <a:endParaRPr lang="en-US" sz="20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9598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65127"/>
            <a:ext cx="7385050" cy="501147"/>
          </a:xfrm>
        </p:spPr>
        <p:txBody>
          <a:bodyPr>
            <a:normAutofit/>
          </a:bodyPr>
          <a:lstStyle/>
          <a:p>
            <a:pPr fontAlgn="base"/>
            <a:r>
              <a:rPr lang="en-IN" sz="2800" dirty="0" smtClean="0">
                <a:effectLst/>
                <a:latin typeface="Times New Roman" pitchFamily="18" charset="0"/>
                <a:cs typeface="Times New Roman" pitchFamily="18" charset="0"/>
              </a:rPr>
              <a:t>DUAL FEDERALISM</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515978" y="1612231"/>
            <a:ext cx="7519738" cy="4860757"/>
          </a:xfrm>
        </p:spPr>
        <p:txBody>
          <a:bodyPr>
            <a:noAutofit/>
          </a:bodyPr>
          <a:lstStyle/>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In the late 1800s, some states attempted to regulate working conditions. For example, New York State passed the </a:t>
            </a:r>
            <a:r>
              <a:rPr lang="en-IN" sz="2000" b="1" dirty="0">
                <a:solidFill>
                  <a:schemeClr val="accent6">
                    <a:lumMod val="20000"/>
                    <a:lumOff val="80000"/>
                  </a:schemeClr>
                </a:solidFill>
                <a:latin typeface="Times New Roman" pitchFamily="18" charset="0"/>
                <a:cs typeface="Times New Roman" pitchFamily="18" charset="0"/>
              </a:rPr>
              <a:t>Bakeshop Act</a:t>
            </a:r>
            <a:r>
              <a:rPr lang="en-IN" sz="2000" dirty="0">
                <a:solidFill>
                  <a:schemeClr val="accent6">
                    <a:lumMod val="20000"/>
                    <a:lumOff val="80000"/>
                  </a:schemeClr>
                </a:solidFill>
                <a:latin typeface="Times New Roman" pitchFamily="18" charset="0"/>
                <a:cs typeface="Times New Roman" pitchFamily="18" charset="0"/>
              </a:rPr>
              <a:t> in 1897, which prohibited bakery employees from working more than sixty hours in a week. In </a:t>
            </a:r>
            <a:r>
              <a:rPr lang="en-IN" sz="2000" b="1" i="1" dirty="0" err="1">
                <a:solidFill>
                  <a:schemeClr val="accent6">
                    <a:lumMod val="20000"/>
                    <a:lumOff val="80000"/>
                  </a:schemeClr>
                </a:solidFill>
                <a:latin typeface="Times New Roman" pitchFamily="18" charset="0"/>
                <a:cs typeface="Times New Roman" pitchFamily="18" charset="0"/>
              </a:rPr>
              <a:t>Lochner</a:t>
            </a:r>
            <a:r>
              <a:rPr lang="en-IN" sz="2000" b="1" i="1" dirty="0">
                <a:solidFill>
                  <a:schemeClr val="accent6">
                    <a:lumMod val="20000"/>
                    <a:lumOff val="80000"/>
                  </a:schemeClr>
                </a:solidFill>
                <a:latin typeface="Times New Roman" pitchFamily="18" charset="0"/>
                <a:cs typeface="Times New Roman" pitchFamily="18" charset="0"/>
              </a:rPr>
              <a:t> v. New York</a:t>
            </a:r>
            <a:r>
              <a:rPr lang="en-IN" sz="2000" dirty="0">
                <a:solidFill>
                  <a:schemeClr val="accent6">
                    <a:lumMod val="20000"/>
                    <a:lumOff val="80000"/>
                  </a:schemeClr>
                </a:solidFill>
                <a:latin typeface="Times New Roman" pitchFamily="18" charset="0"/>
                <a:cs typeface="Times New Roman" pitchFamily="18" charset="0"/>
              </a:rPr>
              <a:t>, the Supreme Court ruled this state regulation that capped work hours unconstitutional, on the grounds that it violated the due process clause of the Fourteenth Amendment. </a:t>
            </a:r>
            <a:endParaRPr lang="en-US" sz="2000" dirty="0">
              <a:solidFill>
                <a:schemeClr val="accent6">
                  <a:lumMod val="20000"/>
                  <a:lumOff val="80000"/>
                </a:schemeClr>
              </a:solidFill>
              <a:latin typeface="Times New Roman" pitchFamily="18" charset="0"/>
              <a:cs typeface="Times New Roman" pitchFamily="18" charset="0"/>
            </a:endParaRPr>
          </a:p>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In other words, the right to sell and buy </a:t>
            </a:r>
            <a:r>
              <a:rPr lang="en-IN" sz="2000" dirty="0" err="1">
                <a:solidFill>
                  <a:schemeClr val="accent6">
                    <a:lumMod val="20000"/>
                    <a:lumOff val="80000"/>
                  </a:schemeClr>
                </a:solidFill>
                <a:latin typeface="Times New Roman" pitchFamily="18" charset="0"/>
                <a:cs typeface="Times New Roman" pitchFamily="18" charset="0"/>
              </a:rPr>
              <a:t>labor</a:t>
            </a:r>
            <a:r>
              <a:rPr lang="en-IN" sz="2000" dirty="0">
                <a:solidFill>
                  <a:schemeClr val="accent6">
                    <a:lumMod val="20000"/>
                    <a:lumOff val="80000"/>
                  </a:schemeClr>
                </a:solidFill>
                <a:latin typeface="Times New Roman" pitchFamily="18" charset="0"/>
                <a:cs typeface="Times New Roman" pitchFamily="18" charset="0"/>
              </a:rPr>
              <a:t> is a “liberty of the individual” safeguarded by the Constitution, the court asserted. The federal government also took up the issue of working conditions, but that case resulted in the same outcome as in the </a:t>
            </a:r>
            <a:r>
              <a:rPr lang="en-IN" sz="2000" i="1" dirty="0" err="1">
                <a:solidFill>
                  <a:schemeClr val="accent6">
                    <a:lumMod val="20000"/>
                    <a:lumOff val="80000"/>
                  </a:schemeClr>
                </a:solidFill>
                <a:latin typeface="Times New Roman" pitchFamily="18" charset="0"/>
                <a:cs typeface="Times New Roman" pitchFamily="18" charset="0"/>
              </a:rPr>
              <a:t>Lochner</a:t>
            </a:r>
            <a:r>
              <a:rPr lang="en-IN" sz="2000" dirty="0">
                <a:solidFill>
                  <a:schemeClr val="accent6">
                    <a:lumMod val="20000"/>
                    <a:lumOff val="80000"/>
                  </a:schemeClr>
                </a:solidFill>
                <a:latin typeface="Times New Roman" pitchFamily="18" charset="0"/>
                <a:cs typeface="Times New Roman" pitchFamily="18" charset="0"/>
              </a:rPr>
              <a:t> case. </a:t>
            </a:r>
            <a:endParaRPr lang="en-US" sz="20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33758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65127"/>
            <a:ext cx="7385050" cy="501147"/>
          </a:xfrm>
        </p:spPr>
        <p:txBody>
          <a:bodyPr>
            <a:normAutofit/>
          </a:bodyPr>
          <a:lstStyle/>
          <a:p>
            <a:pPr fontAlgn="base"/>
            <a:r>
              <a:rPr lang="en-IN" sz="2800" dirty="0" smtClean="0">
                <a:effectLst/>
                <a:latin typeface="Times New Roman" pitchFamily="18" charset="0"/>
                <a:cs typeface="Times New Roman" pitchFamily="18" charset="0"/>
              </a:rPr>
              <a:t>COOPERATIVE</a:t>
            </a:r>
            <a:r>
              <a:rPr lang="en-IN" sz="2800" dirty="0" smtClean="0">
                <a:effectLst/>
              </a:rPr>
              <a:t>  </a:t>
            </a:r>
            <a:r>
              <a:rPr lang="en-IN" sz="2800" dirty="0" smtClean="0">
                <a:effectLst/>
                <a:latin typeface="Times New Roman" pitchFamily="18" charset="0"/>
                <a:cs typeface="Times New Roman" pitchFamily="18" charset="0"/>
              </a:rPr>
              <a:t>FEDERALISM</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515978" y="1191111"/>
            <a:ext cx="7519738" cy="4860757"/>
          </a:xfrm>
        </p:spPr>
        <p:txBody>
          <a:bodyPr>
            <a:noAutofit/>
          </a:bodyPr>
          <a:lstStyle/>
          <a:p>
            <a:pPr marL="0" indent="0" fontAlgn="base">
              <a:buNone/>
            </a:pPr>
            <a:r>
              <a:rPr lang="en-IN" sz="1800" dirty="0">
                <a:solidFill>
                  <a:schemeClr val="accent6">
                    <a:lumMod val="20000"/>
                    <a:lumOff val="80000"/>
                  </a:schemeClr>
                </a:solidFill>
                <a:latin typeface="Times New Roman" pitchFamily="18" charset="0"/>
                <a:cs typeface="Times New Roman" pitchFamily="18" charset="0"/>
              </a:rPr>
              <a:t>The </a:t>
            </a:r>
            <a:r>
              <a:rPr lang="en-IN" sz="1800" b="1" dirty="0">
                <a:solidFill>
                  <a:schemeClr val="accent6">
                    <a:lumMod val="20000"/>
                    <a:lumOff val="80000"/>
                  </a:schemeClr>
                </a:solidFill>
                <a:latin typeface="Times New Roman" pitchFamily="18" charset="0"/>
                <a:cs typeface="Times New Roman" pitchFamily="18" charset="0"/>
              </a:rPr>
              <a:t>Great Depression</a:t>
            </a:r>
            <a:r>
              <a:rPr lang="en-IN" sz="1800" dirty="0">
                <a:solidFill>
                  <a:schemeClr val="accent6">
                    <a:lumMod val="20000"/>
                    <a:lumOff val="80000"/>
                  </a:schemeClr>
                </a:solidFill>
                <a:latin typeface="Times New Roman" pitchFamily="18" charset="0"/>
                <a:cs typeface="Times New Roman" pitchFamily="18" charset="0"/>
              </a:rPr>
              <a:t> of the 1930s brought economic hardships the nation had never witnessed before. Between 1929 and 1933, the national unemployment rate reached 25 </a:t>
            </a:r>
            <a:r>
              <a:rPr lang="en-IN" sz="1800" dirty="0" err="1">
                <a:solidFill>
                  <a:schemeClr val="accent6">
                    <a:lumMod val="20000"/>
                    <a:lumOff val="80000"/>
                  </a:schemeClr>
                </a:solidFill>
                <a:latin typeface="Times New Roman" pitchFamily="18" charset="0"/>
                <a:cs typeface="Times New Roman" pitchFamily="18" charset="0"/>
              </a:rPr>
              <a:t>percent</a:t>
            </a:r>
            <a:r>
              <a:rPr lang="en-IN" sz="1800" dirty="0">
                <a:solidFill>
                  <a:schemeClr val="accent6">
                    <a:lumMod val="20000"/>
                    <a:lumOff val="80000"/>
                  </a:schemeClr>
                </a:solidFill>
                <a:latin typeface="Times New Roman" pitchFamily="18" charset="0"/>
                <a:cs typeface="Times New Roman" pitchFamily="18" charset="0"/>
              </a:rPr>
              <a:t>, industrial output dropped by half, stock market assets lost more than half their value, thousands of banks went out of business, and the gross domestic product shrunk by one-quarter. </a:t>
            </a:r>
            <a:endParaRPr lang="en-US" sz="1800" dirty="0">
              <a:solidFill>
                <a:schemeClr val="accent6">
                  <a:lumMod val="20000"/>
                  <a:lumOff val="80000"/>
                </a:schemeClr>
              </a:solidFill>
              <a:latin typeface="Times New Roman" pitchFamily="18" charset="0"/>
              <a:cs typeface="Times New Roman" pitchFamily="18" charset="0"/>
            </a:endParaRPr>
          </a:p>
          <a:p>
            <a:pPr marL="0" indent="0" fontAlgn="base">
              <a:buNone/>
            </a:pPr>
            <a:r>
              <a:rPr lang="en-IN" sz="1800" dirty="0">
                <a:solidFill>
                  <a:schemeClr val="accent6">
                    <a:lumMod val="20000"/>
                    <a:lumOff val="80000"/>
                  </a:schemeClr>
                </a:solidFill>
                <a:latin typeface="Times New Roman" pitchFamily="18" charset="0"/>
                <a:cs typeface="Times New Roman" pitchFamily="18" charset="0"/>
              </a:rPr>
              <a:t>Given the magnitude of the economic depression, there was pressure on the national government to coordinate a robust national response along with the states</a:t>
            </a:r>
            <a:r>
              <a:rPr lang="en-IN" sz="1800" dirty="0" smtClean="0">
                <a:solidFill>
                  <a:schemeClr val="accent6">
                    <a:lumMod val="20000"/>
                    <a:lumOff val="80000"/>
                  </a:schemeClr>
                </a:solidFill>
                <a:latin typeface="Times New Roman" pitchFamily="18" charset="0"/>
                <a:cs typeface="Times New Roman" pitchFamily="18" charset="0"/>
              </a:rPr>
              <a:t>.</a:t>
            </a:r>
          </a:p>
          <a:p>
            <a:pPr marL="0" indent="0" fontAlgn="base">
              <a:buNone/>
            </a:pPr>
            <a:r>
              <a:rPr lang="en-IN" sz="1800" b="1" dirty="0">
                <a:solidFill>
                  <a:schemeClr val="accent6">
                    <a:lumMod val="20000"/>
                    <a:lumOff val="80000"/>
                  </a:schemeClr>
                </a:solidFill>
                <a:latin typeface="Times New Roman" pitchFamily="18" charset="0"/>
                <a:cs typeface="Times New Roman" pitchFamily="18" charset="0"/>
              </a:rPr>
              <a:t>Cooperative federalism</a:t>
            </a:r>
            <a:r>
              <a:rPr lang="en-IN" sz="1800" dirty="0">
                <a:solidFill>
                  <a:schemeClr val="accent6">
                    <a:lumMod val="20000"/>
                    <a:lumOff val="80000"/>
                  </a:schemeClr>
                </a:solidFill>
                <a:latin typeface="Times New Roman" pitchFamily="18" charset="0"/>
                <a:cs typeface="Times New Roman" pitchFamily="18" charset="0"/>
              </a:rPr>
              <a:t> was born of necessity and lasted well into the twentieth century as the national and state governments each found it beneficial. Under this model, both levels of government coordinated their actions to solve national problems, such as the Great Depression and the civil rights struggle of the following decades. In contrast to dual federalism, it erodes the jurisdictional boundaries between the states and national government, leading to a blending of layers as in a marble cake. The era of cooperative federalism contributed to the gradual incursion of national authority into the jurisdictional domain of the states, as well as the expansion of the national government’s power in concurrent policy areas. </a:t>
            </a:r>
            <a:endParaRPr lang="en-US" sz="1800" dirty="0">
              <a:solidFill>
                <a:schemeClr val="accent6">
                  <a:lumMod val="20000"/>
                  <a:lumOff val="80000"/>
                </a:schemeClr>
              </a:solidFill>
              <a:latin typeface="Times New Roman" pitchFamily="18" charset="0"/>
              <a:cs typeface="Times New Roman" pitchFamily="18" charset="0"/>
            </a:endParaRPr>
          </a:p>
          <a:p>
            <a:pPr marL="0" indent="0" fontAlgn="base">
              <a:buNone/>
            </a:pPr>
            <a:endParaRPr lang="en-US" sz="18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562022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172615"/>
            <a:ext cx="7385050" cy="501147"/>
          </a:xfrm>
        </p:spPr>
        <p:txBody>
          <a:bodyPr>
            <a:normAutofit/>
          </a:bodyPr>
          <a:lstStyle/>
          <a:p>
            <a:pPr fontAlgn="base"/>
            <a:r>
              <a:rPr lang="en-IN" sz="2800" dirty="0" smtClean="0">
                <a:effectLst/>
                <a:latin typeface="Times New Roman" pitchFamily="18" charset="0"/>
                <a:cs typeface="Times New Roman" pitchFamily="18" charset="0"/>
              </a:rPr>
              <a:t>COOPERATIVE</a:t>
            </a:r>
            <a:r>
              <a:rPr lang="en-IN" sz="2800" dirty="0" smtClean="0">
                <a:effectLst/>
              </a:rPr>
              <a:t>  </a:t>
            </a:r>
            <a:r>
              <a:rPr lang="en-IN" sz="2800" dirty="0" smtClean="0">
                <a:effectLst/>
                <a:latin typeface="Times New Roman" pitchFamily="18" charset="0"/>
                <a:cs typeface="Times New Roman" pitchFamily="18" charset="0"/>
              </a:rPr>
              <a:t>FEDERALISM</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515978" y="902343"/>
            <a:ext cx="7519738" cy="5763152"/>
          </a:xfrm>
        </p:spPr>
        <p:txBody>
          <a:bodyPr>
            <a:noAutofit/>
          </a:bodyPr>
          <a:lstStyle/>
          <a:p>
            <a:pPr marL="0" indent="0" fontAlgn="base">
              <a:buNone/>
            </a:pPr>
            <a:r>
              <a:rPr lang="en-IN" sz="1800" dirty="0">
                <a:solidFill>
                  <a:schemeClr val="accent6">
                    <a:lumMod val="20000"/>
                    <a:lumOff val="80000"/>
                  </a:schemeClr>
                </a:solidFill>
                <a:latin typeface="Times New Roman" pitchFamily="18" charset="0"/>
                <a:cs typeface="Times New Roman" pitchFamily="18" charset="0"/>
              </a:rPr>
              <a:t>The </a:t>
            </a:r>
            <a:r>
              <a:rPr lang="en-IN" sz="1800" b="1" dirty="0">
                <a:solidFill>
                  <a:schemeClr val="accent6">
                    <a:lumMod val="20000"/>
                    <a:lumOff val="80000"/>
                  </a:schemeClr>
                </a:solidFill>
                <a:latin typeface="Times New Roman" pitchFamily="18" charset="0"/>
                <a:cs typeface="Times New Roman" pitchFamily="18" charset="0"/>
              </a:rPr>
              <a:t>New Deal</a:t>
            </a:r>
            <a:r>
              <a:rPr lang="en-IN" sz="1800" dirty="0">
                <a:solidFill>
                  <a:schemeClr val="accent6">
                    <a:lumMod val="20000"/>
                    <a:lumOff val="80000"/>
                  </a:schemeClr>
                </a:solidFill>
                <a:latin typeface="Times New Roman" pitchFamily="18" charset="0"/>
                <a:cs typeface="Times New Roman" pitchFamily="18" charset="0"/>
              </a:rPr>
              <a:t> programs President Franklin D. </a:t>
            </a:r>
            <a:r>
              <a:rPr lang="en-IN" sz="1800" b="1" dirty="0">
                <a:solidFill>
                  <a:schemeClr val="accent6">
                    <a:lumMod val="20000"/>
                    <a:lumOff val="80000"/>
                  </a:schemeClr>
                </a:solidFill>
                <a:latin typeface="Times New Roman" pitchFamily="18" charset="0"/>
                <a:cs typeface="Times New Roman" pitchFamily="18" charset="0"/>
              </a:rPr>
              <a:t>Roosevelt</a:t>
            </a:r>
            <a:r>
              <a:rPr lang="en-IN" sz="1800" dirty="0">
                <a:solidFill>
                  <a:schemeClr val="accent6">
                    <a:lumMod val="20000"/>
                    <a:lumOff val="80000"/>
                  </a:schemeClr>
                </a:solidFill>
                <a:latin typeface="Times New Roman" pitchFamily="18" charset="0"/>
                <a:cs typeface="Times New Roman" pitchFamily="18" charset="0"/>
              </a:rPr>
              <a:t> proposed as a means to tackle the Great Depression ran afoul of the dual-federalism </a:t>
            </a:r>
            <a:r>
              <a:rPr lang="en-IN" sz="1800" dirty="0" err="1">
                <a:solidFill>
                  <a:schemeClr val="accent6">
                    <a:lumMod val="20000"/>
                    <a:lumOff val="80000"/>
                  </a:schemeClr>
                </a:solidFill>
                <a:latin typeface="Times New Roman" pitchFamily="18" charset="0"/>
                <a:cs typeface="Times New Roman" pitchFamily="18" charset="0"/>
              </a:rPr>
              <a:t>mindset</a:t>
            </a:r>
            <a:r>
              <a:rPr lang="en-IN" sz="1800" dirty="0">
                <a:solidFill>
                  <a:schemeClr val="accent6">
                    <a:lumMod val="20000"/>
                    <a:lumOff val="80000"/>
                  </a:schemeClr>
                </a:solidFill>
                <a:latin typeface="Times New Roman" pitchFamily="18" charset="0"/>
                <a:cs typeface="Times New Roman" pitchFamily="18" charset="0"/>
              </a:rPr>
              <a:t> of the justices on the Supreme Court in the 1930s. The court struck down key pillars of the New Deal—the </a:t>
            </a:r>
            <a:r>
              <a:rPr lang="en-IN" sz="1800" b="1" dirty="0">
                <a:solidFill>
                  <a:schemeClr val="accent6">
                    <a:lumMod val="20000"/>
                    <a:lumOff val="80000"/>
                  </a:schemeClr>
                </a:solidFill>
                <a:latin typeface="Times New Roman" pitchFamily="18" charset="0"/>
                <a:cs typeface="Times New Roman" pitchFamily="18" charset="0"/>
              </a:rPr>
              <a:t>National Industrial Recovery Act</a:t>
            </a:r>
            <a:r>
              <a:rPr lang="en-IN" sz="1800" dirty="0">
                <a:solidFill>
                  <a:schemeClr val="accent6">
                    <a:lumMod val="20000"/>
                    <a:lumOff val="80000"/>
                  </a:schemeClr>
                </a:solidFill>
                <a:latin typeface="Times New Roman" pitchFamily="18" charset="0"/>
                <a:cs typeface="Times New Roman" pitchFamily="18" charset="0"/>
              </a:rPr>
              <a:t> and the </a:t>
            </a:r>
            <a:r>
              <a:rPr lang="en-IN" sz="1800" b="1" dirty="0">
                <a:solidFill>
                  <a:schemeClr val="accent6">
                    <a:lumMod val="20000"/>
                    <a:lumOff val="80000"/>
                  </a:schemeClr>
                </a:solidFill>
                <a:latin typeface="Times New Roman" pitchFamily="18" charset="0"/>
                <a:cs typeface="Times New Roman" pitchFamily="18" charset="0"/>
              </a:rPr>
              <a:t>Agricultural Adjustment Act</a:t>
            </a:r>
            <a:r>
              <a:rPr lang="en-IN" sz="1800" dirty="0">
                <a:solidFill>
                  <a:schemeClr val="accent6">
                    <a:lumMod val="20000"/>
                    <a:lumOff val="80000"/>
                  </a:schemeClr>
                </a:solidFill>
                <a:latin typeface="Times New Roman" pitchFamily="18" charset="0"/>
                <a:cs typeface="Times New Roman" pitchFamily="18" charset="0"/>
              </a:rPr>
              <a:t>, for example—on the grounds that the federal government was operating in matters that were within the purview of the states. The court’s obstructionist position infuriated Roosevelt, leading him in 1937 to propose a court-packing plan that would add one new justice for each one over the age of seventy, thus allowing the president to make a maximum of six new appointments. Before Congress took action on the proposal, the Supreme Court began leaning in support of the New Deal as Chief Justice Charles Evans </a:t>
            </a:r>
            <a:r>
              <a:rPr lang="en-IN" sz="1800" b="1" dirty="0">
                <a:solidFill>
                  <a:schemeClr val="accent6">
                    <a:lumMod val="20000"/>
                    <a:lumOff val="80000"/>
                  </a:schemeClr>
                </a:solidFill>
                <a:latin typeface="Times New Roman" pitchFamily="18" charset="0"/>
                <a:cs typeface="Times New Roman" pitchFamily="18" charset="0"/>
              </a:rPr>
              <a:t>Hughes</a:t>
            </a:r>
            <a:r>
              <a:rPr lang="en-IN" sz="1800" dirty="0">
                <a:solidFill>
                  <a:schemeClr val="accent6">
                    <a:lumMod val="20000"/>
                    <a:lumOff val="80000"/>
                  </a:schemeClr>
                </a:solidFill>
                <a:latin typeface="Times New Roman" pitchFamily="18" charset="0"/>
                <a:cs typeface="Times New Roman" pitchFamily="18" charset="0"/>
              </a:rPr>
              <a:t> and Justice Owen </a:t>
            </a:r>
            <a:r>
              <a:rPr lang="en-IN" sz="1800" b="1" dirty="0">
                <a:solidFill>
                  <a:schemeClr val="accent6">
                    <a:lumMod val="20000"/>
                    <a:lumOff val="80000"/>
                  </a:schemeClr>
                </a:solidFill>
                <a:latin typeface="Times New Roman" pitchFamily="18" charset="0"/>
                <a:cs typeface="Times New Roman" pitchFamily="18" charset="0"/>
              </a:rPr>
              <a:t>Roberts</a:t>
            </a:r>
            <a:r>
              <a:rPr lang="en-IN" sz="1800" dirty="0">
                <a:solidFill>
                  <a:schemeClr val="accent6">
                    <a:lumMod val="20000"/>
                    <a:lumOff val="80000"/>
                  </a:schemeClr>
                </a:solidFill>
                <a:latin typeface="Times New Roman" pitchFamily="18" charset="0"/>
                <a:cs typeface="Times New Roman" pitchFamily="18" charset="0"/>
              </a:rPr>
              <a:t> changed their view on federalism. </a:t>
            </a:r>
            <a:endParaRPr lang="en-US" sz="1800" dirty="0">
              <a:solidFill>
                <a:schemeClr val="accent6">
                  <a:lumMod val="20000"/>
                  <a:lumOff val="80000"/>
                </a:schemeClr>
              </a:solidFill>
              <a:latin typeface="Times New Roman" pitchFamily="18" charset="0"/>
              <a:cs typeface="Times New Roman" pitchFamily="18" charset="0"/>
            </a:endParaRPr>
          </a:p>
          <a:p>
            <a:pPr marL="0" indent="0" fontAlgn="base">
              <a:buNone/>
            </a:pPr>
            <a:r>
              <a:rPr lang="en-IN" sz="1800" dirty="0">
                <a:solidFill>
                  <a:schemeClr val="accent6">
                    <a:lumMod val="20000"/>
                    <a:lumOff val="80000"/>
                  </a:schemeClr>
                </a:solidFill>
                <a:latin typeface="Times New Roman" pitchFamily="18" charset="0"/>
                <a:cs typeface="Times New Roman" pitchFamily="18" charset="0"/>
              </a:rPr>
              <a:t>In </a:t>
            </a:r>
            <a:r>
              <a:rPr lang="en-IN" sz="1800" b="1" i="1" dirty="0">
                <a:solidFill>
                  <a:schemeClr val="accent6">
                    <a:lumMod val="20000"/>
                    <a:lumOff val="80000"/>
                  </a:schemeClr>
                </a:solidFill>
                <a:latin typeface="Times New Roman" pitchFamily="18" charset="0"/>
                <a:cs typeface="Times New Roman" pitchFamily="18" charset="0"/>
              </a:rPr>
              <a:t>National </a:t>
            </a:r>
            <a:r>
              <a:rPr lang="en-IN" sz="1800" b="1" i="1" dirty="0" err="1">
                <a:solidFill>
                  <a:schemeClr val="accent6">
                    <a:lumMod val="20000"/>
                    <a:lumOff val="80000"/>
                  </a:schemeClr>
                </a:solidFill>
                <a:latin typeface="Times New Roman" pitchFamily="18" charset="0"/>
                <a:cs typeface="Times New Roman" pitchFamily="18" charset="0"/>
              </a:rPr>
              <a:t>Labor</a:t>
            </a:r>
            <a:r>
              <a:rPr lang="en-IN" sz="1800" b="1" i="1" dirty="0">
                <a:solidFill>
                  <a:schemeClr val="accent6">
                    <a:lumMod val="20000"/>
                    <a:lumOff val="80000"/>
                  </a:schemeClr>
                </a:solidFill>
                <a:latin typeface="Times New Roman" pitchFamily="18" charset="0"/>
                <a:cs typeface="Times New Roman" pitchFamily="18" charset="0"/>
              </a:rPr>
              <a:t> Relations Board (NLRB) v. Jones and Laughlin Steel</a:t>
            </a:r>
            <a:r>
              <a:rPr lang="en-IN" sz="1800" dirty="0">
                <a:solidFill>
                  <a:schemeClr val="accent6">
                    <a:lumMod val="20000"/>
                    <a:lumOff val="80000"/>
                  </a:schemeClr>
                </a:solidFill>
                <a:latin typeface="Times New Roman" pitchFamily="18" charset="0"/>
                <a:cs typeface="Times New Roman" pitchFamily="18" charset="0"/>
              </a:rPr>
              <a:t>, for instance, the Supreme Court ruled the </a:t>
            </a:r>
            <a:r>
              <a:rPr lang="en-IN" sz="1800" b="1" dirty="0">
                <a:solidFill>
                  <a:schemeClr val="accent6">
                    <a:lumMod val="20000"/>
                    <a:lumOff val="80000"/>
                  </a:schemeClr>
                </a:solidFill>
                <a:latin typeface="Times New Roman" pitchFamily="18" charset="0"/>
                <a:cs typeface="Times New Roman" pitchFamily="18" charset="0"/>
              </a:rPr>
              <a:t>National </a:t>
            </a:r>
            <a:r>
              <a:rPr lang="en-IN" sz="1800" b="1" dirty="0" err="1">
                <a:solidFill>
                  <a:schemeClr val="accent6">
                    <a:lumMod val="20000"/>
                    <a:lumOff val="80000"/>
                  </a:schemeClr>
                </a:solidFill>
                <a:latin typeface="Times New Roman" pitchFamily="18" charset="0"/>
                <a:cs typeface="Times New Roman" pitchFamily="18" charset="0"/>
              </a:rPr>
              <a:t>Labor</a:t>
            </a:r>
            <a:r>
              <a:rPr lang="en-IN" sz="1800" b="1" dirty="0">
                <a:solidFill>
                  <a:schemeClr val="accent6">
                    <a:lumMod val="20000"/>
                    <a:lumOff val="80000"/>
                  </a:schemeClr>
                </a:solidFill>
                <a:latin typeface="Times New Roman" pitchFamily="18" charset="0"/>
                <a:cs typeface="Times New Roman" pitchFamily="18" charset="0"/>
              </a:rPr>
              <a:t> Relations Act</a:t>
            </a:r>
            <a:r>
              <a:rPr lang="en-IN" sz="1800" dirty="0">
                <a:solidFill>
                  <a:schemeClr val="accent6">
                    <a:lumMod val="20000"/>
                    <a:lumOff val="80000"/>
                  </a:schemeClr>
                </a:solidFill>
                <a:latin typeface="Times New Roman" pitchFamily="18" charset="0"/>
                <a:cs typeface="Times New Roman" pitchFamily="18" charset="0"/>
              </a:rPr>
              <a:t> of 1935 constitutional, asserting that Congress can use its authority under the commerce clause to regulate both manufacturing activities and </a:t>
            </a:r>
            <a:r>
              <a:rPr lang="en-IN" sz="1800" dirty="0" err="1">
                <a:solidFill>
                  <a:schemeClr val="accent6">
                    <a:lumMod val="20000"/>
                    <a:lumOff val="80000"/>
                  </a:schemeClr>
                </a:solidFill>
                <a:latin typeface="Times New Roman" pitchFamily="18" charset="0"/>
                <a:cs typeface="Times New Roman" pitchFamily="18" charset="0"/>
              </a:rPr>
              <a:t>labor</a:t>
            </a:r>
            <a:r>
              <a:rPr lang="en-IN" sz="1800" dirty="0">
                <a:solidFill>
                  <a:schemeClr val="accent6">
                    <a:lumMod val="20000"/>
                    <a:lumOff val="80000"/>
                  </a:schemeClr>
                </a:solidFill>
                <a:latin typeface="Times New Roman" pitchFamily="18" charset="0"/>
                <a:cs typeface="Times New Roman" pitchFamily="18" charset="0"/>
              </a:rPr>
              <a:t>-management relations. The New Deal changed the relationship Americans had with the national government. Before the </a:t>
            </a:r>
            <a:r>
              <a:rPr lang="en-IN" sz="1800" b="1" dirty="0">
                <a:solidFill>
                  <a:schemeClr val="accent6">
                    <a:lumMod val="20000"/>
                    <a:lumOff val="80000"/>
                  </a:schemeClr>
                </a:solidFill>
                <a:latin typeface="Times New Roman" pitchFamily="18" charset="0"/>
                <a:cs typeface="Times New Roman" pitchFamily="18" charset="0"/>
              </a:rPr>
              <a:t>Great Depression</a:t>
            </a:r>
            <a:r>
              <a:rPr lang="en-IN" sz="1800" dirty="0">
                <a:solidFill>
                  <a:schemeClr val="accent6">
                    <a:lumMod val="20000"/>
                    <a:lumOff val="80000"/>
                  </a:schemeClr>
                </a:solidFill>
                <a:latin typeface="Times New Roman" pitchFamily="18" charset="0"/>
                <a:cs typeface="Times New Roman" pitchFamily="18" charset="0"/>
              </a:rPr>
              <a:t>, the government offered little in terms of financial aid, social benefits, and economic rights. After the New Deal, it provided old-age pensions (Social Security), unemployment insurance, agricultural subsidies, protections for organizing in the workplace, and a variety of other public services created during Roosevelt’s administration.</a:t>
            </a:r>
            <a:endParaRPr lang="en-US" sz="1800" dirty="0">
              <a:solidFill>
                <a:schemeClr val="accent6">
                  <a:lumMod val="20000"/>
                  <a:lumOff val="80000"/>
                </a:schemeClr>
              </a:solidFill>
              <a:latin typeface="Times New Roman" pitchFamily="18" charset="0"/>
              <a:cs typeface="Times New Roman" pitchFamily="18" charset="0"/>
            </a:endParaRPr>
          </a:p>
          <a:p>
            <a:pPr marL="0" indent="0" fontAlgn="base">
              <a:buNone/>
            </a:pPr>
            <a:endParaRPr lang="en-US" sz="18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3801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65127"/>
            <a:ext cx="7385050" cy="501147"/>
          </a:xfrm>
        </p:spPr>
        <p:txBody>
          <a:bodyPr>
            <a:normAutofit/>
          </a:bodyPr>
          <a:lstStyle/>
          <a:p>
            <a:pPr fontAlgn="base"/>
            <a:r>
              <a:rPr lang="en-IN" sz="2800" dirty="0" smtClean="0">
                <a:effectLst/>
                <a:latin typeface="Times New Roman" pitchFamily="18" charset="0"/>
                <a:cs typeface="Times New Roman" pitchFamily="18" charset="0"/>
              </a:rPr>
              <a:t>COOPERATIVE</a:t>
            </a:r>
            <a:r>
              <a:rPr lang="en-IN" sz="2800" dirty="0" smtClean="0">
                <a:effectLst/>
              </a:rPr>
              <a:t>  </a:t>
            </a:r>
            <a:r>
              <a:rPr lang="en-IN" sz="2800" dirty="0" smtClean="0">
                <a:effectLst/>
                <a:latin typeface="Times New Roman" pitchFamily="18" charset="0"/>
                <a:cs typeface="Times New Roman" pitchFamily="18" charset="0"/>
              </a:rPr>
              <a:t>FEDERALISM</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515978" y="1191111"/>
            <a:ext cx="7519738" cy="4860757"/>
          </a:xfrm>
        </p:spPr>
        <p:txBody>
          <a:bodyPr>
            <a:noAutofit/>
          </a:bodyPr>
          <a:lstStyle/>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In the 1960s, President Lyndon </a:t>
            </a:r>
            <a:r>
              <a:rPr lang="en-IN" sz="2000" b="1" dirty="0">
                <a:solidFill>
                  <a:schemeClr val="accent6">
                    <a:lumMod val="20000"/>
                    <a:lumOff val="80000"/>
                  </a:schemeClr>
                </a:solidFill>
                <a:latin typeface="Times New Roman" pitchFamily="18" charset="0"/>
                <a:cs typeface="Times New Roman" pitchFamily="18" charset="0"/>
              </a:rPr>
              <a:t>Johnson</a:t>
            </a:r>
            <a:r>
              <a:rPr lang="en-IN" sz="2000" dirty="0">
                <a:solidFill>
                  <a:schemeClr val="accent6">
                    <a:lumMod val="20000"/>
                    <a:lumOff val="80000"/>
                  </a:schemeClr>
                </a:solidFill>
                <a:latin typeface="Times New Roman" pitchFamily="18" charset="0"/>
                <a:cs typeface="Times New Roman" pitchFamily="18" charset="0"/>
              </a:rPr>
              <a:t>’s administration expanded the national government’s role in society even more. </a:t>
            </a:r>
            <a:r>
              <a:rPr lang="en-IN" sz="2000" b="1" dirty="0">
                <a:solidFill>
                  <a:schemeClr val="accent6">
                    <a:lumMod val="20000"/>
                    <a:lumOff val="80000"/>
                  </a:schemeClr>
                </a:solidFill>
                <a:latin typeface="Times New Roman" pitchFamily="18" charset="0"/>
                <a:cs typeface="Times New Roman" pitchFamily="18" charset="0"/>
              </a:rPr>
              <a:t>Medicaid</a:t>
            </a:r>
            <a:r>
              <a:rPr lang="en-IN" sz="2000" dirty="0">
                <a:solidFill>
                  <a:schemeClr val="accent6">
                    <a:lumMod val="20000"/>
                    <a:lumOff val="80000"/>
                  </a:schemeClr>
                </a:solidFill>
                <a:latin typeface="Times New Roman" pitchFamily="18" charset="0"/>
                <a:cs typeface="Times New Roman" pitchFamily="18" charset="0"/>
              </a:rPr>
              <a:t> (which provides medical assistance to the indigent), </a:t>
            </a:r>
            <a:r>
              <a:rPr lang="en-IN" sz="2000" b="1" dirty="0">
                <a:solidFill>
                  <a:schemeClr val="accent6">
                    <a:lumMod val="20000"/>
                    <a:lumOff val="80000"/>
                  </a:schemeClr>
                </a:solidFill>
                <a:latin typeface="Times New Roman" pitchFamily="18" charset="0"/>
                <a:cs typeface="Times New Roman" pitchFamily="18" charset="0"/>
              </a:rPr>
              <a:t>Medicare</a:t>
            </a:r>
            <a:r>
              <a:rPr lang="en-IN" sz="2000" dirty="0">
                <a:solidFill>
                  <a:schemeClr val="accent6">
                    <a:lumMod val="20000"/>
                    <a:lumOff val="80000"/>
                  </a:schemeClr>
                </a:solidFill>
                <a:latin typeface="Times New Roman" pitchFamily="18" charset="0"/>
                <a:cs typeface="Times New Roman" pitchFamily="18" charset="0"/>
              </a:rPr>
              <a:t> (which provides health insurance to the elderly and disabled), and school nutrition programs were created. The </a:t>
            </a:r>
            <a:r>
              <a:rPr lang="en-IN" sz="2000" b="1" dirty="0">
                <a:solidFill>
                  <a:schemeClr val="accent6">
                    <a:lumMod val="20000"/>
                    <a:lumOff val="80000"/>
                  </a:schemeClr>
                </a:solidFill>
                <a:latin typeface="Times New Roman" pitchFamily="18" charset="0"/>
                <a:cs typeface="Times New Roman" pitchFamily="18" charset="0"/>
              </a:rPr>
              <a:t>Elementary and Secondary Education Act</a:t>
            </a:r>
            <a:r>
              <a:rPr lang="en-IN" sz="2000" dirty="0">
                <a:solidFill>
                  <a:schemeClr val="accent6">
                    <a:lumMod val="20000"/>
                    <a:lumOff val="80000"/>
                  </a:schemeClr>
                </a:solidFill>
                <a:latin typeface="Times New Roman" pitchFamily="18" charset="0"/>
                <a:cs typeface="Times New Roman" pitchFamily="18" charset="0"/>
              </a:rPr>
              <a:t> (1965), the </a:t>
            </a:r>
            <a:r>
              <a:rPr lang="en-IN" sz="2000" b="1" dirty="0">
                <a:solidFill>
                  <a:schemeClr val="accent6">
                    <a:lumMod val="20000"/>
                    <a:lumOff val="80000"/>
                  </a:schemeClr>
                </a:solidFill>
                <a:latin typeface="Times New Roman" pitchFamily="18" charset="0"/>
                <a:cs typeface="Times New Roman" pitchFamily="18" charset="0"/>
              </a:rPr>
              <a:t>Higher Education Act</a:t>
            </a:r>
            <a:r>
              <a:rPr lang="en-IN" sz="2000" dirty="0">
                <a:solidFill>
                  <a:schemeClr val="accent6">
                    <a:lumMod val="20000"/>
                    <a:lumOff val="80000"/>
                  </a:schemeClr>
                </a:solidFill>
                <a:latin typeface="Times New Roman" pitchFamily="18" charset="0"/>
                <a:cs typeface="Times New Roman" pitchFamily="18" charset="0"/>
              </a:rPr>
              <a:t> (1965), and the </a:t>
            </a:r>
            <a:r>
              <a:rPr lang="en-IN" sz="2000" b="1" dirty="0">
                <a:solidFill>
                  <a:schemeClr val="accent6">
                    <a:lumMod val="20000"/>
                    <a:lumOff val="80000"/>
                  </a:schemeClr>
                </a:solidFill>
                <a:latin typeface="Times New Roman" pitchFamily="18" charset="0"/>
                <a:cs typeface="Times New Roman" pitchFamily="18" charset="0"/>
              </a:rPr>
              <a:t>Head Start</a:t>
            </a:r>
            <a:r>
              <a:rPr lang="en-IN" sz="2000" dirty="0">
                <a:solidFill>
                  <a:schemeClr val="accent6">
                    <a:lumMod val="20000"/>
                    <a:lumOff val="80000"/>
                  </a:schemeClr>
                </a:solidFill>
                <a:latin typeface="Times New Roman" pitchFamily="18" charset="0"/>
                <a:cs typeface="Times New Roman" pitchFamily="18" charset="0"/>
              </a:rPr>
              <a:t> preschool program (1965) were established to expand educational opportunities and equality. The </a:t>
            </a:r>
            <a:r>
              <a:rPr lang="en-IN" sz="2000" b="1" dirty="0">
                <a:solidFill>
                  <a:schemeClr val="accent6">
                    <a:lumMod val="20000"/>
                    <a:lumOff val="80000"/>
                  </a:schemeClr>
                </a:solidFill>
                <a:latin typeface="Times New Roman" pitchFamily="18" charset="0"/>
                <a:cs typeface="Times New Roman" pitchFamily="18" charset="0"/>
              </a:rPr>
              <a:t>Clean Air </a:t>
            </a:r>
            <a:r>
              <a:rPr lang="en-IN" sz="2000" b="1" dirty="0" err="1">
                <a:solidFill>
                  <a:schemeClr val="accent6">
                    <a:lumMod val="20000"/>
                    <a:lumOff val="80000"/>
                  </a:schemeClr>
                </a:solidFill>
                <a:latin typeface="Times New Roman" pitchFamily="18" charset="0"/>
                <a:cs typeface="Times New Roman" pitchFamily="18" charset="0"/>
              </a:rPr>
              <a:t>Labeling</a:t>
            </a:r>
            <a:r>
              <a:rPr lang="en-IN" sz="2000" b="1" dirty="0">
                <a:solidFill>
                  <a:schemeClr val="accent6">
                    <a:lumMod val="20000"/>
                    <a:lumOff val="80000"/>
                  </a:schemeClr>
                </a:solidFill>
                <a:latin typeface="Times New Roman" pitchFamily="18" charset="0"/>
                <a:cs typeface="Times New Roman" pitchFamily="18" charset="0"/>
              </a:rPr>
              <a:t> Act</a:t>
            </a:r>
            <a:r>
              <a:rPr lang="en-IN" sz="2000" dirty="0">
                <a:solidFill>
                  <a:schemeClr val="accent6">
                    <a:lumMod val="20000"/>
                    <a:lumOff val="80000"/>
                  </a:schemeClr>
                </a:solidFill>
                <a:latin typeface="Times New Roman" pitchFamily="18" charset="0"/>
                <a:cs typeface="Times New Roman" pitchFamily="18" charset="0"/>
              </a:rPr>
              <a:t> (1966) promoted environmental and consumer protection. Finally, laws were passed to promote urban renewal, public housing development, and affordable housing. In addition to these Great Society programs, the </a:t>
            </a:r>
            <a:r>
              <a:rPr lang="en-IN" sz="2000" b="1" dirty="0">
                <a:solidFill>
                  <a:schemeClr val="accent6">
                    <a:lumMod val="20000"/>
                    <a:lumOff val="80000"/>
                  </a:schemeClr>
                </a:solidFill>
                <a:latin typeface="Times New Roman" pitchFamily="18" charset="0"/>
                <a:cs typeface="Times New Roman" pitchFamily="18" charset="0"/>
              </a:rPr>
              <a:t>Civil Rights Act</a:t>
            </a:r>
            <a:r>
              <a:rPr lang="en-IN" sz="2000" dirty="0">
                <a:solidFill>
                  <a:schemeClr val="accent6">
                    <a:lumMod val="20000"/>
                    <a:lumOff val="80000"/>
                  </a:schemeClr>
                </a:solidFill>
                <a:latin typeface="Times New Roman" pitchFamily="18" charset="0"/>
                <a:cs typeface="Times New Roman" pitchFamily="18" charset="0"/>
              </a:rPr>
              <a:t> (1964) and the </a:t>
            </a:r>
            <a:r>
              <a:rPr lang="en-IN" sz="2000" b="1" dirty="0">
                <a:solidFill>
                  <a:schemeClr val="accent6">
                    <a:lumMod val="20000"/>
                    <a:lumOff val="80000"/>
                  </a:schemeClr>
                </a:solidFill>
                <a:latin typeface="Times New Roman" pitchFamily="18" charset="0"/>
                <a:cs typeface="Times New Roman" pitchFamily="18" charset="0"/>
              </a:rPr>
              <a:t>Voting Rights Act</a:t>
            </a:r>
            <a:r>
              <a:rPr lang="en-IN" sz="2000" dirty="0">
                <a:solidFill>
                  <a:schemeClr val="accent6">
                    <a:lumMod val="20000"/>
                    <a:lumOff val="80000"/>
                  </a:schemeClr>
                </a:solidFill>
                <a:latin typeface="Times New Roman" pitchFamily="18" charset="0"/>
                <a:cs typeface="Times New Roman" pitchFamily="18" charset="0"/>
              </a:rPr>
              <a:t> (1965) gave the federal government effective tools to promote civil rights equality across the country.</a:t>
            </a:r>
            <a:endParaRPr lang="en-US" sz="20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180441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65127"/>
            <a:ext cx="7385050" cy="501147"/>
          </a:xfrm>
        </p:spPr>
        <p:txBody>
          <a:bodyPr>
            <a:normAutofit/>
          </a:bodyPr>
          <a:lstStyle/>
          <a:p>
            <a:pPr fontAlgn="base"/>
            <a:r>
              <a:rPr lang="en-IN" sz="2800" dirty="0" smtClean="0">
                <a:effectLst/>
                <a:latin typeface="Times New Roman" pitchFamily="18" charset="0"/>
                <a:cs typeface="Times New Roman" pitchFamily="18" charset="0"/>
              </a:rPr>
              <a:t>COOPERATIVE</a:t>
            </a:r>
            <a:r>
              <a:rPr lang="en-IN" sz="2800" dirty="0" smtClean="0">
                <a:effectLst/>
              </a:rPr>
              <a:t>  </a:t>
            </a:r>
            <a:r>
              <a:rPr lang="en-IN" sz="2800" dirty="0" smtClean="0">
                <a:effectLst/>
                <a:latin typeface="Times New Roman" pitchFamily="18" charset="0"/>
                <a:cs typeface="Times New Roman" pitchFamily="18" charset="0"/>
              </a:rPr>
              <a:t>FEDERALISM</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515978" y="1191111"/>
            <a:ext cx="7519738" cy="4860757"/>
          </a:xfrm>
        </p:spPr>
        <p:txBody>
          <a:bodyPr>
            <a:noAutofit/>
          </a:bodyPr>
          <a:lstStyle/>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While the era of cooperative federalism witnessed a broadening of federal powers in concurrent and state policy domains, it is also the era of a deepening coordination between the states and the federal government in Washington. Nowhere is this clearer than with respect to the social welfare and social insurance programs created during the New Deal and Great Society eras, most of which are administered by both state and federal authorities and are jointly funded. The </a:t>
            </a:r>
            <a:r>
              <a:rPr lang="en-IN" sz="2000" b="1" dirty="0">
                <a:solidFill>
                  <a:schemeClr val="accent6">
                    <a:lumMod val="20000"/>
                    <a:lumOff val="80000"/>
                  </a:schemeClr>
                </a:solidFill>
                <a:latin typeface="Times New Roman" pitchFamily="18" charset="0"/>
                <a:cs typeface="Times New Roman" pitchFamily="18" charset="0"/>
              </a:rPr>
              <a:t>Social Security Act</a:t>
            </a:r>
            <a:r>
              <a:rPr lang="en-IN" sz="2000" dirty="0">
                <a:solidFill>
                  <a:schemeClr val="accent6">
                    <a:lumMod val="20000"/>
                    <a:lumOff val="80000"/>
                  </a:schemeClr>
                </a:solidFill>
                <a:latin typeface="Times New Roman" pitchFamily="18" charset="0"/>
                <a:cs typeface="Times New Roman" pitchFamily="18" charset="0"/>
              </a:rPr>
              <a:t> of 1935, which created federal subsidies for state-administered programs for the elderly; people with handicaps; dependent mothers; and children, gave state and local officials wide discretion over eligibility and benefit levels. The unemployment insurance program, also created by the Social Security Act, requires states to provide jobless benefits, but it allows them significant latitude to decide the level of tax to impose on businesses in order to fund the program as well as the duration and replacement rate of unemployment benefits. A similar multilevel division of labour governs Medical and Children’s Health Insurance. </a:t>
            </a:r>
            <a:endParaRPr lang="en-US" sz="20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686123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65127"/>
            <a:ext cx="7385050" cy="501147"/>
          </a:xfrm>
        </p:spPr>
        <p:txBody>
          <a:bodyPr>
            <a:normAutofit/>
          </a:bodyPr>
          <a:lstStyle/>
          <a:p>
            <a:pPr fontAlgn="base"/>
            <a:r>
              <a:rPr lang="en-IN" sz="2800" dirty="0" smtClean="0">
                <a:effectLst/>
                <a:latin typeface="Times New Roman" pitchFamily="18" charset="0"/>
                <a:cs typeface="Times New Roman" pitchFamily="18" charset="0"/>
              </a:rPr>
              <a:t>COOPERATIVE</a:t>
            </a:r>
            <a:r>
              <a:rPr lang="en-IN" sz="2800" dirty="0" smtClean="0">
                <a:effectLst/>
              </a:rPr>
              <a:t>  </a:t>
            </a:r>
            <a:r>
              <a:rPr lang="en-IN" sz="2800" dirty="0" smtClean="0">
                <a:effectLst/>
                <a:latin typeface="Times New Roman" pitchFamily="18" charset="0"/>
                <a:cs typeface="Times New Roman" pitchFamily="18" charset="0"/>
              </a:rPr>
              <a:t>FEDERALISM</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1515978" y="1191111"/>
            <a:ext cx="7519738" cy="4860757"/>
          </a:xfrm>
        </p:spPr>
        <p:txBody>
          <a:bodyPr>
            <a:noAutofit/>
          </a:bodyPr>
          <a:lstStyle/>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Thus, the era of cooperative federalism left two lasting attributes on federalism in the United States. First, a nationalization of politics emerged as a result of federal legislative activism aimed at addressing national problems such as marketplace inefficiencies, social and political inequality, and poverty. The nationalization process expanded the size of the federal administrative apparatus and increased the flow of federal grants to state and local authorities, which have helped offset the financial costs of maintaining a host of New Deal- and Great Society–era programs. The second lasting attribute is the flexibility that states and local authorities were given in the implementation of federal social welfare programs. One consequence of administrative flexibility, however, is that it has led to cross-state differences in the levels of benefits and coverage. </a:t>
            </a:r>
            <a:endParaRPr lang="en-US" sz="20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113729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65127"/>
            <a:ext cx="7385050" cy="501147"/>
          </a:xfrm>
        </p:spPr>
        <p:txBody>
          <a:bodyPr>
            <a:normAutofit/>
          </a:bodyPr>
          <a:lstStyle/>
          <a:p>
            <a:pPr fontAlgn="base"/>
            <a:r>
              <a:rPr lang="en-IN" sz="2800" dirty="0" smtClean="0">
                <a:solidFill>
                  <a:schemeClr val="accent4">
                    <a:lumMod val="20000"/>
                    <a:lumOff val="80000"/>
                  </a:schemeClr>
                </a:solidFill>
                <a:effectLst/>
                <a:latin typeface="Times New Roman" pitchFamily="18" charset="0"/>
                <a:cs typeface="Times New Roman" pitchFamily="18" charset="0"/>
              </a:rPr>
              <a:t>NEW</a:t>
            </a:r>
            <a:r>
              <a:rPr lang="en-IN" sz="2800" dirty="0" smtClean="0">
                <a:solidFill>
                  <a:schemeClr val="accent4">
                    <a:lumMod val="20000"/>
                    <a:lumOff val="80000"/>
                  </a:schemeClr>
                </a:solidFill>
                <a:effectLst/>
              </a:rPr>
              <a:t>  </a:t>
            </a:r>
            <a:r>
              <a:rPr lang="en-IN" sz="2800" dirty="0" smtClean="0">
                <a:solidFill>
                  <a:schemeClr val="accent4">
                    <a:lumMod val="20000"/>
                    <a:lumOff val="80000"/>
                  </a:schemeClr>
                </a:solidFill>
                <a:effectLst/>
                <a:latin typeface="Times New Roman" pitchFamily="18" charset="0"/>
                <a:cs typeface="Times New Roman" pitchFamily="18" charset="0"/>
              </a:rPr>
              <a:t>FEDERALISM</a:t>
            </a:r>
            <a:endParaRPr lang="en-US" sz="2800" dirty="0">
              <a:solidFill>
                <a:schemeClr val="accent4">
                  <a:lumMod val="20000"/>
                  <a:lumOff val="80000"/>
                </a:schemeClr>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1515978" y="1191111"/>
            <a:ext cx="7519738" cy="4860757"/>
          </a:xfrm>
        </p:spPr>
        <p:txBody>
          <a:bodyPr>
            <a:noAutofit/>
          </a:bodyPr>
          <a:lstStyle/>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During the administrations of Presidents Richard </a:t>
            </a:r>
            <a:r>
              <a:rPr lang="en-IN" sz="2000" b="1" dirty="0">
                <a:solidFill>
                  <a:schemeClr val="accent6">
                    <a:lumMod val="20000"/>
                    <a:lumOff val="80000"/>
                  </a:schemeClr>
                </a:solidFill>
                <a:latin typeface="Times New Roman" pitchFamily="18" charset="0"/>
                <a:cs typeface="Times New Roman" pitchFamily="18" charset="0"/>
              </a:rPr>
              <a:t>Nixon</a:t>
            </a:r>
            <a:r>
              <a:rPr lang="en-IN" sz="2000" dirty="0">
                <a:solidFill>
                  <a:schemeClr val="accent6">
                    <a:lumMod val="20000"/>
                    <a:lumOff val="80000"/>
                  </a:schemeClr>
                </a:solidFill>
                <a:latin typeface="Times New Roman" pitchFamily="18" charset="0"/>
                <a:cs typeface="Times New Roman" pitchFamily="18" charset="0"/>
              </a:rPr>
              <a:t> (1969–1974) and Ronald </a:t>
            </a:r>
            <a:r>
              <a:rPr lang="en-IN" sz="2000" b="1" dirty="0">
                <a:solidFill>
                  <a:schemeClr val="accent6">
                    <a:lumMod val="20000"/>
                    <a:lumOff val="80000"/>
                  </a:schemeClr>
                </a:solidFill>
                <a:latin typeface="Times New Roman" pitchFamily="18" charset="0"/>
                <a:cs typeface="Times New Roman" pitchFamily="18" charset="0"/>
              </a:rPr>
              <a:t>Reagan</a:t>
            </a:r>
            <a:r>
              <a:rPr lang="en-IN" sz="2000" dirty="0">
                <a:solidFill>
                  <a:schemeClr val="accent6">
                    <a:lumMod val="20000"/>
                    <a:lumOff val="80000"/>
                  </a:schemeClr>
                </a:solidFill>
                <a:latin typeface="Times New Roman" pitchFamily="18" charset="0"/>
                <a:cs typeface="Times New Roman" pitchFamily="18" charset="0"/>
              </a:rPr>
              <a:t> (1981–1989), attempts were made to reverse the process of nationalization—that is, to restore states’ prominence in policy areas into which the federal government had moved in the past. </a:t>
            </a:r>
            <a:r>
              <a:rPr lang="en-IN" sz="2000" b="1" dirty="0">
                <a:solidFill>
                  <a:schemeClr val="accent6">
                    <a:lumMod val="20000"/>
                    <a:lumOff val="80000"/>
                  </a:schemeClr>
                </a:solidFill>
                <a:latin typeface="Times New Roman" pitchFamily="18" charset="0"/>
                <a:cs typeface="Times New Roman" pitchFamily="18" charset="0"/>
              </a:rPr>
              <a:t>New federalism</a:t>
            </a:r>
            <a:r>
              <a:rPr lang="en-IN" sz="2000" dirty="0">
                <a:solidFill>
                  <a:schemeClr val="accent6">
                    <a:lumMod val="20000"/>
                    <a:lumOff val="80000"/>
                  </a:schemeClr>
                </a:solidFill>
                <a:latin typeface="Times New Roman" pitchFamily="18" charset="0"/>
                <a:cs typeface="Times New Roman" pitchFamily="18" charset="0"/>
              </a:rPr>
              <a:t> is premised on the idea that the decentralization of policies enhances administrative efficiency, reduces overall public spending, and improves policy outcomes. During Nixon’s administration, </a:t>
            </a:r>
            <a:r>
              <a:rPr lang="en-IN" sz="2000" b="1" dirty="0">
                <a:solidFill>
                  <a:schemeClr val="accent6">
                    <a:lumMod val="20000"/>
                    <a:lumOff val="80000"/>
                  </a:schemeClr>
                </a:solidFill>
                <a:latin typeface="Times New Roman" pitchFamily="18" charset="0"/>
                <a:cs typeface="Times New Roman" pitchFamily="18" charset="0"/>
              </a:rPr>
              <a:t>general revenue sharing</a:t>
            </a:r>
            <a:r>
              <a:rPr lang="en-IN" sz="2000" dirty="0">
                <a:solidFill>
                  <a:schemeClr val="accent6">
                    <a:lumMod val="20000"/>
                    <a:lumOff val="80000"/>
                  </a:schemeClr>
                </a:solidFill>
                <a:latin typeface="Times New Roman" pitchFamily="18" charset="0"/>
                <a:cs typeface="Times New Roman" pitchFamily="18" charset="0"/>
              </a:rPr>
              <a:t> programs were created that distributed funds to the state and local governments with minimal restrictions on how the money was spent. The election of Ronald Reagan heralded the advent of a “devolution revolution” in U.S. federalism, in which the president pledged to return authority to the states according to the Constitution. In the </a:t>
            </a:r>
            <a:r>
              <a:rPr lang="en-IN" sz="2000" b="1" dirty="0">
                <a:solidFill>
                  <a:schemeClr val="accent6">
                    <a:lumMod val="20000"/>
                    <a:lumOff val="80000"/>
                  </a:schemeClr>
                </a:solidFill>
                <a:latin typeface="Times New Roman" pitchFamily="18" charset="0"/>
                <a:cs typeface="Times New Roman" pitchFamily="18" charset="0"/>
              </a:rPr>
              <a:t>Omnibus Budget Reconciliation Act</a:t>
            </a:r>
            <a:r>
              <a:rPr lang="en-IN" sz="2000" dirty="0">
                <a:solidFill>
                  <a:schemeClr val="accent6">
                    <a:lumMod val="20000"/>
                    <a:lumOff val="80000"/>
                  </a:schemeClr>
                </a:solidFill>
                <a:latin typeface="Times New Roman" pitchFamily="18" charset="0"/>
                <a:cs typeface="Times New Roman" pitchFamily="18" charset="0"/>
              </a:rPr>
              <a:t> of 1981, congressional leaders together with President Reagan consolidated numerous federal grant programs related to social welfare and reformulated them in order to give state and local administrators greater discretion in using federal funds. </a:t>
            </a:r>
            <a:endParaRPr lang="en-US" sz="2000" dirty="0">
              <a:solidFill>
                <a:schemeClr val="accent6">
                  <a:lumMod val="20000"/>
                  <a:lumOff val="80000"/>
                </a:schemeClr>
              </a:solidFill>
              <a:latin typeface="Times New Roman" pitchFamily="18" charset="0"/>
              <a:cs typeface="Times New Roman" pitchFamily="18" charset="0"/>
            </a:endParaRPr>
          </a:p>
          <a:p>
            <a:pPr marL="0" indent="0" fontAlgn="base">
              <a:buNone/>
            </a:pPr>
            <a:endParaRPr lang="en-US" sz="20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86166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948" y="96233"/>
            <a:ext cx="5595357" cy="866294"/>
          </a:xfrm>
        </p:spPr>
        <p:txBody>
          <a:bodyPr/>
          <a:lstStyle/>
          <a:p>
            <a:r>
              <a:rPr lang="en-IN" sz="2800" cap="all" dirty="0">
                <a:effectLst/>
                <a:latin typeface="Times New Roman" pitchFamily="18" charset="0"/>
                <a:cs typeface="Times New Roman" pitchFamily="18" charset="0"/>
              </a:rPr>
              <a:t>LEARNING </a:t>
            </a:r>
            <a:r>
              <a:rPr lang="en-IN" sz="2800" cap="all" dirty="0" smtClean="0">
                <a:effectLst/>
                <a:latin typeface="Times New Roman" pitchFamily="18" charset="0"/>
                <a:cs typeface="Times New Roman" pitchFamily="18" charset="0"/>
              </a:rPr>
              <a:t>OBJECTIVES</a:t>
            </a:r>
            <a:endParaRPr lang="en-US" dirty="0"/>
          </a:p>
        </p:txBody>
      </p:sp>
      <p:sp>
        <p:nvSpPr>
          <p:cNvPr id="3" name="Content Placeholder 2"/>
          <p:cNvSpPr>
            <a:spLocks noGrp="1"/>
          </p:cNvSpPr>
          <p:nvPr>
            <p:ph idx="1"/>
          </p:nvPr>
        </p:nvSpPr>
        <p:spPr>
          <a:xfrm>
            <a:off x="1600200" y="1284185"/>
            <a:ext cx="7459578" cy="4351338"/>
          </a:xfrm>
        </p:spPr>
        <p:txBody>
          <a:bodyPr>
            <a:noAutofit/>
          </a:bodyPr>
          <a:lstStyle/>
          <a:p>
            <a:pPr marL="0" indent="0" fontAlgn="base">
              <a:buNone/>
            </a:pPr>
            <a:r>
              <a:rPr lang="en-IN" sz="2000" dirty="0">
                <a:solidFill>
                  <a:schemeClr val="accent1"/>
                </a:solidFill>
                <a:latin typeface="Times New Roman" pitchFamily="18" charset="0"/>
                <a:cs typeface="Times New Roman" pitchFamily="18" charset="0"/>
              </a:rPr>
              <a:t>By the end of this section, you will be able to:</a:t>
            </a:r>
            <a:endParaRPr lang="en-US" sz="2000" dirty="0">
              <a:solidFill>
                <a:schemeClr val="accent1"/>
              </a:solidFill>
              <a:latin typeface="Times New Roman" pitchFamily="18" charset="0"/>
              <a:cs typeface="Times New Roman" pitchFamily="18" charset="0"/>
            </a:endParaRPr>
          </a:p>
          <a:p>
            <a:pPr lvl="0" fontAlgn="base"/>
            <a:r>
              <a:rPr lang="en-IN" sz="2000" dirty="0">
                <a:latin typeface="Times New Roman" pitchFamily="18" charset="0"/>
                <a:cs typeface="Times New Roman" pitchFamily="18" charset="0"/>
              </a:rPr>
              <a:t>Describe how federalism has evolved in the United States</a:t>
            </a:r>
            <a:endParaRPr lang="en-US" sz="2000" dirty="0">
              <a:latin typeface="Times New Roman" pitchFamily="18" charset="0"/>
              <a:cs typeface="Times New Roman" pitchFamily="18" charset="0"/>
            </a:endParaRPr>
          </a:p>
          <a:p>
            <a:pPr lvl="0" fontAlgn="base"/>
            <a:r>
              <a:rPr lang="en-IN" sz="2000" dirty="0">
                <a:latin typeface="Times New Roman" pitchFamily="18" charset="0"/>
                <a:cs typeface="Times New Roman" pitchFamily="18" charset="0"/>
              </a:rPr>
              <a:t>Compare different conceptions of </a:t>
            </a:r>
            <a:r>
              <a:rPr lang="en-IN" sz="2000" dirty="0" smtClean="0">
                <a:latin typeface="Times New Roman" pitchFamily="18" charset="0"/>
                <a:cs typeface="Times New Roman" pitchFamily="18" charset="0"/>
              </a:rPr>
              <a:t>federalism</a:t>
            </a:r>
          </a:p>
          <a:p>
            <a:pPr lvl="0" fontAlgn="base"/>
            <a:endParaRPr lang="en-US" sz="2000" dirty="0">
              <a:latin typeface="Times New Roman" pitchFamily="18" charset="0"/>
              <a:cs typeface="Times New Roman" pitchFamily="18" charset="0"/>
            </a:endParaRPr>
          </a:p>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The Constitution sketches a federal framework that aims to balance the forces of decentralized and centralized governance in general terms; it does not flesh out standard operating procedures that say precisely how the states and federal governments are to handle all policy contingencies imaginable. Therefore, officials at the state and national levels have had some room to </a:t>
            </a:r>
            <a:r>
              <a:rPr lang="en-IN" sz="2000" dirty="0" err="1">
                <a:solidFill>
                  <a:schemeClr val="accent6">
                    <a:lumMod val="20000"/>
                    <a:lumOff val="80000"/>
                  </a:schemeClr>
                </a:solidFill>
                <a:latin typeface="Times New Roman" pitchFamily="18" charset="0"/>
                <a:cs typeface="Times New Roman" pitchFamily="18" charset="0"/>
              </a:rPr>
              <a:t>maneuver</a:t>
            </a:r>
            <a:r>
              <a:rPr lang="en-IN" sz="2000" dirty="0">
                <a:solidFill>
                  <a:schemeClr val="accent6">
                    <a:lumMod val="20000"/>
                    <a:lumOff val="80000"/>
                  </a:schemeClr>
                </a:solidFill>
                <a:latin typeface="Times New Roman" pitchFamily="18" charset="0"/>
                <a:cs typeface="Times New Roman" pitchFamily="18" charset="0"/>
              </a:rPr>
              <a:t> as they operate within the Constitution’s federal design. This has led to changes in the configuration of federalism over time, changes corresponding to different historical phases that capture distinct balances between state and federal authority.</a:t>
            </a:r>
            <a:endParaRPr lang="en-US" sz="2000" dirty="0">
              <a:solidFill>
                <a:schemeClr val="accent6">
                  <a:lumMod val="20000"/>
                  <a:lumOff val="80000"/>
                </a:schemeClr>
              </a:solidFill>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733771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65127"/>
            <a:ext cx="7385050" cy="501147"/>
          </a:xfrm>
        </p:spPr>
        <p:txBody>
          <a:bodyPr>
            <a:normAutofit/>
          </a:bodyPr>
          <a:lstStyle/>
          <a:p>
            <a:pPr fontAlgn="base"/>
            <a:r>
              <a:rPr lang="en-IN" sz="2800" dirty="0" smtClean="0">
                <a:solidFill>
                  <a:schemeClr val="accent4">
                    <a:lumMod val="20000"/>
                    <a:lumOff val="80000"/>
                  </a:schemeClr>
                </a:solidFill>
                <a:effectLst/>
                <a:latin typeface="Times New Roman" pitchFamily="18" charset="0"/>
                <a:cs typeface="Times New Roman" pitchFamily="18" charset="0"/>
              </a:rPr>
              <a:t>NEW</a:t>
            </a:r>
            <a:r>
              <a:rPr lang="en-IN" sz="2800" dirty="0" smtClean="0">
                <a:solidFill>
                  <a:schemeClr val="accent4">
                    <a:lumMod val="20000"/>
                    <a:lumOff val="80000"/>
                  </a:schemeClr>
                </a:solidFill>
                <a:effectLst/>
              </a:rPr>
              <a:t>  </a:t>
            </a:r>
            <a:r>
              <a:rPr lang="en-IN" sz="2800" dirty="0" smtClean="0">
                <a:solidFill>
                  <a:schemeClr val="accent4">
                    <a:lumMod val="20000"/>
                    <a:lumOff val="80000"/>
                  </a:schemeClr>
                </a:solidFill>
                <a:effectLst/>
                <a:latin typeface="Times New Roman" pitchFamily="18" charset="0"/>
                <a:cs typeface="Times New Roman" pitchFamily="18" charset="0"/>
              </a:rPr>
              <a:t>FEDERALISM</a:t>
            </a:r>
            <a:endParaRPr lang="en-US" sz="2800" dirty="0">
              <a:solidFill>
                <a:schemeClr val="accent4">
                  <a:lumMod val="20000"/>
                  <a:lumOff val="80000"/>
                </a:schemeClr>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1515978" y="1191111"/>
            <a:ext cx="7519738" cy="5209689"/>
          </a:xfrm>
        </p:spPr>
        <p:txBody>
          <a:bodyPr>
            <a:noAutofit/>
          </a:bodyPr>
          <a:lstStyle/>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However, Reagan’s track record in promoting new federalism was inconsistent. This was partly due to the fact that the president’s devolution agenda met some opposition from Democrats in Congress, moderate Republicans, and interest groups, preventing him from making further advances on that front. For example, his efforts to completely devolve Aid to Families With Dependent Children (a New Deal-era program) and food stamps (a Great Society-era program) to the states were rejected by members of Congress, who feared states would underfund both programs, and by members of the National Governors’ Association, who believed the proposal would be too costly for states. Reagan terminated general revenue sharing in 1986.</a:t>
            </a:r>
            <a:r>
              <a:rPr lang="en-IN" sz="2000" b="1" u="sng" dirty="0">
                <a:solidFill>
                  <a:schemeClr val="accent6">
                    <a:lumMod val="20000"/>
                    <a:lumOff val="80000"/>
                  </a:schemeClr>
                </a:solidFill>
                <a:latin typeface="Times New Roman" pitchFamily="18" charset="0"/>
                <a:cs typeface="Times New Roman" pitchFamily="18" charset="0"/>
                <a:hlinkClick r:id="rId2"/>
              </a:rPr>
              <a:t/>
            </a:r>
            <a:br>
              <a:rPr lang="en-IN" sz="2000" b="1" u="sng" dirty="0">
                <a:solidFill>
                  <a:schemeClr val="accent6">
                    <a:lumMod val="20000"/>
                    <a:lumOff val="80000"/>
                  </a:schemeClr>
                </a:solidFill>
                <a:latin typeface="Times New Roman" pitchFamily="18" charset="0"/>
                <a:cs typeface="Times New Roman" pitchFamily="18" charset="0"/>
                <a:hlinkClick r:id="rId2"/>
              </a:rPr>
            </a:br>
            <a:r>
              <a:rPr lang="en-IN" sz="2000" dirty="0">
                <a:solidFill>
                  <a:schemeClr val="accent6">
                    <a:lumMod val="20000"/>
                    <a:lumOff val="80000"/>
                  </a:schemeClr>
                </a:solidFill>
                <a:latin typeface="Times New Roman" pitchFamily="18" charset="0"/>
                <a:cs typeface="Times New Roman" pitchFamily="18" charset="0"/>
              </a:rPr>
              <a:t/>
            </a:r>
            <a:br>
              <a:rPr lang="en-IN" sz="2000" dirty="0">
                <a:solidFill>
                  <a:schemeClr val="accent6">
                    <a:lumMod val="20000"/>
                    <a:lumOff val="80000"/>
                  </a:schemeClr>
                </a:solidFill>
                <a:latin typeface="Times New Roman" pitchFamily="18" charset="0"/>
                <a:cs typeface="Times New Roman" pitchFamily="18" charset="0"/>
              </a:rPr>
            </a:br>
            <a:r>
              <a:rPr lang="en-IN" sz="2000" dirty="0">
                <a:solidFill>
                  <a:schemeClr val="accent6">
                    <a:lumMod val="20000"/>
                    <a:lumOff val="80000"/>
                  </a:schemeClr>
                </a:solidFill>
                <a:latin typeface="Times New Roman" pitchFamily="18" charset="0"/>
                <a:cs typeface="Times New Roman" pitchFamily="18" charset="0"/>
              </a:rPr>
              <a:t>Several Supreme Court rulings also promoted new federalism by hemming in the scope of the national government’s power, especially under the commerce clause. For example, in </a:t>
            </a:r>
            <a:r>
              <a:rPr lang="en-IN" sz="2000" b="1" i="1" dirty="0">
                <a:solidFill>
                  <a:schemeClr val="accent6">
                    <a:lumMod val="20000"/>
                    <a:lumOff val="80000"/>
                  </a:schemeClr>
                </a:solidFill>
                <a:latin typeface="Times New Roman" pitchFamily="18" charset="0"/>
                <a:cs typeface="Times New Roman" pitchFamily="18" charset="0"/>
              </a:rPr>
              <a:t>United States v. Lopez</a:t>
            </a:r>
            <a:r>
              <a:rPr lang="en-IN" sz="2000" dirty="0">
                <a:solidFill>
                  <a:schemeClr val="accent6">
                    <a:lumMod val="20000"/>
                    <a:lumOff val="80000"/>
                  </a:schemeClr>
                </a:solidFill>
                <a:latin typeface="Times New Roman" pitchFamily="18" charset="0"/>
                <a:cs typeface="Times New Roman" pitchFamily="18" charset="0"/>
              </a:rPr>
              <a:t>, the court struck down the </a:t>
            </a:r>
            <a:r>
              <a:rPr lang="en-IN" sz="2000" b="1" dirty="0">
                <a:solidFill>
                  <a:schemeClr val="accent6">
                    <a:lumMod val="20000"/>
                    <a:lumOff val="80000"/>
                  </a:schemeClr>
                </a:solidFill>
                <a:latin typeface="Times New Roman" pitchFamily="18" charset="0"/>
                <a:cs typeface="Times New Roman" pitchFamily="18" charset="0"/>
              </a:rPr>
              <a:t>Gun-Free School Zones Act</a:t>
            </a:r>
            <a:r>
              <a:rPr lang="en-IN" sz="2000" dirty="0">
                <a:solidFill>
                  <a:schemeClr val="accent6">
                    <a:lumMod val="20000"/>
                    <a:lumOff val="80000"/>
                  </a:schemeClr>
                </a:solidFill>
                <a:latin typeface="Times New Roman" pitchFamily="18" charset="0"/>
                <a:cs typeface="Times New Roman" pitchFamily="18" charset="0"/>
              </a:rPr>
              <a:t> of 1990, which banned gun possession in school zones. </a:t>
            </a:r>
            <a:endParaRPr lang="en-US" sz="2000" dirty="0">
              <a:solidFill>
                <a:schemeClr val="accent6">
                  <a:lumMod val="20000"/>
                  <a:lumOff val="80000"/>
                </a:schemeClr>
              </a:solidFill>
              <a:latin typeface="Times New Roman" pitchFamily="18" charset="0"/>
              <a:cs typeface="Times New Roman" pitchFamily="18" charset="0"/>
            </a:endParaRPr>
          </a:p>
          <a:p>
            <a:pPr marL="0" indent="0" fontAlgn="base">
              <a:buNone/>
            </a:pPr>
            <a:endParaRPr lang="en-US" sz="20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560054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65127"/>
            <a:ext cx="7385050" cy="501147"/>
          </a:xfrm>
        </p:spPr>
        <p:txBody>
          <a:bodyPr>
            <a:normAutofit/>
          </a:bodyPr>
          <a:lstStyle/>
          <a:p>
            <a:pPr fontAlgn="base"/>
            <a:r>
              <a:rPr lang="en-IN" sz="2800" dirty="0" smtClean="0">
                <a:solidFill>
                  <a:schemeClr val="accent4">
                    <a:lumMod val="20000"/>
                    <a:lumOff val="80000"/>
                  </a:schemeClr>
                </a:solidFill>
                <a:effectLst/>
                <a:latin typeface="Times New Roman" pitchFamily="18" charset="0"/>
                <a:cs typeface="Times New Roman" pitchFamily="18" charset="0"/>
              </a:rPr>
              <a:t>NEW</a:t>
            </a:r>
            <a:r>
              <a:rPr lang="en-IN" sz="2800" dirty="0" smtClean="0">
                <a:solidFill>
                  <a:schemeClr val="accent4">
                    <a:lumMod val="20000"/>
                    <a:lumOff val="80000"/>
                  </a:schemeClr>
                </a:solidFill>
                <a:effectLst/>
              </a:rPr>
              <a:t>  </a:t>
            </a:r>
            <a:r>
              <a:rPr lang="en-IN" sz="2800" dirty="0" smtClean="0">
                <a:solidFill>
                  <a:schemeClr val="accent4">
                    <a:lumMod val="20000"/>
                    <a:lumOff val="80000"/>
                  </a:schemeClr>
                </a:solidFill>
                <a:effectLst/>
                <a:latin typeface="Times New Roman" pitchFamily="18" charset="0"/>
                <a:cs typeface="Times New Roman" pitchFamily="18" charset="0"/>
              </a:rPr>
              <a:t>FEDERALISM</a:t>
            </a:r>
            <a:endParaRPr lang="en-US" sz="2800" dirty="0">
              <a:solidFill>
                <a:schemeClr val="accent4">
                  <a:lumMod val="20000"/>
                  <a:lumOff val="80000"/>
                </a:schemeClr>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1515978" y="1191111"/>
            <a:ext cx="7519738" cy="4860757"/>
          </a:xfrm>
        </p:spPr>
        <p:txBody>
          <a:bodyPr>
            <a:noAutofit/>
          </a:bodyPr>
          <a:lstStyle/>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It argued that the regulation in question did not “substantively affect interstate commerce.” The ruling ended a nearly sixty-year period in which the court had used a broad interpretation of the commerce clause that by the 1960s allowed it to regulate numerous local commercial activities. </a:t>
            </a:r>
            <a:endParaRPr lang="en-US" sz="2000" dirty="0">
              <a:solidFill>
                <a:schemeClr val="accent6">
                  <a:lumMod val="20000"/>
                  <a:lumOff val="80000"/>
                </a:schemeClr>
              </a:solidFill>
              <a:latin typeface="Times New Roman" pitchFamily="18" charset="0"/>
              <a:cs typeface="Times New Roman" pitchFamily="18" charset="0"/>
            </a:endParaRPr>
          </a:p>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However, many would say that the years since the 9/11 attacks have swung the pendulum back in the direction of central federal power. The creation of the </a:t>
            </a:r>
            <a:r>
              <a:rPr lang="en-IN" sz="2000" b="1" dirty="0">
                <a:solidFill>
                  <a:schemeClr val="accent6">
                    <a:lumMod val="20000"/>
                    <a:lumOff val="80000"/>
                  </a:schemeClr>
                </a:solidFill>
                <a:latin typeface="Times New Roman" pitchFamily="18" charset="0"/>
                <a:cs typeface="Times New Roman" pitchFamily="18" charset="0"/>
              </a:rPr>
              <a:t>Department of Homeland Security</a:t>
            </a:r>
            <a:r>
              <a:rPr lang="en-IN" sz="2000" dirty="0">
                <a:solidFill>
                  <a:schemeClr val="accent6">
                    <a:lumMod val="20000"/>
                    <a:lumOff val="80000"/>
                  </a:schemeClr>
                </a:solidFill>
                <a:latin typeface="Times New Roman" pitchFamily="18" charset="0"/>
                <a:cs typeface="Times New Roman" pitchFamily="18" charset="0"/>
              </a:rPr>
              <a:t> federalized disaster response power in Washington, and the </a:t>
            </a:r>
            <a:r>
              <a:rPr lang="en-IN" sz="2000" b="1" dirty="0">
                <a:solidFill>
                  <a:schemeClr val="accent6">
                    <a:lumMod val="20000"/>
                    <a:lumOff val="80000"/>
                  </a:schemeClr>
                </a:solidFill>
                <a:latin typeface="Times New Roman" pitchFamily="18" charset="0"/>
                <a:cs typeface="Times New Roman" pitchFamily="18" charset="0"/>
              </a:rPr>
              <a:t>Transportation Security Administration</a:t>
            </a:r>
            <a:r>
              <a:rPr lang="en-IN" sz="2000" dirty="0">
                <a:solidFill>
                  <a:schemeClr val="accent6">
                    <a:lumMod val="20000"/>
                    <a:lumOff val="80000"/>
                  </a:schemeClr>
                </a:solidFill>
                <a:latin typeface="Times New Roman" pitchFamily="18" charset="0"/>
                <a:cs typeface="Times New Roman" pitchFamily="18" charset="0"/>
              </a:rPr>
              <a:t> was created to federalize airport security. Broad new federal policies and mandates have also been carried out in the form of the Faith-Based Initiative and </a:t>
            </a:r>
            <a:r>
              <a:rPr lang="en-IN" sz="2000" b="1" dirty="0">
                <a:solidFill>
                  <a:schemeClr val="accent6">
                    <a:lumMod val="20000"/>
                    <a:lumOff val="80000"/>
                  </a:schemeClr>
                </a:solidFill>
                <a:latin typeface="Times New Roman" pitchFamily="18" charset="0"/>
                <a:cs typeface="Times New Roman" pitchFamily="18" charset="0"/>
              </a:rPr>
              <a:t>No Child Left Behind</a:t>
            </a:r>
            <a:r>
              <a:rPr lang="en-IN" sz="2000" dirty="0">
                <a:solidFill>
                  <a:schemeClr val="accent6">
                    <a:lumMod val="20000"/>
                    <a:lumOff val="80000"/>
                  </a:schemeClr>
                </a:solidFill>
                <a:latin typeface="Times New Roman" pitchFamily="18" charset="0"/>
                <a:cs typeface="Times New Roman" pitchFamily="18" charset="0"/>
              </a:rPr>
              <a:t> (during the George W. Bush administration) and the </a:t>
            </a:r>
            <a:r>
              <a:rPr lang="en-IN" sz="2000" b="1" dirty="0">
                <a:solidFill>
                  <a:schemeClr val="accent6">
                    <a:lumMod val="20000"/>
                    <a:lumOff val="80000"/>
                  </a:schemeClr>
                </a:solidFill>
                <a:latin typeface="Times New Roman" pitchFamily="18" charset="0"/>
                <a:cs typeface="Times New Roman" pitchFamily="18" charset="0"/>
              </a:rPr>
              <a:t>Affordable Care Act</a:t>
            </a:r>
            <a:r>
              <a:rPr lang="en-IN" sz="2000" dirty="0">
                <a:solidFill>
                  <a:schemeClr val="accent6">
                    <a:lumMod val="20000"/>
                    <a:lumOff val="80000"/>
                  </a:schemeClr>
                </a:solidFill>
                <a:latin typeface="Times New Roman" pitchFamily="18" charset="0"/>
                <a:cs typeface="Times New Roman" pitchFamily="18" charset="0"/>
              </a:rPr>
              <a:t> (during Barack Obama’s administration).</a:t>
            </a:r>
            <a:endParaRPr lang="en-US" sz="2000" dirty="0">
              <a:solidFill>
                <a:schemeClr val="accent6">
                  <a:lumMod val="20000"/>
                  <a:lumOff val="80000"/>
                </a:schemeClr>
              </a:solidFill>
              <a:latin typeface="Times New Roman" pitchFamily="18" charset="0"/>
              <a:cs typeface="Times New Roman" pitchFamily="18" charset="0"/>
            </a:endParaRPr>
          </a:p>
          <a:p>
            <a:pPr marL="0" indent="0" fontAlgn="base">
              <a:buNone/>
            </a:pPr>
            <a:endParaRPr lang="en-US" sz="20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168257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204537"/>
            <a:ext cx="7385050" cy="661737"/>
          </a:xfrm>
        </p:spPr>
        <p:txBody>
          <a:bodyPr>
            <a:normAutofit fontScale="90000"/>
          </a:bodyPr>
          <a:lstStyle/>
          <a:p>
            <a:pPr fontAlgn="base"/>
            <a:r>
              <a:rPr lang="en-IN" sz="2800" dirty="0" smtClean="0">
                <a:solidFill>
                  <a:schemeClr val="accent4">
                    <a:lumMod val="20000"/>
                    <a:lumOff val="80000"/>
                  </a:schemeClr>
                </a:solidFill>
                <a:effectLst/>
                <a:latin typeface="Times New Roman" pitchFamily="18" charset="0"/>
                <a:cs typeface="Times New Roman" pitchFamily="18" charset="0"/>
              </a:rPr>
              <a:t>COOPERATIVE FEDERALISM VERSUS </a:t>
            </a:r>
            <a:br>
              <a:rPr lang="en-IN" sz="2800" dirty="0" smtClean="0">
                <a:solidFill>
                  <a:schemeClr val="accent4">
                    <a:lumMod val="20000"/>
                    <a:lumOff val="80000"/>
                  </a:schemeClr>
                </a:solidFill>
                <a:effectLst/>
                <a:latin typeface="Times New Roman" pitchFamily="18" charset="0"/>
                <a:cs typeface="Times New Roman" pitchFamily="18" charset="0"/>
              </a:rPr>
            </a:br>
            <a:r>
              <a:rPr lang="en-IN" sz="2800" dirty="0" smtClean="0">
                <a:solidFill>
                  <a:schemeClr val="accent4">
                    <a:lumMod val="20000"/>
                    <a:lumOff val="80000"/>
                  </a:schemeClr>
                </a:solidFill>
                <a:effectLst/>
                <a:latin typeface="Times New Roman" pitchFamily="18" charset="0"/>
                <a:cs typeface="Times New Roman" pitchFamily="18" charset="0"/>
              </a:rPr>
              <a:t>NEW</a:t>
            </a:r>
            <a:r>
              <a:rPr lang="en-IN" sz="2800" dirty="0" smtClean="0">
                <a:solidFill>
                  <a:schemeClr val="accent4">
                    <a:lumMod val="20000"/>
                    <a:lumOff val="80000"/>
                  </a:schemeClr>
                </a:solidFill>
                <a:effectLst/>
              </a:rPr>
              <a:t>  </a:t>
            </a:r>
            <a:r>
              <a:rPr lang="en-IN" sz="2800" dirty="0" smtClean="0">
                <a:solidFill>
                  <a:schemeClr val="accent4">
                    <a:lumMod val="20000"/>
                    <a:lumOff val="80000"/>
                  </a:schemeClr>
                </a:solidFill>
                <a:effectLst/>
                <a:latin typeface="Times New Roman" pitchFamily="18" charset="0"/>
                <a:cs typeface="Times New Roman" pitchFamily="18" charset="0"/>
              </a:rPr>
              <a:t>FEDERALISM</a:t>
            </a:r>
            <a:endParaRPr lang="en-US" sz="2800" dirty="0">
              <a:solidFill>
                <a:schemeClr val="accent4">
                  <a:lumMod val="20000"/>
                  <a:lumOff val="80000"/>
                </a:schemeClr>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1515978" y="1191111"/>
            <a:ext cx="7519738" cy="4860757"/>
          </a:xfrm>
        </p:spPr>
        <p:txBody>
          <a:bodyPr>
            <a:noAutofit/>
          </a:bodyPr>
          <a:lstStyle/>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Morton </a:t>
            </a:r>
            <a:r>
              <a:rPr lang="en-IN" sz="2000" b="1" dirty="0" err="1">
                <a:solidFill>
                  <a:schemeClr val="accent6">
                    <a:lumMod val="20000"/>
                    <a:lumOff val="80000"/>
                  </a:schemeClr>
                </a:solidFill>
                <a:latin typeface="Times New Roman" pitchFamily="18" charset="0"/>
                <a:cs typeface="Times New Roman" pitchFamily="18" charset="0"/>
              </a:rPr>
              <a:t>Grodzins</a:t>
            </a:r>
            <a:r>
              <a:rPr lang="en-IN" sz="2000" dirty="0">
                <a:solidFill>
                  <a:schemeClr val="accent6">
                    <a:lumMod val="20000"/>
                    <a:lumOff val="80000"/>
                  </a:schemeClr>
                </a:solidFill>
                <a:latin typeface="Times New Roman" pitchFamily="18" charset="0"/>
                <a:cs typeface="Times New Roman" pitchFamily="18" charset="0"/>
              </a:rPr>
              <a:t> coined the cake analogy of federalism in the 1950s while conducting research on the evolution of American federalism. Until then most scholars had thought of federalism as a layer cake, but according to </a:t>
            </a:r>
            <a:r>
              <a:rPr lang="en-IN" sz="2000" dirty="0" err="1">
                <a:solidFill>
                  <a:schemeClr val="accent6">
                    <a:lumMod val="20000"/>
                    <a:lumOff val="80000"/>
                  </a:schemeClr>
                </a:solidFill>
                <a:latin typeface="Times New Roman" pitchFamily="18" charset="0"/>
                <a:cs typeface="Times New Roman" pitchFamily="18" charset="0"/>
              </a:rPr>
              <a:t>Grodzins</a:t>
            </a:r>
            <a:r>
              <a:rPr lang="en-IN" sz="2000" dirty="0">
                <a:solidFill>
                  <a:schemeClr val="accent6">
                    <a:lumMod val="20000"/>
                    <a:lumOff val="80000"/>
                  </a:schemeClr>
                </a:solidFill>
                <a:latin typeface="Times New Roman" pitchFamily="18" charset="0"/>
                <a:cs typeface="Times New Roman" pitchFamily="18" charset="0"/>
              </a:rPr>
              <a:t> the 1930s ushered in “marble-cake federalism”: “The American form of government is often, but erroneously, symbolized by a three-layer cake. A far more accurate image is the rainbow or marble cake, characterized by an inseparable mingling of differently coloured ingredients, the colours appearing in vertical and diagonal strands and unexpected whirls. As colours are mixed in the marble cake, so functions are mixed in the American federal system.” </a:t>
            </a:r>
            <a:endParaRPr lang="en-US" sz="20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013944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204537"/>
            <a:ext cx="7385050" cy="661737"/>
          </a:xfrm>
        </p:spPr>
        <p:txBody>
          <a:bodyPr>
            <a:normAutofit fontScale="90000"/>
          </a:bodyPr>
          <a:lstStyle/>
          <a:p>
            <a:pPr fontAlgn="base"/>
            <a:r>
              <a:rPr lang="en-IN" sz="2800" dirty="0" smtClean="0">
                <a:solidFill>
                  <a:schemeClr val="accent4">
                    <a:lumMod val="20000"/>
                    <a:lumOff val="80000"/>
                  </a:schemeClr>
                </a:solidFill>
                <a:effectLst/>
                <a:latin typeface="Times New Roman" pitchFamily="18" charset="0"/>
                <a:cs typeface="Times New Roman" pitchFamily="18" charset="0"/>
              </a:rPr>
              <a:t>COOPERATIVE FEDERALISM VERSUS </a:t>
            </a:r>
            <a:br>
              <a:rPr lang="en-IN" sz="2800" dirty="0" smtClean="0">
                <a:solidFill>
                  <a:schemeClr val="accent4">
                    <a:lumMod val="20000"/>
                    <a:lumOff val="80000"/>
                  </a:schemeClr>
                </a:solidFill>
                <a:effectLst/>
                <a:latin typeface="Times New Roman" pitchFamily="18" charset="0"/>
                <a:cs typeface="Times New Roman" pitchFamily="18" charset="0"/>
              </a:rPr>
            </a:br>
            <a:r>
              <a:rPr lang="en-IN" sz="2800" dirty="0" smtClean="0">
                <a:solidFill>
                  <a:schemeClr val="accent4">
                    <a:lumMod val="20000"/>
                    <a:lumOff val="80000"/>
                  </a:schemeClr>
                </a:solidFill>
                <a:effectLst/>
                <a:latin typeface="Times New Roman" pitchFamily="18" charset="0"/>
                <a:cs typeface="Times New Roman" pitchFamily="18" charset="0"/>
              </a:rPr>
              <a:t>NEW</a:t>
            </a:r>
            <a:r>
              <a:rPr lang="en-IN" sz="2800" dirty="0" smtClean="0">
                <a:solidFill>
                  <a:schemeClr val="accent4">
                    <a:lumMod val="20000"/>
                    <a:lumOff val="80000"/>
                  </a:schemeClr>
                </a:solidFill>
                <a:effectLst/>
              </a:rPr>
              <a:t>  </a:t>
            </a:r>
            <a:r>
              <a:rPr lang="en-IN" sz="2800" dirty="0" smtClean="0">
                <a:solidFill>
                  <a:schemeClr val="accent4">
                    <a:lumMod val="20000"/>
                    <a:lumOff val="80000"/>
                  </a:schemeClr>
                </a:solidFill>
                <a:effectLst/>
                <a:latin typeface="Times New Roman" pitchFamily="18" charset="0"/>
                <a:cs typeface="Times New Roman" pitchFamily="18" charset="0"/>
              </a:rPr>
              <a:t>FEDERALISM</a:t>
            </a:r>
            <a:endParaRPr lang="en-US" sz="2800" dirty="0">
              <a:solidFill>
                <a:schemeClr val="accent4">
                  <a:lumMod val="20000"/>
                  <a:lumOff val="80000"/>
                </a:schemeClr>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1515978" y="1191111"/>
            <a:ext cx="7519738" cy="5534542"/>
          </a:xfrm>
        </p:spPr>
        <p:txBody>
          <a:bodyPr>
            <a:noAutofit/>
          </a:bodyPr>
          <a:lstStyle/>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Cooperative federalism has several merits:</a:t>
            </a:r>
            <a:endParaRPr lang="en-US" sz="2000" dirty="0">
              <a:solidFill>
                <a:schemeClr val="accent6">
                  <a:lumMod val="20000"/>
                  <a:lumOff val="80000"/>
                </a:schemeClr>
              </a:solidFill>
              <a:latin typeface="Times New Roman" pitchFamily="18" charset="0"/>
              <a:cs typeface="Times New Roman" pitchFamily="18" charset="0"/>
            </a:endParaRPr>
          </a:p>
          <a:p>
            <a:pPr lvl="0" fontAlgn="base"/>
            <a:r>
              <a:rPr lang="en-IN" sz="2000" dirty="0">
                <a:solidFill>
                  <a:schemeClr val="accent6">
                    <a:lumMod val="20000"/>
                    <a:lumOff val="80000"/>
                  </a:schemeClr>
                </a:solidFill>
                <a:latin typeface="Times New Roman" pitchFamily="18" charset="0"/>
                <a:cs typeface="Times New Roman" pitchFamily="18" charset="0"/>
              </a:rPr>
              <a:t>Because state and local governments have varying fiscal capacities, the national government’s involvement in state activities such as education, health, and social welfare is necessary to ensure some degree of uniformity in the provision of public services to citizens in richer and poorer states.</a:t>
            </a:r>
            <a:endParaRPr lang="en-US" sz="2000" dirty="0">
              <a:solidFill>
                <a:schemeClr val="accent6">
                  <a:lumMod val="20000"/>
                  <a:lumOff val="80000"/>
                </a:schemeClr>
              </a:solidFill>
              <a:latin typeface="Times New Roman" pitchFamily="18" charset="0"/>
              <a:cs typeface="Times New Roman" pitchFamily="18" charset="0"/>
            </a:endParaRPr>
          </a:p>
          <a:p>
            <a:pPr lvl="0" fontAlgn="base"/>
            <a:r>
              <a:rPr lang="en-IN" sz="2000" dirty="0">
                <a:solidFill>
                  <a:schemeClr val="accent6">
                    <a:lumMod val="20000"/>
                    <a:lumOff val="80000"/>
                  </a:schemeClr>
                </a:solidFill>
                <a:latin typeface="Times New Roman" pitchFamily="18" charset="0"/>
                <a:cs typeface="Times New Roman" pitchFamily="18" charset="0"/>
              </a:rPr>
              <a:t>The problem of collective action, which dissuades state and local authorities from raising regulatory standards for fear they will be disadvantaged as others lower theirs, is resolved by requiring state and local authorities to meet minimum federal standards (e.g., minimum wage and air quality).</a:t>
            </a:r>
            <a:endParaRPr lang="en-US" sz="2000" dirty="0">
              <a:solidFill>
                <a:schemeClr val="accent6">
                  <a:lumMod val="20000"/>
                  <a:lumOff val="80000"/>
                </a:schemeClr>
              </a:solidFill>
              <a:latin typeface="Times New Roman" pitchFamily="18" charset="0"/>
              <a:cs typeface="Times New Roman" pitchFamily="18" charset="0"/>
            </a:endParaRPr>
          </a:p>
          <a:p>
            <a:pPr lvl="0" fontAlgn="base"/>
            <a:r>
              <a:rPr lang="en-IN" sz="2000" dirty="0">
                <a:solidFill>
                  <a:schemeClr val="accent6">
                    <a:lumMod val="20000"/>
                    <a:lumOff val="80000"/>
                  </a:schemeClr>
                </a:solidFill>
                <a:latin typeface="Times New Roman" pitchFamily="18" charset="0"/>
                <a:cs typeface="Times New Roman" pitchFamily="18" charset="0"/>
              </a:rPr>
              <a:t>Federal assistance is necessary to ensure state and local programs (e.g., water and air pollution controls) that generate positive externalities are maintained. For example, one state’s environmental regulations impose higher fuel prices on its residents, but the externality of the cleaner air they produce benefits </a:t>
            </a:r>
            <a:r>
              <a:rPr lang="en-IN" sz="2000" dirty="0" err="1">
                <a:solidFill>
                  <a:schemeClr val="accent6">
                    <a:lumMod val="20000"/>
                    <a:lumOff val="80000"/>
                  </a:schemeClr>
                </a:solidFill>
                <a:latin typeface="Times New Roman" pitchFamily="18" charset="0"/>
                <a:cs typeface="Times New Roman" pitchFamily="18" charset="0"/>
              </a:rPr>
              <a:t>neighboring</a:t>
            </a:r>
            <a:r>
              <a:rPr lang="en-IN" sz="2000" dirty="0">
                <a:solidFill>
                  <a:schemeClr val="accent6">
                    <a:lumMod val="20000"/>
                    <a:lumOff val="80000"/>
                  </a:schemeClr>
                </a:solidFill>
                <a:latin typeface="Times New Roman" pitchFamily="18" charset="0"/>
                <a:cs typeface="Times New Roman" pitchFamily="18" charset="0"/>
              </a:rPr>
              <a:t> states. Without the federal government’s support, this state and others like it would underfund such programs.</a:t>
            </a:r>
            <a:endParaRPr lang="en-US" sz="20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888568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204537"/>
            <a:ext cx="7385050" cy="661737"/>
          </a:xfrm>
        </p:spPr>
        <p:txBody>
          <a:bodyPr>
            <a:normAutofit fontScale="90000"/>
          </a:bodyPr>
          <a:lstStyle/>
          <a:p>
            <a:pPr fontAlgn="base"/>
            <a:r>
              <a:rPr lang="en-IN" sz="2800" dirty="0" smtClean="0">
                <a:solidFill>
                  <a:schemeClr val="accent4">
                    <a:lumMod val="20000"/>
                    <a:lumOff val="80000"/>
                  </a:schemeClr>
                </a:solidFill>
                <a:effectLst/>
                <a:latin typeface="Times New Roman" pitchFamily="18" charset="0"/>
                <a:cs typeface="Times New Roman" pitchFamily="18" charset="0"/>
              </a:rPr>
              <a:t>COOPERATIVE FEDERALISM VERSUS </a:t>
            </a:r>
            <a:br>
              <a:rPr lang="en-IN" sz="2800" dirty="0" smtClean="0">
                <a:solidFill>
                  <a:schemeClr val="accent4">
                    <a:lumMod val="20000"/>
                    <a:lumOff val="80000"/>
                  </a:schemeClr>
                </a:solidFill>
                <a:effectLst/>
                <a:latin typeface="Times New Roman" pitchFamily="18" charset="0"/>
                <a:cs typeface="Times New Roman" pitchFamily="18" charset="0"/>
              </a:rPr>
            </a:br>
            <a:r>
              <a:rPr lang="en-IN" sz="2800" dirty="0" smtClean="0">
                <a:solidFill>
                  <a:schemeClr val="accent4">
                    <a:lumMod val="20000"/>
                    <a:lumOff val="80000"/>
                  </a:schemeClr>
                </a:solidFill>
                <a:effectLst/>
                <a:latin typeface="Times New Roman" pitchFamily="18" charset="0"/>
                <a:cs typeface="Times New Roman" pitchFamily="18" charset="0"/>
              </a:rPr>
              <a:t>NEW</a:t>
            </a:r>
            <a:r>
              <a:rPr lang="en-IN" sz="2800" dirty="0" smtClean="0">
                <a:solidFill>
                  <a:schemeClr val="accent4">
                    <a:lumMod val="20000"/>
                    <a:lumOff val="80000"/>
                  </a:schemeClr>
                </a:solidFill>
                <a:effectLst/>
              </a:rPr>
              <a:t>  </a:t>
            </a:r>
            <a:r>
              <a:rPr lang="en-IN" sz="2800" dirty="0" smtClean="0">
                <a:solidFill>
                  <a:schemeClr val="accent4">
                    <a:lumMod val="20000"/>
                    <a:lumOff val="80000"/>
                  </a:schemeClr>
                </a:solidFill>
                <a:effectLst/>
                <a:latin typeface="Times New Roman" pitchFamily="18" charset="0"/>
                <a:cs typeface="Times New Roman" pitchFamily="18" charset="0"/>
              </a:rPr>
              <a:t>FEDERALISM</a:t>
            </a:r>
            <a:endParaRPr lang="en-US" sz="2800" dirty="0">
              <a:solidFill>
                <a:schemeClr val="accent4">
                  <a:lumMod val="20000"/>
                  <a:lumOff val="80000"/>
                </a:schemeClr>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1515978" y="1191111"/>
            <a:ext cx="7519738" cy="4860757"/>
          </a:xfrm>
        </p:spPr>
        <p:txBody>
          <a:bodyPr>
            <a:noAutofit/>
          </a:bodyPr>
          <a:lstStyle/>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New federalism has advantages as well:</a:t>
            </a:r>
            <a:endParaRPr lang="en-US" sz="2000" dirty="0">
              <a:solidFill>
                <a:schemeClr val="accent6">
                  <a:lumMod val="20000"/>
                  <a:lumOff val="80000"/>
                </a:schemeClr>
              </a:solidFill>
              <a:latin typeface="Times New Roman" pitchFamily="18" charset="0"/>
              <a:cs typeface="Times New Roman" pitchFamily="18" charset="0"/>
            </a:endParaRPr>
          </a:p>
          <a:p>
            <a:pPr lvl="0" fontAlgn="base"/>
            <a:r>
              <a:rPr lang="en-IN" sz="2000" dirty="0">
                <a:solidFill>
                  <a:schemeClr val="accent6">
                    <a:lumMod val="20000"/>
                    <a:lumOff val="80000"/>
                  </a:schemeClr>
                </a:solidFill>
                <a:latin typeface="Times New Roman" pitchFamily="18" charset="0"/>
                <a:cs typeface="Times New Roman" pitchFamily="18" charset="0"/>
              </a:rPr>
              <a:t>Because there are economic, demographic, social, and geographical differences among states, one-size-fits-all features of federal laws are suboptimal. Decentralization accommodates the diversity that exists across states.</a:t>
            </a:r>
            <a:endParaRPr lang="en-US" sz="2000" dirty="0">
              <a:solidFill>
                <a:schemeClr val="accent6">
                  <a:lumMod val="20000"/>
                  <a:lumOff val="80000"/>
                </a:schemeClr>
              </a:solidFill>
              <a:latin typeface="Times New Roman" pitchFamily="18" charset="0"/>
              <a:cs typeface="Times New Roman" pitchFamily="18" charset="0"/>
            </a:endParaRPr>
          </a:p>
          <a:p>
            <a:pPr lvl="0" fontAlgn="base"/>
            <a:r>
              <a:rPr lang="en-IN" sz="2000" dirty="0">
                <a:solidFill>
                  <a:schemeClr val="accent6">
                    <a:lumMod val="20000"/>
                    <a:lumOff val="80000"/>
                  </a:schemeClr>
                </a:solidFill>
                <a:latin typeface="Times New Roman" pitchFamily="18" charset="0"/>
                <a:cs typeface="Times New Roman" pitchFamily="18" charset="0"/>
              </a:rPr>
              <a:t>By virtue of being closer to citizens, state and local authorities are better than federal agencies at discerning the public’s needs.</a:t>
            </a:r>
            <a:endParaRPr lang="en-US" sz="2000" dirty="0">
              <a:solidFill>
                <a:schemeClr val="accent6">
                  <a:lumMod val="20000"/>
                  <a:lumOff val="80000"/>
                </a:schemeClr>
              </a:solidFill>
              <a:latin typeface="Times New Roman" pitchFamily="18" charset="0"/>
              <a:cs typeface="Times New Roman" pitchFamily="18" charset="0"/>
            </a:endParaRPr>
          </a:p>
          <a:p>
            <a:pPr lvl="0" fontAlgn="base"/>
            <a:r>
              <a:rPr lang="en-IN" sz="2000" dirty="0">
                <a:solidFill>
                  <a:schemeClr val="accent6">
                    <a:lumMod val="20000"/>
                    <a:lumOff val="80000"/>
                  </a:schemeClr>
                </a:solidFill>
                <a:latin typeface="Times New Roman" pitchFamily="18" charset="0"/>
                <a:cs typeface="Times New Roman" pitchFamily="18" charset="0"/>
              </a:rPr>
              <a:t>Decentralized federalism fosters a marketplace of innovative policy ideas as states compete against each other to minimize administrative costs and maximize policy output.</a:t>
            </a:r>
            <a:endParaRPr lang="en-US" sz="20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523261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i="1" dirty="0">
                <a:solidFill>
                  <a:schemeClr val="accent4">
                    <a:lumMod val="40000"/>
                    <a:lumOff val="60000"/>
                  </a:schemeClr>
                </a:solidFill>
                <a:effectLst/>
                <a:latin typeface="Times New Roman" pitchFamily="18" charset="0"/>
                <a:cs typeface="Times New Roman" pitchFamily="18" charset="0"/>
              </a:rPr>
              <a:t>Which model of federalism do you think works best for the United States? Why?</a:t>
            </a:r>
            <a:r>
              <a:rPr lang="en-US" sz="2800" i="1" dirty="0">
                <a:solidFill>
                  <a:schemeClr val="accent4">
                    <a:lumMod val="40000"/>
                    <a:lumOff val="60000"/>
                  </a:schemeClr>
                </a:solidFill>
                <a:effectLst/>
                <a:latin typeface="Times New Roman" pitchFamily="18" charset="0"/>
                <a:cs typeface="Times New Roman" pitchFamily="18" charset="0"/>
              </a:rPr>
              <a:t/>
            </a:r>
            <a:br>
              <a:rPr lang="en-US" sz="2800" i="1" dirty="0">
                <a:solidFill>
                  <a:schemeClr val="accent4">
                    <a:lumMod val="40000"/>
                    <a:lumOff val="60000"/>
                  </a:schemeClr>
                </a:solidFill>
                <a:effectLst/>
                <a:latin typeface="Times New Roman" pitchFamily="18" charset="0"/>
                <a:cs typeface="Times New Roman" pitchFamily="18" charset="0"/>
              </a:rPr>
            </a:br>
            <a:endParaRPr lang="en-US" sz="2800" i="1" dirty="0">
              <a:solidFill>
                <a:schemeClr val="accent4">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552074" y="1825625"/>
            <a:ext cx="7507704" cy="4351338"/>
          </a:xfrm>
        </p:spPr>
        <p:txBody>
          <a:bodyPr>
            <a:normAutofit fontScale="85000" lnSpcReduction="10000"/>
          </a:bodyPr>
          <a:lstStyle/>
          <a:p>
            <a:pPr fontAlgn="base"/>
            <a:r>
              <a:rPr lang="en-IN" dirty="0">
                <a:solidFill>
                  <a:schemeClr val="accent6">
                    <a:lumMod val="20000"/>
                    <a:lumOff val="80000"/>
                  </a:schemeClr>
                </a:solidFill>
                <a:latin typeface="Times New Roman" pitchFamily="18" charset="0"/>
                <a:cs typeface="Times New Roman" pitchFamily="18" charset="0"/>
              </a:rPr>
              <a:t>The leading international journal devoted to the practical and theoretical study of federalism is called </a:t>
            </a:r>
            <a:r>
              <a:rPr lang="en-IN" b="1" i="1" u="sng" dirty="0" err="1">
                <a:solidFill>
                  <a:schemeClr val="accent6">
                    <a:lumMod val="20000"/>
                    <a:lumOff val="80000"/>
                  </a:schemeClr>
                </a:solidFill>
                <a:latin typeface="Times New Roman" pitchFamily="18" charset="0"/>
                <a:cs typeface="Times New Roman" pitchFamily="18" charset="0"/>
                <a:hlinkClick r:id="rId2"/>
              </a:rPr>
              <a:t>Publius</a:t>
            </a:r>
            <a:r>
              <a:rPr lang="en-IN" b="1" i="1" u="sng" dirty="0">
                <a:solidFill>
                  <a:schemeClr val="accent6">
                    <a:lumMod val="20000"/>
                    <a:lumOff val="80000"/>
                  </a:schemeClr>
                </a:solidFill>
                <a:latin typeface="Times New Roman" pitchFamily="18" charset="0"/>
                <a:cs typeface="Times New Roman" pitchFamily="18" charset="0"/>
                <a:hlinkClick r:id="rId2"/>
              </a:rPr>
              <a:t>: The Journal of Federalism</a:t>
            </a:r>
            <a:r>
              <a:rPr lang="en-IN" dirty="0">
                <a:solidFill>
                  <a:schemeClr val="accent6">
                    <a:lumMod val="20000"/>
                    <a:lumOff val="80000"/>
                  </a:schemeClr>
                </a:solidFill>
                <a:latin typeface="Times New Roman" pitchFamily="18" charset="0"/>
                <a:cs typeface="Times New Roman" pitchFamily="18" charset="0"/>
              </a:rPr>
              <a:t>. Find out where its name comes from.</a:t>
            </a:r>
            <a:endParaRPr lang="en-US" dirty="0">
              <a:solidFill>
                <a:schemeClr val="accent6">
                  <a:lumMod val="20000"/>
                  <a:lumOff val="80000"/>
                </a:schemeClr>
              </a:solidFill>
              <a:latin typeface="Times New Roman" pitchFamily="18" charset="0"/>
              <a:cs typeface="Times New Roman" pitchFamily="18" charset="0"/>
            </a:endParaRPr>
          </a:p>
          <a:p>
            <a:pPr fontAlgn="base"/>
            <a:r>
              <a:rPr lang="en-IN" dirty="0">
                <a:solidFill>
                  <a:schemeClr val="accent6">
                    <a:lumMod val="20000"/>
                    <a:lumOff val="80000"/>
                  </a:schemeClr>
                </a:solidFill>
                <a:latin typeface="Times New Roman" pitchFamily="18" charset="0"/>
                <a:cs typeface="Times New Roman" pitchFamily="18" charset="0"/>
              </a:rPr>
              <a:t>Federalism in the United States has gone through several phases of evolution during which the relationship between the federal and state governments has varied. In the era of dual federalism, both levels of government stayed within their own jurisdictional spheres. During the era of cooperative federalism, the federal government became active in policy areas previously handled by the states. The 1970s ushered in an era of new federalism and attempts to decentralize policy management.</a:t>
            </a:r>
            <a:endParaRPr lang="en-US" dirty="0">
              <a:solidFill>
                <a:schemeClr val="accent6">
                  <a:lumMod val="20000"/>
                  <a:lumOff val="80000"/>
                </a:schemeClr>
              </a:solidFill>
              <a:latin typeface="Times New Roman" pitchFamily="18" charset="0"/>
              <a:cs typeface="Times New Roman" pitchFamily="18" charset="0"/>
            </a:endParaRPr>
          </a:p>
          <a:p>
            <a:endParaRPr lang="en-US"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603479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116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669" y="292937"/>
            <a:ext cx="7385050" cy="801937"/>
          </a:xfrm>
        </p:spPr>
        <p:txBody>
          <a:bodyPr>
            <a:normAutofit/>
          </a:bodyPr>
          <a:lstStyle/>
          <a:p>
            <a:r>
              <a:rPr lang="en-IN" sz="2800" cap="all" dirty="0">
                <a:effectLst/>
                <a:latin typeface="Times New Roman" pitchFamily="18" charset="0"/>
                <a:cs typeface="Times New Roman" pitchFamily="18" charset="0"/>
              </a:rPr>
              <a:t>LEARNING OBJECTIVES</a:t>
            </a:r>
            <a:endParaRPr lang="en-US" sz="2800" dirty="0"/>
          </a:p>
        </p:txBody>
      </p:sp>
      <p:sp>
        <p:nvSpPr>
          <p:cNvPr id="3" name="Content Placeholder 2"/>
          <p:cNvSpPr>
            <a:spLocks noGrp="1"/>
          </p:cNvSpPr>
          <p:nvPr>
            <p:ph idx="1"/>
          </p:nvPr>
        </p:nvSpPr>
        <p:spPr>
          <a:xfrm>
            <a:off x="1600200" y="1106905"/>
            <a:ext cx="7447546" cy="5546558"/>
          </a:xfrm>
        </p:spPr>
        <p:txBody>
          <a:bodyPr>
            <a:noAutofit/>
          </a:bodyPr>
          <a:lstStyle/>
          <a:p>
            <a:pPr marL="0" indent="0" fontAlgn="base">
              <a:buNone/>
            </a:pPr>
            <a:r>
              <a:rPr lang="en-IN" sz="2000" b="1" dirty="0">
                <a:solidFill>
                  <a:schemeClr val="accent5">
                    <a:lumMod val="40000"/>
                    <a:lumOff val="60000"/>
                  </a:schemeClr>
                </a:solidFill>
                <a:latin typeface="Times New Roman" pitchFamily="18" charset="0"/>
                <a:cs typeface="Times New Roman" pitchFamily="18" charset="0"/>
              </a:rPr>
              <a:t>The Struggle Between National Power and State Power</a:t>
            </a:r>
            <a:endParaRPr lang="en-US" sz="2000" dirty="0">
              <a:solidFill>
                <a:schemeClr val="accent5">
                  <a:lumMod val="40000"/>
                  <a:lumOff val="60000"/>
                </a:schemeClr>
              </a:solidFill>
              <a:latin typeface="Times New Roman" pitchFamily="18" charset="0"/>
              <a:cs typeface="Times New Roman" pitchFamily="18" charset="0"/>
            </a:endParaRPr>
          </a:p>
          <a:p>
            <a:pPr marL="0" indent="0" fontAlgn="base">
              <a:buNone/>
            </a:pPr>
            <a:r>
              <a:rPr lang="en-IN" sz="2000" dirty="0">
                <a:latin typeface="Times New Roman" pitchFamily="18" charset="0"/>
                <a:cs typeface="Times New Roman" pitchFamily="18" charset="0"/>
              </a:rPr>
              <a:t>As George Washington’s secretary of the treasury from 1789 to 1795, Alexander </a:t>
            </a:r>
            <a:r>
              <a:rPr lang="en-IN" sz="2000" b="1" dirty="0">
                <a:latin typeface="Times New Roman" pitchFamily="18" charset="0"/>
                <a:cs typeface="Times New Roman" pitchFamily="18" charset="0"/>
              </a:rPr>
              <a:t>Hamilton</a:t>
            </a:r>
            <a:r>
              <a:rPr lang="en-IN" sz="2000" dirty="0">
                <a:latin typeface="Times New Roman" pitchFamily="18" charset="0"/>
                <a:cs typeface="Times New Roman" pitchFamily="18" charset="0"/>
              </a:rPr>
              <a:t> championed legislative efforts to create a publicly chartered bank. For Hamilton, the establishment of the </a:t>
            </a:r>
            <a:r>
              <a:rPr lang="en-IN" sz="2000" b="1" dirty="0">
                <a:latin typeface="Times New Roman" pitchFamily="18" charset="0"/>
                <a:cs typeface="Times New Roman" pitchFamily="18" charset="0"/>
              </a:rPr>
              <a:t>Bank of the United States</a:t>
            </a:r>
            <a:r>
              <a:rPr lang="en-IN" sz="2000" dirty="0">
                <a:latin typeface="Times New Roman" pitchFamily="18" charset="0"/>
                <a:cs typeface="Times New Roman" pitchFamily="18" charset="0"/>
              </a:rPr>
              <a:t> was fully within Congress’s authority, and he hoped the bank would foster economic development, print and circulate paper money, and provide loans to the government. Although Thomas </a:t>
            </a:r>
            <a:r>
              <a:rPr lang="en-IN" sz="2000" b="1" dirty="0">
                <a:latin typeface="Times New Roman" pitchFamily="18" charset="0"/>
                <a:cs typeface="Times New Roman" pitchFamily="18" charset="0"/>
              </a:rPr>
              <a:t>Jefferson</a:t>
            </a:r>
            <a:r>
              <a:rPr lang="en-IN" sz="2000" dirty="0">
                <a:latin typeface="Times New Roman" pitchFamily="18" charset="0"/>
                <a:cs typeface="Times New Roman" pitchFamily="18" charset="0"/>
              </a:rPr>
              <a:t>, Washington’s secretary of state, staunchly opposed Hamilton’s plan on the constitutional grounds that the national government had no authority to create such an instrument, Hamilton managed to convince the reluctant president to sign the legislation. </a:t>
            </a:r>
            <a:endParaRPr lang="en-US" sz="2000" dirty="0">
              <a:latin typeface="Times New Roman" pitchFamily="18" charset="0"/>
              <a:cs typeface="Times New Roman" pitchFamily="18" charset="0"/>
            </a:endParaRPr>
          </a:p>
          <a:p>
            <a:pPr marL="0" indent="0" fontAlgn="base">
              <a:buNone/>
            </a:pPr>
            <a:r>
              <a:rPr lang="en-IN" sz="2000" dirty="0">
                <a:latin typeface="Times New Roman" pitchFamily="18" charset="0"/>
                <a:cs typeface="Times New Roman" pitchFamily="18" charset="0"/>
              </a:rPr>
              <a:t>When the bank’s charter expired in 1811, </a:t>
            </a:r>
            <a:r>
              <a:rPr lang="en-IN" sz="2000" b="1" dirty="0" err="1">
                <a:latin typeface="Times New Roman" pitchFamily="18" charset="0"/>
                <a:cs typeface="Times New Roman" pitchFamily="18" charset="0"/>
              </a:rPr>
              <a:t>Jeffersonian</a:t>
            </a:r>
            <a:r>
              <a:rPr lang="en-IN" sz="2000" b="1" dirty="0">
                <a:latin typeface="Times New Roman" pitchFamily="18" charset="0"/>
                <a:cs typeface="Times New Roman" pitchFamily="18" charset="0"/>
              </a:rPr>
              <a:t> Democratic-Republicans</a:t>
            </a:r>
            <a:r>
              <a:rPr lang="en-IN" sz="2000" dirty="0">
                <a:latin typeface="Times New Roman" pitchFamily="18" charset="0"/>
                <a:cs typeface="Times New Roman" pitchFamily="18" charset="0"/>
              </a:rPr>
              <a:t> prevailed in blocking its renewal. However, the fiscal hardships that plagued the government during the </a:t>
            </a:r>
            <a:r>
              <a:rPr lang="en-IN" sz="2000" b="1" dirty="0">
                <a:latin typeface="Times New Roman" pitchFamily="18" charset="0"/>
                <a:cs typeface="Times New Roman" pitchFamily="18" charset="0"/>
              </a:rPr>
              <a:t>War of 1812</a:t>
            </a:r>
            <a:r>
              <a:rPr lang="en-IN" sz="2000" dirty="0">
                <a:latin typeface="Times New Roman" pitchFamily="18" charset="0"/>
                <a:cs typeface="Times New Roman" pitchFamily="18" charset="0"/>
              </a:rPr>
              <a:t>, coupled with the fragility of the country’s financial system, convinced Congress and then-president James </a:t>
            </a:r>
            <a:r>
              <a:rPr lang="en-IN" sz="2000" b="1" dirty="0">
                <a:latin typeface="Times New Roman" pitchFamily="18" charset="0"/>
                <a:cs typeface="Times New Roman" pitchFamily="18" charset="0"/>
              </a:rPr>
              <a:t>Madison</a:t>
            </a:r>
            <a:r>
              <a:rPr lang="en-IN" sz="2000" dirty="0">
                <a:latin typeface="Times New Roman" pitchFamily="18" charset="0"/>
                <a:cs typeface="Times New Roman" pitchFamily="18" charset="0"/>
              </a:rPr>
              <a:t> to create the </a:t>
            </a:r>
            <a:r>
              <a:rPr lang="en-IN" sz="2000" b="1" dirty="0">
                <a:latin typeface="Times New Roman" pitchFamily="18" charset="0"/>
                <a:cs typeface="Times New Roman" pitchFamily="18" charset="0"/>
              </a:rPr>
              <a:t>Second Bank of the United States</a:t>
            </a:r>
            <a:r>
              <a:rPr lang="en-IN" sz="2000" dirty="0">
                <a:latin typeface="Times New Roman" pitchFamily="18" charset="0"/>
                <a:cs typeface="Times New Roman" pitchFamily="18" charset="0"/>
              </a:rPr>
              <a:t> in 1816. Many states rejected the Second Bank, arguing that the national government was infringing upon the states’ constitutional jurisdiction.</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880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65127"/>
            <a:ext cx="7385050" cy="657557"/>
          </a:xfrm>
        </p:spPr>
        <p:txBody>
          <a:bodyPr>
            <a:normAutofit/>
          </a:bodyPr>
          <a:lstStyle/>
          <a:p>
            <a:r>
              <a:rPr lang="en-IN" sz="2800" cap="all" dirty="0">
                <a:effectLst/>
                <a:latin typeface="Times New Roman" pitchFamily="18" charset="0"/>
                <a:cs typeface="Times New Roman" pitchFamily="18" charset="0"/>
              </a:rPr>
              <a:t>LEARNING OBJECTIVES</a:t>
            </a:r>
            <a:endParaRPr lang="en-US" sz="2800" dirty="0"/>
          </a:p>
        </p:txBody>
      </p:sp>
      <p:sp>
        <p:nvSpPr>
          <p:cNvPr id="3" name="Content Placeholder 2"/>
          <p:cNvSpPr>
            <a:spLocks noGrp="1"/>
          </p:cNvSpPr>
          <p:nvPr>
            <p:ph idx="1"/>
          </p:nvPr>
        </p:nvSpPr>
        <p:spPr>
          <a:xfrm>
            <a:off x="1564105" y="1187929"/>
            <a:ext cx="7495674" cy="4960208"/>
          </a:xfrm>
        </p:spPr>
        <p:txBody>
          <a:bodyPr>
            <a:normAutofit lnSpcReduction="10000"/>
          </a:bodyPr>
          <a:lstStyle/>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A political showdown between Maryland and the national government emerged when James McCulloch, an agent for the Baltimore branch of the Second Bank, refused to pay a tax that Maryland had imposed on all out-of-state chartered banks. The standoff raised two constitutional questions: Did Congress have the authority to charter a national bank? Were states allowed to tax federal property? In </a:t>
            </a:r>
            <a:r>
              <a:rPr lang="en-IN" sz="2000" b="1" i="1" dirty="0">
                <a:solidFill>
                  <a:schemeClr val="accent6">
                    <a:lumMod val="20000"/>
                    <a:lumOff val="80000"/>
                  </a:schemeClr>
                </a:solidFill>
                <a:latin typeface="Times New Roman" pitchFamily="18" charset="0"/>
                <a:cs typeface="Times New Roman" pitchFamily="18" charset="0"/>
              </a:rPr>
              <a:t>McCulloch v. Maryland</a:t>
            </a:r>
            <a:r>
              <a:rPr lang="en-IN" sz="2000" dirty="0">
                <a:solidFill>
                  <a:schemeClr val="accent6">
                    <a:lumMod val="20000"/>
                    <a:lumOff val="80000"/>
                  </a:schemeClr>
                </a:solidFill>
                <a:latin typeface="Times New Roman" pitchFamily="18" charset="0"/>
                <a:cs typeface="Times New Roman" pitchFamily="18" charset="0"/>
              </a:rPr>
              <a:t>, Chief Justice John </a:t>
            </a:r>
            <a:r>
              <a:rPr lang="en-IN" sz="2000" b="1" dirty="0">
                <a:solidFill>
                  <a:schemeClr val="accent6">
                    <a:lumMod val="20000"/>
                    <a:lumOff val="80000"/>
                  </a:schemeClr>
                </a:solidFill>
                <a:latin typeface="Times New Roman" pitchFamily="18" charset="0"/>
                <a:cs typeface="Times New Roman" pitchFamily="18" charset="0"/>
              </a:rPr>
              <a:t>Marshall</a:t>
            </a:r>
            <a:r>
              <a:rPr lang="en-IN" sz="2000" dirty="0">
                <a:solidFill>
                  <a:schemeClr val="accent6">
                    <a:lumMod val="20000"/>
                    <a:lumOff val="80000"/>
                  </a:schemeClr>
                </a:solidFill>
                <a:latin typeface="Times New Roman" pitchFamily="18" charset="0"/>
                <a:cs typeface="Times New Roman" pitchFamily="18" charset="0"/>
              </a:rPr>
              <a:t> argued that Congress could create a national bank even though the Constitution did not expressly authorize it</a:t>
            </a:r>
            <a:r>
              <a:rPr lang="en-IN" sz="2000" dirty="0" smtClean="0">
                <a:solidFill>
                  <a:schemeClr val="accent6">
                    <a:lumMod val="20000"/>
                    <a:lumOff val="80000"/>
                  </a:schemeClr>
                </a:solidFill>
                <a:latin typeface="Times New Roman" pitchFamily="18" charset="0"/>
                <a:cs typeface="Times New Roman" pitchFamily="18" charset="0"/>
              </a:rPr>
              <a:t>.</a:t>
            </a:r>
          </a:p>
          <a:p>
            <a:pPr marL="0" indent="0" fontAlgn="base">
              <a:buNone/>
            </a:pPr>
            <a:endParaRPr lang="en-US" sz="2000" dirty="0">
              <a:solidFill>
                <a:schemeClr val="accent6">
                  <a:lumMod val="20000"/>
                  <a:lumOff val="80000"/>
                </a:schemeClr>
              </a:solidFill>
              <a:latin typeface="Times New Roman" pitchFamily="18" charset="0"/>
              <a:cs typeface="Times New Roman" pitchFamily="18" charset="0"/>
            </a:endParaRPr>
          </a:p>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Under the necessary and proper clause of </a:t>
            </a:r>
            <a:r>
              <a:rPr lang="en-IN" sz="2000" b="1" dirty="0">
                <a:solidFill>
                  <a:schemeClr val="accent6">
                    <a:lumMod val="20000"/>
                    <a:lumOff val="80000"/>
                  </a:schemeClr>
                </a:solidFill>
                <a:latin typeface="Times New Roman" pitchFamily="18" charset="0"/>
                <a:cs typeface="Times New Roman" pitchFamily="18" charset="0"/>
              </a:rPr>
              <a:t>Article I</a:t>
            </a:r>
            <a:r>
              <a:rPr lang="en-IN" sz="2000" dirty="0">
                <a:solidFill>
                  <a:schemeClr val="accent6">
                    <a:lumMod val="20000"/>
                    <a:lumOff val="80000"/>
                  </a:schemeClr>
                </a:solidFill>
                <a:latin typeface="Times New Roman" pitchFamily="18" charset="0"/>
                <a:cs typeface="Times New Roman" pitchFamily="18" charset="0"/>
              </a:rPr>
              <a:t>, Section 8, the Supreme Court asserted that Congress could establish “all means which are appropriate” to </a:t>
            </a:r>
            <a:r>
              <a:rPr lang="en-IN" sz="2000" dirty="0" err="1">
                <a:solidFill>
                  <a:schemeClr val="accent6">
                    <a:lumMod val="20000"/>
                    <a:lumOff val="80000"/>
                  </a:schemeClr>
                </a:solidFill>
                <a:latin typeface="Times New Roman" pitchFamily="18" charset="0"/>
                <a:cs typeface="Times New Roman" pitchFamily="18" charset="0"/>
              </a:rPr>
              <a:t>fulfill</a:t>
            </a:r>
            <a:r>
              <a:rPr lang="en-IN" sz="2000" dirty="0">
                <a:solidFill>
                  <a:schemeClr val="accent6">
                    <a:lumMod val="20000"/>
                    <a:lumOff val="80000"/>
                  </a:schemeClr>
                </a:solidFill>
                <a:latin typeface="Times New Roman" pitchFamily="18" charset="0"/>
                <a:cs typeface="Times New Roman" pitchFamily="18" charset="0"/>
              </a:rPr>
              <a:t> “the legitimate ends” of the Constitution. In other words, the bank was an appropriate instrument that enabled the national government to carry out several of its enumerated powers, such as regulating interstate commerce, collecting taxes, and borrowing money.</a:t>
            </a:r>
            <a:endParaRPr lang="en-US" sz="2000" dirty="0">
              <a:solidFill>
                <a:schemeClr val="accent6">
                  <a:lumMod val="20000"/>
                  <a:lumOff val="80000"/>
                </a:schemeClr>
              </a:solidFill>
              <a:latin typeface="Times New Roman" pitchFamily="18" charset="0"/>
              <a:cs typeface="Times New Roman" pitchFamily="18" charset="0"/>
            </a:endParaRPr>
          </a:p>
          <a:p>
            <a:endParaRPr lang="en-US" sz="20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18213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65126"/>
            <a:ext cx="7385050" cy="585369"/>
          </a:xfrm>
        </p:spPr>
        <p:txBody>
          <a:bodyPr>
            <a:normAutofit/>
          </a:bodyPr>
          <a:lstStyle/>
          <a:p>
            <a:r>
              <a:rPr lang="en-IN" sz="2800" cap="all" dirty="0">
                <a:effectLst/>
                <a:latin typeface="Times New Roman" pitchFamily="18" charset="0"/>
                <a:cs typeface="Times New Roman" pitchFamily="18" charset="0"/>
              </a:rPr>
              <a:t>LEARNING OBJECTIVES</a:t>
            </a:r>
            <a:endParaRPr lang="en-US" sz="2800" dirty="0"/>
          </a:p>
        </p:txBody>
      </p:sp>
      <p:sp>
        <p:nvSpPr>
          <p:cNvPr id="3" name="Content Placeholder 2"/>
          <p:cNvSpPr>
            <a:spLocks noGrp="1"/>
          </p:cNvSpPr>
          <p:nvPr>
            <p:ph idx="1"/>
          </p:nvPr>
        </p:nvSpPr>
        <p:spPr>
          <a:xfrm>
            <a:off x="1515979" y="983384"/>
            <a:ext cx="7435515" cy="5874615"/>
          </a:xfrm>
        </p:spPr>
        <p:txBody>
          <a:bodyPr>
            <a:noAutofit/>
          </a:bodyPr>
          <a:lstStyle/>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This ruling established the doctrine of implied powers, granting Congress a vast source of discretionary power to achieve its constitutional responsibilities. The Supreme Court also sided with the federal government on the issue of whether states could tax federal property. Under the supremacy clause of </a:t>
            </a:r>
            <a:r>
              <a:rPr lang="en-IN" sz="2000" b="1" dirty="0">
                <a:solidFill>
                  <a:schemeClr val="accent6">
                    <a:lumMod val="20000"/>
                    <a:lumOff val="80000"/>
                  </a:schemeClr>
                </a:solidFill>
                <a:latin typeface="Times New Roman" pitchFamily="18" charset="0"/>
                <a:cs typeface="Times New Roman" pitchFamily="18" charset="0"/>
              </a:rPr>
              <a:t>Article VI</a:t>
            </a:r>
            <a:r>
              <a:rPr lang="en-IN" sz="2000" dirty="0">
                <a:solidFill>
                  <a:schemeClr val="accent6">
                    <a:lumMod val="20000"/>
                    <a:lumOff val="80000"/>
                  </a:schemeClr>
                </a:solidFill>
                <a:latin typeface="Times New Roman" pitchFamily="18" charset="0"/>
                <a:cs typeface="Times New Roman" pitchFamily="18" charset="0"/>
              </a:rPr>
              <a:t>, legitimate national laws trump conflicting state laws. As the court observed, “the government of the Union, though limited in its powers, is supreme within its sphere of action and its laws, when made in pursuance of the constitution, form the supreme law of the land.” Maryland’s action violated national supremacy because “the power to tax is the power to destroy.” This second ruling established the principle of national supremacy, which prohibits states from meddling in the lawful activities of the national government</a:t>
            </a:r>
            <a:r>
              <a:rPr lang="en-IN" sz="2000" dirty="0" smtClean="0">
                <a:solidFill>
                  <a:schemeClr val="accent6">
                    <a:lumMod val="20000"/>
                    <a:lumOff val="80000"/>
                  </a:schemeClr>
                </a:solidFill>
                <a:latin typeface="Times New Roman" pitchFamily="18" charset="0"/>
                <a:cs typeface="Times New Roman" pitchFamily="18" charset="0"/>
              </a:rPr>
              <a:t>.</a:t>
            </a:r>
            <a:endParaRPr lang="en-US" sz="2000" dirty="0">
              <a:solidFill>
                <a:schemeClr val="accent6">
                  <a:lumMod val="20000"/>
                  <a:lumOff val="80000"/>
                </a:schemeClr>
              </a:solidFill>
              <a:latin typeface="Times New Roman" pitchFamily="18" charset="0"/>
              <a:cs typeface="Times New Roman" pitchFamily="18" charset="0"/>
            </a:endParaRPr>
          </a:p>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Defining the scope of national power was the subject of another landmark Supreme Court decision in 1824. In </a:t>
            </a:r>
            <a:r>
              <a:rPr lang="en-IN" sz="2000" b="1" i="1" dirty="0">
                <a:solidFill>
                  <a:schemeClr val="accent6">
                    <a:lumMod val="20000"/>
                    <a:lumOff val="80000"/>
                  </a:schemeClr>
                </a:solidFill>
                <a:latin typeface="Times New Roman" pitchFamily="18" charset="0"/>
                <a:cs typeface="Times New Roman" pitchFamily="18" charset="0"/>
              </a:rPr>
              <a:t>Gibbons v. Ogden</a:t>
            </a:r>
            <a:r>
              <a:rPr lang="en-IN" sz="2000" dirty="0">
                <a:solidFill>
                  <a:schemeClr val="accent6">
                    <a:lumMod val="20000"/>
                    <a:lumOff val="80000"/>
                  </a:schemeClr>
                </a:solidFill>
                <a:latin typeface="Times New Roman" pitchFamily="18" charset="0"/>
                <a:cs typeface="Times New Roman" pitchFamily="18" charset="0"/>
              </a:rPr>
              <a:t>, the court had to interpret the commerce clause of </a:t>
            </a:r>
            <a:r>
              <a:rPr lang="en-IN" sz="2000" b="1" dirty="0">
                <a:solidFill>
                  <a:schemeClr val="accent6">
                    <a:lumMod val="20000"/>
                    <a:lumOff val="80000"/>
                  </a:schemeClr>
                </a:solidFill>
                <a:latin typeface="Times New Roman" pitchFamily="18" charset="0"/>
                <a:cs typeface="Times New Roman" pitchFamily="18" charset="0"/>
              </a:rPr>
              <a:t>Article I</a:t>
            </a:r>
            <a:r>
              <a:rPr lang="en-IN" sz="2000" dirty="0">
                <a:solidFill>
                  <a:schemeClr val="accent6">
                    <a:lumMod val="20000"/>
                    <a:lumOff val="80000"/>
                  </a:schemeClr>
                </a:solidFill>
                <a:latin typeface="Times New Roman" pitchFamily="18" charset="0"/>
                <a:cs typeface="Times New Roman" pitchFamily="18" charset="0"/>
              </a:rPr>
              <a:t>, Section 8; specifically, it had to determine whether the federal government had the sole authority to regulate the licensing of steamboats operating between New York and New Jersey.</a:t>
            </a:r>
            <a:endParaRPr lang="en-US" sz="2000" dirty="0">
              <a:solidFill>
                <a:schemeClr val="accent6">
                  <a:lumMod val="20000"/>
                  <a:lumOff val="80000"/>
                </a:schemeClr>
              </a:solidFill>
              <a:latin typeface="Times New Roman" pitchFamily="18" charset="0"/>
              <a:cs typeface="Times New Roman" pitchFamily="18" charset="0"/>
            </a:endParaRPr>
          </a:p>
          <a:p>
            <a:endParaRPr lang="en-US" sz="20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21501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65127"/>
            <a:ext cx="7385050" cy="501147"/>
          </a:xfrm>
        </p:spPr>
        <p:txBody>
          <a:bodyPr>
            <a:normAutofit/>
          </a:bodyPr>
          <a:lstStyle/>
          <a:p>
            <a:r>
              <a:rPr lang="en-IN" sz="2800" cap="all" dirty="0">
                <a:effectLst/>
                <a:latin typeface="Times New Roman" pitchFamily="18" charset="0"/>
                <a:cs typeface="Times New Roman" pitchFamily="18" charset="0"/>
              </a:rPr>
              <a:t>LEARNING OBJECTIVES</a:t>
            </a:r>
            <a:endParaRPr lang="en-US" sz="2800" dirty="0"/>
          </a:p>
        </p:txBody>
      </p:sp>
      <p:sp>
        <p:nvSpPr>
          <p:cNvPr id="3" name="Content Placeholder 2"/>
          <p:cNvSpPr>
            <a:spLocks noGrp="1"/>
          </p:cNvSpPr>
          <p:nvPr>
            <p:ph idx="1"/>
          </p:nvPr>
        </p:nvSpPr>
        <p:spPr>
          <a:xfrm>
            <a:off x="1515978" y="1055577"/>
            <a:ext cx="7519738" cy="4351338"/>
          </a:xfrm>
        </p:spPr>
        <p:txBody>
          <a:bodyPr>
            <a:noAutofit/>
          </a:bodyPr>
          <a:lstStyle/>
          <a:p>
            <a:pPr marL="0" indent="0" fontAlgn="base">
              <a:buNone/>
            </a:pPr>
            <a:r>
              <a:rPr lang="en-IN" sz="1800" dirty="0">
                <a:solidFill>
                  <a:schemeClr val="accent6">
                    <a:lumMod val="20000"/>
                    <a:lumOff val="80000"/>
                  </a:schemeClr>
                </a:solidFill>
                <a:latin typeface="Times New Roman" pitchFamily="18" charset="0"/>
                <a:cs typeface="Times New Roman" pitchFamily="18" charset="0"/>
              </a:rPr>
              <a:t>Aaron Ogden, who had obtained an exclusive license from New York State to operate steamboat ferries between New York City and New Jersey, sued Thomas Gibbons, who was operating ferries along the same route under a coasting license issued by the federal government. Gibbons lost in New York state courts and appealed. Chief Justice </a:t>
            </a:r>
            <a:r>
              <a:rPr lang="en-IN" sz="1800" b="1" dirty="0">
                <a:solidFill>
                  <a:schemeClr val="accent6">
                    <a:lumMod val="20000"/>
                    <a:lumOff val="80000"/>
                  </a:schemeClr>
                </a:solidFill>
                <a:latin typeface="Times New Roman" pitchFamily="18" charset="0"/>
                <a:cs typeface="Times New Roman" pitchFamily="18" charset="0"/>
              </a:rPr>
              <a:t>Marshall</a:t>
            </a:r>
            <a:r>
              <a:rPr lang="en-IN" sz="1800" dirty="0">
                <a:solidFill>
                  <a:schemeClr val="accent6">
                    <a:lumMod val="20000"/>
                    <a:lumOff val="80000"/>
                  </a:schemeClr>
                </a:solidFill>
                <a:latin typeface="Times New Roman" pitchFamily="18" charset="0"/>
                <a:cs typeface="Times New Roman" pitchFamily="18" charset="0"/>
              </a:rPr>
              <a:t> delivered a two-part ruling in </a:t>
            </a:r>
            <a:r>
              <a:rPr lang="en-IN" sz="1800" dirty="0" err="1">
                <a:solidFill>
                  <a:schemeClr val="accent6">
                    <a:lumMod val="20000"/>
                    <a:lumOff val="80000"/>
                  </a:schemeClr>
                </a:solidFill>
                <a:latin typeface="Times New Roman" pitchFamily="18" charset="0"/>
                <a:cs typeface="Times New Roman" pitchFamily="18" charset="0"/>
              </a:rPr>
              <a:t>favor</a:t>
            </a:r>
            <a:r>
              <a:rPr lang="en-IN" sz="1800" dirty="0">
                <a:solidFill>
                  <a:schemeClr val="accent6">
                    <a:lumMod val="20000"/>
                    <a:lumOff val="80000"/>
                  </a:schemeClr>
                </a:solidFill>
                <a:latin typeface="Times New Roman" pitchFamily="18" charset="0"/>
                <a:cs typeface="Times New Roman" pitchFamily="18" charset="0"/>
              </a:rPr>
              <a:t> of Gibbons that strengthened the power of the national government. First, interstate commerce was interpreted broadly to mean “commercial intercourse” among states, thus allowing Congress to regulate navigation. Second, because the federal </a:t>
            </a:r>
            <a:r>
              <a:rPr lang="en-IN" sz="1800" b="1" dirty="0">
                <a:solidFill>
                  <a:schemeClr val="accent6">
                    <a:lumMod val="20000"/>
                    <a:lumOff val="80000"/>
                  </a:schemeClr>
                </a:solidFill>
                <a:latin typeface="Times New Roman" pitchFamily="18" charset="0"/>
                <a:cs typeface="Times New Roman" pitchFamily="18" charset="0"/>
              </a:rPr>
              <a:t>Licensing Act</a:t>
            </a:r>
            <a:r>
              <a:rPr lang="en-IN" sz="1800" dirty="0">
                <a:solidFill>
                  <a:schemeClr val="accent6">
                    <a:lumMod val="20000"/>
                    <a:lumOff val="80000"/>
                  </a:schemeClr>
                </a:solidFill>
                <a:latin typeface="Times New Roman" pitchFamily="18" charset="0"/>
                <a:cs typeface="Times New Roman" pitchFamily="18" charset="0"/>
              </a:rPr>
              <a:t> of 1793, which regulated coastal commerce, was a constitutional exercise of Congress’s authority under the commerce clause, federal law trumped the New York State license-monopoly law that had granted Ogden an exclusive steamboat operating license. As Marshall pointed out, “the acts of New York must yield to the law of Congress.</a:t>
            </a:r>
            <a:endParaRPr lang="en-US" sz="1800" dirty="0">
              <a:solidFill>
                <a:schemeClr val="accent6">
                  <a:lumMod val="20000"/>
                  <a:lumOff val="80000"/>
                </a:schemeClr>
              </a:solidFill>
              <a:latin typeface="Times New Roman" pitchFamily="18" charset="0"/>
              <a:cs typeface="Times New Roman" pitchFamily="18" charset="0"/>
            </a:endParaRPr>
          </a:p>
          <a:p>
            <a:pPr marL="0" indent="0" fontAlgn="base">
              <a:buNone/>
            </a:pPr>
            <a:r>
              <a:rPr lang="en-IN" sz="1800" dirty="0">
                <a:solidFill>
                  <a:schemeClr val="accent6">
                    <a:lumMod val="20000"/>
                    <a:lumOff val="80000"/>
                  </a:schemeClr>
                </a:solidFill>
                <a:latin typeface="Times New Roman" pitchFamily="18" charset="0"/>
                <a:cs typeface="Times New Roman" pitchFamily="18" charset="0"/>
              </a:rPr>
              <a:t>Various states railed against the nationalization of power that had been going on since the late 1700s. When President John </a:t>
            </a:r>
            <a:r>
              <a:rPr lang="en-IN" sz="1800" b="1" dirty="0">
                <a:solidFill>
                  <a:schemeClr val="accent6">
                    <a:lumMod val="20000"/>
                    <a:lumOff val="80000"/>
                  </a:schemeClr>
                </a:solidFill>
                <a:latin typeface="Times New Roman" pitchFamily="18" charset="0"/>
                <a:cs typeface="Times New Roman" pitchFamily="18" charset="0"/>
              </a:rPr>
              <a:t>Adams</a:t>
            </a:r>
            <a:r>
              <a:rPr lang="en-IN" sz="1800" dirty="0">
                <a:solidFill>
                  <a:schemeClr val="accent6">
                    <a:lumMod val="20000"/>
                    <a:lumOff val="80000"/>
                  </a:schemeClr>
                </a:solidFill>
                <a:latin typeface="Times New Roman" pitchFamily="18" charset="0"/>
                <a:cs typeface="Times New Roman" pitchFamily="18" charset="0"/>
              </a:rPr>
              <a:t> signed the </a:t>
            </a:r>
            <a:r>
              <a:rPr lang="en-IN" sz="1800" b="1" dirty="0">
                <a:solidFill>
                  <a:schemeClr val="accent6">
                    <a:lumMod val="20000"/>
                    <a:lumOff val="80000"/>
                  </a:schemeClr>
                </a:solidFill>
                <a:latin typeface="Times New Roman" pitchFamily="18" charset="0"/>
                <a:cs typeface="Times New Roman" pitchFamily="18" charset="0"/>
              </a:rPr>
              <a:t>Sedition Act</a:t>
            </a:r>
            <a:r>
              <a:rPr lang="en-IN" sz="1800" dirty="0">
                <a:solidFill>
                  <a:schemeClr val="accent6">
                    <a:lumMod val="20000"/>
                    <a:lumOff val="80000"/>
                  </a:schemeClr>
                </a:solidFill>
                <a:latin typeface="Times New Roman" pitchFamily="18" charset="0"/>
                <a:cs typeface="Times New Roman" pitchFamily="18" charset="0"/>
              </a:rPr>
              <a:t> in 1798, which made it a crime to speak openly against the government, the Kentucky and Virginia legislatures passed resolutions declaring the act null on the grounds that they retained the discretion to follow national laws. In effect, these resolutions articulated the legal reasoning underpinning the doctrine of </a:t>
            </a:r>
            <a:r>
              <a:rPr lang="en-IN" sz="1800" b="1" dirty="0">
                <a:solidFill>
                  <a:schemeClr val="accent6">
                    <a:lumMod val="20000"/>
                    <a:lumOff val="80000"/>
                  </a:schemeClr>
                </a:solidFill>
                <a:latin typeface="Times New Roman" pitchFamily="18" charset="0"/>
                <a:cs typeface="Times New Roman" pitchFamily="18" charset="0"/>
              </a:rPr>
              <a:t>nullification</a:t>
            </a:r>
            <a:r>
              <a:rPr lang="en-IN" sz="1800" dirty="0">
                <a:solidFill>
                  <a:schemeClr val="accent6">
                    <a:lumMod val="20000"/>
                    <a:lumOff val="80000"/>
                  </a:schemeClr>
                </a:solidFill>
                <a:latin typeface="Times New Roman" pitchFamily="18" charset="0"/>
                <a:cs typeface="Times New Roman" pitchFamily="18" charset="0"/>
              </a:rPr>
              <a:t>—that states had the right to reject national laws they deemed unconstitutional. </a:t>
            </a:r>
            <a:endParaRPr lang="en-US" sz="1800" dirty="0">
              <a:solidFill>
                <a:schemeClr val="accent6">
                  <a:lumMod val="20000"/>
                  <a:lumOff val="80000"/>
                </a:schemeClr>
              </a:solidFill>
              <a:latin typeface="Times New Roman" pitchFamily="18" charset="0"/>
              <a:cs typeface="Times New Roman" pitchFamily="18" charset="0"/>
            </a:endParaRPr>
          </a:p>
          <a:p>
            <a:endParaRPr lang="en-US" sz="18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84940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65127"/>
            <a:ext cx="7385050" cy="501147"/>
          </a:xfrm>
        </p:spPr>
        <p:txBody>
          <a:bodyPr>
            <a:normAutofit/>
          </a:bodyPr>
          <a:lstStyle/>
          <a:p>
            <a:r>
              <a:rPr lang="en-IN" sz="2800" cap="all" dirty="0">
                <a:effectLst/>
                <a:latin typeface="Times New Roman" pitchFamily="18" charset="0"/>
                <a:cs typeface="Times New Roman" pitchFamily="18" charset="0"/>
              </a:rPr>
              <a:t>LEARNING OBJECTIVES</a:t>
            </a:r>
            <a:endParaRPr lang="en-US" sz="2800" dirty="0"/>
          </a:p>
        </p:txBody>
      </p:sp>
      <p:sp>
        <p:nvSpPr>
          <p:cNvPr id="3" name="Content Placeholder 2"/>
          <p:cNvSpPr>
            <a:spLocks noGrp="1"/>
          </p:cNvSpPr>
          <p:nvPr>
            <p:ph idx="1"/>
          </p:nvPr>
        </p:nvSpPr>
        <p:spPr>
          <a:xfrm>
            <a:off x="1515978" y="1055577"/>
            <a:ext cx="7519738" cy="5417412"/>
          </a:xfrm>
        </p:spPr>
        <p:txBody>
          <a:bodyPr>
            <a:noAutofit/>
          </a:bodyPr>
          <a:lstStyle/>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A nullification crisis emerged in the 1830s over President Andrew Jackson’s tariff acts of 1828 and 1832. Led by John </a:t>
            </a:r>
            <a:r>
              <a:rPr lang="en-IN" sz="2000" b="1" dirty="0">
                <a:solidFill>
                  <a:schemeClr val="accent6">
                    <a:lumMod val="20000"/>
                    <a:lumOff val="80000"/>
                  </a:schemeClr>
                </a:solidFill>
                <a:latin typeface="Times New Roman" pitchFamily="18" charset="0"/>
                <a:cs typeface="Times New Roman" pitchFamily="18" charset="0"/>
              </a:rPr>
              <a:t>Calhoun</a:t>
            </a:r>
            <a:r>
              <a:rPr lang="en-IN" sz="2000" dirty="0">
                <a:solidFill>
                  <a:schemeClr val="accent6">
                    <a:lumMod val="20000"/>
                    <a:lumOff val="80000"/>
                  </a:schemeClr>
                </a:solidFill>
                <a:latin typeface="Times New Roman" pitchFamily="18" charset="0"/>
                <a:cs typeface="Times New Roman" pitchFamily="18" charset="0"/>
              </a:rPr>
              <a:t>, President Jackson’s vice president, nullifiers argued that high tariffs on imported goods benefited northern manufacturing interests while disadvantaging economies in the South. South Carolina passed an </a:t>
            </a:r>
            <a:r>
              <a:rPr lang="en-IN" sz="2000" b="1" dirty="0">
                <a:solidFill>
                  <a:schemeClr val="accent6">
                    <a:lumMod val="20000"/>
                    <a:lumOff val="80000"/>
                  </a:schemeClr>
                </a:solidFill>
                <a:latin typeface="Times New Roman" pitchFamily="18" charset="0"/>
                <a:cs typeface="Times New Roman" pitchFamily="18" charset="0"/>
              </a:rPr>
              <a:t>Ordinance of Nullification</a:t>
            </a:r>
            <a:r>
              <a:rPr lang="en-IN" sz="2000" dirty="0">
                <a:solidFill>
                  <a:schemeClr val="accent6">
                    <a:lumMod val="20000"/>
                    <a:lumOff val="80000"/>
                  </a:schemeClr>
                </a:solidFill>
                <a:latin typeface="Times New Roman" pitchFamily="18" charset="0"/>
                <a:cs typeface="Times New Roman" pitchFamily="18" charset="0"/>
              </a:rPr>
              <a:t> declaring both tariff acts null and void and threatened to leave the Union. The federal government responded by enacting the </a:t>
            </a:r>
            <a:r>
              <a:rPr lang="en-IN" sz="2000" b="1" dirty="0">
                <a:solidFill>
                  <a:schemeClr val="accent6">
                    <a:lumMod val="20000"/>
                    <a:lumOff val="80000"/>
                  </a:schemeClr>
                </a:solidFill>
                <a:latin typeface="Times New Roman" pitchFamily="18" charset="0"/>
                <a:cs typeface="Times New Roman" pitchFamily="18" charset="0"/>
              </a:rPr>
              <a:t>Force Bill</a:t>
            </a:r>
            <a:r>
              <a:rPr lang="en-IN" sz="2000" dirty="0">
                <a:solidFill>
                  <a:schemeClr val="accent6">
                    <a:lumMod val="20000"/>
                    <a:lumOff val="80000"/>
                  </a:schemeClr>
                </a:solidFill>
                <a:latin typeface="Times New Roman" pitchFamily="18" charset="0"/>
                <a:cs typeface="Times New Roman" pitchFamily="18" charset="0"/>
              </a:rPr>
              <a:t> in 1833, authorizing President </a:t>
            </a:r>
            <a:r>
              <a:rPr lang="en-IN" sz="2000" b="1" dirty="0">
                <a:solidFill>
                  <a:schemeClr val="accent6">
                    <a:lumMod val="20000"/>
                    <a:lumOff val="80000"/>
                  </a:schemeClr>
                </a:solidFill>
                <a:latin typeface="Times New Roman" pitchFamily="18" charset="0"/>
                <a:cs typeface="Times New Roman" pitchFamily="18" charset="0"/>
              </a:rPr>
              <a:t>Jackson</a:t>
            </a:r>
            <a:r>
              <a:rPr lang="en-IN" sz="2000" dirty="0">
                <a:solidFill>
                  <a:schemeClr val="accent6">
                    <a:lumMod val="20000"/>
                    <a:lumOff val="80000"/>
                  </a:schemeClr>
                </a:solidFill>
                <a:latin typeface="Times New Roman" pitchFamily="18" charset="0"/>
                <a:cs typeface="Times New Roman" pitchFamily="18" charset="0"/>
              </a:rPr>
              <a:t> to use military force against states that challenged federal tariff laws. The prospect of military action coupled with the passage of the </a:t>
            </a:r>
            <a:r>
              <a:rPr lang="en-IN" sz="2000" b="1" dirty="0">
                <a:solidFill>
                  <a:schemeClr val="accent6">
                    <a:lumMod val="20000"/>
                    <a:lumOff val="80000"/>
                  </a:schemeClr>
                </a:solidFill>
                <a:latin typeface="Times New Roman" pitchFamily="18" charset="0"/>
                <a:cs typeface="Times New Roman" pitchFamily="18" charset="0"/>
              </a:rPr>
              <a:t>Compromise Tariff Act</a:t>
            </a:r>
            <a:r>
              <a:rPr lang="en-IN" sz="2000" dirty="0">
                <a:solidFill>
                  <a:schemeClr val="accent6">
                    <a:lumMod val="20000"/>
                    <a:lumOff val="80000"/>
                  </a:schemeClr>
                </a:solidFill>
                <a:latin typeface="Times New Roman" pitchFamily="18" charset="0"/>
                <a:cs typeface="Times New Roman" pitchFamily="18" charset="0"/>
              </a:rPr>
              <a:t> of 1833 (which lowered tariffs over time) led South Carolina to back off, ending the nullification crisis.</a:t>
            </a:r>
            <a:endParaRPr lang="en-US" sz="2000" dirty="0">
              <a:solidFill>
                <a:schemeClr val="accent6">
                  <a:lumMod val="20000"/>
                  <a:lumOff val="80000"/>
                </a:schemeClr>
              </a:solidFill>
              <a:latin typeface="Times New Roman" pitchFamily="18" charset="0"/>
              <a:cs typeface="Times New Roman" pitchFamily="18" charset="0"/>
            </a:endParaRPr>
          </a:p>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The ultimate showdown between national and state authority came during the </a:t>
            </a:r>
            <a:r>
              <a:rPr lang="en-IN" sz="2000" b="1" dirty="0">
                <a:solidFill>
                  <a:schemeClr val="accent6">
                    <a:lumMod val="20000"/>
                    <a:lumOff val="80000"/>
                  </a:schemeClr>
                </a:solidFill>
                <a:latin typeface="Times New Roman" pitchFamily="18" charset="0"/>
                <a:cs typeface="Times New Roman" pitchFamily="18" charset="0"/>
              </a:rPr>
              <a:t>Civil War</a:t>
            </a:r>
            <a:r>
              <a:rPr lang="en-IN" sz="2000" dirty="0">
                <a:solidFill>
                  <a:schemeClr val="accent6">
                    <a:lumMod val="20000"/>
                    <a:lumOff val="80000"/>
                  </a:schemeClr>
                </a:solidFill>
                <a:latin typeface="Times New Roman" pitchFamily="18" charset="0"/>
                <a:cs typeface="Times New Roman" pitchFamily="18" charset="0"/>
              </a:rPr>
              <a:t>. Prior to the conflict, in </a:t>
            </a:r>
            <a:r>
              <a:rPr lang="en-IN" sz="2000" b="1" i="1" dirty="0" err="1">
                <a:solidFill>
                  <a:schemeClr val="accent6">
                    <a:lumMod val="20000"/>
                    <a:lumOff val="80000"/>
                  </a:schemeClr>
                </a:solidFill>
                <a:latin typeface="Times New Roman" pitchFamily="18" charset="0"/>
                <a:cs typeface="Times New Roman" pitchFamily="18" charset="0"/>
              </a:rPr>
              <a:t>Dred</a:t>
            </a:r>
            <a:r>
              <a:rPr lang="en-IN" sz="2000" b="1" i="1" dirty="0">
                <a:solidFill>
                  <a:schemeClr val="accent6">
                    <a:lumMod val="20000"/>
                    <a:lumOff val="80000"/>
                  </a:schemeClr>
                </a:solidFill>
                <a:latin typeface="Times New Roman" pitchFamily="18" charset="0"/>
                <a:cs typeface="Times New Roman" pitchFamily="18" charset="0"/>
              </a:rPr>
              <a:t> Scott v. </a:t>
            </a:r>
            <a:r>
              <a:rPr lang="en-IN" sz="2000" b="1" i="1" dirty="0" err="1">
                <a:solidFill>
                  <a:schemeClr val="accent6">
                    <a:lumMod val="20000"/>
                    <a:lumOff val="80000"/>
                  </a:schemeClr>
                </a:solidFill>
                <a:latin typeface="Times New Roman" pitchFamily="18" charset="0"/>
                <a:cs typeface="Times New Roman" pitchFamily="18" charset="0"/>
              </a:rPr>
              <a:t>Sandford</a:t>
            </a:r>
            <a:r>
              <a:rPr lang="en-IN" sz="2000" dirty="0">
                <a:solidFill>
                  <a:schemeClr val="accent6">
                    <a:lumMod val="20000"/>
                    <a:lumOff val="80000"/>
                  </a:schemeClr>
                </a:solidFill>
                <a:latin typeface="Times New Roman" pitchFamily="18" charset="0"/>
                <a:cs typeface="Times New Roman" pitchFamily="18" charset="0"/>
              </a:rPr>
              <a:t>, the Supreme Court ruled that the national government lacked the authority to ban slavery in the territories. </a:t>
            </a:r>
            <a:endParaRPr lang="en-US" sz="20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6585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65127"/>
            <a:ext cx="7385050" cy="501147"/>
          </a:xfrm>
        </p:spPr>
        <p:txBody>
          <a:bodyPr>
            <a:normAutofit/>
          </a:bodyPr>
          <a:lstStyle/>
          <a:p>
            <a:r>
              <a:rPr lang="en-IN" sz="2800" cap="all" dirty="0">
                <a:effectLst/>
                <a:latin typeface="Times New Roman" pitchFamily="18" charset="0"/>
                <a:cs typeface="Times New Roman" pitchFamily="18" charset="0"/>
              </a:rPr>
              <a:t>LEARNING OBJECTIVES</a:t>
            </a:r>
            <a:endParaRPr lang="en-US" sz="2800" dirty="0"/>
          </a:p>
        </p:txBody>
      </p:sp>
      <p:sp>
        <p:nvSpPr>
          <p:cNvPr id="3" name="Content Placeholder 2"/>
          <p:cNvSpPr>
            <a:spLocks noGrp="1"/>
          </p:cNvSpPr>
          <p:nvPr>
            <p:ph idx="1"/>
          </p:nvPr>
        </p:nvSpPr>
        <p:spPr>
          <a:xfrm>
            <a:off x="1515978" y="1055577"/>
            <a:ext cx="7519738" cy="5417412"/>
          </a:xfrm>
        </p:spPr>
        <p:txBody>
          <a:bodyPr>
            <a:noAutofit/>
          </a:bodyPr>
          <a:lstStyle/>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But the election of President Abraham </a:t>
            </a:r>
            <a:r>
              <a:rPr lang="en-IN" sz="2000" b="1" dirty="0">
                <a:solidFill>
                  <a:schemeClr val="accent6">
                    <a:lumMod val="20000"/>
                    <a:lumOff val="80000"/>
                  </a:schemeClr>
                </a:solidFill>
                <a:latin typeface="Times New Roman" pitchFamily="18" charset="0"/>
                <a:cs typeface="Times New Roman" pitchFamily="18" charset="0"/>
              </a:rPr>
              <a:t>Lincoln</a:t>
            </a:r>
            <a:r>
              <a:rPr lang="en-IN" sz="2000" dirty="0">
                <a:solidFill>
                  <a:schemeClr val="accent6">
                    <a:lumMod val="20000"/>
                    <a:lumOff val="80000"/>
                  </a:schemeClr>
                </a:solidFill>
                <a:latin typeface="Times New Roman" pitchFamily="18" charset="0"/>
                <a:cs typeface="Times New Roman" pitchFamily="18" charset="0"/>
              </a:rPr>
              <a:t> in 1860 led eleven southern states to secede from the United States because they believed the new president would challenge the institution of slavery. What was initially a conflict to preserve the Union became a conflict to end slavery when Lincoln issued the </a:t>
            </a:r>
            <a:r>
              <a:rPr lang="en-IN" sz="2000" b="1" dirty="0">
                <a:solidFill>
                  <a:schemeClr val="accent6">
                    <a:lumMod val="20000"/>
                    <a:lumOff val="80000"/>
                  </a:schemeClr>
                </a:solidFill>
                <a:latin typeface="Times New Roman" pitchFamily="18" charset="0"/>
                <a:cs typeface="Times New Roman" pitchFamily="18" charset="0"/>
              </a:rPr>
              <a:t>Emancipation Proclamation</a:t>
            </a:r>
            <a:r>
              <a:rPr lang="en-IN" sz="2000" dirty="0">
                <a:solidFill>
                  <a:schemeClr val="accent6">
                    <a:lumMod val="20000"/>
                    <a:lumOff val="80000"/>
                  </a:schemeClr>
                </a:solidFill>
                <a:latin typeface="Times New Roman" pitchFamily="18" charset="0"/>
                <a:cs typeface="Times New Roman" pitchFamily="18" charset="0"/>
              </a:rPr>
              <a:t> in 1863, freeing all slaves in the rebellious states. The defeat of the South had a huge impact on the balance of power between the states and the national government in two important ways. First, the Union victory put an end to the right of states to secede and to challenge legitimate national laws. Second, Congress imposed several conditions for readmitting former Confederate states into the Union; among them was ratification of the Fourteenth and </a:t>
            </a:r>
            <a:r>
              <a:rPr lang="en-IN" sz="2000" b="1" dirty="0">
                <a:solidFill>
                  <a:schemeClr val="accent6">
                    <a:lumMod val="20000"/>
                    <a:lumOff val="80000"/>
                  </a:schemeClr>
                </a:solidFill>
                <a:latin typeface="Times New Roman" pitchFamily="18" charset="0"/>
                <a:cs typeface="Times New Roman" pitchFamily="18" charset="0"/>
              </a:rPr>
              <a:t>Fifteenth Amendment</a:t>
            </a:r>
            <a:r>
              <a:rPr lang="en-IN" sz="2000" dirty="0">
                <a:solidFill>
                  <a:schemeClr val="accent6">
                    <a:lumMod val="20000"/>
                    <a:lumOff val="80000"/>
                  </a:schemeClr>
                </a:solidFill>
                <a:latin typeface="Times New Roman" pitchFamily="18" charset="0"/>
                <a:cs typeface="Times New Roman" pitchFamily="18" charset="0"/>
              </a:rPr>
              <a:t>s. In sum, after the Civil War the power balance shifted toward the national government, a movement that had begun several decades before with </a:t>
            </a:r>
            <a:r>
              <a:rPr lang="en-IN" sz="2000" b="1" i="1" dirty="0">
                <a:solidFill>
                  <a:schemeClr val="accent6">
                    <a:lumMod val="20000"/>
                    <a:lumOff val="80000"/>
                  </a:schemeClr>
                </a:solidFill>
                <a:latin typeface="Times New Roman" pitchFamily="18" charset="0"/>
                <a:cs typeface="Times New Roman" pitchFamily="18" charset="0"/>
              </a:rPr>
              <a:t>McCulloch v. Maryland</a:t>
            </a:r>
            <a:r>
              <a:rPr lang="en-IN" sz="2000" dirty="0">
                <a:solidFill>
                  <a:schemeClr val="accent6">
                    <a:lumMod val="20000"/>
                    <a:lumOff val="80000"/>
                  </a:schemeClr>
                </a:solidFill>
                <a:latin typeface="Times New Roman" pitchFamily="18" charset="0"/>
                <a:cs typeface="Times New Roman" pitchFamily="18" charset="0"/>
              </a:rPr>
              <a:t> (1819) and </a:t>
            </a:r>
            <a:r>
              <a:rPr lang="en-IN" sz="2000" b="1" i="1" dirty="0">
                <a:solidFill>
                  <a:schemeClr val="accent6">
                    <a:lumMod val="20000"/>
                    <a:lumOff val="80000"/>
                  </a:schemeClr>
                </a:solidFill>
                <a:latin typeface="Times New Roman" pitchFamily="18" charset="0"/>
                <a:cs typeface="Times New Roman" pitchFamily="18" charset="0"/>
              </a:rPr>
              <a:t>Gibbons v. </a:t>
            </a:r>
            <a:r>
              <a:rPr lang="en-IN" sz="2000" b="1" i="1" dirty="0" err="1">
                <a:solidFill>
                  <a:schemeClr val="accent6">
                    <a:lumMod val="20000"/>
                    <a:lumOff val="80000"/>
                  </a:schemeClr>
                </a:solidFill>
                <a:latin typeface="Times New Roman" pitchFamily="18" charset="0"/>
                <a:cs typeface="Times New Roman" pitchFamily="18" charset="0"/>
              </a:rPr>
              <a:t>Odgen</a:t>
            </a:r>
            <a:r>
              <a:rPr lang="en-IN" sz="2000" dirty="0">
                <a:solidFill>
                  <a:schemeClr val="accent6">
                    <a:lumMod val="20000"/>
                    <a:lumOff val="80000"/>
                  </a:schemeClr>
                </a:solidFill>
                <a:latin typeface="Times New Roman" pitchFamily="18" charset="0"/>
                <a:cs typeface="Times New Roman" pitchFamily="18" charset="0"/>
              </a:rPr>
              <a:t> (1824).</a:t>
            </a:r>
            <a:endParaRPr lang="en-US" sz="2000" dirty="0">
              <a:solidFill>
                <a:schemeClr val="accent6">
                  <a:lumMod val="20000"/>
                  <a:lumOff val="80000"/>
                </a:schemeClr>
              </a:solidFill>
              <a:latin typeface="Times New Roman" pitchFamily="18" charset="0"/>
              <a:cs typeface="Times New Roman" pitchFamily="18" charset="0"/>
            </a:endParaRPr>
          </a:p>
          <a:p>
            <a:pPr marL="0" indent="0" fontAlgn="base">
              <a:buNone/>
            </a:pPr>
            <a:endParaRPr lang="en-US" sz="20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39578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365127"/>
            <a:ext cx="7385050" cy="501147"/>
          </a:xfrm>
        </p:spPr>
        <p:txBody>
          <a:bodyPr>
            <a:normAutofit/>
          </a:bodyPr>
          <a:lstStyle/>
          <a:p>
            <a:r>
              <a:rPr lang="en-IN" sz="2800" cap="all" dirty="0">
                <a:effectLst/>
                <a:latin typeface="Times New Roman" pitchFamily="18" charset="0"/>
                <a:cs typeface="Times New Roman" pitchFamily="18" charset="0"/>
              </a:rPr>
              <a:t>LEARNING OBJECTIVES</a:t>
            </a:r>
            <a:endParaRPr lang="en-US" sz="2800" dirty="0"/>
          </a:p>
        </p:txBody>
      </p:sp>
      <p:sp>
        <p:nvSpPr>
          <p:cNvPr id="3" name="Content Placeholder 2"/>
          <p:cNvSpPr>
            <a:spLocks noGrp="1"/>
          </p:cNvSpPr>
          <p:nvPr>
            <p:ph idx="1"/>
          </p:nvPr>
        </p:nvSpPr>
        <p:spPr>
          <a:xfrm>
            <a:off x="1515978" y="1612231"/>
            <a:ext cx="7519738" cy="4860757"/>
          </a:xfrm>
        </p:spPr>
        <p:txBody>
          <a:bodyPr>
            <a:noAutofit/>
          </a:bodyPr>
          <a:lstStyle/>
          <a:p>
            <a:pPr marL="0" indent="0" fontAlgn="base">
              <a:buNone/>
            </a:pPr>
            <a:r>
              <a:rPr lang="en-IN" sz="2000" dirty="0">
                <a:solidFill>
                  <a:schemeClr val="accent6">
                    <a:lumMod val="20000"/>
                    <a:lumOff val="80000"/>
                  </a:schemeClr>
                </a:solidFill>
                <a:latin typeface="Times New Roman" pitchFamily="18" charset="0"/>
                <a:cs typeface="Times New Roman" pitchFamily="18" charset="0"/>
              </a:rPr>
              <a:t>The period between 1819 and the 1860s demonstrated that the national government sought to establish its role within the newly created federal design, which in turn often provoked the states to resist as they sought to protect their interests. With the exception of the Civil War, the Supreme Court settled the power struggles between the states and national government. From a historical perspective, the national supremacy principle introduced during this period did not so much narrow the states’ scope of constitutional authority as restrict their encroachment on national powers. </a:t>
            </a:r>
            <a:endParaRPr lang="en-US" sz="2000" dirty="0">
              <a:solidFill>
                <a:schemeClr val="accent6">
                  <a:lumMod val="20000"/>
                  <a:lumOff val="8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1900218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TotalTime>
  <Words>1305</Words>
  <Application>Microsoft Office PowerPoint</Application>
  <PresentationFormat>On-screen Show (4:3)</PresentationFormat>
  <Paragraphs>78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Algerian</vt:lpstr>
      <vt:lpstr>Arial</vt:lpstr>
      <vt:lpstr>Calibri</vt:lpstr>
      <vt:lpstr>Times New Roman</vt:lpstr>
      <vt:lpstr>Office Theme</vt:lpstr>
      <vt:lpstr>American Federalism (Study Material for Long Question and Short Notes)</vt:lpstr>
      <vt:lpstr>LEARNING OBJECTIVES</vt:lpstr>
      <vt:lpstr>LEARNING OBJECTIVES</vt:lpstr>
      <vt:lpstr>LEARNING OBJECTIVES</vt:lpstr>
      <vt:lpstr>LEARNING OBJECTIVES</vt:lpstr>
      <vt:lpstr>LEARNING OBJECTIVES</vt:lpstr>
      <vt:lpstr>LEARNING OBJECTIVES</vt:lpstr>
      <vt:lpstr>LEARNING OBJECTIVES</vt:lpstr>
      <vt:lpstr>LEARNING OBJECTIVES</vt:lpstr>
      <vt:lpstr>DUAL FEDERALISM</vt:lpstr>
      <vt:lpstr>DUAL FEDERALISM</vt:lpstr>
      <vt:lpstr>DUAL FEDERALISM</vt:lpstr>
      <vt:lpstr>DUAL FEDERALISM</vt:lpstr>
      <vt:lpstr>COOPERATIVE  FEDERALISM</vt:lpstr>
      <vt:lpstr>COOPERATIVE  FEDERALISM</vt:lpstr>
      <vt:lpstr>COOPERATIVE  FEDERALISM</vt:lpstr>
      <vt:lpstr>COOPERATIVE  FEDERALISM</vt:lpstr>
      <vt:lpstr>COOPERATIVE  FEDERALISM</vt:lpstr>
      <vt:lpstr>NEW  FEDERALISM</vt:lpstr>
      <vt:lpstr>NEW  FEDERALISM</vt:lpstr>
      <vt:lpstr>NEW  FEDERALISM</vt:lpstr>
      <vt:lpstr>COOPERATIVE FEDERALISM VERSUS  NEW  FEDERALISM</vt:lpstr>
      <vt:lpstr>COOPERATIVE FEDERALISM VERSUS  NEW  FEDERALISM</vt:lpstr>
      <vt:lpstr>COOPERATIVE FEDERALISM VERSUS  NEW  FEDERALISM</vt:lpstr>
      <vt:lpstr>Which model of federalism do you think works best for the United States? Why?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pptforschool.ru</dc:creator>
  <cp:lastModifiedBy>khokon</cp:lastModifiedBy>
  <cp:revision>17</cp:revision>
  <dcterms:created xsi:type="dcterms:W3CDTF">2018-05-08T14:56:29Z</dcterms:created>
  <dcterms:modified xsi:type="dcterms:W3CDTF">2020-12-26T18:50:34Z</dcterms:modified>
</cp:coreProperties>
</file>