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6" r:id="rId2"/>
    <p:sldId id="257" r:id="rId3"/>
    <p:sldId id="259" r:id="rId4"/>
    <p:sldId id="260" r:id="rId5"/>
    <p:sldId id="261" r:id="rId6"/>
    <p:sldId id="262" r:id="rId7"/>
    <p:sldId id="263" r:id="rId8"/>
    <p:sldId id="264" r:id="rId9"/>
    <p:sldId id="258" r:id="rId1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FFF66"/>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79" autoAdjust="0"/>
    <p:restoredTop sz="94660"/>
  </p:normalViewPr>
  <p:slideViewPr>
    <p:cSldViewPr>
      <p:cViewPr varScale="1">
        <p:scale>
          <a:sx n="74" d="100"/>
          <a:sy n="74" d="100"/>
        </p:scale>
        <p:origin x="111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9815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71438"/>
            <a:ext cx="6048375" cy="1109662"/>
          </a:xfrm>
        </p:spPr>
        <p:txBody>
          <a:bodyPr/>
          <a:lstStyle>
            <a:lvl1pPr>
              <a:defRPr sz="3200" b="1"/>
            </a:lvl1pPr>
          </a:lstStyle>
          <a:p>
            <a:pPr lvl="0"/>
            <a:r>
              <a:rPr lang="en-US" noProof="0" smtClean="0"/>
              <a:t>Click to edit Master title style</a:t>
            </a:r>
            <a:endParaRPr lang="ru-RU" noProof="0" smtClean="0"/>
          </a:p>
        </p:txBody>
      </p:sp>
      <p:sp>
        <p:nvSpPr>
          <p:cNvPr id="5123" name="Rectangle 3"/>
          <p:cNvSpPr>
            <a:spLocks noGrp="1" noChangeArrowheads="1"/>
          </p:cNvSpPr>
          <p:nvPr>
            <p:ph type="subTitle" idx="1"/>
          </p:nvPr>
        </p:nvSpPr>
        <p:spPr>
          <a:xfrm>
            <a:off x="395288" y="931863"/>
            <a:ext cx="6048375" cy="696912"/>
          </a:xfrm>
          <a:effectLst>
            <a:outerShdw dist="17961" dir="2700000" algn="ctr" rotWithShape="0">
              <a:schemeClr val="tx1"/>
            </a:outerShdw>
          </a:effectLst>
        </p:spPr>
        <p:txBody>
          <a:bodyPr/>
          <a:lstStyle>
            <a:lvl1pPr marL="0" indent="0">
              <a:buFontTx/>
              <a:buNone/>
              <a:defRPr sz="2400" b="1">
                <a:solidFill>
                  <a:schemeClr val="bg1"/>
                </a:solidFill>
              </a:defRPr>
            </a:lvl1pPr>
          </a:lstStyle>
          <a:p>
            <a:pPr lvl="0"/>
            <a:r>
              <a:rPr lang="en-US" noProof="0" smtClean="0"/>
              <a:t>Click to edit Master subtitle style</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104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404813"/>
            <a:ext cx="1800225" cy="6119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58888" y="404813"/>
            <a:ext cx="5248275" cy="6119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95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092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4726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58888" y="1557338"/>
            <a:ext cx="352425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8" y="1557338"/>
            <a:ext cx="352425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188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221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217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46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647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815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404813"/>
            <a:ext cx="6553200" cy="5080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Rectangle 3"/>
          <p:cNvSpPr>
            <a:spLocks noGrp="1" noChangeArrowheads="1"/>
          </p:cNvSpPr>
          <p:nvPr>
            <p:ph type="body" idx="1"/>
          </p:nvPr>
        </p:nvSpPr>
        <p:spPr bwMode="auto">
          <a:xfrm>
            <a:off x="1258888" y="1557338"/>
            <a:ext cx="72009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charset="0"/>
        </a:defRPr>
      </a:lvl2pPr>
      <a:lvl3pPr algn="l" rtl="0" eaLnBrk="1" fontAlgn="base" hangingPunct="1">
        <a:spcBef>
          <a:spcPct val="0"/>
        </a:spcBef>
        <a:spcAft>
          <a:spcPct val="0"/>
        </a:spcAft>
        <a:defRPr sz="3600">
          <a:solidFill>
            <a:schemeClr val="bg1"/>
          </a:solidFill>
          <a:latin typeface="Arial" charset="0"/>
        </a:defRPr>
      </a:lvl3pPr>
      <a:lvl4pPr algn="l" rtl="0" eaLnBrk="1" fontAlgn="base" hangingPunct="1">
        <a:spcBef>
          <a:spcPct val="0"/>
        </a:spcBef>
        <a:spcAft>
          <a:spcPct val="0"/>
        </a:spcAft>
        <a:defRPr sz="3600">
          <a:solidFill>
            <a:schemeClr val="bg1"/>
          </a:solidFill>
          <a:latin typeface="Arial" charset="0"/>
        </a:defRPr>
      </a:lvl4pPr>
      <a:lvl5pPr algn="l" rtl="0" eaLnBrk="1" fontAlgn="base" hangingPunct="1">
        <a:spcBef>
          <a:spcPct val="0"/>
        </a:spcBef>
        <a:spcAft>
          <a:spcPct val="0"/>
        </a:spcAft>
        <a:defRPr sz="3600">
          <a:solidFill>
            <a:schemeClr val="bg1"/>
          </a:solidFill>
          <a:latin typeface="Arial" charset="0"/>
        </a:defRPr>
      </a:lvl5pPr>
      <a:lvl6pPr marL="457200" algn="l" rtl="0" eaLnBrk="1" fontAlgn="base" hangingPunct="1">
        <a:spcBef>
          <a:spcPct val="0"/>
        </a:spcBef>
        <a:spcAft>
          <a:spcPct val="0"/>
        </a:spcAft>
        <a:defRPr sz="3600">
          <a:solidFill>
            <a:schemeClr val="bg1"/>
          </a:solidFill>
          <a:latin typeface="Arial" charset="0"/>
        </a:defRPr>
      </a:lvl6pPr>
      <a:lvl7pPr marL="914400" algn="l" rtl="0" eaLnBrk="1" fontAlgn="base" hangingPunct="1">
        <a:spcBef>
          <a:spcPct val="0"/>
        </a:spcBef>
        <a:spcAft>
          <a:spcPct val="0"/>
        </a:spcAft>
        <a:defRPr sz="3600">
          <a:solidFill>
            <a:schemeClr val="bg1"/>
          </a:solidFill>
          <a:latin typeface="Arial" charset="0"/>
        </a:defRPr>
      </a:lvl7pPr>
      <a:lvl8pPr marL="1371600" algn="l" rtl="0" eaLnBrk="1" fontAlgn="base" hangingPunct="1">
        <a:spcBef>
          <a:spcPct val="0"/>
        </a:spcBef>
        <a:spcAft>
          <a:spcPct val="0"/>
        </a:spcAft>
        <a:defRPr sz="3600">
          <a:solidFill>
            <a:schemeClr val="bg1"/>
          </a:solidFill>
          <a:latin typeface="Arial" charset="0"/>
        </a:defRPr>
      </a:lvl8pPr>
      <a:lvl9pPr marL="1828800" algn="l"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68313" y="1417638"/>
            <a:ext cx="5832475" cy="792162"/>
          </a:xfrm>
          <a:noFill/>
        </p:spPr>
        <p:txBody>
          <a:bodyPr/>
          <a:lstStyle/>
          <a:p>
            <a:r>
              <a:rPr lang="en-IN" sz="4800" dirty="0">
                <a:solidFill>
                  <a:srgbClr val="FF6699"/>
                </a:solidFill>
              </a:rPr>
              <a:t>United Nations</a:t>
            </a:r>
            <a:endParaRPr lang="en-US" sz="4800" dirty="0">
              <a:solidFill>
                <a:srgbClr val="FF6699"/>
              </a:solidFill>
            </a:endParaRPr>
          </a:p>
        </p:txBody>
      </p:sp>
      <p:sp>
        <p:nvSpPr>
          <p:cNvPr id="34819" name="Rectangle 3"/>
          <p:cNvSpPr>
            <a:spLocks noGrp="1" noChangeArrowheads="1"/>
          </p:cNvSpPr>
          <p:nvPr>
            <p:ph type="subTitle" idx="1"/>
          </p:nvPr>
        </p:nvSpPr>
        <p:spPr>
          <a:xfrm>
            <a:off x="76200" y="4356100"/>
            <a:ext cx="4343400" cy="2273300"/>
          </a:xfrm>
        </p:spPr>
        <p:txBody>
          <a:bodyPr/>
          <a:lstStyle/>
          <a:p>
            <a:pPr algn="ctr"/>
            <a:r>
              <a:rPr lang="en-IN" dirty="0" err="1" smtClean="0">
                <a:solidFill>
                  <a:srgbClr val="FFFF66"/>
                </a:solidFill>
              </a:rPr>
              <a:t>Dr.</a:t>
            </a:r>
            <a:r>
              <a:rPr lang="en-IN" dirty="0" smtClean="0">
                <a:solidFill>
                  <a:srgbClr val="FFFF66"/>
                </a:solidFill>
              </a:rPr>
              <a:t> </a:t>
            </a:r>
            <a:r>
              <a:rPr lang="en-IN" dirty="0" err="1" smtClean="0">
                <a:solidFill>
                  <a:srgbClr val="FFFF66"/>
                </a:solidFill>
              </a:rPr>
              <a:t>Debjani</a:t>
            </a:r>
            <a:r>
              <a:rPr lang="en-IN" dirty="0" smtClean="0">
                <a:solidFill>
                  <a:srgbClr val="FFFF66"/>
                </a:solidFill>
              </a:rPr>
              <a:t> </a:t>
            </a:r>
            <a:r>
              <a:rPr lang="en-IN" dirty="0" err="1" smtClean="0">
                <a:solidFill>
                  <a:srgbClr val="FFFF66"/>
                </a:solidFill>
              </a:rPr>
              <a:t>Ghosal</a:t>
            </a:r>
            <a:r>
              <a:rPr lang="en-IN" dirty="0" smtClean="0">
                <a:solidFill>
                  <a:srgbClr val="FFFF66"/>
                </a:solidFill>
              </a:rPr>
              <a:t> </a:t>
            </a:r>
          </a:p>
          <a:p>
            <a:pPr algn="ctr"/>
            <a:r>
              <a:rPr lang="en-IN" sz="2000" dirty="0" smtClean="0">
                <a:solidFill>
                  <a:srgbClr val="FFFF66"/>
                </a:solidFill>
              </a:rPr>
              <a:t>Assistant Professor </a:t>
            </a:r>
          </a:p>
          <a:p>
            <a:pPr algn="ctr"/>
            <a:r>
              <a:rPr lang="en-IN" sz="2000" dirty="0" smtClean="0">
                <a:solidFill>
                  <a:srgbClr val="FFFF66"/>
                </a:solidFill>
              </a:rPr>
              <a:t>Department of Political Science </a:t>
            </a:r>
          </a:p>
          <a:p>
            <a:pPr algn="ctr"/>
            <a:r>
              <a:rPr lang="en-IN" sz="2000" dirty="0" err="1" smtClean="0">
                <a:solidFill>
                  <a:srgbClr val="FFFF66"/>
                </a:solidFill>
              </a:rPr>
              <a:t>Surendranath</a:t>
            </a:r>
            <a:r>
              <a:rPr lang="en-IN" sz="2000" dirty="0" smtClean="0">
                <a:solidFill>
                  <a:srgbClr val="FFFF66"/>
                </a:solidFill>
              </a:rPr>
              <a:t> College</a:t>
            </a:r>
            <a:endParaRPr lang="en-US" sz="2000" dirty="0">
              <a:solidFill>
                <a:srgbClr val="FFFF6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60475" y="333375"/>
            <a:ext cx="7127875" cy="649288"/>
          </a:xfrm>
        </p:spPr>
        <p:txBody>
          <a:bodyPr/>
          <a:lstStyle/>
          <a:p>
            <a:r>
              <a:rPr lang="en-IN" b="1" dirty="0">
                <a:solidFill>
                  <a:schemeClr val="bg1"/>
                </a:solidFill>
                <a:latin typeface="+mj-lt"/>
                <a:ea typeface="+mj-ea"/>
                <a:cs typeface="+mj-cs"/>
              </a:rPr>
              <a:t>UN Charter </a:t>
            </a:r>
            <a:endParaRPr lang="en-US" dirty="0">
              <a:solidFill>
                <a:schemeClr val="bg1"/>
              </a:solidFill>
              <a:latin typeface="+mj-lt"/>
              <a:ea typeface="+mj-ea"/>
              <a:cs typeface="+mj-cs"/>
            </a:endParaRPr>
          </a:p>
        </p:txBody>
      </p:sp>
      <p:sp>
        <p:nvSpPr>
          <p:cNvPr id="36867" name="Rectangle 3"/>
          <p:cNvSpPr>
            <a:spLocks noGrp="1" noChangeArrowheads="1"/>
          </p:cNvSpPr>
          <p:nvPr>
            <p:ph type="body" idx="1"/>
          </p:nvPr>
        </p:nvSpPr>
        <p:spPr>
          <a:xfrm>
            <a:off x="533400" y="1828800"/>
            <a:ext cx="8077200" cy="4248150"/>
          </a:xfrm>
        </p:spPr>
        <p:txBody>
          <a:bodyPr/>
          <a:lstStyle/>
          <a:p>
            <a:pPr marL="0" indent="0">
              <a:buNone/>
            </a:pPr>
            <a:r>
              <a:rPr lang="en-IN" sz="2000" b="1" cap="all" dirty="0">
                <a:solidFill>
                  <a:schemeClr val="tx1"/>
                </a:solidFill>
                <a:latin typeface="Times New Roman" pitchFamily="18" charset="0"/>
                <a:cs typeface="Times New Roman" pitchFamily="18" charset="0"/>
              </a:rPr>
              <a:t>WE THE PEOPLES OF THE UNITED NATIONS DETERMINED</a:t>
            </a:r>
            <a:endParaRPr lang="en-US" sz="2000" dirty="0">
              <a:solidFill>
                <a:schemeClr val="tx1"/>
              </a:solidFill>
              <a:latin typeface="Times New Roman" pitchFamily="18" charset="0"/>
              <a:cs typeface="Times New Roman" pitchFamily="18" charset="0"/>
            </a:endParaRPr>
          </a:p>
          <a:p>
            <a:pPr lvl="0"/>
            <a:r>
              <a:rPr lang="en-IN" sz="2000" dirty="0">
                <a:solidFill>
                  <a:schemeClr val="tx1"/>
                </a:solidFill>
                <a:latin typeface="Times New Roman" pitchFamily="18" charset="0"/>
                <a:cs typeface="Times New Roman" pitchFamily="18" charset="0"/>
              </a:rPr>
              <a:t>to save succeeding generations from the scourge of war, which twice in our lifetime has brought untold sorrow to mankind, and</a:t>
            </a:r>
            <a:endParaRPr lang="en-US" sz="2000" dirty="0">
              <a:solidFill>
                <a:schemeClr val="tx1"/>
              </a:solidFill>
              <a:latin typeface="Times New Roman" pitchFamily="18" charset="0"/>
              <a:cs typeface="Times New Roman" pitchFamily="18" charset="0"/>
            </a:endParaRPr>
          </a:p>
          <a:p>
            <a:pPr lvl="0"/>
            <a:r>
              <a:rPr lang="en-IN" sz="2000" dirty="0">
                <a:solidFill>
                  <a:schemeClr val="tx1"/>
                </a:solidFill>
                <a:latin typeface="Times New Roman" pitchFamily="18" charset="0"/>
                <a:cs typeface="Times New Roman" pitchFamily="18" charset="0"/>
              </a:rPr>
              <a:t>to reaffirm faith in fundamental human rights, in the dignity and worth of the human person, in the equal rights of men and women and of nations large and small, and</a:t>
            </a:r>
            <a:endParaRPr lang="en-US" sz="2000" dirty="0">
              <a:solidFill>
                <a:schemeClr val="tx1"/>
              </a:solidFill>
              <a:latin typeface="Times New Roman" pitchFamily="18" charset="0"/>
              <a:cs typeface="Times New Roman" pitchFamily="18" charset="0"/>
            </a:endParaRPr>
          </a:p>
          <a:p>
            <a:pPr lvl="0"/>
            <a:r>
              <a:rPr lang="en-IN" sz="2000" dirty="0">
                <a:solidFill>
                  <a:schemeClr val="tx1"/>
                </a:solidFill>
                <a:latin typeface="Times New Roman" pitchFamily="18" charset="0"/>
                <a:cs typeface="Times New Roman" pitchFamily="18" charset="0"/>
              </a:rPr>
              <a:t>to establish conditions under which justice and respect for the obligations arising from treaties and other sources of international law can be maintained, and</a:t>
            </a:r>
            <a:endParaRPr lang="en-US" sz="2000" dirty="0">
              <a:solidFill>
                <a:schemeClr val="tx1"/>
              </a:solidFill>
              <a:latin typeface="Times New Roman" pitchFamily="18" charset="0"/>
              <a:cs typeface="Times New Roman" pitchFamily="18" charset="0"/>
            </a:endParaRPr>
          </a:p>
          <a:p>
            <a:pPr lvl="0"/>
            <a:r>
              <a:rPr lang="en-IN" sz="2000" dirty="0">
                <a:solidFill>
                  <a:schemeClr val="tx1"/>
                </a:solidFill>
                <a:latin typeface="Times New Roman" pitchFamily="18" charset="0"/>
                <a:cs typeface="Times New Roman" pitchFamily="18" charset="0"/>
              </a:rPr>
              <a:t>to promote social progress and better standards of life in larger </a:t>
            </a:r>
            <a:r>
              <a:rPr lang="en-IN" sz="2000" dirty="0" smtClean="0">
                <a:solidFill>
                  <a:schemeClr val="tx1"/>
                </a:solidFill>
                <a:latin typeface="Times New Roman" pitchFamily="18" charset="0"/>
                <a:cs typeface="Times New Roman" pitchFamily="18" charset="0"/>
              </a:rPr>
              <a:t>freedom</a:t>
            </a: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mj-lt"/>
                <a:ea typeface="+mj-ea"/>
                <a:cs typeface="+mj-cs"/>
              </a:rPr>
              <a:t>UN Charter </a:t>
            </a:r>
            <a:endParaRPr lang="en-US" dirty="0"/>
          </a:p>
        </p:txBody>
      </p:sp>
      <p:sp>
        <p:nvSpPr>
          <p:cNvPr id="3" name="Content Placeholder 2"/>
          <p:cNvSpPr>
            <a:spLocks noGrp="1"/>
          </p:cNvSpPr>
          <p:nvPr>
            <p:ph idx="1"/>
          </p:nvPr>
        </p:nvSpPr>
        <p:spPr>
          <a:xfrm>
            <a:off x="381000" y="1676400"/>
            <a:ext cx="8458200" cy="5029200"/>
          </a:xfrm>
        </p:spPr>
        <p:txBody>
          <a:bodyPr/>
          <a:lstStyle/>
          <a:p>
            <a:pPr marL="0" indent="0">
              <a:buNone/>
            </a:pPr>
            <a:r>
              <a:rPr lang="en-IN" sz="1800" b="1" cap="all" dirty="0">
                <a:solidFill>
                  <a:schemeClr val="tx1"/>
                </a:solidFill>
                <a:latin typeface="Times New Roman" pitchFamily="18" charset="0"/>
                <a:cs typeface="Times New Roman" pitchFamily="18" charset="0"/>
              </a:rPr>
              <a:t>AND FOR THESE ENDS</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to practice tolerance and live together in peace with one another as good neighbours, and</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to unite our strength to maintain international peace and security, and</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to ensure, by the acceptance of principles and the institution of methods, that armed force shall not be used, save in the common interest, and</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to employ international machinery for the promotion of the economic and social advancement of all </a:t>
            </a:r>
            <a:r>
              <a:rPr lang="en-IN" sz="1800" dirty="0" smtClean="0">
                <a:solidFill>
                  <a:schemeClr val="tx1"/>
                </a:solidFill>
                <a:latin typeface="Times New Roman" pitchFamily="18" charset="0"/>
                <a:cs typeface="Times New Roman" pitchFamily="18" charset="0"/>
              </a:rPr>
              <a:t>peoples</a:t>
            </a:r>
          </a:p>
          <a:p>
            <a:pPr marL="0" lvl="0" indent="0">
              <a:buNone/>
            </a:pPr>
            <a:endParaRPr lang="en-IN" sz="1800" dirty="0" smtClean="0">
              <a:solidFill>
                <a:schemeClr val="tx1"/>
              </a:solidFill>
              <a:latin typeface="Times New Roman" pitchFamily="18" charset="0"/>
              <a:cs typeface="Times New Roman" pitchFamily="18" charset="0"/>
            </a:endParaRPr>
          </a:p>
          <a:p>
            <a:pPr marL="0" indent="0">
              <a:buNone/>
            </a:pPr>
            <a:r>
              <a:rPr lang="en-IN" sz="1800" b="1" cap="all" dirty="0">
                <a:solidFill>
                  <a:schemeClr val="tx1"/>
                </a:solidFill>
                <a:latin typeface="Times New Roman" pitchFamily="18" charset="0"/>
                <a:cs typeface="Times New Roman" pitchFamily="18" charset="0"/>
              </a:rPr>
              <a:t>HAVE RESOLVED TO COMBINE OUR EFFORTS TO ACCOMPLISH THESE AIMS</a:t>
            </a:r>
            <a:endParaRPr lang="en-US" sz="1800" dirty="0">
              <a:solidFill>
                <a:schemeClr val="tx1"/>
              </a:solidFill>
              <a:latin typeface="Times New Roman" pitchFamily="18" charset="0"/>
              <a:cs typeface="Times New Roman" pitchFamily="18" charset="0"/>
            </a:endParaRPr>
          </a:p>
          <a:p>
            <a:r>
              <a:rPr lang="en-IN" sz="1800" dirty="0">
                <a:solidFill>
                  <a:schemeClr val="tx1"/>
                </a:solidFill>
                <a:latin typeface="Times New Roman" pitchFamily="18" charset="0"/>
                <a:cs typeface="Times New Roman" pitchFamily="18" charset="0"/>
              </a:rPr>
              <a:t>Accordingly, our respective Governments, through representatives assembled in the city of San Francisco, who have exhibited their full powers found to be in good and due form, have agreed to the present Charter of the United Nations and do hereby establish an international organization to be known as the United Nations.</a:t>
            </a:r>
            <a:endParaRPr lang="en-US" sz="1800" dirty="0">
              <a:solidFill>
                <a:schemeClr val="tx1"/>
              </a:solidFill>
              <a:latin typeface="Times New Roman" pitchFamily="18" charset="0"/>
              <a:cs typeface="Times New Roman" pitchFamily="18" charset="0"/>
            </a:endParaRPr>
          </a:p>
          <a:p>
            <a:pPr lvl="0"/>
            <a:endParaRPr lang="en-US" sz="2000" dirty="0">
              <a:solidFill>
                <a:schemeClr val="tx1"/>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3468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553200" cy="1295400"/>
          </a:xfrm>
        </p:spPr>
        <p:txBody>
          <a:bodyPr/>
          <a:lstStyle/>
          <a:p>
            <a:r>
              <a:rPr lang="en-IN" sz="2800" b="1" cap="all" dirty="0">
                <a:solidFill>
                  <a:schemeClr val="bg1"/>
                </a:solidFill>
                <a:latin typeface="Times New Roman" pitchFamily="18" charset="0"/>
                <a:cs typeface="Times New Roman" pitchFamily="18" charset="0"/>
              </a:rPr>
              <a:t>CHAPTER I: PURPOSES AND PRINCIPLES</a:t>
            </a:r>
            <a:r>
              <a:rPr lang="en-US" dirty="0">
                <a:solidFill>
                  <a:schemeClr val="bg1"/>
                </a:solidFill>
                <a:latin typeface="+mj-lt"/>
                <a:ea typeface="+mj-ea"/>
                <a:cs typeface="+mj-cs"/>
              </a:rPr>
              <a:t/>
            </a:r>
            <a:br>
              <a:rPr lang="en-US" dirty="0">
                <a:solidFill>
                  <a:schemeClr val="bg1"/>
                </a:solidFill>
                <a:latin typeface="+mj-lt"/>
                <a:ea typeface="+mj-ea"/>
                <a:cs typeface="+mj-cs"/>
              </a:rPr>
            </a:br>
            <a:endParaRPr lang="en-US" dirty="0"/>
          </a:p>
        </p:txBody>
      </p:sp>
      <p:sp>
        <p:nvSpPr>
          <p:cNvPr id="3" name="Content Placeholder 2"/>
          <p:cNvSpPr>
            <a:spLocks noGrp="1"/>
          </p:cNvSpPr>
          <p:nvPr>
            <p:ph idx="1"/>
          </p:nvPr>
        </p:nvSpPr>
        <p:spPr>
          <a:xfrm>
            <a:off x="304800" y="1447800"/>
            <a:ext cx="8610600" cy="5257800"/>
          </a:xfrm>
        </p:spPr>
        <p:txBody>
          <a:bodyPr/>
          <a:lstStyle/>
          <a:p>
            <a:pPr marL="0" indent="0" algn="ctr">
              <a:buNone/>
            </a:pPr>
            <a:r>
              <a:rPr lang="en-IN" sz="2000" b="1" dirty="0">
                <a:solidFill>
                  <a:schemeClr val="tx1"/>
                </a:solidFill>
                <a:latin typeface="Times New Roman" pitchFamily="18" charset="0"/>
                <a:cs typeface="Times New Roman" pitchFamily="18" charset="0"/>
              </a:rPr>
              <a:t>Article 1</a:t>
            </a:r>
            <a:endParaRPr lang="en-US" sz="2000" dirty="0">
              <a:solidFill>
                <a:schemeClr val="tx1"/>
              </a:solidFill>
              <a:latin typeface="Times New Roman" pitchFamily="18" charset="0"/>
              <a:cs typeface="Times New Roman" pitchFamily="18" charset="0"/>
            </a:endParaRPr>
          </a:p>
          <a:p>
            <a:pPr marL="0" indent="0">
              <a:buNone/>
            </a:pPr>
            <a:r>
              <a:rPr lang="en-IN" sz="1800" b="1" dirty="0">
                <a:solidFill>
                  <a:schemeClr val="tx1"/>
                </a:solidFill>
                <a:latin typeface="Times New Roman" pitchFamily="18" charset="0"/>
                <a:cs typeface="Times New Roman" pitchFamily="18" charset="0"/>
              </a:rPr>
              <a:t>The Purposes of the United Nations are:</a:t>
            </a:r>
            <a:endParaRPr lang="en-US" sz="1800" b="1" dirty="0">
              <a:solidFill>
                <a:schemeClr val="tx1"/>
              </a:solidFill>
              <a:latin typeface="Times New Roman" pitchFamily="18" charset="0"/>
              <a:cs typeface="Times New Roman" pitchFamily="18" charset="0"/>
            </a:endParaRPr>
          </a:p>
          <a:p>
            <a:r>
              <a:rPr lang="en-IN" sz="1800" dirty="0">
                <a:solidFill>
                  <a:schemeClr val="tx1"/>
                </a:solidFill>
                <a:latin typeface="Times New Roman" pitchFamily="18" charset="0"/>
                <a:cs typeface="Times New Roman" pitchFamily="18" charset="0"/>
              </a:rPr>
              <a:t>To maintain international peace and security, and to that end: to take effective collective measures for the prevention and removal of threats to the peace, and for the suppression of acts of aggression or other breaches of the peace, and to bring </a:t>
            </a:r>
            <a:r>
              <a:rPr lang="en-IN" sz="1800" dirty="0" smtClean="0">
                <a:solidFill>
                  <a:schemeClr val="tx1"/>
                </a:solidFill>
                <a:latin typeface="Times New Roman" pitchFamily="18" charset="0"/>
                <a:cs typeface="Times New Roman" pitchFamily="18" charset="0"/>
              </a:rPr>
              <a:t>about </a:t>
            </a:r>
            <a:r>
              <a:rPr lang="en-IN" sz="1800" dirty="0">
                <a:solidFill>
                  <a:schemeClr val="tx1"/>
                </a:solidFill>
                <a:latin typeface="Times New Roman" pitchFamily="18" charset="0"/>
                <a:cs typeface="Times New Roman" pitchFamily="18" charset="0"/>
              </a:rPr>
              <a:t>by peaceful means, and in conformity with the principles of justice and international law, adjustment or settlement of international disputes or situations which might lead to a breach of the peace;</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To develop friendly relations among nations based on respect for the principle of equal rights and self-determination of peoples, and to take other appropriate measures to strengthen universal peace;</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To achieve international co-operation in solving international problems of an economic, social, cultural, or humanitarian character, and in promoting and encouraging respect for human rights and for fundamental freedoms for all without distinction as to race, sex, language, or religion; and</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To be a centre for harmonizing the actions of nations in the attainment of these common ends.</a:t>
            </a:r>
            <a:endParaRPr lang="en-US" sz="1800" dirty="0">
              <a:solidFill>
                <a:schemeClr val="tx1"/>
              </a:solidFill>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1788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813"/>
            <a:ext cx="6553200" cy="508000"/>
          </a:xfrm>
        </p:spPr>
        <p:txBody>
          <a:bodyPr/>
          <a:lstStyle/>
          <a:p>
            <a:r>
              <a:rPr lang="en-IN" sz="2800" b="1" cap="all" dirty="0" smtClean="0">
                <a:solidFill>
                  <a:schemeClr val="bg1"/>
                </a:solidFill>
                <a:latin typeface="Times New Roman" pitchFamily="18" charset="0"/>
                <a:cs typeface="Times New Roman" pitchFamily="18" charset="0"/>
              </a:rPr>
              <a:t>CHAPTER I: PURPOSES AND PRINCIPLES</a:t>
            </a:r>
            <a:endParaRPr lang="en-US" sz="2800" dirty="0"/>
          </a:p>
        </p:txBody>
      </p:sp>
      <p:sp>
        <p:nvSpPr>
          <p:cNvPr id="3" name="Content Placeholder 2"/>
          <p:cNvSpPr>
            <a:spLocks noGrp="1"/>
          </p:cNvSpPr>
          <p:nvPr>
            <p:ph idx="1"/>
          </p:nvPr>
        </p:nvSpPr>
        <p:spPr>
          <a:xfrm>
            <a:off x="76200" y="1433513"/>
            <a:ext cx="8991600" cy="5272087"/>
          </a:xfrm>
        </p:spPr>
        <p:txBody>
          <a:bodyPr/>
          <a:lstStyle/>
          <a:p>
            <a:pPr marL="0" indent="0" algn="ctr">
              <a:buNone/>
            </a:pPr>
            <a:r>
              <a:rPr lang="en-US" sz="1800" b="1" dirty="0" smtClean="0">
                <a:latin typeface="Times New Roman" pitchFamily="18" charset="0"/>
                <a:cs typeface="Times New Roman" pitchFamily="18" charset="0"/>
              </a:rPr>
              <a:t>Article 2</a:t>
            </a:r>
          </a:p>
          <a:p>
            <a:pPr marL="0" indent="0">
              <a:buNone/>
            </a:pPr>
            <a:r>
              <a:rPr lang="en-US" sz="1500" dirty="0" smtClean="0">
                <a:latin typeface="Times New Roman" pitchFamily="18" charset="0"/>
                <a:cs typeface="Times New Roman" pitchFamily="18" charset="0"/>
              </a:rPr>
              <a:t>The Organization and its Members, in pursuit of the Purposes stated in Article 1, shall act in accordance with the following Principles.</a:t>
            </a:r>
          </a:p>
          <a:p>
            <a:r>
              <a:rPr lang="en-US" sz="1500" dirty="0" smtClean="0">
                <a:latin typeface="Times New Roman" pitchFamily="18" charset="0"/>
                <a:cs typeface="Times New Roman" pitchFamily="18" charset="0"/>
              </a:rPr>
              <a:t>1. The Organization is based on the principle of the sovereign equality of all its Members.</a:t>
            </a:r>
          </a:p>
          <a:p>
            <a:r>
              <a:rPr lang="en-US" sz="1500" dirty="0" smtClean="0">
                <a:latin typeface="Times New Roman" pitchFamily="18" charset="0"/>
                <a:cs typeface="Times New Roman" pitchFamily="18" charset="0"/>
              </a:rPr>
              <a:t>2. All Members, in order to ensure to all of them the rights and benefits resulting from membership, shall fulfill in good faith the obligations assumed by them in accordance with the present Charter.</a:t>
            </a:r>
          </a:p>
          <a:p>
            <a:r>
              <a:rPr lang="en-US" sz="1500" dirty="0" smtClean="0">
                <a:latin typeface="Times New Roman" pitchFamily="18" charset="0"/>
                <a:cs typeface="Times New Roman" pitchFamily="18" charset="0"/>
              </a:rPr>
              <a:t>3. All Members shall settle their international disputes by peaceful means in such a manner that international peace and security, and justice, are not endangered.</a:t>
            </a:r>
          </a:p>
          <a:p>
            <a:r>
              <a:rPr lang="en-US" sz="1500" dirty="0" smtClean="0">
                <a:latin typeface="Times New Roman" pitchFamily="18" charset="0"/>
                <a:cs typeface="Times New Roman" pitchFamily="18" charset="0"/>
              </a:rPr>
              <a:t>4. All Members shall refrain in their international relations from the threat or use of force against the territorial integrity or political independence of any state, or in any other manner inconsistent with the Purposes of the United Nations.</a:t>
            </a:r>
          </a:p>
          <a:p>
            <a:r>
              <a:rPr lang="en-US" sz="1500" dirty="0" smtClean="0">
                <a:latin typeface="Times New Roman" pitchFamily="18" charset="0"/>
                <a:cs typeface="Times New Roman" pitchFamily="18" charset="0"/>
              </a:rPr>
              <a:t>5. All Members shall give the United Nations every assistance in any action it takes in accordance with the present Charter, and shall refrain from giving assistance to any state against which the United Nations is taking preventive or enforcement action.</a:t>
            </a:r>
          </a:p>
          <a:p>
            <a:r>
              <a:rPr lang="en-US" sz="1500" dirty="0" smtClean="0">
                <a:latin typeface="Times New Roman" pitchFamily="18" charset="0"/>
                <a:cs typeface="Times New Roman" pitchFamily="18" charset="0"/>
              </a:rPr>
              <a:t>6. The Organization shall ensure that states which are not Members of the United Nations act in accordance with these Principles so far as may be necessary for the maintenance of international peace and security.</a:t>
            </a:r>
          </a:p>
          <a:p>
            <a:r>
              <a:rPr lang="en-US" sz="1500" dirty="0" smtClean="0">
                <a:latin typeface="Times New Roman" pitchFamily="18" charset="0"/>
                <a:cs typeface="Times New Roman" pitchFamily="18" charset="0"/>
              </a:rPr>
              <a:t>7. Nothing contained in the present Charter shall authorize the United Nations to intervene in matters which are essentially within the domestic jurisdiction of any state or shall require the Members to submit such matters to settlement under the present Charter; but this principle shall not prejudice the application of enforcement measures under Chapter VII.</a:t>
            </a:r>
          </a:p>
          <a:p>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44609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553200" cy="838200"/>
          </a:xfrm>
        </p:spPr>
        <p:txBody>
          <a:bodyPr/>
          <a:lstStyle/>
          <a:p>
            <a:r>
              <a:rPr lang="en-IN" sz="2800" b="1" cap="all" dirty="0">
                <a:solidFill>
                  <a:schemeClr val="bg1"/>
                </a:solidFill>
                <a:latin typeface="Times New Roman" pitchFamily="18" charset="0"/>
                <a:cs typeface="Times New Roman" pitchFamily="18" charset="0"/>
              </a:rPr>
              <a:t>CHAPTER II: MEMBERSHIP</a:t>
            </a:r>
            <a:r>
              <a:rPr lang="en-US" dirty="0">
                <a:solidFill>
                  <a:schemeClr val="bg1"/>
                </a:solidFill>
                <a:latin typeface="+mj-lt"/>
                <a:ea typeface="+mj-ea"/>
                <a:cs typeface="+mj-cs"/>
              </a:rPr>
              <a:t/>
            </a:r>
            <a:br>
              <a:rPr lang="en-US" dirty="0">
                <a:solidFill>
                  <a:schemeClr val="bg1"/>
                </a:solidFill>
                <a:latin typeface="+mj-lt"/>
                <a:ea typeface="+mj-ea"/>
                <a:cs typeface="+mj-cs"/>
              </a:rPr>
            </a:br>
            <a:endParaRPr lang="en-US" dirty="0"/>
          </a:p>
        </p:txBody>
      </p:sp>
      <p:sp>
        <p:nvSpPr>
          <p:cNvPr id="3" name="Content Placeholder 2"/>
          <p:cNvSpPr>
            <a:spLocks noGrp="1"/>
          </p:cNvSpPr>
          <p:nvPr>
            <p:ph idx="1"/>
          </p:nvPr>
        </p:nvSpPr>
        <p:spPr>
          <a:xfrm>
            <a:off x="533400" y="1557338"/>
            <a:ext cx="8229600" cy="4967287"/>
          </a:xfrm>
        </p:spPr>
        <p:txBody>
          <a:bodyPr/>
          <a:lstStyle/>
          <a:p>
            <a:pPr marL="0" indent="0" algn="ctr">
              <a:buNone/>
            </a:pPr>
            <a:r>
              <a:rPr lang="en-IN" sz="1800" b="1" dirty="0">
                <a:solidFill>
                  <a:schemeClr val="tx1"/>
                </a:solidFill>
                <a:latin typeface="Times New Roman" pitchFamily="18" charset="0"/>
                <a:cs typeface="Times New Roman" pitchFamily="18" charset="0"/>
              </a:rPr>
              <a:t>Article 3</a:t>
            </a:r>
            <a:endParaRPr lang="en-US" sz="1800" dirty="0">
              <a:solidFill>
                <a:schemeClr val="tx1"/>
              </a:solidFill>
              <a:latin typeface="Times New Roman" pitchFamily="18" charset="0"/>
              <a:cs typeface="Times New Roman" pitchFamily="18" charset="0"/>
            </a:endParaRPr>
          </a:p>
          <a:p>
            <a:r>
              <a:rPr lang="en-IN" sz="1800" dirty="0">
                <a:solidFill>
                  <a:schemeClr val="tx1"/>
                </a:solidFill>
                <a:latin typeface="Times New Roman" pitchFamily="18" charset="0"/>
                <a:cs typeface="Times New Roman" pitchFamily="18" charset="0"/>
              </a:rPr>
              <a:t>The original Members of the United Nations shall be the states which, having participated in the United Nations Conference on International Organization at San Francisco, or having previously signed the Declaration by United Nations of 1 January 1942, sign the present Charter and ratify it in accordance with Article 110</a:t>
            </a:r>
            <a:r>
              <a:rPr lang="en-IN" sz="1800" dirty="0" smtClean="0">
                <a:solidFill>
                  <a:schemeClr val="tx1"/>
                </a:solidFill>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pPr marL="0" indent="0" algn="ctr">
              <a:buNone/>
            </a:pPr>
            <a:r>
              <a:rPr lang="en-IN" sz="1800" b="1" dirty="0" smtClean="0">
                <a:solidFill>
                  <a:schemeClr val="tx1"/>
                </a:solidFill>
                <a:latin typeface="Times New Roman" pitchFamily="18" charset="0"/>
                <a:cs typeface="Times New Roman" pitchFamily="18" charset="0"/>
              </a:rPr>
              <a:t>Article </a:t>
            </a:r>
            <a:r>
              <a:rPr lang="en-IN" sz="1800" b="1" dirty="0">
                <a:solidFill>
                  <a:schemeClr val="tx1"/>
                </a:solidFill>
                <a:latin typeface="Times New Roman" pitchFamily="18" charset="0"/>
                <a:cs typeface="Times New Roman" pitchFamily="18" charset="0"/>
              </a:rPr>
              <a:t>4</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Membership in the United Nations is open to all other peace-loving states which accept the obligations contained in the present Charter and, in the judgment of the Organization, are able and willing to carry out these obligations.</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The admission of any such state to membership in the United Nations will be effected by a decision of the General Assembly upon the recommendation of the Security Council.</a:t>
            </a:r>
            <a:endParaRPr lang="en-US" sz="1800" dirty="0">
              <a:solidFill>
                <a:schemeClr val="tx1"/>
              </a:solidFill>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0096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813"/>
            <a:ext cx="6553200" cy="508000"/>
          </a:xfrm>
        </p:spPr>
        <p:txBody>
          <a:bodyPr/>
          <a:lstStyle/>
          <a:p>
            <a:r>
              <a:rPr lang="en-IN" sz="2800" b="1" cap="all" dirty="0" smtClean="0">
                <a:solidFill>
                  <a:schemeClr val="bg1"/>
                </a:solidFill>
                <a:latin typeface="Times New Roman" pitchFamily="18" charset="0"/>
                <a:cs typeface="Times New Roman" pitchFamily="18" charset="0"/>
              </a:rPr>
              <a:t>CHAPTER II: MEMBERSHIP</a:t>
            </a:r>
            <a:endParaRPr lang="en-US" sz="2800" dirty="0"/>
          </a:p>
        </p:txBody>
      </p:sp>
      <p:sp>
        <p:nvSpPr>
          <p:cNvPr id="3" name="Content Placeholder 2"/>
          <p:cNvSpPr>
            <a:spLocks noGrp="1"/>
          </p:cNvSpPr>
          <p:nvPr>
            <p:ph idx="1"/>
          </p:nvPr>
        </p:nvSpPr>
        <p:spPr>
          <a:xfrm>
            <a:off x="457200" y="1557338"/>
            <a:ext cx="8305800" cy="4967287"/>
          </a:xfrm>
        </p:spPr>
        <p:txBody>
          <a:bodyPr/>
          <a:lstStyle/>
          <a:p>
            <a:pPr marL="0" indent="0" algn="ctr">
              <a:buNone/>
            </a:pPr>
            <a:r>
              <a:rPr lang="en-IN" sz="1800" b="1" dirty="0">
                <a:solidFill>
                  <a:schemeClr val="tx1"/>
                </a:solidFill>
                <a:latin typeface="Times New Roman" pitchFamily="18" charset="0"/>
                <a:cs typeface="Times New Roman" pitchFamily="18" charset="0"/>
              </a:rPr>
              <a:t>Article 5</a:t>
            </a:r>
            <a:endParaRPr lang="en-US" sz="1800" dirty="0">
              <a:solidFill>
                <a:schemeClr val="tx1"/>
              </a:solidFill>
              <a:latin typeface="Times New Roman" pitchFamily="18" charset="0"/>
              <a:cs typeface="Times New Roman" pitchFamily="18" charset="0"/>
            </a:endParaRPr>
          </a:p>
          <a:p>
            <a:r>
              <a:rPr lang="en-IN" sz="1800" dirty="0">
                <a:solidFill>
                  <a:schemeClr val="tx1"/>
                </a:solidFill>
                <a:latin typeface="Times New Roman" pitchFamily="18" charset="0"/>
                <a:cs typeface="Times New Roman" pitchFamily="18" charset="0"/>
              </a:rPr>
              <a:t>A Member of the United Nations against which preventive or enforcement action has been taken by the Security Council may be suspended from the exercise of the rights and privileges of membership by the General Assembly upon the recommendation of the Security Council. The exercise of these rights and privileges may be restored by the Security Council</a:t>
            </a:r>
            <a:r>
              <a:rPr lang="en-IN" sz="1800" dirty="0" smtClean="0">
                <a:solidFill>
                  <a:schemeClr val="tx1"/>
                </a:solidFill>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pPr marL="0" indent="0" algn="ctr">
              <a:buNone/>
            </a:pPr>
            <a:r>
              <a:rPr lang="en-IN" sz="1800" b="1" dirty="0">
                <a:solidFill>
                  <a:schemeClr val="tx1"/>
                </a:solidFill>
                <a:latin typeface="Times New Roman" pitchFamily="18" charset="0"/>
                <a:cs typeface="Times New Roman" pitchFamily="18" charset="0"/>
              </a:rPr>
              <a:t>Article 6</a:t>
            </a:r>
            <a:endParaRPr lang="en-US" sz="1800" dirty="0">
              <a:solidFill>
                <a:schemeClr val="tx1"/>
              </a:solidFill>
              <a:latin typeface="Times New Roman" pitchFamily="18" charset="0"/>
              <a:cs typeface="Times New Roman" pitchFamily="18" charset="0"/>
            </a:endParaRPr>
          </a:p>
          <a:p>
            <a:r>
              <a:rPr lang="en-IN" sz="1800" dirty="0">
                <a:solidFill>
                  <a:schemeClr val="tx1"/>
                </a:solidFill>
                <a:latin typeface="Times New Roman" pitchFamily="18" charset="0"/>
                <a:cs typeface="Times New Roman" pitchFamily="18" charset="0"/>
              </a:rPr>
              <a:t>A Member of the United Nations which has persistently violated the Principles contained in the present Charter may be expelled from the Organization by the General Assembly upon the recommendation of the Security Council.</a:t>
            </a:r>
            <a:endParaRPr lang="en-US" sz="1800" dirty="0">
              <a:solidFill>
                <a:schemeClr val="tx1"/>
              </a:solidFill>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8404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1"/>
            <a:ext cx="6553200" cy="1066800"/>
          </a:xfrm>
        </p:spPr>
        <p:txBody>
          <a:bodyPr/>
          <a:lstStyle/>
          <a:p>
            <a:r>
              <a:rPr lang="en-IN" sz="2800" b="1" cap="all" dirty="0">
                <a:solidFill>
                  <a:schemeClr val="bg1"/>
                </a:solidFill>
                <a:latin typeface="Times New Roman" pitchFamily="18" charset="0"/>
                <a:cs typeface="Times New Roman" pitchFamily="18" charset="0"/>
              </a:rPr>
              <a:t>CHAPTER III: ORGANS</a:t>
            </a:r>
            <a:r>
              <a:rPr lang="en-US" dirty="0">
                <a:solidFill>
                  <a:schemeClr val="bg1"/>
                </a:solidFill>
                <a:latin typeface="+mj-lt"/>
                <a:ea typeface="+mj-ea"/>
                <a:cs typeface="+mj-cs"/>
              </a:rPr>
              <a:t/>
            </a:r>
            <a:br>
              <a:rPr lang="en-US" dirty="0">
                <a:solidFill>
                  <a:schemeClr val="bg1"/>
                </a:solidFill>
                <a:latin typeface="+mj-lt"/>
                <a:ea typeface="+mj-ea"/>
                <a:cs typeface="+mj-cs"/>
              </a:rPr>
            </a:br>
            <a:endParaRPr lang="en-US" dirty="0"/>
          </a:p>
        </p:txBody>
      </p:sp>
      <p:sp>
        <p:nvSpPr>
          <p:cNvPr id="3" name="Content Placeholder 2"/>
          <p:cNvSpPr>
            <a:spLocks noGrp="1"/>
          </p:cNvSpPr>
          <p:nvPr>
            <p:ph idx="1"/>
          </p:nvPr>
        </p:nvSpPr>
        <p:spPr>
          <a:xfrm>
            <a:off x="381000" y="1557338"/>
            <a:ext cx="8458200" cy="4967287"/>
          </a:xfrm>
        </p:spPr>
        <p:txBody>
          <a:bodyPr/>
          <a:lstStyle/>
          <a:p>
            <a:pPr marL="0" indent="0" algn="ctr">
              <a:buNone/>
            </a:pPr>
            <a:r>
              <a:rPr lang="en-IN" sz="1800" b="1" dirty="0">
                <a:solidFill>
                  <a:schemeClr val="tx1"/>
                </a:solidFill>
                <a:latin typeface="Times New Roman" pitchFamily="18" charset="0"/>
                <a:cs typeface="Times New Roman" pitchFamily="18" charset="0"/>
              </a:rPr>
              <a:t>Article 7</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There are established as principal organs of the United Nations: a General Assembly, a Security Council, an Economic and Social Council, a Trusteeship Council, an International Court of Justice and a Secretariat.</a:t>
            </a:r>
            <a:endParaRPr lang="en-US" sz="1800" dirty="0">
              <a:solidFill>
                <a:schemeClr val="tx1"/>
              </a:solidFill>
              <a:latin typeface="Times New Roman" pitchFamily="18" charset="0"/>
              <a:cs typeface="Times New Roman" pitchFamily="18" charset="0"/>
            </a:endParaRPr>
          </a:p>
          <a:p>
            <a:pPr lvl="0"/>
            <a:r>
              <a:rPr lang="en-IN" sz="1800" dirty="0">
                <a:solidFill>
                  <a:schemeClr val="tx1"/>
                </a:solidFill>
                <a:latin typeface="Times New Roman" pitchFamily="18" charset="0"/>
                <a:cs typeface="Times New Roman" pitchFamily="18" charset="0"/>
              </a:rPr>
              <a:t>Such subsidiary organs as may be found necessary may be established in accordance with the present Charter.</a:t>
            </a:r>
            <a:endParaRPr lang="en-US" sz="1800" dirty="0">
              <a:solidFill>
                <a:schemeClr val="tx1"/>
              </a:solidFill>
              <a:latin typeface="Times New Roman" pitchFamily="18" charset="0"/>
              <a:cs typeface="Times New Roman" pitchFamily="18" charset="0"/>
            </a:endParaRPr>
          </a:p>
          <a:p>
            <a:endParaRPr lang="en-US" dirty="0" smtClean="0"/>
          </a:p>
          <a:p>
            <a:endParaRPr lang="en-US" dirty="0"/>
          </a:p>
          <a:p>
            <a:pPr marL="0" indent="0" algn="ctr">
              <a:buNone/>
            </a:pPr>
            <a:r>
              <a:rPr lang="en-IN" sz="1800" b="1" dirty="0">
                <a:solidFill>
                  <a:schemeClr val="tx1"/>
                </a:solidFill>
                <a:latin typeface="Times New Roman" pitchFamily="18" charset="0"/>
                <a:cs typeface="Times New Roman" pitchFamily="18" charset="0"/>
              </a:rPr>
              <a:t>Article 8</a:t>
            </a:r>
            <a:endParaRPr lang="en-US" sz="1800" dirty="0">
              <a:solidFill>
                <a:schemeClr val="tx1"/>
              </a:solidFill>
              <a:latin typeface="Times New Roman" pitchFamily="18" charset="0"/>
              <a:cs typeface="Times New Roman" pitchFamily="18" charset="0"/>
            </a:endParaRPr>
          </a:p>
          <a:p>
            <a:r>
              <a:rPr lang="en-IN" sz="1800" dirty="0">
                <a:solidFill>
                  <a:schemeClr val="tx1"/>
                </a:solidFill>
                <a:latin typeface="Times New Roman" pitchFamily="18" charset="0"/>
                <a:cs typeface="Times New Roman" pitchFamily="18" charset="0"/>
              </a:rPr>
              <a:t>The United Nations shall place no restrictions on the eligibility of men and women to participate in any capacity and under conditions of equality in its principal and subsidiary organs.</a:t>
            </a:r>
            <a:endParaRPr lang="en-US" sz="1800"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91660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88913"/>
            <a:ext cx="6911975" cy="719137"/>
          </a:xfrm>
        </p:spPr>
        <p:txBody>
          <a:bodyPr/>
          <a:lstStyle/>
          <a:p>
            <a:endParaRPr lang="en-US" b="1">
              <a:solidFill>
                <a:schemeClr val="tx1"/>
              </a:solidFill>
            </a:endParaRPr>
          </a:p>
        </p:txBody>
      </p:sp>
      <p:sp>
        <p:nvSpPr>
          <p:cNvPr id="277507" name="Rectangle 3"/>
          <p:cNvSpPr>
            <a:spLocks noGrp="1" noChangeArrowheads="1"/>
          </p:cNvSpPr>
          <p:nvPr>
            <p:ph type="body" idx="1"/>
          </p:nvPr>
        </p:nvSpPr>
        <p:spPr>
          <a:xfrm>
            <a:off x="1908175" y="982663"/>
            <a:ext cx="6911975" cy="5686425"/>
          </a:xfrm>
        </p:spPr>
        <p:txBody>
          <a:bodyPr/>
          <a:lstStyle/>
          <a:p>
            <a:endParaRPr lang="en-US" dirty="0"/>
          </a:p>
        </p:txBody>
      </p:sp>
      <p:pic>
        <p:nvPicPr>
          <p:cNvPr id="277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0"/>
            <a:ext cx="7391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template">
  <a:themeElements>
    <a:clrScheme name="template 7">
      <a:dk1>
        <a:srgbClr val="4D4D4D"/>
      </a:dk1>
      <a:lt1>
        <a:srgbClr val="FFFFFF"/>
      </a:lt1>
      <a:dk2>
        <a:srgbClr val="4D4D4D"/>
      </a:dk2>
      <a:lt2>
        <a:srgbClr val="3866A0"/>
      </a:lt2>
      <a:accent1>
        <a:srgbClr val="3D70AA"/>
      </a:accent1>
      <a:accent2>
        <a:srgbClr val="5B92C2"/>
      </a:accent2>
      <a:accent3>
        <a:srgbClr val="FFFFFF"/>
      </a:accent3>
      <a:accent4>
        <a:srgbClr val="404040"/>
      </a:accent4>
      <a:accent5>
        <a:srgbClr val="AFBBD2"/>
      </a:accent5>
      <a:accent6>
        <a:srgbClr val="5284B0"/>
      </a:accent6>
      <a:hlink>
        <a:srgbClr val="8AB3D1"/>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057D6"/>
        </a:lt2>
        <a:accent1>
          <a:srgbClr val="3D99F0"/>
        </a:accent1>
        <a:accent2>
          <a:srgbClr val="1280E4"/>
        </a:accent2>
        <a:accent3>
          <a:srgbClr val="FFFFFF"/>
        </a:accent3>
        <a:accent4>
          <a:srgbClr val="404040"/>
        </a:accent4>
        <a:accent5>
          <a:srgbClr val="AFCAF6"/>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1D47B2"/>
        </a:lt2>
        <a:accent1>
          <a:srgbClr val="4880D6"/>
        </a:accent1>
        <a:accent2>
          <a:srgbClr val="7FACE4"/>
        </a:accent2>
        <a:accent3>
          <a:srgbClr val="FFFFFF"/>
        </a:accent3>
        <a:accent4>
          <a:srgbClr val="404040"/>
        </a:accent4>
        <a:accent5>
          <a:srgbClr val="B1C0E8"/>
        </a:accent5>
        <a:accent6>
          <a:srgbClr val="729BCF"/>
        </a:accent6>
        <a:hlink>
          <a:srgbClr val="A3C4F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3866A0"/>
        </a:lt2>
        <a:accent1>
          <a:srgbClr val="3D70AA"/>
        </a:accent1>
        <a:accent2>
          <a:srgbClr val="5B92C2"/>
        </a:accent2>
        <a:accent3>
          <a:srgbClr val="FFFFFF"/>
        </a:accent3>
        <a:accent4>
          <a:srgbClr val="404040"/>
        </a:accent4>
        <a:accent5>
          <a:srgbClr val="AFBBD2"/>
        </a:accent5>
        <a:accent6>
          <a:srgbClr val="5284B0"/>
        </a:accent6>
        <a:hlink>
          <a:srgbClr val="8AB3D1"/>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28</TotalTime>
  <Words>1086</Words>
  <Application>Microsoft Office PowerPoint</Application>
  <PresentationFormat>On-screen Show (4:3)</PresentationFormat>
  <Paragraphs>60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template</vt:lpstr>
      <vt:lpstr>United Nations</vt:lpstr>
      <vt:lpstr>UN Charter </vt:lpstr>
      <vt:lpstr>UN Charter </vt:lpstr>
      <vt:lpstr>CHAPTER I: PURPOSES AND PRINCIPLES </vt:lpstr>
      <vt:lpstr>CHAPTER I: PURPOSES AND PRINCIPLES</vt:lpstr>
      <vt:lpstr>CHAPTER II: MEMBERSHIP </vt:lpstr>
      <vt:lpstr>CHAPTER II: MEMBERSHIP</vt:lpstr>
      <vt:lpstr>CHAPTER III: ORGANS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Nations</dc:title>
  <dc:creator>ANJAN</dc:creator>
  <cp:lastModifiedBy>khokon</cp:lastModifiedBy>
  <cp:revision>8</cp:revision>
  <dcterms:created xsi:type="dcterms:W3CDTF">2020-04-28T10:04:27Z</dcterms:created>
  <dcterms:modified xsi:type="dcterms:W3CDTF">2020-04-28T13:11:54Z</dcterms:modified>
</cp:coreProperties>
</file>