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7ED0C08-A714-4C05-9504-6C363CFEF841}" type="datetimeFigureOut">
              <a:rPr lang="en-IN" smtClean="0"/>
              <a:t>26-10-2021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9CF9E4D-58C3-4C76-A1C5-1012FA8C2C8E}" type="slidenum">
              <a:rPr lang="en-IN" smtClean="0"/>
              <a:t>‹#›</a:t>
            </a:fld>
            <a:endParaRPr lang="en-IN" dirty="0"/>
          </a:p>
        </p:txBody>
      </p:sp>
    </p:spTree>
    <p:extLst>
      <p:ext uri="{BB962C8B-B14F-4D97-AF65-F5344CB8AC3E}">
        <p14:creationId xmlns:p14="http://schemas.microsoft.com/office/powerpoint/2010/main" val="1631264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ED0C08-A714-4C05-9504-6C363CFEF841}" type="datetimeFigureOut">
              <a:rPr lang="en-IN" smtClean="0"/>
              <a:t>26-10-2021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9CF9E4D-58C3-4C76-A1C5-1012FA8C2C8E}" type="slidenum">
              <a:rPr lang="en-IN" smtClean="0"/>
              <a:t>‹#›</a:t>
            </a:fld>
            <a:endParaRPr lang="en-IN" dirty="0"/>
          </a:p>
        </p:txBody>
      </p:sp>
    </p:spTree>
    <p:extLst>
      <p:ext uri="{BB962C8B-B14F-4D97-AF65-F5344CB8AC3E}">
        <p14:creationId xmlns:p14="http://schemas.microsoft.com/office/powerpoint/2010/main" val="832444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ED0C08-A714-4C05-9504-6C363CFEF841}" type="datetimeFigureOut">
              <a:rPr lang="en-IN" smtClean="0"/>
              <a:t>26-10-2021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9CF9E4D-58C3-4C76-A1C5-1012FA8C2C8E}" type="slidenum">
              <a:rPr lang="en-IN" smtClean="0"/>
              <a:t>‹#›</a:t>
            </a:fld>
            <a:endParaRPr lang="en-IN" dirty="0"/>
          </a:p>
        </p:txBody>
      </p:sp>
    </p:spTree>
    <p:extLst>
      <p:ext uri="{BB962C8B-B14F-4D97-AF65-F5344CB8AC3E}">
        <p14:creationId xmlns:p14="http://schemas.microsoft.com/office/powerpoint/2010/main" val="60663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ED0C08-A714-4C05-9504-6C363CFEF841}" type="datetimeFigureOut">
              <a:rPr lang="en-IN" smtClean="0"/>
              <a:t>26-10-2021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9CF9E4D-58C3-4C76-A1C5-1012FA8C2C8E}" type="slidenum">
              <a:rPr lang="en-IN" smtClean="0"/>
              <a:t>‹#›</a:t>
            </a:fld>
            <a:endParaRPr lang="en-IN" dirty="0"/>
          </a:p>
        </p:txBody>
      </p:sp>
    </p:spTree>
    <p:extLst>
      <p:ext uri="{BB962C8B-B14F-4D97-AF65-F5344CB8AC3E}">
        <p14:creationId xmlns:p14="http://schemas.microsoft.com/office/powerpoint/2010/main" val="426737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ED0C08-A714-4C05-9504-6C363CFEF841}" type="datetimeFigureOut">
              <a:rPr lang="en-IN" smtClean="0"/>
              <a:t>26-10-2021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9CF9E4D-58C3-4C76-A1C5-1012FA8C2C8E}" type="slidenum">
              <a:rPr lang="en-IN" smtClean="0"/>
              <a:t>‹#›</a:t>
            </a:fld>
            <a:endParaRPr lang="en-IN" dirty="0"/>
          </a:p>
        </p:txBody>
      </p:sp>
    </p:spTree>
    <p:extLst>
      <p:ext uri="{BB962C8B-B14F-4D97-AF65-F5344CB8AC3E}">
        <p14:creationId xmlns:p14="http://schemas.microsoft.com/office/powerpoint/2010/main" val="265337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7ED0C08-A714-4C05-9504-6C363CFEF841}" type="datetimeFigureOut">
              <a:rPr lang="en-IN" smtClean="0"/>
              <a:t>26-10-2021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9CF9E4D-58C3-4C76-A1C5-1012FA8C2C8E}" type="slidenum">
              <a:rPr lang="en-IN" smtClean="0"/>
              <a:t>‹#›</a:t>
            </a:fld>
            <a:endParaRPr lang="en-IN" dirty="0"/>
          </a:p>
        </p:txBody>
      </p:sp>
    </p:spTree>
    <p:extLst>
      <p:ext uri="{BB962C8B-B14F-4D97-AF65-F5344CB8AC3E}">
        <p14:creationId xmlns:p14="http://schemas.microsoft.com/office/powerpoint/2010/main" val="235599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7ED0C08-A714-4C05-9504-6C363CFEF841}" type="datetimeFigureOut">
              <a:rPr lang="en-IN" smtClean="0"/>
              <a:t>26-10-2021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9CF9E4D-58C3-4C76-A1C5-1012FA8C2C8E}" type="slidenum">
              <a:rPr lang="en-IN" smtClean="0"/>
              <a:t>‹#›</a:t>
            </a:fld>
            <a:endParaRPr lang="en-IN" dirty="0"/>
          </a:p>
        </p:txBody>
      </p:sp>
    </p:spTree>
    <p:extLst>
      <p:ext uri="{BB962C8B-B14F-4D97-AF65-F5344CB8AC3E}">
        <p14:creationId xmlns:p14="http://schemas.microsoft.com/office/powerpoint/2010/main" val="191693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7ED0C08-A714-4C05-9504-6C363CFEF841}" type="datetimeFigureOut">
              <a:rPr lang="en-IN" smtClean="0"/>
              <a:t>26-10-2021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9CF9E4D-58C3-4C76-A1C5-1012FA8C2C8E}" type="slidenum">
              <a:rPr lang="en-IN" smtClean="0"/>
              <a:t>‹#›</a:t>
            </a:fld>
            <a:endParaRPr lang="en-IN" dirty="0"/>
          </a:p>
        </p:txBody>
      </p:sp>
    </p:spTree>
    <p:extLst>
      <p:ext uri="{BB962C8B-B14F-4D97-AF65-F5344CB8AC3E}">
        <p14:creationId xmlns:p14="http://schemas.microsoft.com/office/powerpoint/2010/main" val="183105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D0C08-A714-4C05-9504-6C363CFEF841}" type="datetimeFigureOut">
              <a:rPr lang="en-IN" smtClean="0"/>
              <a:t>26-10-2021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9CF9E4D-58C3-4C76-A1C5-1012FA8C2C8E}" type="slidenum">
              <a:rPr lang="en-IN" smtClean="0"/>
              <a:t>‹#›</a:t>
            </a:fld>
            <a:endParaRPr lang="en-IN" dirty="0"/>
          </a:p>
        </p:txBody>
      </p:sp>
    </p:spTree>
    <p:extLst>
      <p:ext uri="{BB962C8B-B14F-4D97-AF65-F5344CB8AC3E}">
        <p14:creationId xmlns:p14="http://schemas.microsoft.com/office/powerpoint/2010/main" val="146842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D0C08-A714-4C05-9504-6C363CFEF841}" type="datetimeFigureOut">
              <a:rPr lang="en-IN" smtClean="0"/>
              <a:t>26-10-2021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9CF9E4D-58C3-4C76-A1C5-1012FA8C2C8E}" type="slidenum">
              <a:rPr lang="en-IN" smtClean="0"/>
              <a:t>‹#›</a:t>
            </a:fld>
            <a:endParaRPr lang="en-IN" dirty="0"/>
          </a:p>
        </p:txBody>
      </p:sp>
    </p:spTree>
    <p:extLst>
      <p:ext uri="{BB962C8B-B14F-4D97-AF65-F5344CB8AC3E}">
        <p14:creationId xmlns:p14="http://schemas.microsoft.com/office/powerpoint/2010/main" val="83713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D0C08-A714-4C05-9504-6C363CFEF841}" type="datetimeFigureOut">
              <a:rPr lang="en-IN" smtClean="0"/>
              <a:t>26-10-2021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9CF9E4D-58C3-4C76-A1C5-1012FA8C2C8E}" type="slidenum">
              <a:rPr lang="en-IN" smtClean="0"/>
              <a:t>‹#›</a:t>
            </a:fld>
            <a:endParaRPr lang="en-IN" dirty="0"/>
          </a:p>
        </p:txBody>
      </p:sp>
    </p:spTree>
    <p:extLst>
      <p:ext uri="{BB962C8B-B14F-4D97-AF65-F5344CB8AC3E}">
        <p14:creationId xmlns:p14="http://schemas.microsoft.com/office/powerpoint/2010/main" val="206732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D0C08-A714-4C05-9504-6C363CFEF841}" type="datetimeFigureOut">
              <a:rPr lang="en-IN" smtClean="0"/>
              <a:t>26-10-2021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F9E4D-58C3-4C76-A1C5-1012FA8C2C8E}" type="slidenum">
              <a:rPr lang="en-IN" smtClean="0"/>
              <a:t>‹#›</a:t>
            </a:fld>
            <a:endParaRPr lang="en-IN" dirty="0"/>
          </a:p>
        </p:txBody>
      </p:sp>
    </p:spTree>
    <p:extLst>
      <p:ext uri="{BB962C8B-B14F-4D97-AF65-F5344CB8AC3E}">
        <p14:creationId xmlns:p14="http://schemas.microsoft.com/office/powerpoint/2010/main" val="253975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houghtco.com/abortion-on-demand-352823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houghtco.com/intersectionality-definition-3026353" TargetMode="External"/><Relationship Id="rId2" Type="http://schemas.openxmlformats.org/officeDocument/2006/relationships/hyperlink" Target="https://www.washingtonpost.com/national/south-dakota-house-passes-bill-restricting-medical-treatments-for-transgender-youth/2020/01/29/8578b550-413d-11ea-b503-2b077c436617_story.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houghtco.com/shulamith-firestone-biography-3528984" TargetMode="External"/><Relationship Id="rId2" Type="http://schemas.openxmlformats.org/officeDocument/2006/relationships/hyperlink" Target="https://www.thoughtco.com/mary-daly-352907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britannica.com/topic/woman-suffrage" TargetMode="External"/><Relationship Id="rId3" Type="http://schemas.openxmlformats.org/officeDocument/2006/relationships/hyperlink" Target="https://www.merriam-webster.com/dictionary/manifested" TargetMode="External"/><Relationship Id="rId7" Type="http://schemas.openxmlformats.org/officeDocument/2006/relationships/hyperlink" Target="https://www.britannica.com/topic/property-legal-concept" TargetMode="External"/><Relationship Id="rId2" Type="http://schemas.openxmlformats.org/officeDocument/2006/relationships/hyperlink" Target="https://www.britannica.com/topic/equality-human-rights" TargetMode="External"/><Relationship Id="rId1" Type="http://schemas.openxmlformats.org/officeDocument/2006/relationships/slideLayout" Target="../slideLayouts/slideLayout2.xml"/><Relationship Id="rId6" Type="http://schemas.openxmlformats.org/officeDocument/2006/relationships/hyperlink" Target="https://www.merriam-webster.com/dictionary/medieval" TargetMode="External"/><Relationship Id="rId5" Type="http://schemas.openxmlformats.org/officeDocument/2006/relationships/hyperlink" Target="https://www.britannica.com/topic/women" TargetMode="External"/><Relationship Id="rId4" Type="http://schemas.openxmlformats.org/officeDocument/2006/relationships/hyperlink" Target="https://www.britannica.com/event/womens-move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houghtco.com/socialist-feminism-womens-history-definition-352898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houghtco.com/redstockings-womens-liberation-group-352898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rgbClr val="002060"/>
                </a:solidFill>
              </a:rPr>
              <a:t>FEMINISM</a:t>
            </a:r>
            <a:br>
              <a:rPr lang="en-IN" b="1" dirty="0" smtClean="0">
                <a:solidFill>
                  <a:srgbClr val="002060"/>
                </a:solidFill>
              </a:rPr>
            </a:br>
            <a:endParaRPr lang="en-IN" dirty="0"/>
          </a:p>
        </p:txBody>
      </p:sp>
      <p:sp>
        <p:nvSpPr>
          <p:cNvPr id="3" name="Subtitle 2"/>
          <p:cNvSpPr>
            <a:spLocks noGrp="1"/>
          </p:cNvSpPr>
          <p:nvPr>
            <p:ph type="subTitle" idx="1"/>
          </p:nvPr>
        </p:nvSpPr>
        <p:spPr/>
        <p:txBody>
          <a:bodyPr>
            <a:normAutofit lnSpcReduction="10000"/>
          </a:bodyPr>
          <a:lstStyle/>
          <a:p>
            <a:r>
              <a:rPr lang="en-IN" b="1" dirty="0" smtClean="0">
                <a:solidFill>
                  <a:srgbClr val="00B050"/>
                </a:solidFill>
                <a:latin typeface="Aharoni" panose="02010803020104030203" pitchFamily="2" charset="-79"/>
                <a:cs typeface="Aharoni" panose="02010803020104030203" pitchFamily="2" charset="-79"/>
              </a:rPr>
              <a:t>DR. DEBJANI GHOSAL</a:t>
            </a:r>
          </a:p>
          <a:p>
            <a:r>
              <a:rPr lang="en-IN" b="1" dirty="0" smtClean="0">
                <a:solidFill>
                  <a:srgbClr val="00B050"/>
                </a:solidFill>
                <a:latin typeface="Aharoni" panose="02010803020104030203" pitchFamily="2" charset="-79"/>
                <a:cs typeface="Aharoni" panose="02010803020104030203" pitchFamily="2" charset="-79"/>
              </a:rPr>
              <a:t>ASSISTANT PROFESSOR</a:t>
            </a:r>
          </a:p>
          <a:p>
            <a:r>
              <a:rPr lang="en-IN" b="1" dirty="0" smtClean="0">
                <a:solidFill>
                  <a:srgbClr val="00B050"/>
                </a:solidFill>
                <a:latin typeface="Aharoni" panose="02010803020104030203" pitchFamily="2" charset="-79"/>
                <a:cs typeface="Aharoni" panose="02010803020104030203" pitchFamily="2" charset="-79"/>
              </a:rPr>
              <a:t>DEPARTMENT OF POLITICAL SCIENCE</a:t>
            </a:r>
          </a:p>
          <a:p>
            <a:r>
              <a:rPr lang="en-IN" b="1" dirty="0" smtClean="0">
                <a:solidFill>
                  <a:srgbClr val="00B050"/>
                </a:solidFill>
                <a:latin typeface="Aharoni" panose="02010803020104030203" pitchFamily="2" charset="-79"/>
                <a:cs typeface="Aharoni" panose="02010803020104030203" pitchFamily="2" charset="-79"/>
              </a:rPr>
              <a:t>SURENDRANATH COLLEGE</a:t>
            </a:r>
          </a:p>
          <a:p>
            <a:endParaRPr lang="en-IN" dirty="0"/>
          </a:p>
        </p:txBody>
      </p:sp>
    </p:spTree>
    <p:extLst>
      <p:ext uri="{BB962C8B-B14F-4D97-AF65-F5344CB8AC3E}">
        <p14:creationId xmlns:p14="http://schemas.microsoft.com/office/powerpoint/2010/main" val="306859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Key Issues and Tactics</a:t>
            </a:r>
            <a:r>
              <a:rPr lang="en-IN" b="1" dirty="0" smtClean="0">
                <a:solidFill>
                  <a:srgbClr val="0070C0"/>
                </a:solidFill>
              </a:rPr>
              <a:t/>
            </a:r>
            <a:br>
              <a:rPr lang="en-IN" b="1" dirty="0" smtClean="0">
                <a:solidFill>
                  <a:srgbClr val="0070C0"/>
                </a:solidFill>
              </a:rPr>
            </a:br>
            <a:endParaRPr lang="en-IN" dirty="0">
              <a:solidFill>
                <a:srgbClr val="0070C0"/>
              </a:solidFill>
            </a:endParaRPr>
          </a:p>
        </p:txBody>
      </p:sp>
      <p:sp>
        <p:nvSpPr>
          <p:cNvPr id="3" name="Content Placeholder 2"/>
          <p:cNvSpPr>
            <a:spLocks noGrp="1"/>
          </p:cNvSpPr>
          <p:nvPr>
            <p:ph idx="1"/>
          </p:nvPr>
        </p:nvSpPr>
        <p:spPr/>
        <p:txBody>
          <a:bodyPr>
            <a:normAutofit fontScale="70000" lnSpcReduction="20000"/>
          </a:bodyPr>
          <a:lstStyle/>
          <a:p>
            <a:pPr marL="0" indent="0" fontAlgn="base">
              <a:buNone/>
            </a:pPr>
            <a:endParaRPr lang="en-IN" b="1" dirty="0"/>
          </a:p>
          <a:p>
            <a:pPr algn="just" fontAlgn="base"/>
            <a:r>
              <a:rPr lang="en-IN" b="1" dirty="0">
                <a:solidFill>
                  <a:srgbClr val="0070C0"/>
                </a:solidFill>
              </a:rPr>
              <a:t>Central issues engaged by radical feminists include:</a:t>
            </a:r>
          </a:p>
          <a:p>
            <a:pPr algn="just" fontAlgn="base"/>
            <a:r>
              <a:rPr lang="en-IN" b="1" dirty="0">
                <a:solidFill>
                  <a:srgbClr val="0070C0"/>
                </a:solidFill>
              </a:rPr>
              <a:t>Reproductive rights for women, including the freedom to make choices to give birth, have an </a:t>
            </a:r>
            <a:r>
              <a:rPr lang="en-IN" b="1" dirty="0">
                <a:solidFill>
                  <a:srgbClr val="0070C0"/>
                </a:solidFill>
                <a:hlinkClick r:id="rId2"/>
              </a:rPr>
              <a:t>abortion</a:t>
            </a:r>
            <a:r>
              <a:rPr lang="en-IN" b="1" dirty="0">
                <a:solidFill>
                  <a:srgbClr val="0070C0"/>
                </a:solidFill>
              </a:rPr>
              <a:t>, use birth control, or get sterilized</a:t>
            </a:r>
          </a:p>
          <a:p>
            <a:pPr algn="just" fontAlgn="base"/>
            <a:r>
              <a:rPr lang="en-IN" b="1" dirty="0">
                <a:solidFill>
                  <a:srgbClr val="0070C0"/>
                </a:solidFill>
              </a:rPr>
              <a:t>Evaluating and then breaking down traditional gender roles in private relationships as well as in public policies</a:t>
            </a:r>
          </a:p>
          <a:p>
            <a:pPr algn="just" fontAlgn="base"/>
            <a:r>
              <a:rPr lang="en-IN" b="1" dirty="0">
                <a:solidFill>
                  <a:srgbClr val="0070C0"/>
                </a:solidFill>
              </a:rPr>
              <a:t>Understanding pornography as an industry and practice leading to harm to women, although some radical feminists disagreed with this position</a:t>
            </a:r>
          </a:p>
          <a:p>
            <a:pPr algn="just" fontAlgn="base"/>
            <a:r>
              <a:rPr lang="en-IN" b="1" dirty="0">
                <a:solidFill>
                  <a:srgbClr val="0070C0"/>
                </a:solidFill>
              </a:rPr>
              <a:t>Understanding rape as an expression of patriarchal power, not a seeking of sex</a:t>
            </a:r>
          </a:p>
          <a:p>
            <a:pPr algn="just" fontAlgn="base"/>
            <a:r>
              <a:rPr lang="en-IN" b="1" dirty="0">
                <a:solidFill>
                  <a:srgbClr val="0070C0"/>
                </a:solidFill>
              </a:rPr>
              <a:t>Understanding prostitution under patriarchy as the oppression of women, sexually and economically</a:t>
            </a:r>
          </a:p>
          <a:p>
            <a:pPr algn="just" fontAlgn="base"/>
            <a:r>
              <a:rPr lang="en-IN" b="1" dirty="0">
                <a:solidFill>
                  <a:srgbClr val="0070C0"/>
                </a:solidFill>
              </a:rPr>
              <a:t>A critique of motherhood, marriage, the nuclear family, and sexuality, questioning how much of our culture is based on patriarchal assumptions</a:t>
            </a:r>
          </a:p>
          <a:p>
            <a:pPr algn="just" fontAlgn="base"/>
            <a:r>
              <a:rPr lang="en-IN" b="1" dirty="0">
                <a:solidFill>
                  <a:srgbClr val="0070C0"/>
                </a:solidFill>
              </a:rPr>
              <a:t>A critique of other institutions, including government and religion, as </a:t>
            </a:r>
            <a:r>
              <a:rPr lang="en-IN" b="1" dirty="0" err="1">
                <a:solidFill>
                  <a:srgbClr val="0070C0"/>
                </a:solidFill>
              </a:rPr>
              <a:t>centered</a:t>
            </a:r>
            <a:r>
              <a:rPr lang="en-IN" b="1" dirty="0">
                <a:solidFill>
                  <a:srgbClr val="0070C0"/>
                </a:solidFill>
              </a:rPr>
              <a:t> historically in patriarchal power</a:t>
            </a:r>
          </a:p>
          <a:p>
            <a:endParaRPr lang="en-IN" dirty="0"/>
          </a:p>
        </p:txBody>
      </p:sp>
    </p:spTree>
    <p:extLst>
      <p:ext uri="{BB962C8B-B14F-4D97-AF65-F5344CB8AC3E}">
        <p14:creationId xmlns:p14="http://schemas.microsoft.com/office/powerpoint/2010/main" val="206651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Tools used by radical women's groups included</a:t>
            </a:r>
            <a:endParaRPr lang="en-IN" dirty="0">
              <a:solidFill>
                <a:srgbClr val="0070C0"/>
              </a:solidFill>
            </a:endParaRPr>
          </a:p>
        </p:txBody>
      </p:sp>
      <p:sp>
        <p:nvSpPr>
          <p:cNvPr id="3" name="Content Placeholder 2"/>
          <p:cNvSpPr>
            <a:spLocks noGrp="1"/>
          </p:cNvSpPr>
          <p:nvPr>
            <p:ph idx="1"/>
          </p:nvPr>
        </p:nvSpPr>
        <p:spPr>
          <a:xfrm>
            <a:off x="746975" y="1690688"/>
            <a:ext cx="10606825" cy="4486275"/>
          </a:xfrm>
        </p:spPr>
        <p:txBody>
          <a:bodyPr>
            <a:normAutofit fontScale="47500" lnSpcReduction="20000"/>
          </a:bodyPr>
          <a:lstStyle/>
          <a:p>
            <a:pPr fontAlgn="base"/>
            <a:endParaRPr lang="en-IN" sz="2900" dirty="0" smtClean="0"/>
          </a:p>
          <a:p>
            <a:pPr algn="just" fontAlgn="base"/>
            <a:r>
              <a:rPr lang="en-IN" sz="2900" b="1" dirty="0" smtClean="0">
                <a:solidFill>
                  <a:srgbClr val="0070C0"/>
                </a:solidFill>
              </a:rPr>
              <a:t> consciousness-raising groups, actively providing services, organizing public protests, and putting on art and culture events. Women's studies programs at universities are often supported by radical feminists as well as more liberal and socialist feminists.</a:t>
            </a:r>
          </a:p>
          <a:p>
            <a:pPr algn="just" fontAlgn="base"/>
            <a:r>
              <a:rPr lang="en-IN" sz="2900" b="1" dirty="0" smtClean="0">
                <a:solidFill>
                  <a:srgbClr val="0070C0"/>
                </a:solidFill>
              </a:rPr>
              <a:t>Some </a:t>
            </a:r>
            <a:r>
              <a:rPr lang="en-IN" sz="2900" b="1" dirty="0">
                <a:solidFill>
                  <a:srgbClr val="0070C0"/>
                </a:solidFill>
              </a:rPr>
              <a:t>radical feminists promoted a political form of lesbianism or celibacy as alternatives to heterosexual sex within an overall patriarchal culture. There remains disagreement within the radical feminist community about transgender identity. Some radical feminists have supported the rights of transgender people, seeing it as another gender liberation struggle; some have been against the existence of trans people, especially transgender women, as they see trans women as embodying and promoting patriarchal gender norms.</a:t>
            </a:r>
          </a:p>
          <a:p>
            <a:pPr algn="just" fontAlgn="base"/>
            <a:r>
              <a:rPr lang="en-IN" sz="2900" b="1" dirty="0">
                <a:solidFill>
                  <a:srgbClr val="0070C0"/>
                </a:solidFill>
              </a:rPr>
              <a:t>The latter group identifies their views and themselves as Trans Exclusionary Radical Feminism/Feminists (TERFs), with the more informal monikers of "gender critical" and "rad fem."</a:t>
            </a:r>
          </a:p>
          <a:p>
            <a:pPr algn="just" fontAlgn="base"/>
            <a:r>
              <a:rPr lang="en-IN" sz="2900" b="1" dirty="0">
                <a:solidFill>
                  <a:srgbClr val="0070C0"/>
                </a:solidFill>
              </a:rPr>
              <a:t>Because of the association with TERFs, many feminists have stopped identifying with radical feminism. Though some of their views may be similar to the original tenets of radical feminism, many feminists no longer associate with the term because they are trans-inclusive. TERF is not just transphobic feminism; it is a violent international movement that often compromises its feminist stances to partner with conservatives, with a goal to endanger and get rid of trans people, especially transfeminine people.</a:t>
            </a:r>
          </a:p>
          <a:p>
            <a:pPr algn="just" fontAlgn="base"/>
            <a:r>
              <a:rPr lang="en-IN" sz="2900" b="1" dirty="0">
                <a:solidFill>
                  <a:srgbClr val="0070C0"/>
                </a:solidFill>
              </a:rPr>
              <a:t>Earlier in the year, one of the more notorious TERF organizations in the United States partnered with South Dakota Republicans despite their disagreement about abortion to </a:t>
            </a:r>
            <a:r>
              <a:rPr lang="en-IN" sz="2900" b="1" dirty="0">
                <a:solidFill>
                  <a:srgbClr val="0070C0"/>
                </a:solidFill>
                <a:hlinkClick r:id="rId2"/>
              </a:rPr>
              <a:t>ban medical intervention</a:t>
            </a:r>
            <a:r>
              <a:rPr lang="en-IN" sz="2900" b="1" dirty="0">
                <a:solidFill>
                  <a:srgbClr val="0070C0"/>
                </a:solidFill>
              </a:rPr>
              <a:t> for trans youth.</a:t>
            </a:r>
          </a:p>
          <a:p>
            <a:pPr algn="just" fontAlgn="base"/>
            <a:r>
              <a:rPr lang="en-IN" sz="2900" b="1" dirty="0">
                <a:solidFill>
                  <a:srgbClr val="0070C0"/>
                </a:solidFill>
              </a:rPr>
              <a:t>Radical feminism was progressive for its peak, but the movement lacks an intersectional lens, as it views gender as the most important axis of oppression. Like many feminist movements before and after it, it was dominated by white women and lacked a racial justice lens.</a:t>
            </a:r>
          </a:p>
          <a:p>
            <a:pPr algn="just" fontAlgn="base"/>
            <a:r>
              <a:rPr lang="en-IN" sz="2900" b="1" dirty="0">
                <a:solidFill>
                  <a:srgbClr val="0070C0"/>
                </a:solidFill>
              </a:rPr>
              <a:t>Since </a:t>
            </a:r>
            <a:r>
              <a:rPr lang="en-IN" sz="2900" b="1" dirty="0" err="1">
                <a:solidFill>
                  <a:srgbClr val="0070C0"/>
                </a:solidFill>
              </a:rPr>
              <a:t>Kimberle</a:t>
            </a:r>
            <a:r>
              <a:rPr lang="en-IN" sz="2900" b="1" dirty="0">
                <a:solidFill>
                  <a:srgbClr val="0070C0"/>
                </a:solidFill>
              </a:rPr>
              <a:t> Crenshaw coined the term </a:t>
            </a:r>
            <a:r>
              <a:rPr lang="en-IN" sz="2900" b="1" dirty="0">
                <a:solidFill>
                  <a:srgbClr val="0070C0"/>
                </a:solidFill>
                <a:hlinkClick r:id="rId3"/>
              </a:rPr>
              <a:t>intersectionality</a:t>
            </a:r>
            <a:r>
              <a:rPr lang="en-IN" sz="2900" b="1" dirty="0">
                <a:solidFill>
                  <a:srgbClr val="0070C0"/>
                </a:solidFill>
              </a:rPr>
              <a:t>, giving a name to the practices and writings of Black women before her, feminism has been moving towards a movement to end all oppression. More and more feminists are identifying with intersectional feminism.</a:t>
            </a:r>
          </a:p>
          <a:p>
            <a:endParaRPr lang="en-IN" dirty="0"/>
          </a:p>
        </p:txBody>
      </p:sp>
    </p:spTree>
    <p:extLst>
      <p:ext uri="{BB962C8B-B14F-4D97-AF65-F5344CB8AC3E}">
        <p14:creationId xmlns:p14="http://schemas.microsoft.com/office/powerpoint/2010/main" val="271151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Radical Feminism Writings</a:t>
            </a:r>
            <a:br>
              <a:rPr lang="en-IN" b="1" dirty="0" smtClean="0">
                <a:solidFill>
                  <a:srgbClr val="0070C0"/>
                </a:solidFill>
              </a:rPr>
            </a:br>
            <a:endParaRPr lang="en-IN" dirty="0">
              <a:solidFill>
                <a:srgbClr val="0070C0"/>
              </a:solidFill>
            </a:endParaRPr>
          </a:p>
        </p:txBody>
      </p:sp>
      <p:sp>
        <p:nvSpPr>
          <p:cNvPr id="3" name="Content Placeholder 2"/>
          <p:cNvSpPr>
            <a:spLocks noGrp="1"/>
          </p:cNvSpPr>
          <p:nvPr>
            <p:ph idx="1"/>
          </p:nvPr>
        </p:nvSpPr>
        <p:spPr/>
        <p:txBody>
          <a:bodyPr>
            <a:normAutofit fontScale="85000" lnSpcReduction="20000"/>
          </a:bodyPr>
          <a:lstStyle/>
          <a:p>
            <a:pPr fontAlgn="base"/>
            <a:r>
              <a:rPr lang="en-IN" dirty="0" smtClean="0">
                <a:solidFill>
                  <a:srgbClr val="0070C0"/>
                </a:solidFill>
                <a:hlinkClick r:id="rId2"/>
              </a:rPr>
              <a:t>Mary </a:t>
            </a:r>
            <a:r>
              <a:rPr lang="en-IN" dirty="0">
                <a:solidFill>
                  <a:srgbClr val="0070C0"/>
                </a:solidFill>
                <a:hlinkClick r:id="rId2"/>
              </a:rPr>
              <a:t>Daly</a:t>
            </a:r>
            <a:r>
              <a:rPr lang="en-IN" dirty="0">
                <a:solidFill>
                  <a:srgbClr val="0070C0"/>
                </a:solidFill>
              </a:rPr>
              <a:t>. "The Church and the Second Sex: Towards a Philosophy of Women's Liberation." 1968. </a:t>
            </a:r>
          </a:p>
          <a:p>
            <a:pPr fontAlgn="base"/>
            <a:r>
              <a:rPr lang="en-IN" dirty="0">
                <a:solidFill>
                  <a:srgbClr val="0070C0"/>
                </a:solidFill>
              </a:rPr>
              <a:t>Mary Daly. "</a:t>
            </a:r>
            <a:r>
              <a:rPr lang="en-IN" dirty="0" err="1">
                <a:solidFill>
                  <a:srgbClr val="0070C0"/>
                </a:solidFill>
              </a:rPr>
              <a:t>Gyn</a:t>
            </a:r>
            <a:r>
              <a:rPr lang="en-IN" dirty="0">
                <a:solidFill>
                  <a:srgbClr val="0070C0"/>
                </a:solidFill>
              </a:rPr>
              <a:t>/Ecology: The </a:t>
            </a:r>
            <a:r>
              <a:rPr lang="en-IN" dirty="0" err="1">
                <a:solidFill>
                  <a:srgbClr val="0070C0"/>
                </a:solidFill>
              </a:rPr>
              <a:t>Metaethics</a:t>
            </a:r>
            <a:r>
              <a:rPr lang="en-IN" dirty="0">
                <a:solidFill>
                  <a:srgbClr val="0070C0"/>
                </a:solidFill>
              </a:rPr>
              <a:t> of Radical Feminism."</a:t>
            </a:r>
            <a:r>
              <a:rPr lang="en-IN" i="1" dirty="0">
                <a:solidFill>
                  <a:srgbClr val="0070C0"/>
                </a:solidFill>
              </a:rPr>
              <a:t> </a:t>
            </a:r>
            <a:r>
              <a:rPr lang="en-IN" dirty="0">
                <a:solidFill>
                  <a:srgbClr val="0070C0"/>
                </a:solidFill>
              </a:rPr>
              <a:t>1978.</a:t>
            </a:r>
          </a:p>
          <a:p>
            <a:pPr fontAlgn="base"/>
            <a:r>
              <a:rPr lang="en-IN" dirty="0">
                <a:solidFill>
                  <a:srgbClr val="0070C0"/>
                </a:solidFill>
              </a:rPr>
              <a:t>Alice Echols and Ellen Willis. "Daring to Be Bad: Radical Feminism in America, 1967–1975."</a:t>
            </a:r>
            <a:r>
              <a:rPr lang="en-IN" i="1" dirty="0">
                <a:solidFill>
                  <a:srgbClr val="0070C0"/>
                </a:solidFill>
              </a:rPr>
              <a:t> </a:t>
            </a:r>
            <a:r>
              <a:rPr lang="en-IN" dirty="0">
                <a:solidFill>
                  <a:srgbClr val="0070C0"/>
                </a:solidFill>
              </a:rPr>
              <a:t>1990.</a:t>
            </a:r>
          </a:p>
          <a:p>
            <a:pPr fontAlgn="base"/>
            <a:r>
              <a:rPr lang="en-IN" dirty="0" err="1">
                <a:solidFill>
                  <a:srgbClr val="0070C0"/>
                </a:solidFill>
                <a:hlinkClick r:id="rId3"/>
              </a:rPr>
              <a:t>Shulamith</a:t>
            </a:r>
            <a:r>
              <a:rPr lang="en-IN" dirty="0">
                <a:solidFill>
                  <a:srgbClr val="0070C0"/>
                </a:solidFill>
                <a:hlinkClick r:id="rId3"/>
              </a:rPr>
              <a:t> Firestone</a:t>
            </a:r>
            <a:r>
              <a:rPr lang="en-IN" dirty="0">
                <a:solidFill>
                  <a:srgbClr val="0070C0"/>
                </a:solidFill>
              </a:rPr>
              <a:t>. "The Dialectic of Sex: The Case for Feminist Revolution."</a:t>
            </a:r>
            <a:r>
              <a:rPr lang="en-IN" i="1" dirty="0">
                <a:solidFill>
                  <a:srgbClr val="0070C0"/>
                </a:solidFill>
              </a:rPr>
              <a:t> </a:t>
            </a:r>
            <a:r>
              <a:rPr lang="en-IN" dirty="0">
                <a:solidFill>
                  <a:srgbClr val="0070C0"/>
                </a:solidFill>
              </a:rPr>
              <a:t>2003 reissue.</a:t>
            </a:r>
          </a:p>
          <a:p>
            <a:pPr fontAlgn="base"/>
            <a:r>
              <a:rPr lang="en-IN" dirty="0">
                <a:solidFill>
                  <a:srgbClr val="0070C0"/>
                </a:solidFill>
              </a:rPr>
              <a:t>F. Mackay. "Radical Feminism: Feminist Activism in Movement." 2015.</a:t>
            </a:r>
          </a:p>
          <a:p>
            <a:pPr fontAlgn="base"/>
            <a:r>
              <a:rPr lang="en-IN" dirty="0">
                <a:solidFill>
                  <a:srgbClr val="0070C0"/>
                </a:solidFill>
              </a:rPr>
              <a:t>Kate Millett. "Sexual Politics."</a:t>
            </a:r>
            <a:r>
              <a:rPr lang="en-IN" i="1" dirty="0">
                <a:solidFill>
                  <a:srgbClr val="0070C0"/>
                </a:solidFill>
              </a:rPr>
              <a:t> </a:t>
            </a:r>
            <a:r>
              <a:rPr lang="en-IN" dirty="0">
                <a:solidFill>
                  <a:srgbClr val="0070C0"/>
                </a:solidFill>
              </a:rPr>
              <a:t>1970.</a:t>
            </a:r>
          </a:p>
          <a:p>
            <a:pPr fontAlgn="base"/>
            <a:r>
              <a:rPr lang="en-IN" dirty="0">
                <a:solidFill>
                  <a:srgbClr val="0070C0"/>
                </a:solidFill>
              </a:rPr>
              <a:t>Denise Thompson, "Radical Feminism Today." 2001.</a:t>
            </a:r>
          </a:p>
          <a:p>
            <a:pPr fontAlgn="base"/>
            <a:r>
              <a:rPr lang="en-IN" dirty="0">
                <a:solidFill>
                  <a:srgbClr val="0070C0"/>
                </a:solidFill>
              </a:rPr>
              <a:t>Nancy Whittier. "Feminist Generations: The Persistence of the Radical Women's Movement." 1995.</a:t>
            </a:r>
          </a:p>
          <a:p>
            <a:endParaRPr lang="en-IN" dirty="0"/>
          </a:p>
        </p:txBody>
      </p:sp>
    </p:spTree>
    <p:extLst>
      <p:ext uri="{BB962C8B-B14F-4D97-AF65-F5344CB8AC3E}">
        <p14:creationId xmlns:p14="http://schemas.microsoft.com/office/powerpoint/2010/main" val="87860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Socialist and Marxist Feminism</a:t>
            </a:r>
            <a:endParaRPr lang="en-IN" dirty="0">
              <a:solidFill>
                <a:srgbClr val="0070C0"/>
              </a:solidFill>
            </a:endParaRPr>
          </a:p>
        </p:txBody>
      </p:sp>
      <p:sp>
        <p:nvSpPr>
          <p:cNvPr id="3" name="Content Placeholder 2"/>
          <p:cNvSpPr>
            <a:spLocks noGrp="1"/>
          </p:cNvSpPr>
          <p:nvPr>
            <p:ph idx="1"/>
          </p:nvPr>
        </p:nvSpPr>
        <p:spPr/>
        <p:txBody>
          <a:bodyPr/>
          <a:lstStyle/>
          <a:p>
            <a:pPr algn="just"/>
            <a:r>
              <a:rPr lang="en-IN" dirty="0">
                <a:solidFill>
                  <a:srgbClr val="0070C0"/>
                </a:solidFill>
              </a:rPr>
              <a:t>Marxist feminism is </a:t>
            </a:r>
            <a:r>
              <a:rPr lang="en-IN" b="1" dirty="0">
                <a:solidFill>
                  <a:srgbClr val="0070C0"/>
                </a:solidFill>
              </a:rPr>
              <a:t>a philosophical variant of feminism that incorporates and extends Marxist theory</a:t>
            </a:r>
            <a:r>
              <a:rPr lang="en-IN" dirty="0">
                <a:solidFill>
                  <a:srgbClr val="0070C0"/>
                </a:solidFill>
              </a:rPr>
              <a:t>. ... According to Marxist feminists, women's liberation can only be achieved by dismantling the capitalist systems in which they contend much of women's </a:t>
            </a:r>
            <a:r>
              <a:rPr lang="en-IN" dirty="0" err="1">
                <a:solidFill>
                  <a:srgbClr val="0070C0"/>
                </a:solidFill>
              </a:rPr>
              <a:t>labor</a:t>
            </a:r>
            <a:r>
              <a:rPr lang="en-IN" dirty="0">
                <a:solidFill>
                  <a:srgbClr val="0070C0"/>
                </a:solidFill>
              </a:rPr>
              <a:t> is uncompensated</a:t>
            </a:r>
            <a:r>
              <a:rPr lang="en-IN" dirty="0" smtClean="0">
                <a:solidFill>
                  <a:srgbClr val="0070C0"/>
                </a:solidFill>
              </a:rPr>
              <a:t>.</a:t>
            </a:r>
          </a:p>
          <a:p>
            <a:pPr algn="just"/>
            <a:r>
              <a:rPr lang="en-IN" dirty="0">
                <a:solidFill>
                  <a:srgbClr val="0070C0"/>
                </a:solidFill>
              </a:rPr>
              <a:t>For socialist feminism, patriarchy overlapped but differed from the Marxist emphasis on </a:t>
            </a:r>
            <a:r>
              <a:rPr lang="en-IN" b="1" dirty="0">
                <a:solidFill>
                  <a:srgbClr val="0070C0"/>
                </a:solidFill>
              </a:rPr>
              <a:t>the primacy of capitalism and class exploitation</a:t>
            </a:r>
            <a:r>
              <a:rPr lang="en-IN" dirty="0">
                <a:solidFill>
                  <a:srgbClr val="0070C0"/>
                </a:solidFill>
              </a:rPr>
              <a:t>. Socialist feminism sought to synthesize feminist analyses of gender inequality, social reproduction and economic reproduction.</a:t>
            </a:r>
          </a:p>
        </p:txBody>
      </p:sp>
    </p:spTree>
    <p:extLst>
      <p:ext uri="{BB962C8B-B14F-4D97-AF65-F5344CB8AC3E}">
        <p14:creationId xmlns:p14="http://schemas.microsoft.com/office/powerpoint/2010/main" val="2270238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do Marxist Feminists believe about family? </a:t>
            </a:r>
            <a:endParaRPr lang="en-IN" dirty="0"/>
          </a:p>
        </p:txBody>
      </p:sp>
      <p:sp>
        <p:nvSpPr>
          <p:cNvPr id="3" name="Content Placeholder 2"/>
          <p:cNvSpPr>
            <a:spLocks noGrp="1"/>
          </p:cNvSpPr>
          <p:nvPr>
            <p:ph idx="1"/>
          </p:nvPr>
        </p:nvSpPr>
        <p:spPr/>
        <p:txBody>
          <a:bodyPr/>
          <a:lstStyle/>
          <a:p>
            <a:r>
              <a:rPr lang="en-IN" dirty="0"/>
              <a:t>Marxist feminists see </a:t>
            </a:r>
            <a:r>
              <a:rPr lang="en-IN" b="1" dirty="0"/>
              <a:t>the oppression of women in the family as linked to the exploitation of the working class</a:t>
            </a:r>
            <a:r>
              <a:rPr lang="en-IN" dirty="0"/>
              <a:t>. They argue that the family must be abolished at the same time as a socialist revolution replaces capitalism with a classless society. ... The family and marriage are the key institutions in patriarchal society.</a:t>
            </a:r>
          </a:p>
        </p:txBody>
      </p:sp>
    </p:spTree>
    <p:extLst>
      <p:ext uri="{BB962C8B-B14F-4D97-AF65-F5344CB8AC3E}">
        <p14:creationId xmlns:p14="http://schemas.microsoft.com/office/powerpoint/2010/main" val="3492648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Major Proponents and their ideas</a:t>
            </a:r>
            <a:endParaRPr lang="en-IN" dirty="0">
              <a:solidFill>
                <a:srgbClr val="0070C0"/>
              </a:solidFill>
            </a:endParaRPr>
          </a:p>
        </p:txBody>
      </p:sp>
      <p:sp>
        <p:nvSpPr>
          <p:cNvPr id="3" name="Content Placeholder 2"/>
          <p:cNvSpPr>
            <a:spLocks noGrp="1"/>
          </p:cNvSpPr>
          <p:nvPr>
            <p:ph idx="1"/>
          </p:nvPr>
        </p:nvSpPr>
        <p:spPr/>
        <p:txBody>
          <a:bodyPr>
            <a:normAutofit fontScale="77500" lnSpcReduction="20000"/>
          </a:bodyPr>
          <a:lstStyle/>
          <a:p>
            <a:pPr algn="just"/>
            <a:r>
              <a:rPr lang="en-IN" dirty="0">
                <a:solidFill>
                  <a:srgbClr val="0070C0"/>
                </a:solidFill>
              </a:rPr>
              <a:t>Many Marxist-feminists thinkers, prominent among them sociologists and anthropologists, have done cross-cultural and historical studies of earlier forms of kinship and economy and the role of the sexual or gender division of </a:t>
            </a:r>
            <a:r>
              <a:rPr lang="en-IN" dirty="0" err="1">
                <a:solidFill>
                  <a:srgbClr val="0070C0"/>
                </a:solidFill>
              </a:rPr>
              <a:t>labor</a:t>
            </a:r>
            <a:r>
              <a:rPr lang="en-IN" dirty="0">
                <a:solidFill>
                  <a:srgbClr val="0070C0"/>
                </a:solidFill>
              </a:rPr>
              <a:t> in supporting or undermining women’s social power (cf. Reed 1973, Leacock 1972, </a:t>
            </a:r>
            <a:r>
              <a:rPr lang="en-IN" dirty="0" err="1">
                <a:solidFill>
                  <a:srgbClr val="0070C0"/>
                </a:solidFill>
              </a:rPr>
              <a:t>Rosaldo</a:t>
            </a:r>
            <a:r>
              <a:rPr lang="en-IN" dirty="0">
                <a:solidFill>
                  <a:srgbClr val="0070C0"/>
                </a:solidFill>
              </a:rPr>
              <a:t> and </a:t>
            </a:r>
            <a:r>
              <a:rPr lang="en-IN" dirty="0" err="1">
                <a:solidFill>
                  <a:srgbClr val="0070C0"/>
                </a:solidFill>
              </a:rPr>
              <a:t>Lamphere</a:t>
            </a:r>
            <a:r>
              <a:rPr lang="en-IN" dirty="0">
                <a:solidFill>
                  <a:srgbClr val="0070C0"/>
                </a:solidFill>
              </a:rPr>
              <a:t> 1974). They have also attempted to assess the world economic development of capitalism as a contradictory force for the liberation of women (</a:t>
            </a:r>
            <a:r>
              <a:rPr lang="en-IN" dirty="0" err="1">
                <a:solidFill>
                  <a:srgbClr val="0070C0"/>
                </a:solidFill>
              </a:rPr>
              <a:t>Federici</a:t>
            </a:r>
            <a:r>
              <a:rPr lang="en-IN" dirty="0">
                <a:solidFill>
                  <a:srgbClr val="0070C0"/>
                </a:solidFill>
              </a:rPr>
              <a:t> 2004; </a:t>
            </a:r>
            <a:r>
              <a:rPr lang="en-IN" dirty="0" err="1">
                <a:solidFill>
                  <a:srgbClr val="0070C0"/>
                </a:solidFill>
              </a:rPr>
              <a:t>Mies</a:t>
            </a:r>
            <a:r>
              <a:rPr lang="en-IN" dirty="0">
                <a:solidFill>
                  <a:srgbClr val="0070C0"/>
                </a:solidFill>
              </a:rPr>
              <a:t> 1986; </a:t>
            </a:r>
            <a:r>
              <a:rPr lang="en-IN" dirty="0" err="1">
                <a:solidFill>
                  <a:srgbClr val="0070C0"/>
                </a:solidFill>
              </a:rPr>
              <a:t>Saffioti</a:t>
            </a:r>
            <a:r>
              <a:rPr lang="en-IN" dirty="0">
                <a:solidFill>
                  <a:srgbClr val="0070C0"/>
                </a:solidFill>
              </a:rPr>
              <a:t> 1978) and to argue that universal women’s liberation requires attention to the worse off: poor women workers in poor post-colonial countries (Sen &amp; Grown 1987). Other feminist anthropologists have argued that other variables in addition to women’s role in production are key to understanding women’s social status and power (</a:t>
            </a:r>
            <a:r>
              <a:rPr lang="en-IN" dirty="0" err="1">
                <a:solidFill>
                  <a:srgbClr val="0070C0"/>
                </a:solidFill>
              </a:rPr>
              <a:t>Sanday</a:t>
            </a:r>
            <a:r>
              <a:rPr lang="en-IN" dirty="0">
                <a:solidFill>
                  <a:srgbClr val="0070C0"/>
                </a:solidFill>
              </a:rPr>
              <a:t> 1981; Leghorn and Parker 1981). Yet other feminist economic historians have done historical studies of the ways that race, class and ethnicity have situated women differently in relation to production, for example in the history of the United States (Davis 1983; </a:t>
            </a:r>
            <a:r>
              <a:rPr lang="en-IN" dirty="0" err="1">
                <a:solidFill>
                  <a:srgbClr val="0070C0"/>
                </a:solidFill>
              </a:rPr>
              <a:t>Amott</a:t>
            </a:r>
            <a:r>
              <a:rPr lang="en-IN" dirty="0">
                <a:solidFill>
                  <a:srgbClr val="0070C0"/>
                </a:solidFill>
              </a:rPr>
              <a:t> and </a:t>
            </a:r>
            <a:r>
              <a:rPr lang="en-IN" dirty="0" err="1">
                <a:solidFill>
                  <a:srgbClr val="0070C0"/>
                </a:solidFill>
              </a:rPr>
              <a:t>Matthaei</a:t>
            </a:r>
            <a:r>
              <a:rPr lang="en-IN" dirty="0">
                <a:solidFill>
                  <a:srgbClr val="0070C0"/>
                </a:solidFill>
              </a:rPr>
              <a:t> 1991). Finally some Marxist-feminists have argued that women’s work in biological and social reproduction is a necessary element of all modes of production and one often ignored by Marxist economists (Benston 1969; Hennessy 2003; Vogel 1995).</a:t>
            </a:r>
          </a:p>
        </p:txBody>
      </p:sp>
    </p:spTree>
    <p:extLst>
      <p:ext uri="{BB962C8B-B14F-4D97-AF65-F5344CB8AC3E}">
        <p14:creationId xmlns:p14="http://schemas.microsoft.com/office/powerpoint/2010/main" val="423929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0070C0"/>
                </a:solidFill>
                <a:latin typeface="+mn-lt"/>
              </a:rPr>
              <a:t>DEFINITION</a:t>
            </a:r>
            <a:endParaRPr lang="en-IN" b="1" dirty="0">
              <a:solidFill>
                <a:srgbClr val="0070C0"/>
              </a:solidFill>
              <a:latin typeface="+mn-lt"/>
            </a:endParaRPr>
          </a:p>
        </p:txBody>
      </p:sp>
      <p:sp>
        <p:nvSpPr>
          <p:cNvPr id="3" name="Content Placeholder 2"/>
          <p:cNvSpPr>
            <a:spLocks noGrp="1"/>
          </p:cNvSpPr>
          <p:nvPr>
            <p:ph idx="1"/>
          </p:nvPr>
        </p:nvSpPr>
        <p:spPr/>
        <p:txBody>
          <a:bodyPr>
            <a:normAutofit fontScale="77500" lnSpcReduction="20000"/>
          </a:bodyPr>
          <a:lstStyle/>
          <a:p>
            <a:pPr algn="just"/>
            <a:r>
              <a:rPr lang="en-IN" b="1" dirty="0" smtClean="0">
                <a:solidFill>
                  <a:srgbClr val="0070C0"/>
                </a:solidFill>
              </a:rPr>
              <a:t>Feminism</a:t>
            </a:r>
            <a:r>
              <a:rPr lang="en-IN" dirty="0">
                <a:solidFill>
                  <a:srgbClr val="0070C0"/>
                </a:solidFill>
              </a:rPr>
              <a:t>, the belief in social, economic, and political </a:t>
            </a:r>
            <a:r>
              <a:rPr lang="en-IN" dirty="0">
                <a:solidFill>
                  <a:srgbClr val="0070C0"/>
                </a:solidFill>
                <a:hlinkClick r:id="rId2"/>
              </a:rPr>
              <a:t>equality</a:t>
            </a:r>
            <a:r>
              <a:rPr lang="en-IN" dirty="0">
                <a:solidFill>
                  <a:srgbClr val="0070C0"/>
                </a:solidFill>
              </a:rPr>
              <a:t> of the sexes. Although largely originating in the West, feminism is </a:t>
            </a:r>
            <a:r>
              <a:rPr lang="en-IN" dirty="0">
                <a:solidFill>
                  <a:srgbClr val="0070C0"/>
                </a:solidFill>
                <a:hlinkClick r:id="rId3"/>
              </a:rPr>
              <a:t>manifested</a:t>
            </a:r>
            <a:r>
              <a:rPr lang="en-IN" dirty="0">
                <a:solidFill>
                  <a:srgbClr val="0070C0"/>
                </a:solidFill>
              </a:rPr>
              <a:t> worldwide and is represented by various institutions committed to activity on behalf of </a:t>
            </a:r>
            <a:r>
              <a:rPr lang="en-IN" dirty="0">
                <a:solidFill>
                  <a:srgbClr val="0070C0"/>
                </a:solidFill>
                <a:hlinkClick r:id="rId4"/>
              </a:rPr>
              <a:t>women’s rights</a:t>
            </a:r>
            <a:r>
              <a:rPr lang="en-IN" dirty="0">
                <a:solidFill>
                  <a:srgbClr val="0070C0"/>
                </a:solidFill>
              </a:rPr>
              <a:t> and interests.</a:t>
            </a:r>
          </a:p>
          <a:p>
            <a:pPr algn="just"/>
            <a:r>
              <a:rPr lang="en-IN" dirty="0">
                <a:solidFill>
                  <a:srgbClr val="0070C0"/>
                </a:solidFill>
              </a:rPr>
              <a:t>Throughout most of Western history, </a:t>
            </a:r>
            <a:r>
              <a:rPr lang="en-IN" dirty="0">
                <a:solidFill>
                  <a:srgbClr val="0070C0"/>
                </a:solidFill>
                <a:hlinkClick r:id="rId5"/>
              </a:rPr>
              <a:t>women</a:t>
            </a:r>
            <a:r>
              <a:rPr lang="en-IN" dirty="0">
                <a:solidFill>
                  <a:srgbClr val="0070C0"/>
                </a:solidFill>
              </a:rPr>
              <a:t> were confined to the domestic sphere, while public life was reserved for men. In </a:t>
            </a:r>
            <a:r>
              <a:rPr lang="en-IN" dirty="0">
                <a:solidFill>
                  <a:srgbClr val="0070C0"/>
                </a:solidFill>
                <a:hlinkClick r:id="rId6"/>
              </a:rPr>
              <a:t>medieval</a:t>
            </a:r>
            <a:r>
              <a:rPr lang="en-IN" dirty="0">
                <a:solidFill>
                  <a:srgbClr val="0070C0"/>
                </a:solidFill>
              </a:rPr>
              <a:t> Europe, women were denied the right to own </a:t>
            </a:r>
            <a:r>
              <a:rPr lang="en-IN" dirty="0">
                <a:solidFill>
                  <a:srgbClr val="0070C0"/>
                </a:solidFill>
                <a:hlinkClick r:id="rId7"/>
              </a:rPr>
              <a:t>property</a:t>
            </a:r>
            <a:r>
              <a:rPr lang="en-IN" dirty="0">
                <a:solidFill>
                  <a:srgbClr val="0070C0"/>
                </a:solidFill>
              </a:rPr>
              <a:t>, to study, or to participate in public life. At the end of the 19th century in France, they were still compelled to cover their heads in public, and, in parts of Germany, a husband still had the right to sell his wife. Even as late as the early 20th century, women could neither vote nor hold elective office in Europe and in most of the United States (where several territories and states granted </a:t>
            </a:r>
            <a:r>
              <a:rPr lang="en-IN" dirty="0">
                <a:solidFill>
                  <a:srgbClr val="0070C0"/>
                </a:solidFill>
                <a:hlinkClick r:id="rId8"/>
              </a:rPr>
              <a:t>women’s suffrage</a:t>
            </a:r>
            <a:r>
              <a:rPr lang="en-IN" dirty="0">
                <a:solidFill>
                  <a:srgbClr val="0070C0"/>
                </a:solidFill>
              </a:rPr>
              <a:t> long before the federal government did so). Women were prevented from conducting business without a male representative, be it father, brother, husband, legal agent, or even son. Married women could not exercise control over their own children without the permission of their husbands. Moreover, women had little or no access to education and were barred from most professions. In some parts of the world, such restrictions on women continue today.</a:t>
            </a:r>
          </a:p>
          <a:p>
            <a:endParaRPr lang="en-IN" dirty="0"/>
          </a:p>
        </p:txBody>
      </p:sp>
    </p:spTree>
    <p:extLst>
      <p:ext uri="{BB962C8B-B14F-4D97-AF65-F5344CB8AC3E}">
        <p14:creationId xmlns:p14="http://schemas.microsoft.com/office/powerpoint/2010/main" val="398386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rgbClr val="0070C0"/>
                </a:solidFill>
              </a:rPr>
              <a:t>Feminism: What is it?</a:t>
            </a:r>
            <a:br>
              <a:rPr lang="en-IN" b="1" dirty="0" smtClean="0">
                <a:solidFill>
                  <a:srgbClr val="0070C0"/>
                </a:solidFill>
              </a:rPr>
            </a:br>
            <a:endParaRPr lang="en-IN" b="1" dirty="0">
              <a:solidFill>
                <a:srgbClr val="0070C0"/>
              </a:solidFill>
            </a:endParaRPr>
          </a:p>
        </p:txBody>
      </p:sp>
      <p:sp>
        <p:nvSpPr>
          <p:cNvPr id="3" name="Content Placeholder 2"/>
          <p:cNvSpPr>
            <a:spLocks noGrp="1"/>
          </p:cNvSpPr>
          <p:nvPr>
            <p:ph idx="1"/>
          </p:nvPr>
        </p:nvSpPr>
        <p:spPr/>
        <p:txBody>
          <a:bodyPr>
            <a:normAutofit fontScale="77500" lnSpcReduction="20000"/>
          </a:bodyPr>
          <a:lstStyle/>
          <a:p>
            <a:pPr algn="just"/>
            <a:r>
              <a:rPr lang="en-IN" dirty="0" smtClean="0">
                <a:solidFill>
                  <a:srgbClr val="0070C0"/>
                </a:solidFill>
              </a:rPr>
              <a:t>Feminism </a:t>
            </a:r>
            <a:r>
              <a:rPr lang="en-IN" dirty="0">
                <a:solidFill>
                  <a:srgbClr val="0070C0"/>
                </a:solidFill>
              </a:rPr>
              <a:t>is an interdisciplinary approach to issues of equality and equity based on gender, gender expression, gender identity, sex, and sexuality as understood through social theories and political activism. Historically, feminism has evolved from the critical examination of inequality between the sexes to a more nuanced focus on the social and performative constructions of gender and sexuality. </a:t>
            </a:r>
          </a:p>
          <a:p>
            <a:pPr algn="just"/>
            <a:r>
              <a:rPr lang="en-IN" dirty="0">
                <a:solidFill>
                  <a:srgbClr val="0070C0"/>
                </a:solidFill>
              </a:rPr>
              <a:t>Feminist theory now aims to interrogate inequalities and inequities along the intersectional lines of ability, class, gender, race, sex, and sexuality, and feminists seek to effect change in areas where these </a:t>
            </a:r>
            <a:r>
              <a:rPr lang="en-IN" dirty="0" err="1">
                <a:solidFill>
                  <a:srgbClr val="0070C0"/>
                </a:solidFill>
              </a:rPr>
              <a:t>intersectionalities</a:t>
            </a:r>
            <a:r>
              <a:rPr lang="en-IN" dirty="0">
                <a:solidFill>
                  <a:srgbClr val="0070C0"/>
                </a:solidFill>
              </a:rPr>
              <a:t> create power inequity. Intellectual and academic discussion of these inequities allows our students to go into the world aware of injustices and to work toward changing unhealthy dynamics in any scenario.</a:t>
            </a:r>
          </a:p>
          <a:p>
            <a:pPr algn="just"/>
            <a:r>
              <a:rPr lang="en-IN" dirty="0">
                <a:solidFill>
                  <a:srgbClr val="0070C0"/>
                </a:solidFill>
              </a:rPr>
              <a:t>Feminist political activists campaign in areas such as reproductive rights, domestic violence, fairness, social justice, and workplace issues such as family medical leave, equal pay, and sexual harassment and discrimination. </a:t>
            </a:r>
          </a:p>
          <a:p>
            <a:pPr algn="just"/>
            <a:r>
              <a:rPr lang="en-IN" dirty="0">
                <a:solidFill>
                  <a:srgbClr val="0070C0"/>
                </a:solidFill>
              </a:rPr>
              <a:t>Anytime stereotyping, objectification, infringements of human rights, or intersectional oppression occurs, it's a feminist issue. </a:t>
            </a:r>
          </a:p>
          <a:p>
            <a:endParaRPr lang="en-IN" dirty="0"/>
          </a:p>
        </p:txBody>
      </p:sp>
    </p:spTree>
    <p:extLst>
      <p:ext uri="{BB962C8B-B14F-4D97-AF65-F5344CB8AC3E}">
        <p14:creationId xmlns:p14="http://schemas.microsoft.com/office/powerpoint/2010/main" val="362110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0070C0"/>
                </a:solidFill>
              </a:rPr>
              <a:t>Kinds of Feminism</a:t>
            </a:r>
            <a:br>
              <a:rPr lang="en-IN" b="1" dirty="0" smtClean="0">
                <a:solidFill>
                  <a:srgbClr val="0070C0"/>
                </a:solidFill>
              </a:rPr>
            </a:br>
            <a:endParaRPr lang="en-IN" b="1" dirty="0">
              <a:solidFill>
                <a:srgbClr val="0070C0"/>
              </a:solidFill>
            </a:endParaRPr>
          </a:p>
        </p:txBody>
      </p:sp>
      <p:sp>
        <p:nvSpPr>
          <p:cNvPr id="3" name="Content Placeholder 2"/>
          <p:cNvSpPr>
            <a:spLocks noGrp="1"/>
          </p:cNvSpPr>
          <p:nvPr>
            <p:ph idx="1"/>
          </p:nvPr>
        </p:nvSpPr>
        <p:spPr/>
        <p:txBody>
          <a:bodyPr/>
          <a:lstStyle/>
          <a:p>
            <a:r>
              <a:rPr lang="en-IN" b="1" dirty="0">
                <a:solidFill>
                  <a:srgbClr val="0070C0"/>
                </a:solidFill>
              </a:rPr>
              <a:t>Kinds of Feminism.</a:t>
            </a:r>
          </a:p>
          <a:p>
            <a:r>
              <a:rPr lang="en-IN" b="1" dirty="0">
                <a:solidFill>
                  <a:srgbClr val="0070C0"/>
                </a:solidFill>
              </a:rPr>
              <a:t>Liberal Feminism.</a:t>
            </a:r>
          </a:p>
          <a:p>
            <a:r>
              <a:rPr lang="en-IN" b="1" dirty="0">
                <a:solidFill>
                  <a:srgbClr val="0070C0"/>
                </a:solidFill>
              </a:rPr>
              <a:t>Radical Feminism.</a:t>
            </a:r>
          </a:p>
          <a:p>
            <a:r>
              <a:rPr lang="en-IN" b="1" dirty="0">
                <a:solidFill>
                  <a:srgbClr val="0070C0"/>
                </a:solidFill>
              </a:rPr>
              <a:t>Marxist and Socialist Feminism.</a:t>
            </a:r>
          </a:p>
          <a:p>
            <a:r>
              <a:rPr lang="en-IN" b="1" dirty="0">
                <a:solidFill>
                  <a:srgbClr val="0070C0"/>
                </a:solidFill>
              </a:rPr>
              <a:t>Cultural Feminism.</a:t>
            </a:r>
          </a:p>
          <a:p>
            <a:r>
              <a:rPr lang="en-IN" b="1" dirty="0">
                <a:solidFill>
                  <a:srgbClr val="0070C0"/>
                </a:solidFill>
              </a:rPr>
              <a:t>Eco-Feminism.</a:t>
            </a:r>
          </a:p>
          <a:p>
            <a:endParaRPr lang="en-IN" dirty="0"/>
          </a:p>
        </p:txBody>
      </p:sp>
    </p:spTree>
    <p:extLst>
      <p:ext uri="{BB962C8B-B14F-4D97-AF65-F5344CB8AC3E}">
        <p14:creationId xmlns:p14="http://schemas.microsoft.com/office/powerpoint/2010/main" val="3515861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THREE MAIN SCHOOLS OF FEMINISM</a:t>
            </a:r>
            <a:endParaRPr lang="en-IN" b="1" dirty="0">
              <a:solidFill>
                <a:srgbClr val="0070C0"/>
              </a:solidFill>
            </a:endParaRPr>
          </a:p>
        </p:txBody>
      </p:sp>
      <p:sp>
        <p:nvSpPr>
          <p:cNvPr id="3" name="Content Placeholder 2"/>
          <p:cNvSpPr>
            <a:spLocks noGrp="1"/>
          </p:cNvSpPr>
          <p:nvPr>
            <p:ph idx="1"/>
          </p:nvPr>
        </p:nvSpPr>
        <p:spPr/>
        <p:txBody>
          <a:bodyPr/>
          <a:lstStyle/>
          <a:p>
            <a:r>
              <a:rPr lang="en-IN" b="1" dirty="0">
                <a:solidFill>
                  <a:srgbClr val="0070C0"/>
                </a:solidFill>
              </a:rPr>
              <a:t>Traditionally feminism is often divided into three main traditions </a:t>
            </a:r>
            <a:r>
              <a:rPr lang="en-IN" b="1" dirty="0" smtClean="0">
                <a:solidFill>
                  <a:srgbClr val="0070C0"/>
                </a:solidFill>
              </a:rPr>
              <a:t>OR schools usually </a:t>
            </a:r>
            <a:r>
              <a:rPr lang="en-IN" b="1" dirty="0">
                <a:solidFill>
                  <a:srgbClr val="0070C0"/>
                </a:solidFill>
              </a:rPr>
              <a:t>called </a:t>
            </a:r>
            <a:endParaRPr lang="en-IN" b="1" dirty="0" smtClean="0">
              <a:solidFill>
                <a:srgbClr val="0070C0"/>
              </a:solidFill>
            </a:endParaRPr>
          </a:p>
          <a:p>
            <a:r>
              <a:rPr lang="en-IN" b="1" dirty="0" smtClean="0">
                <a:solidFill>
                  <a:srgbClr val="0070C0"/>
                </a:solidFill>
              </a:rPr>
              <a:t>liberal</a:t>
            </a:r>
            <a:r>
              <a:rPr lang="en-IN" b="1" dirty="0">
                <a:solidFill>
                  <a:srgbClr val="0070C0"/>
                </a:solidFill>
              </a:rPr>
              <a:t>, reformist or mainstream </a:t>
            </a:r>
            <a:r>
              <a:rPr lang="en-IN" b="1" dirty="0" smtClean="0">
                <a:solidFill>
                  <a:srgbClr val="0070C0"/>
                </a:solidFill>
              </a:rPr>
              <a:t>feminism </a:t>
            </a:r>
          </a:p>
          <a:p>
            <a:r>
              <a:rPr lang="en-IN" b="1" dirty="0" smtClean="0">
                <a:solidFill>
                  <a:srgbClr val="0070C0"/>
                </a:solidFill>
              </a:rPr>
              <a:t>radical feminism</a:t>
            </a:r>
          </a:p>
          <a:p>
            <a:r>
              <a:rPr lang="en-IN" b="1" dirty="0" smtClean="0">
                <a:solidFill>
                  <a:srgbClr val="0070C0"/>
                </a:solidFill>
              </a:rPr>
              <a:t>and </a:t>
            </a:r>
            <a:r>
              <a:rPr lang="en-IN" b="1" dirty="0">
                <a:solidFill>
                  <a:srgbClr val="0070C0"/>
                </a:solidFill>
              </a:rPr>
              <a:t>socialist/Marxist </a:t>
            </a:r>
            <a:r>
              <a:rPr lang="en-IN" b="1" dirty="0" smtClean="0">
                <a:solidFill>
                  <a:srgbClr val="0070C0"/>
                </a:solidFill>
              </a:rPr>
              <a:t>feminism</a:t>
            </a:r>
            <a:endParaRPr lang="en-IN" b="1" dirty="0">
              <a:solidFill>
                <a:srgbClr val="0070C0"/>
              </a:solidFill>
            </a:endParaRPr>
          </a:p>
        </p:txBody>
      </p:sp>
    </p:spTree>
    <p:extLst>
      <p:ext uri="{BB962C8B-B14F-4D97-AF65-F5344CB8AC3E}">
        <p14:creationId xmlns:p14="http://schemas.microsoft.com/office/powerpoint/2010/main" val="53926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0070C0"/>
                </a:solidFill>
              </a:rPr>
              <a:t>LIBERAL FEMINSIM</a:t>
            </a:r>
            <a:br>
              <a:rPr lang="en-IN" dirty="0" smtClean="0">
                <a:solidFill>
                  <a:srgbClr val="0070C0"/>
                </a:solidFill>
              </a:rPr>
            </a:br>
            <a:r>
              <a:rPr lang="en-IN" dirty="0">
                <a:solidFill>
                  <a:srgbClr val="00B050"/>
                </a:solidFill>
              </a:rPr>
              <a:t>I</a:t>
            </a:r>
            <a:r>
              <a:rPr lang="en-IN" dirty="0" smtClean="0">
                <a:solidFill>
                  <a:srgbClr val="00B050"/>
                </a:solidFill>
              </a:rPr>
              <a:t>mportant proponent was Mary Wollstonecraft</a:t>
            </a:r>
            <a:endParaRPr lang="en-IN" dirty="0">
              <a:solidFill>
                <a:srgbClr val="00B050"/>
              </a:solidFill>
            </a:endParaRPr>
          </a:p>
        </p:txBody>
      </p:sp>
      <p:sp>
        <p:nvSpPr>
          <p:cNvPr id="3" name="Content Placeholder 2"/>
          <p:cNvSpPr>
            <a:spLocks noGrp="1"/>
          </p:cNvSpPr>
          <p:nvPr>
            <p:ph idx="1"/>
          </p:nvPr>
        </p:nvSpPr>
        <p:spPr/>
        <p:txBody>
          <a:bodyPr>
            <a:normAutofit fontScale="92500" lnSpcReduction="20000"/>
          </a:bodyPr>
          <a:lstStyle/>
          <a:p>
            <a:pPr algn="just"/>
            <a:r>
              <a:rPr lang="en-IN" dirty="0">
                <a:solidFill>
                  <a:srgbClr val="0070C0"/>
                </a:solidFill>
              </a:rPr>
              <a:t>Liberal feminism is a form of feminist theory that has been instrumental in </a:t>
            </a:r>
            <a:r>
              <a:rPr lang="en-IN" dirty="0" err="1">
                <a:solidFill>
                  <a:srgbClr val="0070C0"/>
                </a:solidFill>
              </a:rPr>
              <a:t>fueling</a:t>
            </a:r>
            <a:r>
              <a:rPr lang="en-IN" dirty="0">
                <a:solidFill>
                  <a:srgbClr val="0070C0"/>
                </a:solidFill>
              </a:rPr>
              <a:t> women's rights movements in diverse contexts and remains a familiar and widespread form of feminist thought. Liberal feminism emerged as a distinct political tradition during the Enlightenment (seventeenth and eighteenth centuries), yet its empowering vision of freedom and equality primarily applied to men. Liberal feminist theory emphasizes women's individual rights to autonomy and proposes remedies for gender inequities through, variously, removing legal and social constraints or advancing conditions that support women's equality. A variety of critiques have been </a:t>
            </a:r>
            <a:r>
              <a:rPr lang="en-IN" dirty="0" err="1">
                <a:solidFill>
                  <a:srgbClr val="0070C0"/>
                </a:solidFill>
              </a:rPr>
              <a:t>leveled</a:t>
            </a:r>
            <a:r>
              <a:rPr lang="en-IN" dirty="0">
                <a:solidFill>
                  <a:srgbClr val="0070C0"/>
                </a:solidFill>
              </a:rPr>
              <a:t> against liberal feminism, including its European and middle class origins that limit its relevance to women of </a:t>
            </a:r>
            <a:r>
              <a:rPr lang="en-IN" dirty="0" err="1">
                <a:solidFill>
                  <a:srgbClr val="0070C0"/>
                </a:solidFill>
              </a:rPr>
              <a:t>color</a:t>
            </a:r>
            <a:r>
              <a:rPr lang="en-IN" dirty="0">
                <a:solidFill>
                  <a:srgbClr val="0070C0"/>
                </a:solidFill>
              </a:rPr>
              <a:t>, working class women, and women around the globe, as well as its focus on individual rights and reform through the state rather than critiques of structural oppression.</a:t>
            </a:r>
          </a:p>
        </p:txBody>
      </p:sp>
    </p:spTree>
    <p:extLst>
      <p:ext uri="{BB962C8B-B14F-4D97-AF65-F5344CB8AC3E}">
        <p14:creationId xmlns:p14="http://schemas.microsoft.com/office/powerpoint/2010/main" val="218761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smtClean="0"/>
              <a:t/>
            </a:r>
            <a:br>
              <a:rPr lang="en-IN" sz="4000" dirty="0" smtClean="0"/>
            </a:br>
            <a:r>
              <a:rPr lang="en-IN" sz="4000" dirty="0" smtClean="0"/>
              <a:t/>
            </a:r>
            <a:br>
              <a:rPr lang="en-IN" sz="4000" dirty="0" smtClean="0"/>
            </a:br>
            <a:r>
              <a:rPr lang="en-IN" sz="4000" dirty="0" smtClean="0">
                <a:solidFill>
                  <a:srgbClr val="0070C0"/>
                </a:solidFill>
              </a:rPr>
              <a:t>RADICAL FEMINISM</a:t>
            </a:r>
            <a:r>
              <a:rPr lang="en-IN" sz="4000" dirty="0" smtClean="0"/>
              <a:t/>
            </a:r>
            <a:br>
              <a:rPr lang="en-IN" sz="4000" dirty="0" smtClean="0"/>
            </a:br>
            <a:r>
              <a:rPr lang="en-IN" sz="3600" dirty="0" smtClean="0">
                <a:solidFill>
                  <a:srgbClr val="00B050"/>
                </a:solidFill>
              </a:rPr>
              <a:t>Important proponent was </a:t>
            </a:r>
            <a:r>
              <a:rPr lang="en-IN" sz="3600" dirty="0" err="1">
                <a:solidFill>
                  <a:srgbClr val="00B050"/>
                </a:solidFill>
              </a:rPr>
              <a:t>Shulamith</a:t>
            </a:r>
            <a:r>
              <a:rPr lang="en-IN" sz="3600" dirty="0">
                <a:solidFill>
                  <a:srgbClr val="00B050"/>
                </a:solidFill>
              </a:rPr>
              <a:t> Firestone</a:t>
            </a:r>
            <a:r>
              <a:rPr lang="en-IN" sz="3600" dirty="0" smtClean="0">
                <a:solidFill>
                  <a:srgbClr val="00B050"/>
                </a:solidFill>
              </a:rPr>
              <a:t/>
            </a:r>
            <a:br>
              <a:rPr lang="en-IN" sz="3600" dirty="0" smtClean="0">
                <a:solidFill>
                  <a:srgbClr val="00B050"/>
                </a:solidFill>
              </a:rPr>
            </a:br>
            <a:r>
              <a:rPr lang="en-IN" sz="4000" dirty="0" smtClean="0">
                <a:solidFill>
                  <a:srgbClr val="00B050"/>
                </a:solidFill>
              </a:rPr>
              <a:t/>
            </a:r>
            <a:br>
              <a:rPr lang="en-IN" sz="4000" dirty="0" smtClean="0">
                <a:solidFill>
                  <a:srgbClr val="00B050"/>
                </a:solidFill>
              </a:rPr>
            </a:br>
            <a:endParaRPr lang="en-IN" sz="4000" dirty="0">
              <a:solidFill>
                <a:srgbClr val="00B050"/>
              </a:solidFill>
            </a:endParaRPr>
          </a:p>
        </p:txBody>
      </p:sp>
      <p:sp>
        <p:nvSpPr>
          <p:cNvPr id="3" name="Content Placeholder 2"/>
          <p:cNvSpPr>
            <a:spLocks noGrp="1"/>
          </p:cNvSpPr>
          <p:nvPr>
            <p:ph idx="1"/>
          </p:nvPr>
        </p:nvSpPr>
        <p:spPr/>
        <p:txBody>
          <a:bodyPr/>
          <a:lstStyle/>
          <a:p>
            <a:pPr algn="just"/>
            <a:r>
              <a:rPr lang="en-IN" dirty="0">
                <a:solidFill>
                  <a:srgbClr val="0070C0"/>
                </a:solidFill>
              </a:rPr>
              <a:t>Radical feminism is a philosophy emphasizing the patriarchal roots of inequality between men and women, or, more specifically, the social domination of women by men. Radical feminism views patriarchy as dividing societal rights, privileges, and power primarily along the lines of sex, and as a result, oppressing women and privileging men</a:t>
            </a:r>
            <a:r>
              <a:rPr lang="en-IN" dirty="0" smtClean="0">
                <a:solidFill>
                  <a:srgbClr val="0070C0"/>
                </a:solidFill>
              </a:rPr>
              <a:t>.</a:t>
            </a:r>
          </a:p>
          <a:p>
            <a:pPr algn="just"/>
            <a:r>
              <a:rPr lang="en-IN" dirty="0">
                <a:solidFill>
                  <a:srgbClr val="0070C0"/>
                </a:solidFill>
              </a:rPr>
              <a:t>Radical feminism opposes existing political and social organization in general because it is inherently tied to patriarchy. Thus, radical feminists tend to be </a:t>
            </a:r>
            <a:r>
              <a:rPr lang="en-IN" dirty="0" err="1">
                <a:solidFill>
                  <a:srgbClr val="0070C0"/>
                </a:solidFill>
              </a:rPr>
              <a:t>skeptical</a:t>
            </a:r>
            <a:r>
              <a:rPr lang="en-IN" dirty="0">
                <a:solidFill>
                  <a:srgbClr val="0070C0"/>
                </a:solidFill>
              </a:rPr>
              <a:t> of political action within the current system and instead tend to focus on culture change that undermines patriarchy and associated hierarchical structures.</a:t>
            </a:r>
          </a:p>
        </p:txBody>
      </p:sp>
    </p:spTree>
    <p:extLst>
      <p:ext uri="{BB962C8B-B14F-4D97-AF65-F5344CB8AC3E}">
        <p14:creationId xmlns:p14="http://schemas.microsoft.com/office/powerpoint/2010/main" val="2878280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What Makes It 'Radical'?</a:t>
            </a:r>
            <a:r>
              <a:rPr lang="en-IN" b="1" dirty="0" smtClean="0">
                <a:solidFill>
                  <a:srgbClr val="0070C0"/>
                </a:solidFill>
              </a:rPr>
              <a:t/>
            </a:r>
            <a:br>
              <a:rPr lang="en-IN" b="1" dirty="0" smtClean="0">
                <a:solidFill>
                  <a:srgbClr val="0070C0"/>
                </a:solidFill>
              </a:rPr>
            </a:br>
            <a:endParaRPr lang="en-IN" dirty="0">
              <a:solidFill>
                <a:srgbClr val="0070C0"/>
              </a:solidFill>
            </a:endParaRPr>
          </a:p>
        </p:txBody>
      </p:sp>
      <p:sp>
        <p:nvSpPr>
          <p:cNvPr id="3" name="Content Placeholder 2"/>
          <p:cNvSpPr>
            <a:spLocks noGrp="1"/>
          </p:cNvSpPr>
          <p:nvPr>
            <p:ph idx="1"/>
          </p:nvPr>
        </p:nvSpPr>
        <p:spPr/>
        <p:txBody>
          <a:bodyPr>
            <a:normAutofit lnSpcReduction="10000"/>
          </a:bodyPr>
          <a:lstStyle/>
          <a:p>
            <a:pPr algn="just" fontAlgn="base"/>
            <a:r>
              <a:rPr lang="en-IN" dirty="0" smtClean="0">
                <a:solidFill>
                  <a:srgbClr val="0070C0"/>
                </a:solidFill>
              </a:rPr>
              <a:t>Radical </a:t>
            </a:r>
            <a:r>
              <a:rPr lang="en-IN" dirty="0">
                <a:solidFill>
                  <a:srgbClr val="0070C0"/>
                </a:solidFill>
              </a:rPr>
              <a:t>feminists tend to be more militant in their approach (radical as "getting to the root") than other feminists. A radical feminist aims to dismantle patriarchy rather than making adjustments to the system through legal changes. Radical feminists also resist reducing oppression to an economic or class issue, as </a:t>
            </a:r>
            <a:r>
              <a:rPr lang="en-IN" dirty="0">
                <a:solidFill>
                  <a:srgbClr val="0070C0"/>
                </a:solidFill>
                <a:hlinkClick r:id="rId2"/>
              </a:rPr>
              <a:t>socialist or Marxist feminism</a:t>
            </a:r>
            <a:r>
              <a:rPr lang="en-IN" dirty="0">
                <a:solidFill>
                  <a:srgbClr val="0070C0"/>
                </a:solidFill>
              </a:rPr>
              <a:t> sometimes did or does.</a:t>
            </a:r>
          </a:p>
          <a:p>
            <a:pPr algn="just" fontAlgn="base"/>
            <a:r>
              <a:rPr lang="en-IN" dirty="0">
                <a:solidFill>
                  <a:srgbClr val="0070C0"/>
                </a:solidFill>
              </a:rPr>
              <a:t>Radical feminism opposes patriarchy, not men. To equate radical feminism to man-hating is to assume that patriarchy and men are inseparable, philosophically and politically. (Although, Robin Morgan has defended "man-hating" as the right of the oppressed class to hate the class that is oppressing them.)</a:t>
            </a:r>
          </a:p>
          <a:p>
            <a:endParaRPr lang="en-IN" dirty="0"/>
          </a:p>
        </p:txBody>
      </p:sp>
    </p:spTree>
    <p:extLst>
      <p:ext uri="{BB962C8B-B14F-4D97-AF65-F5344CB8AC3E}">
        <p14:creationId xmlns:p14="http://schemas.microsoft.com/office/powerpoint/2010/main" val="182961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Some key radical feminists were</a:t>
            </a:r>
            <a:endParaRPr lang="en-IN" dirty="0">
              <a:solidFill>
                <a:srgbClr val="0070C0"/>
              </a:solidFill>
            </a:endParaRPr>
          </a:p>
        </p:txBody>
      </p:sp>
      <p:sp>
        <p:nvSpPr>
          <p:cNvPr id="3" name="Content Placeholder 2"/>
          <p:cNvSpPr>
            <a:spLocks noGrp="1"/>
          </p:cNvSpPr>
          <p:nvPr>
            <p:ph idx="1"/>
          </p:nvPr>
        </p:nvSpPr>
        <p:spPr/>
        <p:txBody>
          <a:bodyPr/>
          <a:lstStyle/>
          <a:p>
            <a:pPr algn="just"/>
            <a:r>
              <a:rPr lang="en-IN" dirty="0" smtClean="0"/>
              <a:t> </a:t>
            </a:r>
            <a:r>
              <a:rPr lang="en-IN" dirty="0" err="1">
                <a:solidFill>
                  <a:srgbClr val="0070C0"/>
                </a:solidFill>
              </a:rPr>
              <a:t>Ti</a:t>
            </a:r>
            <a:r>
              <a:rPr lang="en-IN" dirty="0">
                <a:solidFill>
                  <a:srgbClr val="0070C0"/>
                </a:solidFill>
              </a:rPr>
              <a:t>-Grace Atkinson, Susan </a:t>
            </a:r>
            <a:r>
              <a:rPr lang="en-IN" dirty="0" err="1">
                <a:solidFill>
                  <a:srgbClr val="0070C0"/>
                </a:solidFill>
              </a:rPr>
              <a:t>Brownmiller</a:t>
            </a:r>
            <a:r>
              <a:rPr lang="en-IN" dirty="0">
                <a:solidFill>
                  <a:srgbClr val="0070C0"/>
                </a:solidFill>
              </a:rPr>
              <a:t>, Phyllis Chester, Corrine Grad Coleman, Mary Daly, Andrea Dworkin, </a:t>
            </a:r>
            <a:r>
              <a:rPr lang="en-IN" dirty="0" err="1">
                <a:solidFill>
                  <a:srgbClr val="0070C0"/>
                </a:solidFill>
              </a:rPr>
              <a:t>Shulamith</a:t>
            </a:r>
            <a:r>
              <a:rPr lang="en-IN" dirty="0">
                <a:solidFill>
                  <a:srgbClr val="0070C0"/>
                </a:solidFill>
              </a:rPr>
              <a:t> Firestone, Germaine Greer, Carol </a:t>
            </a:r>
            <a:r>
              <a:rPr lang="en-IN" dirty="0" err="1">
                <a:solidFill>
                  <a:srgbClr val="0070C0"/>
                </a:solidFill>
              </a:rPr>
              <a:t>Hanisch</a:t>
            </a:r>
            <a:r>
              <a:rPr lang="en-IN" dirty="0">
                <a:solidFill>
                  <a:srgbClr val="0070C0"/>
                </a:solidFill>
              </a:rPr>
              <a:t>, Jill Johnston, Catherine MacKinnon, Kate Millett, Robin Morgan, Ellen Willis, and Monique Wittig. Groups that were part of the radical feminist wing of feminism include </a:t>
            </a:r>
            <a:r>
              <a:rPr lang="en-IN" dirty="0">
                <a:solidFill>
                  <a:srgbClr val="0070C0"/>
                </a:solidFill>
                <a:hlinkClick r:id="rId2"/>
              </a:rPr>
              <a:t>Redstockings</a:t>
            </a:r>
            <a:r>
              <a:rPr lang="en-IN" dirty="0">
                <a:solidFill>
                  <a:srgbClr val="0070C0"/>
                </a:solidFill>
              </a:rPr>
              <a:t>, New York Radical Women (NYRW), the Chicago Women's Liberation Union (CWLU), Ann </a:t>
            </a:r>
            <a:r>
              <a:rPr lang="en-IN" dirty="0" err="1">
                <a:solidFill>
                  <a:srgbClr val="0070C0"/>
                </a:solidFill>
              </a:rPr>
              <a:t>Arbor</a:t>
            </a:r>
            <a:r>
              <a:rPr lang="en-IN" dirty="0">
                <a:solidFill>
                  <a:srgbClr val="0070C0"/>
                </a:solidFill>
              </a:rPr>
              <a:t> Feminist House, The Feminists, WITCH, Seattle Radical Women, and Cell 16. Radical feminists organized demonstrations against the Miss America pageant in 1968.</a:t>
            </a:r>
          </a:p>
        </p:txBody>
      </p:sp>
    </p:spTree>
    <p:extLst>
      <p:ext uri="{BB962C8B-B14F-4D97-AF65-F5344CB8AC3E}">
        <p14:creationId xmlns:p14="http://schemas.microsoft.com/office/powerpoint/2010/main" val="1456305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758</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Aharoni</vt:lpstr>
      <vt:lpstr>Arial</vt:lpstr>
      <vt:lpstr>Calibri</vt:lpstr>
      <vt:lpstr>Calibri Light</vt:lpstr>
      <vt:lpstr>Office Theme</vt:lpstr>
      <vt:lpstr>FEMINISM </vt:lpstr>
      <vt:lpstr>DEFINITION</vt:lpstr>
      <vt:lpstr>Feminism: What is it? </vt:lpstr>
      <vt:lpstr>Kinds of Feminism </vt:lpstr>
      <vt:lpstr>THREE MAIN SCHOOLS OF FEMINISM</vt:lpstr>
      <vt:lpstr>LIBERAL FEMINSIM Important proponent was Mary Wollstonecraft</vt:lpstr>
      <vt:lpstr>  RADICAL FEMINISM Important proponent was Shulamith Firestone  </vt:lpstr>
      <vt:lpstr>What Makes It 'Radical'? </vt:lpstr>
      <vt:lpstr>Some key radical feminists were</vt:lpstr>
      <vt:lpstr>Key Issues and Tactics </vt:lpstr>
      <vt:lpstr>Tools used by radical women's groups included</vt:lpstr>
      <vt:lpstr>Radical Feminism Writings </vt:lpstr>
      <vt:lpstr>Socialist and Marxist Feminism</vt:lpstr>
      <vt:lpstr>What do Marxist Feminists believe about family? </vt:lpstr>
      <vt:lpstr>Major Proponents and their ideas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FEMINISM</dc:title>
  <dc:creator>khokon</dc:creator>
  <cp:lastModifiedBy>khokon</cp:lastModifiedBy>
  <cp:revision>4</cp:revision>
  <dcterms:created xsi:type="dcterms:W3CDTF">2021-10-26T12:47:43Z</dcterms:created>
  <dcterms:modified xsi:type="dcterms:W3CDTF">2021-10-26T13:18:37Z</dcterms:modified>
</cp:coreProperties>
</file>