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B8CA59B-8432-4427-BD66-7C14E1BBCAE5}"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3E633-646C-4166-BDF2-5066205FEA3C}" type="slidenum">
              <a:rPr lang="en-IN" smtClean="0"/>
              <a:t>‹#›</a:t>
            </a:fld>
            <a:endParaRPr lang="en-IN"/>
          </a:p>
        </p:txBody>
      </p:sp>
    </p:spTree>
    <p:extLst>
      <p:ext uri="{BB962C8B-B14F-4D97-AF65-F5344CB8AC3E}">
        <p14:creationId xmlns:p14="http://schemas.microsoft.com/office/powerpoint/2010/main" val="648442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8CA59B-8432-4427-BD66-7C14E1BBCAE5}"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3E633-646C-4166-BDF2-5066205FEA3C}" type="slidenum">
              <a:rPr lang="en-IN" smtClean="0"/>
              <a:t>‹#›</a:t>
            </a:fld>
            <a:endParaRPr lang="en-IN"/>
          </a:p>
        </p:txBody>
      </p:sp>
    </p:spTree>
    <p:extLst>
      <p:ext uri="{BB962C8B-B14F-4D97-AF65-F5344CB8AC3E}">
        <p14:creationId xmlns:p14="http://schemas.microsoft.com/office/powerpoint/2010/main" val="1075247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8CA59B-8432-4427-BD66-7C14E1BBCAE5}"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3E633-646C-4166-BDF2-5066205FEA3C}" type="slidenum">
              <a:rPr lang="en-IN" smtClean="0"/>
              <a:t>‹#›</a:t>
            </a:fld>
            <a:endParaRPr lang="en-IN"/>
          </a:p>
        </p:txBody>
      </p:sp>
    </p:spTree>
    <p:extLst>
      <p:ext uri="{BB962C8B-B14F-4D97-AF65-F5344CB8AC3E}">
        <p14:creationId xmlns:p14="http://schemas.microsoft.com/office/powerpoint/2010/main" val="3072340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8CA59B-8432-4427-BD66-7C14E1BBCAE5}"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3E633-646C-4166-BDF2-5066205FEA3C}" type="slidenum">
              <a:rPr lang="en-IN" smtClean="0"/>
              <a:t>‹#›</a:t>
            </a:fld>
            <a:endParaRPr lang="en-IN"/>
          </a:p>
        </p:txBody>
      </p:sp>
    </p:spTree>
    <p:extLst>
      <p:ext uri="{BB962C8B-B14F-4D97-AF65-F5344CB8AC3E}">
        <p14:creationId xmlns:p14="http://schemas.microsoft.com/office/powerpoint/2010/main" val="3199368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8CA59B-8432-4427-BD66-7C14E1BBCAE5}"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3E633-646C-4166-BDF2-5066205FEA3C}" type="slidenum">
              <a:rPr lang="en-IN" smtClean="0"/>
              <a:t>‹#›</a:t>
            </a:fld>
            <a:endParaRPr lang="en-IN"/>
          </a:p>
        </p:txBody>
      </p:sp>
    </p:spTree>
    <p:extLst>
      <p:ext uri="{BB962C8B-B14F-4D97-AF65-F5344CB8AC3E}">
        <p14:creationId xmlns:p14="http://schemas.microsoft.com/office/powerpoint/2010/main" val="1930338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B8CA59B-8432-4427-BD66-7C14E1BBCAE5}" type="datetimeFigureOut">
              <a:rPr lang="en-IN" smtClean="0"/>
              <a:t>26-10-2021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3E633-646C-4166-BDF2-5066205FEA3C}" type="slidenum">
              <a:rPr lang="en-IN" smtClean="0"/>
              <a:t>‹#›</a:t>
            </a:fld>
            <a:endParaRPr lang="en-IN"/>
          </a:p>
        </p:txBody>
      </p:sp>
    </p:spTree>
    <p:extLst>
      <p:ext uri="{BB962C8B-B14F-4D97-AF65-F5344CB8AC3E}">
        <p14:creationId xmlns:p14="http://schemas.microsoft.com/office/powerpoint/2010/main" val="754274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B8CA59B-8432-4427-BD66-7C14E1BBCAE5}" type="datetimeFigureOut">
              <a:rPr lang="en-IN" smtClean="0"/>
              <a:t>26-10-2021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23E633-646C-4166-BDF2-5066205FEA3C}" type="slidenum">
              <a:rPr lang="en-IN" smtClean="0"/>
              <a:t>‹#›</a:t>
            </a:fld>
            <a:endParaRPr lang="en-IN"/>
          </a:p>
        </p:txBody>
      </p:sp>
    </p:spTree>
    <p:extLst>
      <p:ext uri="{BB962C8B-B14F-4D97-AF65-F5344CB8AC3E}">
        <p14:creationId xmlns:p14="http://schemas.microsoft.com/office/powerpoint/2010/main" val="3397298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B8CA59B-8432-4427-BD66-7C14E1BBCAE5}" type="datetimeFigureOut">
              <a:rPr lang="en-IN" smtClean="0"/>
              <a:t>26-10-2021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23E633-646C-4166-BDF2-5066205FEA3C}" type="slidenum">
              <a:rPr lang="en-IN" smtClean="0"/>
              <a:t>‹#›</a:t>
            </a:fld>
            <a:endParaRPr lang="en-IN"/>
          </a:p>
        </p:txBody>
      </p:sp>
    </p:spTree>
    <p:extLst>
      <p:ext uri="{BB962C8B-B14F-4D97-AF65-F5344CB8AC3E}">
        <p14:creationId xmlns:p14="http://schemas.microsoft.com/office/powerpoint/2010/main" val="2127516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CA59B-8432-4427-BD66-7C14E1BBCAE5}" type="datetimeFigureOut">
              <a:rPr lang="en-IN" smtClean="0"/>
              <a:t>26-10-2021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23E633-646C-4166-BDF2-5066205FEA3C}" type="slidenum">
              <a:rPr lang="en-IN" smtClean="0"/>
              <a:t>‹#›</a:t>
            </a:fld>
            <a:endParaRPr lang="en-IN"/>
          </a:p>
        </p:txBody>
      </p:sp>
    </p:spTree>
    <p:extLst>
      <p:ext uri="{BB962C8B-B14F-4D97-AF65-F5344CB8AC3E}">
        <p14:creationId xmlns:p14="http://schemas.microsoft.com/office/powerpoint/2010/main" val="3846404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8CA59B-8432-4427-BD66-7C14E1BBCAE5}" type="datetimeFigureOut">
              <a:rPr lang="en-IN" smtClean="0"/>
              <a:t>26-10-2021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3E633-646C-4166-BDF2-5066205FEA3C}" type="slidenum">
              <a:rPr lang="en-IN" smtClean="0"/>
              <a:t>‹#›</a:t>
            </a:fld>
            <a:endParaRPr lang="en-IN"/>
          </a:p>
        </p:txBody>
      </p:sp>
    </p:spTree>
    <p:extLst>
      <p:ext uri="{BB962C8B-B14F-4D97-AF65-F5344CB8AC3E}">
        <p14:creationId xmlns:p14="http://schemas.microsoft.com/office/powerpoint/2010/main" val="1701365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8CA59B-8432-4427-BD66-7C14E1BBCAE5}" type="datetimeFigureOut">
              <a:rPr lang="en-IN" smtClean="0"/>
              <a:t>26-10-2021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3E633-646C-4166-BDF2-5066205FEA3C}" type="slidenum">
              <a:rPr lang="en-IN" smtClean="0"/>
              <a:t>‹#›</a:t>
            </a:fld>
            <a:endParaRPr lang="en-IN"/>
          </a:p>
        </p:txBody>
      </p:sp>
    </p:spTree>
    <p:extLst>
      <p:ext uri="{BB962C8B-B14F-4D97-AF65-F5344CB8AC3E}">
        <p14:creationId xmlns:p14="http://schemas.microsoft.com/office/powerpoint/2010/main" val="2970537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CA59B-8432-4427-BD66-7C14E1BBCAE5}" type="datetimeFigureOut">
              <a:rPr lang="en-IN" smtClean="0"/>
              <a:t>26-10-2021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3E633-646C-4166-BDF2-5066205FEA3C}" type="slidenum">
              <a:rPr lang="en-IN" smtClean="0"/>
              <a:t>‹#›</a:t>
            </a:fld>
            <a:endParaRPr lang="en-IN"/>
          </a:p>
        </p:txBody>
      </p:sp>
    </p:spTree>
    <p:extLst>
      <p:ext uri="{BB962C8B-B14F-4D97-AF65-F5344CB8AC3E}">
        <p14:creationId xmlns:p14="http://schemas.microsoft.com/office/powerpoint/2010/main" val="3729206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britannica.com/place/Lond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britannica.com/art/novel" TargetMode="External"/><Relationship Id="rId2" Type="http://schemas.openxmlformats.org/officeDocument/2006/relationships/hyperlink" Target="https://www.britannica.com/place/London" TargetMode="External"/><Relationship Id="rId1" Type="http://schemas.openxmlformats.org/officeDocument/2006/relationships/slideLayout" Target="../slideLayouts/slideLayout2.xml"/><Relationship Id="rId6" Type="http://schemas.openxmlformats.org/officeDocument/2006/relationships/hyperlink" Target="https://www.britannica.com/topic/To-the-Lighthouse" TargetMode="External"/><Relationship Id="rId5" Type="http://schemas.openxmlformats.org/officeDocument/2006/relationships/hyperlink" Target="https://www.britannica.com/topic/Mrs-Dalloway-novel-by-Woolf" TargetMode="External"/><Relationship Id="rId4" Type="http://schemas.openxmlformats.org/officeDocument/2006/relationships/hyperlink" Target="https://www.merriam-webster.com/dictionary/genr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britannica.com/biography/Leslie-Stephen" TargetMode="External"/><Relationship Id="rId7" Type="http://schemas.openxmlformats.org/officeDocument/2006/relationships/hyperlink" Target="https://www.merriam-webster.com/dictionary/dynamic" TargetMode="External"/><Relationship Id="rId2" Type="http://schemas.openxmlformats.org/officeDocument/2006/relationships/hyperlink" Target="https://www.britannica.com/event/Victorian-era" TargetMode="External"/><Relationship Id="rId1" Type="http://schemas.openxmlformats.org/officeDocument/2006/relationships/slideLayout" Target="../slideLayouts/slideLayout2.xml"/><Relationship Id="rId6" Type="http://schemas.openxmlformats.org/officeDocument/2006/relationships/hyperlink" Target="https://www.britannica.com/biography/Vanessa-Bell" TargetMode="External"/><Relationship Id="rId5" Type="http://schemas.openxmlformats.org/officeDocument/2006/relationships/hyperlink" Target="https://www.britannica.com/biography/William-Makepeace-Thackeray" TargetMode="External"/><Relationship Id="rId4" Type="http://schemas.openxmlformats.org/officeDocument/2006/relationships/hyperlink" Target="https://www.britannica.com/biography/Julia-Margaret-Camero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britannica.com/place/Cornwall-unitary-authority-England" TargetMode="External"/><Relationship Id="rId2" Type="http://schemas.openxmlformats.org/officeDocument/2006/relationships/hyperlink" Target="https://www.britannica.com/place/Kensington-Garden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britannica.com/place/Greece" TargetMode="External"/><Relationship Id="rId13" Type="http://schemas.openxmlformats.org/officeDocument/2006/relationships/hyperlink" Target="https://www.merriam-webster.com/dictionary/poignant" TargetMode="External"/><Relationship Id="rId3" Type="http://schemas.openxmlformats.org/officeDocument/2006/relationships/hyperlink" Target="https://www.britannica.com/biography/Leonard-Woolf" TargetMode="External"/><Relationship Id="rId7" Type="http://schemas.openxmlformats.org/officeDocument/2006/relationships/hyperlink" Target="https://www.britannica.com/biography/John-Maynard-Keynes" TargetMode="External"/><Relationship Id="rId12" Type="http://schemas.openxmlformats.org/officeDocument/2006/relationships/hyperlink" Target="https://www.merriam-webster.com/dictionary/repartee" TargetMode="External"/><Relationship Id="rId2" Type="http://schemas.openxmlformats.org/officeDocument/2006/relationships/hyperlink" Target="https://www.britannica.com/place/Bloomsbury" TargetMode="External"/><Relationship Id="rId1" Type="http://schemas.openxmlformats.org/officeDocument/2006/relationships/slideLayout" Target="../slideLayouts/slideLayout2.xml"/><Relationship Id="rId6" Type="http://schemas.openxmlformats.org/officeDocument/2006/relationships/hyperlink" Target="https://www.britannica.com/biography/Lytton-Strachey" TargetMode="External"/><Relationship Id="rId11" Type="http://schemas.openxmlformats.org/officeDocument/2006/relationships/hyperlink" Target="https://www.britannica.com/topic/Bloomsbury-group" TargetMode="External"/><Relationship Id="rId5" Type="http://schemas.openxmlformats.org/officeDocument/2006/relationships/hyperlink" Target="https://www.britannica.com/biography/Clive-Bell" TargetMode="External"/><Relationship Id="rId10" Type="http://schemas.openxmlformats.org/officeDocument/2006/relationships/hyperlink" Target="https://www.britannica.com/science/depression-psychology" TargetMode="External"/><Relationship Id="rId4" Type="http://schemas.openxmlformats.org/officeDocument/2006/relationships/hyperlink" Target="https://www.britannica.com/place/Sri-Lanka" TargetMode="External"/><Relationship Id="rId9" Type="http://schemas.openxmlformats.org/officeDocument/2006/relationships/hyperlink" Target="https://www.britannica.com/science/typhoid-feve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biography.com/scholar/jean-paul-sartr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solidFill>
                  <a:srgbClr val="002060"/>
                </a:solidFill>
              </a:rPr>
              <a:t>FEMINISM</a:t>
            </a:r>
            <a:br>
              <a:rPr lang="en-IN" b="1" dirty="0" smtClean="0">
                <a:solidFill>
                  <a:srgbClr val="002060"/>
                </a:solidFill>
              </a:rPr>
            </a:br>
            <a:endParaRPr lang="en-IN" b="1" dirty="0">
              <a:solidFill>
                <a:srgbClr val="002060"/>
              </a:solidFill>
            </a:endParaRPr>
          </a:p>
        </p:txBody>
      </p:sp>
      <p:sp>
        <p:nvSpPr>
          <p:cNvPr id="3" name="Subtitle 2"/>
          <p:cNvSpPr>
            <a:spLocks noGrp="1"/>
          </p:cNvSpPr>
          <p:nvPr>
            <p:ph type="subTitle" idx="1"/>
          </p:nvPr>
        </p:nvSpPr>
        <p:spPr/>
        <p:txBody>
          <a:bodyPr>
            <a:normAutofit/>
          </a:bodyPr>
          <a:lstStyle/>
          <a:p>
            <a:r>
              <a:rPr lang="en-IN" sz="2000" b="1" dirty="0" smtClean="0">
                <a:solidFill>
                  <a:srgbClr val="00B050"/>
                </a:solidFill>
                <a:latin typeface="Aharoni" panose="02010803020104030203" pitchFamily="2" charset="-79"/>
                <a:cs typeface="Aharoni" panose="02010803020104030203" pitchFamily="2" charset="-79"/>
              </a:rPr>
              <a:t>DR. DEBJANI GHOSAL</a:t>
            </a:r>
          </a:p>
          <a:p>
            <a:r>
              <a:rPr lang="en-IN" sz="2000" b="1" dirty="0" smtClean="0">
                <a:solidFill>
                  <a:srgbClr val="00B050"/>
                </a:solidFill>
                <a:latin typeface="Aharoni" panose="02010803020104030203" pitchFamily="2" charset="-79"/>
                <a:cs typeface="Aharoni" panose="02010803020104030203" pitchFamily="2" charset="-79"/>
              </a:rPr>
              <a:t>ASSISTANT PROFESSOR</a:t>
            </a:r>
          </a:p>
          <a:p>
            <a:r>
              <a:rPr lang="en-IN" sz="2000" b="1" dirty="0" smtClean="0">
                <a:solidFill>
                  <a:srgbClr val="00B050"/>
                </a:solidFill>
                <a:latin typeface="Aharoni" panose="02010803020104030203" pitchFamily="2" charset="-79"/>
                <a:cs typeface="Aharoni" panose="02010803020104030203" pitchFamily="2" charset="-79"/>
              </a:rPr>
              <a:t>DEPARTMENT OF POLITICAL SCIENCE</a:t>
            </a:r>
          </a:p>
          <a:p>
            <a:r>
              <a:rPr lang="en-IN" sz="2000" b="1" dirty="0" smtClean="0">
                <a:solidFill>
                  <a:srgbClr val="00B050"/>
                </a:solidFill>
                <a:latin typeface="Aharoni" panose="02010803020104030203" pitchFamily="2" charset="-79"/>
                <a:cs typeface="Aharoni" panose="02010803020104030203" pitchFamily="2" charset="-79"/>
              </a:rPr>
              <a:t>SURENDRANATH COLLEGE</a:t>
            </a:r>
            <a:endParaRPr lang="en-IN" sz="2000" b="1" dirty="0">
              <a:solidFill>
                <a:srgbClr val="00B05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627608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0070C0"/>
                </a:solidFill>
                <a:latin typeface="Aharoni" panose="02010803020104030203" pitchFamily="2" charset="-79"/>
                <a:cs typeface="Aharoni" panose="02010803020104030203" pitchFamily="2" charset="-79"/>
              </a:rPr>
              <a:t>SHULAMITH FIRESTONE</a:t>
            </a:r>
            <a:endParaRPr lang="en-IN" b="1" dirty="0">
              <a:solidFill>
                <a:srgbClr val="0070C0"/>
              </a:solidFill>
              <a:latin typeface="Aharoni" panose="02010803020104030203" pitchFamily="2" charset="-79"/>
              <a:cs typeface="Aharoni" panose="02010803020104030203" pitchFamily="2" charset="-79"/>
            </a:endParaRPr>
          </a:p>
        </p:txBody>
      </p:sp>
      <p:pic>
        <p:nvPicPr>
          <p:cNvPr id="3074" name="Picture 2" descr="http://graphics8.nytimes.com/images/2012/08/31/arts/FIRESTONE-obit/FIRESTONE-obit-superJumbo.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211392" y="2112135"/>
            <a:ext cx="2975019" cy="4391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583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lumMod val="75000"/>
                  </a:schemeClr>
                </a:solidFill>
              </a:rPr>
              <a:t>SHULAMITH FIRESTONE</a:t>
            </a:r>
            <a:endParaRPr lang="en-IN" dirty="0">
              <a:solidFill>
                <a:schemeClr val="accent1">
                  <a:lumMod val="75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73969057"/>
              </p:ext>
            </p:extLst>
          </p:nvPr>
        </p:nvGraphicFramePr>
        <p:xfrm>
          <a:off x="2125014" y="2034862"/>
          <a:ext cx="7830354" cy="4378816"/>
        </p:xfrm>
        <a:graphic>
          <a:graphicData uri="http://schemas.openxmlformats.org/drawingml/2006/table">
            <a:tbl>
              <a:tblPr/>
              <a:tblGrid>
                <a:gridCol w="3915177"/>
                <a:gridCol w="3915177"/>
              </a:tblGrid>
              <a:tr h="1387348">
                <a:tc>
                  <a:txBody>
                    <a:bodyPr/>
                    <a:lstStyle/>
                    <a:p>
                      <a:r>
                        <a:rPr lang="en-IN" b="1" dirty="0">
                          <a:solidFill>
                            <a:srgbClr val="0070C0"/>
                          </a:solidFill>
                          <a:effectLst/>
                        </a:rPr>
                        <a:t>Born</a:t>
                      </a:r>
                    </a:p>
                  </a:txBody>
                  <a:tcPr marR="95250" marT="76200" marB="76200" anchor="ctr">
                    <a:lnL>
                      <a:noFill/>
                    </a:lnL>
                    <a:lnR>
                      <a:noFill/>
                    </a:lnR>
                    <a:lnT>
                      <a:noFill/>
                    </a:lnT>
                    <a:lnB w="9525" cap="flat" cmpd="sng" algn="ctr">
                      <a:solidFill>
                        <a:srgbClr val="EBEBEB"/>
                      </a:solidFill>
                      <a:prstDash val="solid"/>
                      <a:round/>
                      <a:headEnd type="none" w="med" len="med"/>
                      <a:tailEnd type="none" w="med" len="med"/>
                    </a:lnB>
                    <a:solidFill>
                      <a:srgbClr val="FFFFFF"/>
                    </a:solidFill>
                  </a:tcPr>
                </a:tc>
                <a:tc>
                  <a:txBody>
                    <a:bodyPr/>
                    <a:lstStyle/>
                    <a:p>
                      <a:r>
                        <a:rPr lang="en-IN" b="1">
                          <a:solidFill>
                            <a:srgbClr val="0070C0"/>
                          </a:solidFill>
                          <a:effectLst/>
                        </a:rPr>
                        <a:t>Shulamith Bath Shmuel Ben Ari Feuerstein January 7, 1945 Ottawa, Ontario, Canada</a:t>
                      </a:r>
                    </a:p>
                  </a:txBody>
                  <a:tcPr marL="95250" marR="95250" marT="76200" marB="76200" anchor="ctr">
                    <a:lnL>
                      <a:noFill/>
                    </a:lnL>
                    <a:lnR>
                      <a:noFill/>
                    </a:lnR>
                    <a:lnT>
                      <a:noFill/>
                    </a:lnT>
                    <a:lnB w="9525" cap="flat" cmpd="sng" algn="ctr">
                      <a:solidFill>
                        <a:srgbClr val="EBEBEB"/>
                      </a:solidFill>
                      <a:prstDash val="solid"/>
                      <a:round/>
                      <a:headEnd type="none" w="med" len="med"/>
                      <a:tailEnd type="none" w="med" len="med"/>
                    </a:lnB>
                    <a:solidFill>
                      <a:srgbClr val="FFFFFF"/>
                    </a:solidFill>
                  </a:tcPr>
                </a:tc>
              </a:tr>
              <a:tr h="997156">
                <a:tc>
                  <a:txBody>
                    <a:bodyPr/>
                    <a:lstStyle/>
                    <a:p>
                      <a:r>
                        <a:rPr lang="en-IN" b="1" dirty="0">
                          <a:solidFill>
                            <a:srgbClr val="0070C0"/>
                          </a:solidFill>
                          <a:effectLst/>
                        </a:rPr>
                        <a:t>Died</a:t>
                      </a:r>
                    </a:p>
                  </a:txBody>
                  <a:tcPr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c>
                  <a:txBody>
                    <a:bodyPr/>
                    <a:lstStyle/>
                    <a:p>
                      <a:r>
                        <a:rPr lang="en-IN" b="1">
                          <a:solidFill>
                            <a:srgbClr val="0070C0"/>
                          </a:solidFill>
                          <a:effectLst/>
                        </a:rPr>
                        <a:t>August 28, 2012 (aged 67) New York City, U.S.</a:t>
                      </a: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r>
              <a:tr h="997156">
                <a:tc>
                  <a:txBody>
                    <a:bodyPr/>
                    <a:lstStyle/>
                    <a:p>
                      <a:r>
                        <a:rPr lang="en-IN" b="1" dirty="0">
                          <a:solidFill>
                            <a:srgbClr val="0070C0"/>
                          </a:solidFill>
                          <a:effectLst/>
                        </a:rPr>
                        <a:t>Alma mater</a:t>
                      </a:r>
                    </a:p>
                  </a:txBody>
                  <a:tcPr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c>
                  <a:txBody>
                    <a:bodyPr/>
                    <a:lstStyle/>
                    <a:p>
                      <a:r>
                        <a:rPr lang="en-IN" b="1" dirty="0">
                          <a:solidFill>
                            <a:srgbClr val="0070C0"/>
                          </a:solidFill>
                          <a:effectLst/>
                        </a:rPr>
                        <a:t>Washington University (BA) Art Institute of Chicago (BFA)</a:t>
                      </a: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r>
              <a:tr h="997156">
                <a:tc>
                  <a:txBody>
                    <a:bodyPr/>
                    <a:lstStyle/>
                    <a:p>
                      <a:r>
                        <a:rPr lang="en-IN" b="1">
                          <a:solidFill>
                            <a:srgbClr val="0070C0"/>
                          </a:solidFill>
                          <a:effectLst/>
                        </a:rPr>
                        <a:t>Notable work</a:t>
                      </a:r>
                    </a:p>
                  </a:txBody>
                  <a:tcPr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c>
                  <a:txBody>
                    <a:bodyPr/>
                    <a:lstStyle/>
                    <a:p>
                      <a:r>
                        <a:rPr lang="en-IN" b="1" dirty="0">
                          <a:solidFill>
                            <a:srgbClr val="0070C0"/>
                          </a:solidFill>
                          <a:effectLst/>
                        </a:rPr>
                        <a:t>The Dialectic of Sex: The Case for Feminist Revolution (1970)</a:t>
                      </a: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878041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VIRGINIA WOOLF </a:t>
            </a:r>
            <a:r>
              <a:rPr lang="en-IN" sz="3200" dirty="0" smtClean="0"/>
              <a:t>(born January 25, 1882, </a:t>
            </a:r>
            <a:r>
              <a:rPr lang="en-IN" sz="3200" dirty="0" smtClean="0">
                <a:hlinkClick r:id="rId2"/>
              </a:rPr>
              <a:t>London</a:t>
            </a:r>
            <a:r>
              <a:rPr lang="en-IN" sz="3200" dirty="0" smtClean="0"/>
              <a:t>, England—died March 28, 1941, near </a:t>
            </a:r>
            <a:r>
              <a:rPr lang="en-IN" sz="3200" dirty="0" err="1" smtClean="0"/>
              <a:t>Rodmell</a:t>
            </a:r>
            <a:r>
              <a:rPr lang="en-IN" sz="3200" dirty="0" smtClean="0"/>
              <a:t>, Sussex)</a:t>
            </a:r>
            <a:endParaRPr lang="en-IN" sz="3200" dirty="0"/>
          </a:p>
        </p:txBody>
      </p:sp>
      <p:pic>
        <p:nvPicPr>
          <p:cNvPr id="5126" name="Picture 6" descr="A feminist is any woman who tells the truth about her life - Virginia Woolf"/>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72703" y="1825625"/>
            <a:ext cx="924659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884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IN" b="1" dirty="0">
                <a:solidFill>
                  <a:srgbClr val="0070C0"/>
                </a:solidFill>
              </a:rPr>
              <a:t>Virginia Woolf</a:t>
            </a:r>
            <a:r>
              <a:rPr lang="en-IN" dirty="0">
                <a:solidFill>
                  <a:srgbClr val="0070C0"/>
                </a:solidFill>
              </a:rPr>
              <a:t>, original name in full </a:t>
            </a:r>
            <a:r>
              <a:rPr lang="en-IN" b="1" dirty="0">
                <a:solidFill>
                  <a:srgbClr val="0070C0"/>
                </a:solidFill>
              </a:rPr>
              <a:t>Adeline Virginia Stephen</a:t>
            </a:r>
            <a:r>
              <a:rPr lang="en-IN" dirty="0">
                <a:solidFill>
                  <a:srgbClr val="0070C0"/>
                </a:solidFill>
              </a:rPr>
              <a:t>, (born January 25, 1882, </a:t>
            </a:r>
            <a:r>
              <a:rPr lang="en-IN" dirty="0">
                <a:solidFill>
                  <a:srgbClr val="0070C0"/>
                </a:solidFill>
                <a:hlinkClick r:id="rId2"/>
              </a:rPr>
              <a:t>London</a:t>
            </a:r>
            <a:r>
              <a:rPr lang="en-IN" dirty="0">
                <a:solidFill>
                  <a:srgbClr val="0070C0"/>
                </a:solidFill>
              </a:rPr>
              <a:t>, England—died March 28, 1941, near </a:t>
            </a:r>
            <a:r>
              <a:rPr lang="en-IN" dirty="0" err="1">
                <a:solidFill>
                  <a:srgbClr val="0070C0"/>
                </a:solidFill>
              </a:rPr>
              <a:t>Rodmell</a:t>
            </a:r>
            <a:r>
              <a:rPr lang="en-IN" dirty="0">
                <a:solidFill>
                  <a:srgbClr val="0070C0"/>
                </a:solidFill>
              </a:rPr>
              <a:t>, Sussex), English writer whose </a:t>
            </a:r>
            <a:r>
              <a:rPr lang="en-IN" dirty="0">
                <a:solidFill>
                  <a:srgbClr val="0070C0"/>
                </a:solidFill>
                <a:hlinkClick r:id="rId3"/>
              </a:rPr>
              <a:t>novels</a:t>
            </a:r>
            <a:r>
              <a:rPr lang="en-IN" dirty="0">
                <a:solidFill>
                  <a:srgbClr val="0070C0"/>
                </a:solidFill>
              </a:rPr>
              <a:t>, through their nonlinear approaches to narrative, exerted a major influence on the </a:t>
            </a:r>
            <a:r>
              <a:rPr lang="en-IN" dirty="0">
                <a:solidFill>
                  <a:srgbClr val="0070C0"/>
                </a:solidFill>
                <a:hlinkClick r:id="rId4"/>
              </a:rPr>
              <a:t>genre</a:t>
            </a:r>
            <a:r>
              <a:rPr lang="en-IN" dirty="0" smtClean="0">
                <a:solidFill>
                  <a:srgbClr val="0070C0"/>
                </a:solidFill>
              </a:rPr>
              <a:t>.</a:t>
            </a:r>
          </a:p>
          <a:p>
            <a:pPr algn="just"/>
            <a:r>
              <a:rPr lang="en-IN" dirty="0">
                <a:solidFill>
                  <a:srgbClr val="0070C0"/>
                </a:solidFill>
              </a:rPr>
              <a:t>While she is best known for her novels, especially </a:t>
            </a:r>
            <a:r>
              <a:rPr lang="en-IN" i="1" dirty="0">
                <a:solidFill>
                  <a:srgbClr val="0070C0"/>
                </a:solidFill>
                <a:hlinkClick r:id="rId5"/>
              </a:rPr>
              <a:t>Mrs. Dalloway</a:t>
            </a:r>
            <a:r>
              <a:rPr lang="en-IN" dirty="0">
                <a:solidFill>
                  <a:srgbClr val="0070C0"/>
                </a:solidFill>
              </a:rPr>
              <a:t> (1925) and </a:t>
            </a:r>
            <a:r>
              <a:rPr lang="en-IN" i="1" dirty="0">
                <a:solidFill>
                  <a:srgbClr val="0070C0"/>
                </a:solidFill>
                <a:hlinkClick r:id="rId6"/>
              </a:rPr>
              <a:t>To the Lighthouse</a:t>
            </a:r>
            <a:r>
              <a:rPr lang="en-IN" dirty="0">
                <a:solidFill>
                  <a:srgbClr val="0070C0"/>
                </a:solidFill>
              </a:rPr>
              <a:t> (1927), Woolf also wrote pioneering essays on artistic theory, literary history, women’s writing, and the politics of power. A fine stylist, she experimented with several forms of biographical writing, composed painterly short fictions, and sent to her friends and family a lifetime of brilliant letters.</a:t>
            </a:r>
          </a:p>
        </p:txBody>
      </p:sp>
    </p:spTree>
    <p:extLst>
      <p:ext uri="{BB962C8B-B14F-4D97-AF65-F5344CB8AC3E}">
        <p14:creationId xmlns:p14="http://schemas.microsoft.com/office/powerpoint/2010/main" val="3246082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70C0"/>
                </a:solidFill>
              </a:rPr>
              <a:t>Early life and influences</a:t>
            </a:r>
            <a:br>
              <a:rPr lang="en-IN" b="1" dirty="0" smtClean="0">
                <a:solidFill>
                  <a:srgbClr val="0070C0"/>
                </a:solidFill>
              </a:rPr>
            </a:br>
            <a:endParaRPr lang="en-IN" dirty="0">
              <a:solidFill>
                <a:srgbClr val="0070C0"/>
              </a:solidFill>
            </a:endParaRPr>
          </a:p>
        </p:txBody>
      </p:sp>
      <p:sp>
        <p:nvSpPr>
          <p:cNvPr id="3" name="Content Placeholder 2"/>
          <p:cNvSpPr>
            <a:spLocks noGrp="1"/>
          </p:cNvSpPr>
          <p:nvPr>
            <p:ph idx="1"/>
          </p:nvPr>
        </p:nvSpPr>
        <p:spPr/>
        <p:txBody>
          <a:bodyPr>
            <a:normAutofit fontScale="77500" lnSpcReduction="20000"/>
          </a:bodyPr>
          <a:lstStyle/>
          <a:p>
            <a:pPr algn="just"/>
            <a:r>
              <a:rPr lang="en-IN" dirty="0" smtClean="0">
                <a:solidFill>
                  <a:srgbClr val="0070C0"/>
                </a:solidFill>
              </a:rPr>
              <a:t>Born </a:t>
            </a:r>
            <a:r>
              <a:rPr lang="en-IN" dirty="0">
                <a:solidFill>
                  <a:srgbClr val="0070C0"/>
                </a:solidFill>
              </a:rPr>
              <a:t>Virginia Stephen, she was the child of ideal </a:t>
            </a:r>
            <a:r>
              <a:rPr lang="en-IN" dirty="0">
                <a:solidFill>
                  <a:srgbClr val="0070C0"/>
                </a:solidFill>
                <a:hlinkClick r:id="rId2"/>
              </a:rPr>
              <a:t>Victorian</a:t>
            </a:r>
            <a:r>
              <a:rPr lang="en-IN" dirty="0">
                <a:solidFill>
                  <a:srgbClr val="0070C0"/>
                </a:solidFill>
              </a:rPr>
              <a:t> parents. Her father, </a:t>
            </a:r>
            <a:r>
              <a:rPr lang="en-IN" dirty="0">
                <a:solidFill>
                  <a:srgbClr val="0070C0"/>
                </a:solidFill>
                <a:hlinkClick r:id="rId3"/>
              </a:rPr>
              <a:t>Leslie Stephen</a:t>
            </a:r>
            <a:r>
              <a:rPr lang="en-IN" dirty="0">
                <a:solidFill>
                  <a:srgbClr val="0070C0"/>
                </a:solidFill>
              </a:rPr>
              <a:t>, was an eminent literary figure and the first editor (1882–91) of the </a:t>
            </a:r>
            <a:r>
              <a:rPr lang="en-IN" i="1" dirty="0">
                <a:solidFill>
                  <a:srgbClr val="0070C0"/>
                </a:solidFill>
              </a:rPr>
              <a:t>Dictionary of National Biography</a:t>
            </a:r>
            <a:r>
              <a:rPr lang="en-IN" dirty="0">
                <a:solidFill>
                  <a:srgbClr val="0070C0"/>
                </a:solidFill>
              </a:rPr>
              <a:t>. Her mother, Julia Jackson, possessed great beauty and a reputation for saintly self-sacrifice; she also had prominent social and artistic connections, which included </a:t>
            </a:r>
            <a:r>
              <a:rPr lang="en-IN" dirty="0">
                <a:solidFill>
                  <a:srgbClr val="0070C0"/>
                </a:solidFill>
                <a:hlinkClick r:id="rId4"/>
              </a:rPr>
              <a:t>Julia Margaret Cameron</a:t>
            </a:r>
            <a:r>
              <a:rPr lang="en-IN" dirty="0">
                <a:solidFill>
                  <a:srgbClr val="0070C0"/>
                </a:solidFill>
              </a:rPr>
              <a:t>, her aunt and one of the greatest portrait photographers of the 19th century. Both Julia Jackson’s first husband, Herbert Duckworth, and Leslie’s first wife, a daughter of the novelist </a:t>
            </a:r>
            <a:r>
              <a:rPr lang="en-IN" dirty="0">
                <a:solidFill>
                  <a:srgbClr val="0070C0"/>
                </a:solidFill>
                <a:hlinkClick r:id="rId5"/>
              </a:rPr>
              <a:t>William Makepeace Thackeray</a:t>
            </a:r>
            <a:r>
              <a:rPr lang="en-IN" dirty="0">
                <a:solidFill>
                  <a:srgbClr val="0070C0"/>
                </a:solidFill>
              </a:rPr>
              <a:t>, had died unexpectedly, leaving her three children and him one. Julia Jackson Duckworth and Leslie Stephen married in 1878, and four children followed: </a:t>
            </a:r>
            <a:r>
              <a:rPr lang="en-IN" dirty="0">
                <a:solidFill>
                  <a:srgbClr val="0070C0"/>
                </a:solidFill>
                <a:hlinkClick r:id="rId6"/>
              </a:rPr>
              <a:t>Vanessa</a:t>
            </a:r>
            <a:r>
              <a:rPr lang="en-IN" dirty="0">
                <a:solidFill>
                  <a:srgbClr val="0070C0"/>
                </a:solidFill>
              </a:rPr>
              <a:t> (born 1879), </a:t>
            </a:r>
            <a:r>
              <a:rPr lang="en-IN" dirty="0" err="1">
                <a:solidFill>
                  <a:srgbClr val="0070C0"/>
                </a:solidFill>
              </a:rPr>
              <a:t>Thoby</a:t>
            </a:r>
            <a:r>
              <a:rPr lang="en-IN" dirty="0">
                <a:solidFill>
                  <a:srgbClr val="0070C0"/>
                </a:solidFill>
              </a:rPr>
              <a:t> (born 1880), Virginia (born 1882), and Adrian (born 1883). While these four children banded together against their older half siblings, loyalties shifted among them. Virginia was jealous of Adrian for being their mother’s favourite. At age nine, she was the genius behind a family newspaper, the </a:t>
            </a:r>
            <a:r>
              <a:rPr lang="en-IN" i="1" dirty="0">
                <a:solidFill>
                  <a:srgbClr val="0070C0"/>
                </a:solidFill>
              </a:rPr>
              <a:t>Hyde Park Gate News</a:t>
            </a:r>
            <a:r>
              <a:rPr lang="en-IN" dirty="0">
                <a:solidFill>
                  <a:srgbClr val="0070C0"/>
                </a:solidFill>
              </a:rPr>
              <a:t>, that often teased Vanessa and Adrian. Vanessa mothered the others, especially Virginia, but the </a:t>
            </a:r>
            <a:r>
              <a:rPr lang="en-IN" dirty="0">
                <a:solidFill>
                  <a:srgbClr val="0070C0"/>
                </a:solidFill>
                <a:hlinkClick r:id="rId7"/>
              </a:rPr>
              <a:t>dynamic</a:t>
            </a:r>
            <a:r>
              <a:rPr lang="en-IN" dirty="0">
                <a:solidFill>
                  <a:srgbClr val="0070C0"/>
                </a:solidFill>
              </a:rPr>
              <a:t> between need (Virginia’s) and aloofness (Vanessa’s) sometimes expressed itself as rivalry between Virginia’s art of writing and Vanessa’s of painting.</a:t>
            </a:r>
          </a:p>
          <a:p>
            <a:endParaRPr lang="en-IN" dirty="0"/>
          </a:p>
        </p:txBody>
      </p:sp>
    </p:spTree>
    <p:extLst>
      <p:ext uri="{BB962C8B-B14F-4D97-AF65-F5344CB8AC3E}">
        <p14:creationId xmlns:p14="http://schemas.microsoft.com/office/powerpoint/2010/main" val="3400063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r>
              <a:rPr lang="en-IN" dirty="0">
                <a:solidFill>
                  <a:srgbClr val="0070C0"/>
                </a:solidFill>
              </a:rPr>
              <a:t>The Stephen family made summer migrations from their London town house near </a:t>
            </a:r>
            <a:r>
              <a:rPr lang="en-IN" dirty="0">
                <a:solidFill>
                  <a:srgbClr val="0070C0"/>
                </a:solidFill>
                <a:hlinkClick r:id="rId2"/>
              </a:rPr>
              <a:t>Kensington Gardens</a:t>
            </a:r>
            <a:r>
              <a:rPr lang="en-IN" dirty="0">
                <a:solidFill>
                  <a:srgbClr val="0070C0"/>
                </a:solidFill>
              </a:rPr>
              <a:t> to the rather </a:t>
            </a:r>
            <a:r>
              <a:rPr lang="en-IN" dirty="0" err="1">
                <a:solidFill>
                  <a:srgbClr val="0070C0"/>
                </a:solidFill>
              </a:rPr>
              <a:t>disheveled</a:t>
            </a:r>
            <a:r>
              <a:rPr lang="en-IN" dirty="0">
                <a:solidFill>
                  <a:srgbClr val="0070C0"/>
                </a:solidFill>
              </a:rPr>
              <a:t> </a:t>
            </a:r>
            <a:r>
              <a:rPr lang="en-IN" dirty="0" err="1">
                <a:solidFill>
                  <a:srgbClr val="0070C0"/>
                </a:solidFill>
              </a:rPr>
              <a:t>Talland</a:t>
            </a:r>
            <a:r>
              <a:rPr lang="en-IN" dirty="0">
                <a:solidFill>
                  <a:srgbClr val="0070C0"/>
                </a:solidFill>
              </a:rPr>
              <a:t> House on the rugged </a:t>
            </a:r>
            <a:r>
              <a:rPr lang="en-IN" dirty="0">
                <a:solidFill>
                  <a:srgbClr val="0070C0"/>
                </a:solidFill>
                <a:hlinkClick r:id="rId3"/>
              </a:rPr>
              <a:t>Cornwall</a:t>
            </a:r>
            <a:r>
              <a:rPr lang="en-IN" dirty="0">
                <a:solidFill>
                  <a:srgbClr val="0070C0"/>
                </a:solidFill>
              </a:rPr>
              <a:t> coast. That annual relocation structured Virginia’s childhood world in terms of opposites: city and country, winter and summer, repression and freedom, fragmentation and wholeness. Her neatly divided, predictable world ended, however, when her mother died in 1895 at age 49. Virginia, at 13, ceased writing amusing accounts of family news. Almost a year passed before she wrote a cheerful letter to her brother </a:t>
            </a:r>
            <a:r>
              <a:rPr lang="en-IN" dirty="0" err="1">
                <a:solidFill>
                  <a:srgbClr val="0070C0"/>
                </a:solidFill>
              </a:rPr>
              <a:t>Thoby</a:t>
            </a:r>
            <a:r>
              <a:rPr lang="en-IN" dirty="0">
                <a:solidFill>
                  <a:srgbClr val="0070C0"/>
                </a:solidFill>
              </a:rPr>
              <a:t>. She was just emerging from depression when, in 1897, her half sister Stella Duckworth died at age 28, an event Virginia noted in her diary as “impossible to write of.” Then in 1904, after her father died, Virginia had a nervous breakdown.</a:t>
            </a:r>
          </a:p>
        </p:txBody>
      </p:sp>
    </p:spTree>
    <p:extLst>
      <p:ext uri="{BB962C8B-B14F-4D97-AF65-F5344CB8AC3E}">
        <p14:creationId xmlns:p14="http://schemas.microsoft.com/office/powerpoint/2010/main" val="2803542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IN" dirty="0">
                <a:solidFill>
                  <a:srgbClr val="0070C0"/>
                </a:solidFill>
              </a:rPr>
              <a:t>While Virginia was recovering, Vanessa supervised the Stephen children’s move to the bohemian </a:t>
            </a:r>
            <a:r>
              <a:rPr lang="en-IN" dirty="0">
                <a:solidFill>
                  <a:srgbClr val="0070C0"/>
                </a:solidFill>
                <a:hlinkClick r:id="rId2"/>
              </a:rPr>
              <a:t>Bloomsbury</a:t>
            </a:r>
            <a:r>
              <a:rPr lang="en-IN" dirty="0">
                <a:solidFill>
                  <a:srgbClr val="0070C0"/>
                </a:solidFill>
              </a:rPr>
              <a:t> section of London. There the siblings lived independent of their Duckworth half brothers, free to pursue studies, to paint or write, and to entertain. </a:t>
            </a:r>
            <a:r>
              <a:rPr lang="en-IN" dirty="0">
                <a:solidFill>
                  <a:srgbClr val="0070C0"/>
                </a:solidFill>
                <a:hlinkClick r:id="rId3"/>
              </a:rPr>
              <a:t>Leonard Woolf</a:t>
            </a:r>
            <a:r>
              <a:rPr lang="en-IN" dirty="0">
                <a:solidFill>
                  <a:srgbClr val="0070C0"/>
                </a:solidFill>
              </a:rPr>
              <a:t> dined with them in November 1904, just before sailing to Ceylon (now </a:t>
            </a:r>
            <a:r>
              <a:rPr lang="en-IN" dirty="0">
                <a:solidFill>
                  <a:srgbClr val="0070C0"/>
                </a:solidFill>
                <a:hlinkClick r:id="rId4"/>
              </a:rPr>
              <a:t>Sri Lanka</a:t>
            </a:r>
            <a:r>
              <a:rPr lang="en-IN" dirty="0">
                <a:solidFill>
                  <a:srgbClr val="0070C0"/>
                </a:solidFill>
              </a:rPr>
              <a:t>) to become a colonial administrator. Soon the Stephens hosted weekly gatherings of radical young people, including </a:t>
            </a:r>
            <a:r>
              <a:rPr lang="en-IN" dirty="0">
                <a:solidFill>
                  <a:srgbClr val="0070C0"/>
                </a:solidFill>
                <a:hlinkClick r:id="rId5"/>
              </a:rPr>
              <a:t>Clive Bell</a:t>
            </a:r>
            <a:r>
              <a:rPr lang="en-IN" dirty="0">
                <a:solidFill>
                  <a:srgbClr val="0070C0"/>
                </a:solidFill>
              </a:rPr>
              <a:t>, </a:t>
            </a:r>
            <a:r>
              <a:rPr lang="en-IN" dirty="0">
                <a:solidFill>
                  <a:srgbClr val="0070C0"/>
                </a:solidFill>
                <a:hlinkClick r:id="rId6"/>
              </a:rPr>
              <a:t>Lytton Strachey</a:t>
            </a:r>
            <a:r>
              <a:rPr lang="en-IN" dirty="0">
                <a:solidFill>
                  <a:srgbClr val="0070C0"/>
                </a:solidFill>
              </a:rPr>
              <a:t>, and </a:t>
            </a:r>
            <a:r>
              <a:rPr lang="en-IN" dirty="0">
                <a:solidFill>
                  <a:srgbClr val="0070C0"/>
                </a:solidFill>
                <a:hlinkClick r:id="rId7"/>
              </a:rPr>
              <a:t>John Maynard Keynes</a:t>
            </a:r>
            <a:r>
              <a:rPr lang="en-IN" dirty="0">
                <a:solidFill>
                  <a:srgbClr val="0070C0"/>
                </a:solidFill>
              </a:rPr>
              <a:t>, all later to achieve fame as, respectively, an art critic, a biographer, and an economist. Then, after a family excursion to </a:t>
            </a:r>
            <a:r>
              <a:rPr lang="en-IN" dirty="0">
                <a:solidFill>
                  <a:srgbClr val="0070C0"/>
                </a:solidFill>
                <a:hlinkClick r:id="rId8"/>
              </a:rPr>
              <a:t>Greece</a:t>
            </a:r>
            <a:r>
              <a:rPr lang="en-IN" dirty="0">
                <a:solidFill>
                  <a:srgbClr val="0070C0"/>
                </a:solidFill>
              </a:rPr>
              <a:t> in 1906, </a:t>
            </a:r>
            <a:r>
              <a:rPr lang="en-IN" dirty="0" err="1">
                <a:solidFill>
                  <a:srgbClr val="0070C0"/>
                </a:solidFill>
              </a:rPr>
              <a:t>Thoby</a:t>
            </a:r>
            <a:r>
              <a:rPr lang="en-IN" dirty="0">
                <a:solidFill>
                  <a:srgbClr val="0070C0"/>
                </a:solidFill>
              </a:rPr>
              <a:t> died of </a:t>
            </a:r>
            <a:r>
              <a:rPr lang="en-IN" dirty="0">
                <a:solidFill>
                  <a:srgbClr val="0070C0"/>
                </a:solidFill>
                <a:hlinkClick r:id="rId9"/>
              </a:rPr>
              <a:t>typhoid fever</a:t>
            </a:r>
            <a:r>
              <a:rPr lang="en-IN" dirty="0">
                <a:solidFill>
                  <a:srgbClr val="0070C0"/>
                </a:solidFill>
              </a:rPr>
              <a:t>. He was 26. Virginia grieved but did not slip into </a:t>
            </a:r>
            <a:r>
              <a:rPr lang="en-IN" dirty="0">
                <a:solidFill>
                  <a:srgbClr val="0070C0"/>
                </a:solidFill>
                <a:hlinkClick r:id="rId10"/>
              </a:rPr>
              <a:t>depression</a:t>
            </a:r>
            <a:r>
              <a:rPr lang="en-IN" dirty="0">
                <a:solidFill>
                  <a:srgbClr val="0070C0"/>
                </a:solidFill>
              </a:rPr>
              <a:t>. She overcame the loss of </a:t>
            </a:r>
            <a:r>
              <a:rPr lang="en-IN" dirty="0" err="1">
                <a:solidFill>
                  <a:srgbClr val="0070C0"/>
                </a:solidFill>
              </a:rPr>
              <a:t>Thoby</a:t>
            </a:r>
            <a:r>
              <a:rPr lang="en-IN" dirty="0">
                <a:solidFill>
                  <a:srgbClr val="0070C0"/>
                </a:solidFill>
              </a:rPr>
              <a:t> and the “loss” of Vanessa, who became engaged to Bell just after </a:t>
            </a:r>
            <a:r>
              <a:rPr lang="en-IN" dirty="0" err="1">
                <a:solidFill>
                  <a:srgbClr val="0070C0"/>
                </a:solidFill>
              </a:rPr>
              <a:t>Thoby’s</a:t>
            </a:r>
            <a:r>
              <a:rPr lang="en-IN" dirty="0">
                <a:solidFill>
                  <a:srgbClr val="0070C0"/>
                </a:solidFill>
              </a:rPr>
              <a:t> death, through writing. Vanessa’s marriage (and perhaps </a:t>
            </a:r>
            <a:r>
              <a:rPr lang="en-IN" dirty="0" err="1">
                <a:solidFill>
                  <a:srgbClr val="0070C0"/>
                </a:solidFill>
              </a:rPr>
              <a:t>Thoby’s</a:t>
            </a:r>
            <a:r>
              <a:rPr lang="en-IN" dirty="0">
                <a:solidFill>
                  <a:srgbClr val="0070C0"/>
                </a:solidFill>
              </a:rPr>
              <a:t> absence) helped transform conversation at the avant-garde gatherings of what came to be known as the </a:t>
            </a:r>
            <a:r>
              <a:rPr lang="en-IN" dirty="0">
                <a:solidFill>
                  <a:srgbClr val="0070C0"/>
                </a:solidFill>
                <a:hlinkClick r:id="rId11"/>
              </a:rPr>
              <a:t>Bloomsbury group</a:t>
            </a:r>
            <a:r>
              <a:rPr lang="en-IN" dirty="0">
                <a:solidFill>
                  <a:srgbClr val="0070C0"/>
                </a:solidFill>
              </a:rPr>
              <a:t> into irreverent, sometimes bawdy </a:t>
            </a:r>
            <a:r>
              <a:rPr lang="en-IN" dirty="0">
                <a:solidFill>
                  <a:srgbClr val="0070C0"/>
                </a:solidFill>
                <a:hlinkClick r:id="rId12"/>
              </a:rPr>
              <a:t>repartee</a:t>
            </a:r>
            <a:r>
              <a:rPr lang="en-IN" dirty="0">
                <a:solidFill>
                  <a:srgbClr val="0070C0"/>
                </a:solidFill>
              </a:rPr>
              <a:t> that inspired Virginia to exercise her wit publicly, even while privately she was writing her </a:t>
            </a:r>
            <a:r>
              <a:rPr lang="en-IN" dirty="0">
                <a:solidFill>
                  <a:srgbClr val="0070C0"/>
                </a:solidFill>
                <a:hlinkClick r:id="rId13"/>
              </a:rPr>
              <a:t>poignant</a:t>
            </a:r>
            <a:r>
              <a:rPr lang="en-IN" dirty="0">
                <a:solidFill>
                  <a:srgbClr val="0070C0"/>
                </a:solidFill>
              </a:rPr>
              <a:t> “Reminiscences”—about her childhood and her lost mother—which was published in 1908. Viewing Italian art that summer, she committed herself to creating in language “some kind of whole made of shivering fragments,” to capturing “the flight of the mind.”</a:t>
            </a:r>
          </a:p>
        </p:txBody>
      </p:sp>
    </p:spTree>
    <p:extLst>
      <p:ext uri="{BB962C8B-B14F-4D97-AF65-F5344CB8AC3E}">
        <p14:creationId xmlns:p14="http://schemas.microsoft.com/office/powerpoint/2010/main" val="1953685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C00000"/>
                </a:solidFill>
              </a:rPr>
              <a:t>            </a:t>
            </a:r>
            <a:r>
              <a:rPr lang="en-IN" sz="3600" b="1" dirty="0" smtClean="0">
                <a:solidFill>
                  <a:srgbClr val="C00000"/>
                </a:solidFill>
              </a:rPr>
              <a:t>SOME IMPORTANT FEMINISTS</a:t>
            </a:r>
            <a:br>
              <a:rPr lang="en-IN" sz="3600" b="1" dirty="0" smtClean="0">
                <a:solidFill>
                  <a:srgbClr val="C00000"/>
                </a:solidFill>
              </a:rPr>
            </a:br>
            <a:r>
              <a:rPr lang="en-IN" sz="3600" b="1" dirty="0" smtClean="0">
                <a:solidFill>
                  <a:srgbClr val="C00000"/>
                </a:solidFill>
              </a:rPr>
              <a:t/>
            </a:r>
            <a:br>
              <a:rPr lang="en-IN" sz="3600" b="1" dirty="0" smtClean="0">
                <a:solidFill>
                  <a:srgbClr val="C00000"/>
                </a:solidFill>
              </a:rPr>
            </a:br>
            <a:r>
              <a:rPr lang="en-IN" sz="3600" b="1" dirty="0" smtClean="0">
                <a:solidFill>
                  <a:srgbClr val="C00000"/>
                </a:solidFill>
              </a:rPr>
              <a:t/>
            </a:r>
            <a:br>
              <a:rPr lang="en-IN" sz="3600" b="1" dirty="0" smtClean="0">
                <a:solidFill>
                  <a:srgbClr val="C00000"/>
                </a:solidFill>
              </a:rPr>
            </a:br>
            <a:r>
              <a:rPr lang="en-IN" sz="3600" b="1" dirty="0">
                <a:solidFill>
                  <a:srgbClr val="C00000"/>
                </a:solidFill>
              </a:rPr>
              <a:t/>
            </a:r>
            <a:br>
              <a:rPr lang="en-IN" sz="3600" b="1" dirty="0">
                <a:solidFill>
                  <a:srgbClr val="C00000"/>
                </a:solidFill>
              </a:rPr>
            </a:br>
            <a:r>
              <a:rPr lang="en-IN" sz="3600" b="1" dirty="0" smtClean="0">
                <a:solidFill>
                  <a:srgbClr val="C00000"/>
                </a:solidFill>
              </a:rPr>
              <a:t>                        SOME IMPORTANT FEMINISTS </a:t>
            </a:r>
            <a:br>
              <a:rPr lang="en-IN" sz="3600" b="1" dirty="0" smtClean="0">
                <a:solidFill>
                  <a:srgbClr val="C00000"/>
                </a:solidFill>
              </a:rPr>
            </a:br>
            <a:r>
              <a:rPr lang="en-IN" sz="3600" b="1" dirty="0">
                <a:solidFill>
                  <a:srgbClr val="C00000"/>
                </a:solidFill>
              </a:rPr>
              <a:t/>
            </a:r>
            <a:br>
              <a:rPr lang="en-IN" sz="3600" b="1" dirty="0">
                <a:solidFill>
                  <a:srgbClr val="C00000"/>
                </a:solidFill>
              </a:rPr>
            </a:br>
            <a:r>
              <a:rPr lang="en-IN" sz="3600" b="1" dirty="0" smtClean="0">
                <a:solidFill>
                  <a:srgbClr val="C00000"/>
                </a:solidFill>
              </a:rPr>
              <a:t/>
            </a:r>
            <a:br>
              <a:rPr lang="en-IN" sz="3600" b="1" dirty="0" smtClean="0">
                <a:solidFill>
                  <a:srgbClr val="C00000"/>
                </a:solidFill>
              </a:rPr>
            </a:br>
            <a:r>
              <a:rPr lang="en-IN" sz="3600" b="1" dirty="0" smtClean="0">
                <a:solidFill>
                  <a:srgbClr val="C00000"/>
                </a:solidFill>
              </a:rPr>
              <a:t>                                     </a:t>
            </a:r>
            <a:r>
              <a:rPr lang="en-IN" sz="3600" dirty="0" smtClean="0"/>
              <a:t>Mary </a:t>
            </a:r>
            <a:r>
              <a:rPr lang="en-IN" sz="3600" dirty="0"/>
              <a:t>Wollstonecraft</a:t>
            </a:r>
            <a:br>
              <a:rPr lang="en-IN" sz="3600" dirty="0"/>
            </a:br>
            <a:r>
              <a:rPr lang="en-IN" sz="3600" dirty="0" smtClean="0"/>
              <a:t>                                         (</a:t>
            </a:r>
            <a:r>
              <a:rPr lang="en-IN" sz="3600" dirty="0"/>
              <a:t>1759–1797)</a:t>
            </a:r>
            <a:br>
              <a:rPr lang="en-IN" sz="3600" dirty="0"/>
            </a:br>
            <a:r>
              <a:rPr lang="en-IN" b="1" dirty="0" smtClean="0">
                <a:solidFill>
                  <a:srgbClr val="C00000"/>
                </a:solidFill>
              </a:rPr>
              <a:t/>
            </a:r>
            <a:br>
              <a:rPr lang="en-IN" b="1" dirty="0" smtClean="0">
                <a:solidFill>
                  <a:srgbClr val="C00000"/>
                </a:solidFill>
              </a:rPr>
            </a:br>
            <a:endParaRPr lang="en-IN" b="1" dirty="0">
              <a:solidFill>
                <a:srgbClr val="C00000"/>
              </a:solidFill>
            </a:endParaRPr>
          </a:p>
        </p:txBody>
      </p:sp>
      <p:pic>
        <p:nvPicPr>
          <p:cNvPr id="1026" name="Picture 2" descr="Mary Wollstonecraf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67250" y="2572544"/>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41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solidFill>
                  <a:srgbClr val="0070C0"/>
                </a:solidFill>
              </a:rPr>
              <a:t>Mary Wollstonecraft was an English writer who advocated for women's equality. Her book 'A Vindication of the Rights of Woman' pressed for educational reforms.</a:t>
            </a:r>
          </a:p>
          <a:p>
            <a:r>
              <a:rPr lang="en-IN" b="1" dirty="0">
                <a:solidFill>
                  <a:srgbClr val="0070C0"/>
                </a:solidFill>
              </a:rPr>
              <a:t>Who Was Mary Wollstonecraft?</a:t>
            </a:r>
          </a:p>
          <a:p>
            <a:r>
              <a:rPr lang="en-IN" dirty="0" smtClean="0">
                <a:solidFill>
                  <a:srgbClr val="0070C0"/>
                </a:solidFill>
                <a:effectLst/>
              </a:rPr>
              <a:t>Brought up by an abusive father, Mary Wollstonecraft left home and dedicated herself to a life of writing. While working as a translator to Joseph Johnson, a publisher of radical texts, she published her most famous work, </a:t>
            </a:r>
            <a:r>
              <a:rPr lang="en-IN" i="1" dirty="0" smtClean="0">
                <a:solidFill>
                  <a:srgbClr val="0070C0"/>
                </a:solidFill>
                <a:effectLst/>
              </a:rPr>
              <a:t>A Vindication of the Rights of Woman</a:t>
            </a:r>
            <a:r>
              <a:rPr lang="en-IN" dirty="0" smtClean="0">
                <a:solidFill>
                  <a:srgbClr val="0070C0"/>
                </a:solidFill>
                <a:effectLst/>
              </a:rPr>
              <a:t>. She died 10 days after her second daughter, Mary, was born.</a:t>
            </a:r>
          </a:p>
          <a:p>
            <a:endParaRPr lang="en-IN" dirty="0">
              <a:solidFill>
                <a:srgbClr val="0070C0"/>
              </a:solidFill>
            </a:endParaRPr>
          </a:p>
        </p:txBody>
      </p:sp>
    </p:spTree>
    <p:extLst>
      <p:ext uri="{BB962C8B-B14F-4D97-AF65-F5344CB8AC3E}">
        <p14:creationId xmlns:p14="http://schemas.microsoft.com/office/powerpoint/2010/main" val="136315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70C0"/>
                </a:solidFill>
              </a:rPr>
              <a:t>Early Life and First Works</a:t>
            </a:r>
            <a:br>
              <a:rPr lang="en-IN" b="1" dirty="0">
                <a:solidFill>
                  <a:srgbClr val="0070C0"/>
                </a:solidFill>
              </a:rPr>
            </a:br>
            <a:endParaRPr lang="en-IN" b="1" dirty="0">
              <a:solidFill>
                <a:srgbClr val="0070C0"/>
              </a:solidFill>
            </a:endParaRPr>
          </a:p>
        </p:txBody>
      </p:sp>
      <p:sp>
        <p:nvSpPr>
          <p:cNvPr id="3" name="Content Placeholder 2"/>
          <p:cNvSpPr>
            <a:spLocks noGrp="1"/>
          </p:cNvSpPr>
          <p:nvPr>
            <p:ph idx="1"/>
          </p:nvPr>
        </p:nvSpPr>
        <p:spPr/>
        <p:txBody>
          <a:bodyPr>
            <a:normAutofit fontScale="70000" lnSpcReduction="20000"/>
          </a:bodyPr>
          <a:lstStyle/>
          <a:p>
            <a:pPr algn="just"/>
            <a:r>
              <a:rPr lang="en-IN" b="1" dirty="0">
                <a:solidFill>
                  <a:srgbClr val="0070C0"/>
                </a:solidFill>
              </a:rPr>
              <a:t>Wollstonecraft was born on April 27, 1759, in </a:t>
            </a:r>
            <a:r>
              <a:rPr lang="en-IN" b="1" dirty="0" err="1">
                <a:solidFill>
                  <a:srgbClr val="0070C0"/>
                </a:solidFill>
              </a:rPr>
              <a:t>Spitalfields</a:t>
            </a:r>
            <a:r>
              <a:rPr lang="en-IN" b="1" dirty="0">
                <a:solidFill>
                  <a:srgbClr val="0070C0"/>
                </a:solidFill>
              </a:rPr>
              <a:t>, London. Her father was abusive and spent his somewhat sizable fortune on a series of unsuccessful ventures in farming. Perturbed by the actions of her father and by her mother’s death in 1780, Wollstonecraft set out to earn her own livelihood. In 1784, Mary, her sister Eliza and her best friend, Fanny, established a school in Newington Green. From her experiences teaching, Wollstonecraft wrote the pamphlet </a:t>
            </a:r>
            <a:r>
              <a:rPr lang="en-IN" b="1" i="1" dirty="0">
                <a:solidFill>
                  <a:srgbClr val="0070C0"/>
                </a:solidFill>
              </a:rPr>
              <a:t>Thoughts on the Education of Daughters</a:t>
            </a:r>
            <a:r>
              <a:rPr lang="en-IN" b="1" dirty="0">
                <a:solidFill>
                  <a:srgbClr val="0070C0"/>
                </a:solidFill>
              </a:rPr>
              <a:t> (1787).</a:t>
            </a:r>
          </a:p>
          <a:p>
            <a:pPr algn="just"/>
            <a:r>
              <a:rPr lang="en-IN" b="1" dirty="0">
                <a:solidFill>
                  <a:srgbClr val="0070C0"/>
                </a:solidFill>
              </a:rPr>
              <a:t>When her friend Fanny died in 1785, Wollstonecraft took a position as governess for the Kingsborough family in Ireland. Spending her time there to mourn and recover, she eventually found she was not suited for domestic work. Three years later, she returned to London and became a translator and an adviser to Joseph Johnson, a noted publisher of radical texts. When Johnson launched the </a:t>
            </a:r>
            <a:r>
              <a:rPr lang="en-IN" b="1" i="1" dirty="0">
                <a:solidFill>
                  <a:srgbClr val="0070C0"/>
                </a:solidFill>
              </a:rPr>
              <a:t>Analytical Review</a:t>
            </a:r>
            <a:r>
              <a:rPr lang="en-IN" b="1" dirty="0">
                <a:solidFill>
                  <a:srgbClr val="0070C0"/>
                </a:solidFill>
              </a:rPr>
              <a:t> in 1788, Mary became a regular contributor. Within four years, she published her most famous work, </a:t>
            </a:r>
            <a:r>
              <a:rPr lang="en-IN" b="1" i="1" dirty="0">
                <a:solidFill>
                  <a:srgbClr val="0070C0"/>
                </a:solidFill>
              </a:rPr>
              <a:t>A Vindication of the Rights of Woman</a:t>
            </a:r>
            <a:r>
              <a:rPr lang="en-IN" b="1" dirty="0">
                <a:solidFill>
                  <a:srgbClr val="0070C0"/>
                </a:solidFill>
              </a:rPr>
              <a:t> (1792). In the work, she clearly abhors prevailing notions that women are helpless adornments of a household. Instead, she states that society breeds "gentle domestic brutes” and that a confined existence makes women frustrated and transforms them into tyrants over their children and servants. The key, she purports, is educational reform, giving women access to the same educational opportunities as men.</a:t>
            </a:r>
          </a:p>
          <a:p>
            <a:endParaRPr lang="en-IN" dirty="0"/>
          </a:p>
        </p:txBody>
      </p:sp>
    </p:spTree>
    <p:extLst>
      <p:ext uri="{BB962C8B-B14F-4D97-AF65-F5344CB8AC3E}">
        <p14:creationId xmlns:p14="http://schemas.microsoft.com/office/powerpoint/2010/main" val="3592553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smtClean="0"/>
              <a:t/>
            </a:r>
            <a:br>
              <a:rPr lang="en-IN" dirty="0" smtClean="0"/>
            </a:br>
            <a:r>
              <a:rPr lang="en-IN" b="1" dirty="0" smtClean="0">
                <a:solidFill>
                  <a:srgbClr val="0070C0"/>
                </a:solidFill>
              </a:rPr>
              <a:t>Simone </a:t>
            </a:r>
            <a:r>
              <a:rPr lang="en-IN" b="1" dirty="0">
                <a:solidFill>
                  <a:srgbClr val="0070C0"/>
                </a:solidFill>
              </a:rPr>
              <a:t>de Beauvoir</a:t>
            </a:r>
            <a:br>
              <a:rPr lang="en-IN" b="1" dirty="0">
                <a:solidFill>
                  <a:srgbClr val="0070C0"/>
                </a:solidFill>
              </a:rPr>
            </a:br>
            <a:r>
              <a:rPr lang="en-IN" b="1" dirty="0">
                <a:solidFill>
                  <a:srgbClr val="0070C0"/>
                </a:solidFill>
              </a:rPr>
              <a:t>Biography(1908–1986)</a:t>
            </a:r>
            <a:br>
              <a:rPr lang="en-IN" b="1" dirty="0">
                <a:solidFill>
                  <a:srgbClr val="0070C0"/>
                </a:solidFill>
              </a:rPr>
            </a:br>
            <a:endParaRPr lang="en-IN" b="1" dirty="0">
              <a:solidFill>
                <a:srgbClr val="0070C0"/>
              </a:solidFill>
            </a:endParaRPr>
          </a:p>
        </p:txBody>
      </p:sp>
      <p:pic>
        <p:nvPicPr>
          <p:cNvPr id="2054" name="Picture 6" descr="Simone de Beauvoi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67250" y="2572544"/>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929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b="1" dirty="0">
                <a:solidFill>
                  <a:srgbClr val="0070C0"/>
                </a:solidFill>
              </a:rPr>
              <a:t>French writer Simone de Beauvoir laid the foundation for the modern feminist movement. Also an existentialist philosopher, she had a long-term relationship with Jean-Paul Sartre</a:t>
            </a:r>
            <a:r>
              <a:rPr lang="en-IN" b="1" dirty="0" smtClean="0">
                <a:solidFill>
                  <a:srgbClr val="0070C0"/>
                </a:solidFill>
              </a:rPr>
              <a:t>.</a:t>
            </a:r>
          </a:p>
          <a:p>
            <a:endParaRPr lang="en-IN" b="1" dirty="0">
              <a:solidFill>
                <a:srgbClr val="0070C0"/>
              </a:solidFill>
            </a:endParaRPr>
          </a:p>
          <a:p>
            <a:r>
              <a:rPr lang="en-IN" b="1" dirty="0">
                <a:solidFill>
                  <a:srgbClr val="0070C0"/>
                </a:solidFill>
              </a:rPr>
              <a:t>Who Was Simone de Beauvoir?</a:t>
            </a:r>
          </a:p>
          <a:p>
            <a:r>
              <a:rPr lang="en-IN" b="1" dirty="0">
                <a:solidFill>
                  <a:srgbClr val="0070C0"/>
                </a:solidFill>
              </a:rPr>
              <a:t>When she was 21, Simone de Beauvoir met </a:t>
            </a:r>
            <a:r>
              <a:rPr lang="en-IN" b="1" u="sng" dirty="0">
                <a:solidFill>
                  <a:srgbClr val="0070C0"/>
                </a:solidFill>
                <a:hlinkClick r:id="rId2"/>
              </a:rPr>
              <a:t>Jean-Paul Sartre</a:t>
            </a:r>
            <a:r>
              <a:rPr lang="en-IN" b="1" dirty="0">
                <a:solidFill>
                  <a:srgbClr val="0070C0"/>
                </a:solidFill>
              </a:rPr>
              <a:t>, forming a partnership and romance that would shape both of their lives and philosophical beliefs. De Beauvoir published countless works of fiction and nonfiction during her lengthy career — often with existentialist themes — including 1949’s </a:t>
            </a:r>
            <a:r>
              <a:rPr lang="en-IN" b="1" i="1" dirty="0">
                <a:solidFill>
                  <a:srgbClr val="0070C0"/>
                </a:solidFill>
              </a:rPr>
              <a:t>The Second Sex</a:t>
            </a:r>
            <a:r>
              <a:rPr lang="en-IN" b="1" dirty="0">
                <a:solidFill>
                  <a:srgbClr val="0070C0"/>
                </a:solidFill>
              </a:rPr>
              <a:t>, which is considered a pioneering work of the modern feminism movement. De Beauvoir also lent her voice to various political causes and </a:t>
            </a:r>
            <a:r>
              <a:rPr lang="en-IN" b="1" dirty="0" err="1">
                <a:solidFill>
                  <a:srgbClr val="0070C0"/>
                </a:solidFill>
              </a:rPr>
              <a:t>traveled</a:t>
            </a:r>
            <a:r>
              <a:rPr lang="en-IN" b="1" dirty="0">
                <a:solidFill>
                  <a:srgbClr val="0070C0"/>
                </a:solidFill>
              </a:rPr>
              <a:t> the world extensively. She died in Paris in 1986 and was buried with Sartre.</a:t>
            </a:r>
          </a:p>
          <a:p>
            <a:pPr marL="0" indent="0">
              <a:buNone/>
            </a:pPr>
            <a:endParaRPr lang="en-IN" dirty="0"/>
          </a:p>
        </p:txBody>
      </p:sp>
    </p:spTree>
    <p:extLst>
      <p:ext uri="{BB962C8B-B14F-4D97-AF65-F5344CB8AC3E}">
        <p14:creationId xmlns:p14="http://schemas.microsoft.com/office/powerpoint/2010/main" val="1146976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b="1" dirty="0">
                <a:solidFill>
                  <a:srgbClr val="0070C0"/>
                </a:solidFill>
              </a:rPr>
              <a:t>Catholic Upbringing and Atheism</a:t>
            </a:r>
          </a:p>
          <a:p>
            <a:pPr algn="just"/>
            <a:r>
              <a:rPr lang="en-IN" dirty="0">
                <a:solidFill>
                  <a:srgbClr val="0070C0"/>
                </a:solidFill>
              </a:rPr>
              <a:t>Simone de Beauvoir was born Simone </a:t>
            </a:r>
            <a:r>
              <a:rPr lang="en-IN" dirty="0" err="1">
                <a:solidFill>
                  <a:srgbClr val="0070C0"/>
                </a:solidFill>
              </a:rPr>
              <a:t>Lucie</a:t>
            </a:r>
            <a:r>
              <a:rPr lang="en-IN" dirty="0">
                <a:solidFill>
                  <a:srgbClr val="0070C0"/>
                </a:solidFill>
              </a:rPr>
              <a:t>-Ernestine-Marie-Bertrand de Beauvoir on January 9, 1908, in Paris, France. The eldest daughter in a bourgeois family, De Beauvoir was raised strictly Catholic. She was sent to convent schools during her youth and was so devoutly religious that she considered becoming a nun. However, at the age of 14, the intellectually curious De Beauvoir had a crisis of faith and declared herself an atheist. She thus dedicated herself to the study of existence, shifting her focus instead to math, literature and philosophy.</a:t>
            </a:r>
          </a:p>
          <a:p>
            <a:endParaRPr lang="en-IN" dirty="0"/>
          </a:p>
        </p:txBody>
      </p:sp>
    </p:spTree>
    <p:extLst>
      <p:ext uri="{BB962C8B-B14F-4D97-AF65-F5344CB8AC3E}">
        <p14:creationId xmlns:p14="http://schemas.microsoft.com/office/powerpoint/2010/main" val="4181721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IN" dirty="0">
                <a:solidFill>
                  <a:srgbClr val="0070C0"/>
                </a:solidFill>
              </a:rPr>
              <a:t>In 1926, De Beauvoir left home to attend the prestigious Sorbonne, where she studied philosophy and rose to the top of her class. She completed her exams and a thesis on German mathematician and philosopher Gottfried Wilhelm Leibniz in 1929. That same year De Beauvoir met another young student, budding existentialist philosopher Jean-Paul Sartre, with whom she would soon form a lasting bond that would profoundly influence both of their personal and professional lives</a:t>
            </a:r>
            <a:r>
              <a:rPr lang="en-IN" dirty="0" smtClean="0">
                <a:solidFill>
                  <a:srgbClr val="0070C0"/>
                </a:solidFill>
              </a:rPr>
              <a:t>.</a:t>
            </a:r>
          </a:p>
          <a:p>
            <a:pPr algn="just"/>
            <a:r>
              <a:rPr lang="en-IN" b="1" dirty="0">
                <a:solidFill>
                  <a:srgbClr val="0070C0"/>
                </a:solidFill>
              </a:rPr>
              <a:t>Relationship With Sartre and WWII</a:t>
            </a:r>
          </a:p>
          <a:p>
            <a:pPr algn="just"/>
            <a:r>
              <a:rPr lang="en-IN" dirty="0">
                <a:solidFill>
                  <a:srgbClr val="0070C0"/>
                </a:solidFill>
              </a:rPr>
              <a:t>Impressed by de Beauvoir’s intellect, Sartre had asked to be introduced to her. In a short time, their relationship became romantic but also remained wholly unconventional. De Beauvoir rejected a proposal of marriage from Sartre early on. The two would also never live under the same roof and were both free to pursue other romantic outlets. They remained together until Sartre's death decades later in a relationship that was at times fraught with tension and, according to biographer Carole Seymour-Jones, eventually lost its sexual chemistry.</a:t>
            </a:r>
          </a:p>
          <a:p>
            <a:endParaRPr lang="en-IN" dirty="0"/>
          </a:p>
        </p:txBody>
      </p:sp>
    </p:spTree>
    <p:extLst>
      <p:ext uri="{BB962C8B-B14F-4D97-AF65-F5344CB8AC3E}">
        <p14:creationId xmlns:p14="http://schemas.microsoft.com/office/powerpoint/2010/main" val="1224975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IN" dirty="0">
                <a:solidFill>
                  <a:srgbClr val="0070C0"/>
                </a:solidFill>
              </a:rPr>
              <a:t>The individual liberties their relationship structure granted the couple allowed de Beauvoir and Sartre to part ways for a time, with each accepting teaching jobs in different parts of France. De Beauvoir taught philosophy and literature throughout the 1930s, but during World War II was dismissed from her post by the Vichy government after the German army occupied Paris in 1940. Meanwhile, Sartre, who was drafted into the French army at the start of the war, was captured in 1940 but released the following year. Both De Beauvoir and Sartre would work for the French Resistance during the remainder of the war, but unable to teach, De Beauvoir soon launched her literary career as well.</a:t>
            </a:r>
          </a:p>
          <a:p>
            <a:pPr algn="just"/>
            <a:r>
              <a:rPr lang="en-IN" b="1" dirty="0">
                <a:solidFill>
                  <a:srgbClr val="0070C0"/>
                </a:solidFill>
              </a:rPr>
              <a:t>'She Came to Stay'</a:t>
            </a:r>
          </a:p>
          <a:p>
            <a:pPr algn="just"/>
            <a:r>
              <a:rPr lang="en-IN" dirty="0">
                <a:solidFill>
                  <a:srgbClr val="0070C0"/>
                </a:solidFill>
              </a:rPr>
              <a:t>De Beauvoir’s first major published work was the 1943 novel </a:t>
            </a:r>
            <a:r>
              <a:rPr lang="en-IN" i="1" dirty="0">
                <a:solidFill>
                  <a:srgbClr val="0070C0"/>
                </a:solidFill>
              </a:rPr>
              <a:t>She Came to Stay</a:t>
            </a:r>
            <a:r>
              <a:rPr lang="en-IN" dirty="0">
                <a:solidFill>
                  <a:srgbClr val="0070C0"/>
                </a:solidFill>
              </a:rPr>
              <a:t>, which used the real-life love triangle between de Beauvoir, Sartre and a student named Olga </a:t>
            </a:r>
            <a:r>
              <a:rPr lang="en-IN" dirty="0" err="1">
                <a:solidFill>
                  <a:srgbClr val="0070C0"/>
                </a:solidFill>
              </a:rPr>
              <a:t>Kosakiewicz</a:t>
            </a:r>
            <a:r>
              <a:rPr lang="en-IN" dirty="0">
                <a:solidFill>
                  <a:srgbClr val="0070C0"/>
                </a:solidFill>
              </a:rPr>
              <a:t> to examine existential ideals, specifically the complexity of relationships and the issue of a person's conscience as related to “the other.” She followed up the next year with the philosophical essay </a:t>
            </a:r>
            <a:r>
              <a:rPr lang="en-IN" i="1" dirty="0">
                <a:solidFill>
                  <a:srgbClr val="0070C0"/>
                </a:solidFill>
              </a:rPr>
              <a:t>Pyrrhus and </a:t>
            </a:r>
            <a:r>
              <a:rPr lang="en-IN" i="1" dirty="0" err="1">
                <a:solidFill>
                  <a:srgbClr val="0070C0"/>
                </a:solidFill>
              </a:rPr>
              <a:t>Cineas</a:t>
            </a:r>
            <a:r>
              <a:rPr lang="en-IN" dirty="0">
                <a:solidFill>
                  <a:srgbClr val="0070C0"/>
                </a:solidFill>
              </a:rPr>
              <a:t>, before returning to fiction with the novels </a:t>
            </a:r>
            <a:r>
              <a:rPr lang="en-IN" i="1" dirty="0">
                <a:solidFill>
                  <a:srgbClr val="0070C0"/>
                </a:solidFill>
              </a:rPr>
              <a:t>The Blood of Others</a:t>
            </a:r>
            <a:r>
              <a:rPr lang="en-IN" dirty="0">
                <a:solidFill>
                  <a:srgbClr val="0070C0"/>
                </a:solidFill>
              </a:rPr>
              <a:t> (1945) and </a:t>
            </a:r>
            <a:r>
              <a:rPr lang="en-IN" i="1" dirty="0">
                <a:solidFill>
                  <a:srgbClr val="0070C0"/>
                </a:solidFill>
              </a:rPr>
              <a:t>All</a:t>
            </a:r>
            <a:r>
              <a:rPr lang="en-IN" dirty="0">
                <a:solidFill>
                  <a:srgbClr val="0070C0"/>
                </a:solidFill>
              </a:rPr>
              <a:t> </a:t>
            </a:r>
            <a:r>
              <a:rPr lang="en-IN" i="1" dirty="0">
                <a:solidFill>
                  <a:srgbClr val="0070C0"/>
                </a:solidFill>
              </a:rPr>
              <a:t>Men Are Mortal </a:t>
            </a:r>
            <a:r>
              <a:rPr lang="en-IN" dirty="0">
                <a:solidFill>
                  <a:srgbClr val="0070C0"/>
                </a:solidFill>
              </a:rPr>
              <a:t>(1946), both of which were </a:t>
            </a:r>
            <a:r>
              <a:rPr lang="en-IN" dirty="0" err="1">
                <a:solidFill>
                  <a:srgbClr val="0070C0"/>
                </a:solidFill>
              </a:rPr>
              <a:t>centered</a:t>
            </a:r>
            <a:r>
              <a:rPr lang="en-IN" dirty="0">
                <a:solidFill>
                  <a:srgbClr val="0070C0"/>
                </a:solidFill>
              </a:rPr>
              <a:t> on her ongoing investigation of existence.</a:t>
            </a:r>
          </a:p>
          <a:p>
            <a:endParaRPr lang="en-IN" dirty="0"/>
          </a:p>
        </p:txBody>
      </p:sp>
    </p:spTree>
    <p:extLst>
      <p:ext uri="{BB962C8B-B14F-4D97-AF65-F5344CB8AC3E}">
        <p14:creationId xmlns:p14="http://schemas.microsoft.com/office/powerpoint/2010/main" val="3351473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613</Words>
  <Application>Microsoft Office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Aharoni</vt:lpstr>
      <vt:lpstr>Arial</vt:lpstr>
      <vt:lpstr>Calibri</vt:lpstr>
      <vt:lpstr>Calibri Light</vt:lpstr>
      <vt:lpstr>Office Theme</vt:lpstr>
      <vt:lpstr>FEMINISM </vt:lpstr>
      <vt:lpstr>            SOME IMPORTANT FEMINISTS                            SOME IMPORTANT FEMINISTS                                         Mary Wollstonecraft                                          (1759–1797)  </vt:lpstr>
      <vt:lpstr>PowerPoint Presentation</vt:lpstr>
      <vt:lpstr>Early Life and First Works </vt:lpstr>
      <vt:lpstr> Simone de Beauvoir Biography(1908–1986) </vt:lpstr>
      <vt:lpstr>PowerPoint Presentation</vt:lpstr>
      <vt:lpstr>PowerPoint Presentation</vt:lpstr>
      <vt:lpstr>PowerPoint Presentation</vt:lpstr>
      <vt:lpstr>PowerPoint Presentation</vt:lpstr>
      <vt:lpstr>SHULAMITH FIRESTONE</vt:lpstr>
      <vt:lpstr>SHULAMITH FIRESTONE</vt:lpstr>
      <vt:lpstr>VIRGINIA WOOLF (born January 25, 1882, London, England—died March 28, 1941, near Rodmell, Sussex)</vt:lpstr>
      <vt:lpstr>PowerPoint Presentation</vt:lpstr>
      <vt:lpstr>Early life and influences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FEMINISM</dc:title>
  <dc:creator>khokon</dc:creator>
  <cp:lastModifiedBy>khokon</cp:lastModifiedBy>
  <cp:revision>5</cp:revision>
  <dcterms:created xsi:type="dcterms:W3CDTF">2021-10-26T12:13:48Z</dcterms:created>
  <dcterms:modified xsi:type="dcterms:W3CDTF">2021-10-26T12:45:49Z</dcterms:modified>
</cp:coreProperties>
</file>