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5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7FF"/>
    <a:srgbClr val="760000"/>
    <a:srgbClr val="D68B1C"/>
    <a:srgbClr val="FF9E1D"/>
    <a:srgbClr val="253600"/>
    <a:srgbClr val="552579"/>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360065"/>
            <a:ext cx="7940661" cy="763525"/>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8966" y="3581705"/>
            <a:ext cx="7940661" cy="763525"/>
          </a:xfrm>
        </p:spPr>
        <p:txBody>
          <a:bodyPr>
            <a:normAutofit/>
          </a:bodyPr>
          <a:lstStyle>
            <a:lvl1pPr marL="0" indent="0" algn="l">
              <a:buNone/>
              <a:defRPr sz="28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374900"/>
            <a:ext cx="8076895"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596540"/>
            <a:ext cx="8076895" cy="458115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8719" y="833015"/>
            <a:ext cx="6719019" cy="763525"/>
          </a:xfrm>
        </p:spPr>
        <p:txBody>
          <a:bodyPr>
            <a:normAutofit/>
          </a:bodyPr>
          <a:lstStyle>
            <a:lvl1pPr algn="l">
              <a:defRPr sz="3600">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128720" y="1749245"/>
            <a:ext cx="6719019" cy="4275740"/>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53218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882907"/>
            <a:ext cx="4040188" cy="639762"/>
          </a:xfrm>
        </p:spPr>
        <p:txBody>
          <a:bodyPr anchor="b"/>
          <a:lstStyle>
            <a:lvl1pPr marL="0" indent="0" algn="l">
              <a:buNone/>
              <a:defRPr sz="2400" b="1">
                <a:solidFill>
                  <a:srgbClr val="259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512770"/>
            <a:ext cx="4040188" cy="3035058"/>
          </a:xfrm>
        </p:spPr>
        <p:txBody>
          <a:bodyPr/>
          <a:lstStyle>
            <a:lvl1pPr algn="l">
              <a:defRPr sz="2400">
                <a:solidFill>
                  <a:srgbClr val="002060"/>
                </a:solidFill>
              </a:defRPr>
            </a:lvl1pPr>
            <a:lvl2pPr algn="l">
              <a:defRPr sz="2000">
                <a:solidFill>
                  <a:srgbClr val="002060"/>
                </a:solidFill>
              </a:defRPr>
            </a:lvl2pPr>
            <a:lvl3pPr algn="l">
              <a:defRPr sz="1800">
                <a:solidFill>
                  <a:srgbClr val="002060"/>
                </a:solidFill>
              </a:defRPr>
            </a:lvl3pPr>
            <a:lvl4pPr algn="l">
              <a:defRPr sz="1600">
                <a:solidFill>
                  <a:srgbClr val="002060"/>
                </a:solidFill>
              </a:defRPr>
            </a:lvl4pPr>
            <a:lvl5pPr algn="l">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882907"/>
            <a:ext cx="4041775" cy="639762"/>
          </a:xfrm>
        </p:spPr>
        <p:txBody>
          <a:bodyPr anchor="b"/>
          <a:lstStyle>
            <a:lvl1pPr marL="0" indent="0" algn="l">
              <a:buNone/>
              <a:defRPr sz="2400" b="1">
                <a:solidFill>
                  <a:srgbClr val="259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512770"/>
            <a:ext cx="4041775" cy="3035058"/>
          </a:xfrm>
        </p:spPr>
        <p:txBody>
          <a:bodyPr/>
          <a:lstStyle>
            <a:lvl1pPr algn="l">
              <a:defRPr sz="2400">
                <a:solidFill>
                  <a:srgbClr val="002060"/>
                </a:solidFill>
              </a:defRPr>
            </a:lvl1pPr>
            <a:lvl2pPr algn="l">
              <a:defRPr sz="2000">
                <a:solidFill>
                  <a:srgbClr val="002060"/>
                </a:solidFill>
              </a:defRPr>
            </a:lvl2pPr>
            <a:lvl3pPr algn="l">
              <a:defRPr sz="1800">
                <a:solidFill>
                  <a:srgbClr val="002060"/>
                </a:solidFill>
              </a:defRPr>
            </a:lvl3pPr>
            <a:lvl4pPr algn="l">
              <a:defRPr sz="1600">
                <a:solidFill>
                  <a:srgbClr val="002060"/>
                </a:solidFill>
              </a:defRPr>
            </a:lvl4pPr>
            <a:lvl5pPr algn="l">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britannica.com/topic/impeachment" TargetMode="External"/><Relationship Id="rId3" Type="http://schemas.openxmlformats.org/officeDocument/2006/relationships/hyperlink" Target="https://www.britannica.com/topic/Founding-Fathers" TargetMode="External"/><Relationship Id="rId7" Type="http://schemas.openxmlformats.org/officeDocument/2006/relationships/hyperlink" Target="https://www.merriam-webster.com/dictionary/adjudicates" TargetMode="Externa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hyperlink" Target="https://www.merriam-webster.com/dictionary/justices" TargetMode="External"/><Relationship Id="rId5" Type="http://schemas.openxmlformats.org/officeDocument/2006/relationships/hyperlink" Target="https://www.britannica.com/topic/Seventeenth-Amendment" TargetMode="External"/><Relationship Id="rId4" Type="http://schemas.openxmlformats.org/officeDocument/2006/relationships/hyperlink" Target="https://www.britannica.com/topic/House-of-Representatives-United-States-government" TargetMode="External"/><Relationship Id="rId9" Type="http://schemas.openxmlformats.org/officeDocument/2006/relationships/hyperlink" Target="https://www.merriam-webster.com/dictionary/convictio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merriam-webster.com/dictionary/ethics" TargetMode="External"/><Relationship Id="rId3" Type="http://schemas.openxmlformats.org/officeDocument/2006/relationships/hyperlink" Target="https://www.britannica.com/topic/political-party" TargetMode="External"/><Relationship Id="rId7" Type="http://schemas.openxmlformats.org/officeDocument/2006/relationships/hyperlink" Target="https://www.britannica.com/topic/international-relations" TargetMode="Externa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hyperlink" Target="https://www.britannica.com/topic/finance" TargetMode="External"/><Relationship Id="rId5" Type="http://schemas.openxmlformats.org/officeDocument/2006/relationships/hyperlink" Target="https://www.britannica.com/topic/vice-president-of-the-United-States-of-America" TargetMode="External"/><Relationship Id="rId4" Type="http://schemas.openxmlformats.org/officeDocument/2006/relationships/hyperlink" Target="https://www.britannica.com/topic/committee-syste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britannica.com/topic/filibuster" TargetMode="External"/><Relationship Id="rId7" Type="http://schemas.openxmlformats.org/officeDocument/2006/relationships/hyperlink" Target="https://www.merriam-webster.com/dictionary/constitutional" TargetMode="Externa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hyperlink" Target="https://www.merriam-webster.com/dictionary/invoked" TargetMode="External"/><Relationship Id="rId5" Type="http://schemas.openxmlformats.org/officeDocument/2006/relationships/hyperlink" Target="https://www.merriam-webster.com/dictionary/invoking" TargetMode="External"/><Relationship Id="rId4" Type="http://schemas.openxmlformats.org/officeDocument/2006/relationships/hyperlink" Target="https://www.britannica.com/topic/clotur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opic/Congress-of-the-United-States" TargetMode="External"/><Relationship Id="rId2" Type="http://schemas.openxmlformats.org/officeDocument/2006/relationships/hyperlink" Target="https://www.britannica.com/topic/legislature" TargetMode="External"/><Relationship Id="rId1" Type="http://schemas.openxmlformats.org/officeDocument/2006/relationships/slideLayout" Target="../slideLayouts/slideLayout2.xml"/><Relationship Id="rId4" Type="http://schemas.openxmlformats.org/officeDocument/2006/relationships/hyperlink" Target="https://www.britannica.com/topic/Constitution-of-the-United-States-of-Americ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556" y="2054655"/>
            <a:ext cx="5802790" cy="1068935"/>
          </a:xfrm>
        </p:spPr>
        <p:txBody>
          <a:bodyPr>
            <a:noAutofit/>
          </a:bodyPr>
          <a:lstStyle/>
          <a:p>
            <a:pPr fontAlgn="base"/>
            <a:r>
              <a:rPr lang="en-IN" sz="2800" b="1" dirty="0">
                <a:solidFill>
                  <a:srgbClr val="FFFF00"/>
                </a:solidFill>
                <a:latin typeface="Times New Roman" pitchFamily="18" charset="0"/>
                <a:cs typeface="Times New Roman" pitchFamily="18" charset="0"/>
              </a:rPr>
              <a:t>THE SENATE OF THE UNITED STATES CONGRESS </a:t>
            </a:r>
            <a:endParaRPr lang="en-US" sz="28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143555" y="3581705"/>
            <a:ext cx="4428446" cy="2901395"/>
          </a:xfrm>
        </p:spPr>
        <p:txBody>
          <a:bodyPr>
            <a:noAutofit/>
          </a:bodyPr>
          <a:lstStyle/>
          <a:p>
            <a:r>
              <a:rPr lang="en-IN" sz="1800" b="1" dirty="0" err="1">
                <a:latin typeface="Times New Roman" pitchFamily="18" charset="0"/>
                <a:cs typeface="Times New Roman" pitchFamily="18" charset="0"/>
              </a:rPr>
              <a:t>Dr.</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Debjani</a:t>
            </a:r>
            <a:r>
              <a:rPr lang="en-IN" sz="1800" b="1" dirty="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Ghosal</a:t>
            </a:r>
            <a:r>
              <a:rPr lang="en-IN" sz="1800" b="1" dirty="0">
                <a:latin typeface="Times New Roman" pitchFamily="18" charset="0"/>
                <a:cs typeface="Times New Roman" pitchFamily="18" charset="0"/>
              </a:rPr>
              <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Assistant Professor </a:t>
            </a:r>
          </a:p>
          <a:p>
            <a:r>
              <a:rPr lang="en-IN" sz="1800" b="1" dirty="0">
                <a:latin typeface="Times New Roman" pitchFamily="18" charset="0"/>
                <a:cs typeface="Times New Roman" pitchFamily="18" charset="0"/>
              </a:rPr>
              <a:t>Department of Political Science </a:t>
            </a:r>
          </a:p>
          <a:p>
            <a:r>
              <a:rPr lang="en-IN" sz="1800" b="1" dirty="0" err="1">
                <a:latin typeface="Times New Roman" pitchFamily="18" charset="0"/>
                <a:cs typeface="Times New Roman" pitchFamily="18" charset="0"/>
              </a:rPr>
              <a:t>Surendranath</a:t>
            </a:r>
            <a:r>
              <a:rPr lang="en-IN" sz="1800" b="1" dirty="0">
                <a:latin typeface="Times New Roman" pitchFamily="18" charset="0"/>
                <a:cs typeface="Times New Roman" pitchFamily="18" charset="0"/>
              </a:rPr>
              <a:t> College</a:t>
            </a:r>
            <a:endParaRPr lang="en-US" sz="1800" dirty="0">
              <a:latin typeface="Times New Roman" pitchFamily="18" charset="0"/>
              <a:cs typeface="Times New Roman" pitchFamily="18" charset="0"/>
            </a:endParaRPr>
          </a:p>
        </p:txBody>
      </p:sp>
      <p:sp>
        <p:nvSpPr>
          <p:cNvPr id="4" name="TextBox 3"/>
          <p:cNvSpPr txBox="1"/>
          <p:nvPr/>
        </p:nvSpPr>
        <p:spPr>
          <a:xfrm>
            <a:off x="143554" y="1749245"/>
            <a:ext cx="6871725" cy="369332"/>
          </a:xfrm>
          <a:prstGeom prst="rect">
            <a:avLst/>
          </a:prstGeom>
          <a:noFill/>
        </p:spPr>
        <p:txBody>
          <a:bodyPr wrap="square" rtlCol="0">
            <a:spAutoFit/>
          </a:bodyPr>
          <a:lstStyle/>
          <a:p>
            <a:r>
              <a:rPr lang="en-IN" dirty="0"/>
              <a:t>(STUDY MATERIALS FOR LONG QUESTION AND SHORT NOTES)</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374900"/>
            <a:ext cx="6719019" cy="610820"/>
          </a:xfrm>
        </p:spPr>
        <p:txBody>
          <a:bodyPr>
            <a:noAutofit/>
          </a:bodyPr>
          <a:lstStyle/>
          <a:p>
            <a:pPr fontAlgn="base"/>
            <a:r>
              <a:rPr lang="en-IN" sz="2400" b="1" dirty="0">
                <a:solidFill>
                  <a:schemeClr val="accent6">
                    <a:lumMod val="20000"/>
                    <a:lumOff val="80000"/>
                  </a:schemeClr>
                </a:solidFill>
                <a:latin typeface="Times New Roman" pitchFamily="18" charset="0"/>
                <a:cs typeface="Times New Roman" pitchFamily="18" charset="0"/>
              </a:rPr>
              <a:t>RELATIONS WITH THE OTHER CHAMBER AND THE EXECUTIVE</a:t>
            </a:r>
            <a:endParaRPr lang="en-US" sz="2400" b="1" dirty="0">
              <a:solidFill>
                <a:schemeClr val="accent6">
                  <a:lumMod val="20000"/>
                  <a:lumOff val="8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3555" y="1901950"/>
            <a:ext cx="8856890" cy="4733855"/>
          </a:xfrm>
        </p:spPr>
        <p:txBody>
          <a:bodyPr>
            <a:noAutofit/>
          </a:bodyPr>
          <a:lstStyle/>
          <a:p>
            <a:pPr marL="0" indent="0" fontAlgn="base">
              <a:buNone/>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fontAlgn="base">
              <a:buNone/>
            </a:pPr>
            <a:r>
              <a:rPr lang="en-IN" sz="1800" b="1" i="1" dirty="0">
                <a:latin typeface="Times New Roman" pitchFamily="18" charset="0"/>
                <a:cs typeface="Times New Roman" pitchFamily="18" charset="0"/>
              </a:rPr>
              <a:t>3)</a:t>
            </a:r>
            <a:r>
              <a:rPr lang="en-IN" sz="1800" dirty="0">
                <a:latin typeface="Times New Roman" pitchFamily="18" charset="0"/>
                <a:cs typeface="Times New Roman" pitchFamily="18" charset="0"/>
              </a:rPr>
              <a:t>  </a:t>
            </a:r>
            <a:r>
              <a:rPr lang="en-IN" sz="1800" b="1" i="1" dirty="0">
                <a:latin typeface="Times New Roman" pitchFamily="18" charset="0"/>
                <a:cs typeface="Times New Roman" pitchFamily="18" charset="0"/>
              </a:rPr>
              <a:t>Nominations</a:t>
            </a:r>
            <a:r>
              <a:rPr lang="en-IN"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The Senate also has the exclusive constitutional power to confirm, by simple majority vote, the nomination of persons whom the President has nominated to high executive and judicial positions, including cabinet secretaries, ambassadors, and federal judges. The House of Representatives is not involved in the confirmation of nominations.</a:t>
            </a:r>
            <a:endParaRPr lang="en-US" sz="1800" dirty="0">
              <a:latin typeface="Times New Roman" pitchFamily="18" charset="0"/>
              <a:cs typeface="Times New Roman" pitchFamily="18" charset="0"/>
            </a:endParaRPr>
          </a:p>
          <a:p>
            <a:pPr marL="0" indent="0" fontAlgn="base">
              <a:buNone/>
            </a:pP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fontAlgn="base">
              <a:buNone/>
            </a:pPr>
            <a:r>
              <a:rPr lang="en-IN" sz="1800" b="1" i="1" dirty="0">
                <a:latin typeface="Times New Roman" pitchFamily="18" charset="0"/>
                <a:cs typeface="Times New Roman" pitchFamily="18" charset="0"/>
              </a:rPr>
              <a:t>4)</a:t>
            </a:r>
            <a:r>
              <a:rPr lang="en-IN" sz="1800" dirty="0">
                <a:latin typeface="Times New Roman" pitchFamily="18" charset="0"/>
                <a:cs typeface="Times New Roman" pitchFamily="18" charset="0"/>
              </a:rPr>
              <a:t>  </a:t>
            </a:r>
            <a:r>
              <a:rPr lang="en-IN" sz="1800" b="1" i="1" dirty="0">
                <a:latin typeface="Times New Roman" pitchFamily="18" charset="0"/>
                <a:cs typeface="Times New Roman" pitchFamily="18" charset="0"/>
              </a:rPr>
              <a:t>Investigations</a:t>
            </a:r>
            <a:r>
              <a:rPr lang="en-IN"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The Senate, like the House of Representatives, may establish special investigative committees. In addition, the standing committees of the Senate are authorized to conduct investigations of matters within their respective jurisdictions. Standing and special investigative committees have the authority to issue subpoenas that require a person to appear before the committee and, if necessary, to produce documents.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25033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374900"/>
            <a:ext cx="6719019" cy="610820"/>
          </a:xfrm>
        </p:spPr>
        <p:txBody>
          <a:bodyPr>
            <a:noAutofit/>
          </a:bodyPr>
          <a:lstStyle/>
          <a:p>
            <a:pPr fontAlgn="base"/>
            <a:r>
              <a:rPr lang="en-IN" sz="2800" b="1" dirty="0">
                <a:solidFill>
                  <a:schemeClr val="accent6">
                    <a:lumMod val="20000"/>
                    <a:lumOff val="80000"/>
                  </a:schemeClr>
                </a:solidFill>
                <a:latin typeface="Times New Roman" pitchFamily="18" charset="0"/>
                <a:cs typeface="Times New Roman" pitchFamily="18" charset="0"/>
              </a:rPr>
              <a:t>SPECIAL MEASURES</a:t>
            </a:r>
            <a:endParaRPr lang="en-US" sz="2800" b="1" dirty="0">
              <a:solidFill>
                <a:schemeClr val="accent6">
                  <a:lumMod val="20000"/>
                  <a:lumOff val="8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3555" y="1291130"/>
            <a:ext cx="8856890" cy="5344675"/>
          </a:xfrm>
        </p:spPr>
        <p:txBody>
          <a:bodyPr>
            <a:noAutofit/>
          </a:bodyPr>
          <a:lstStyle/>
          <a:p>
            <a:pPr marL="0" indent="0" fontAlgn="base">
              <a:buNone/>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fontAlgn="base">
              <a:buNone/>
            </a:pPr>
            <a:r>
              <a:rPr lang="en-IN" sz="1800" b="1" i="1" dirty="0">
                <a:latin typeface="Times New Roman" pitchFamily="18" charset="0"/>
                <a:cs typeface="Times New Roman" pitchFamily="18" charset="0"/>
              </a:rPr>
              <a:t>A - CONSTITUTIONAL AMENDMENTS</a:t>
            </a:r>
            <a:endParaRPr lang="en-US" sz="1800" b="1" dirty="0">
              <a:latin typeface="Times New Roman" pitchFamily="18" charset="0"/>
              <a:cs typeface="Times New Roman" pitchFamily="18" charset="0"/>
            </a:endParaRPr>
          </a:p>
          <a:p>
            <a:pPr marL="0" indent="0" fontAlgn="base">
              <a:buNone/>
            </a:pP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A constitutional amendment may be proposed by a two-thirds vote of each house of Congress, or the legislatures of two-thirds of the States may call for a convention to propose constitutional amendments.</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To become part of the Constitution, an amendment that has been proposed must be ratified by the legislatures or special conventions in three-fourths of the States.</a:t>
            </a:r>
            <a:endParaRPr lang="en-US" sz="1800" dirty="0">
              <a:latin typeface="Times New Roman" pitchFamily="18" charset="0"/>
              <a:cs typeface="Times New Roman" pitchFamily="18" charset="0"/>
            </a:endParaRPr>
          </a:p>
          <a:p>
            <a:pPr marL="0" indent="0" fontAlgn="base">
              <a:buNone/>
            </a:pPr>
            <a:endParaRPr lang="en-US" sz="1800" dirty="0">
              <a:latin typeface="Times New Roman" pitchFamily="18" charset="0"/>
              <a:cs typeface="Times New Roman" pitchFamily="18" charset="0"/>
            </a:endParaRPr>
          </a:p>
          <a:p>
            <a:pPr marL="0" indent="0" fontAlgn="base">
              <a:buNone/>
            </a:pPr>
            <a:r>
              <a:rPr lang="en-IN" sz="1800" b="1" i="1" dirty="0">
                <a:latin typeface="Times New Roman" pitchFamily="18" charset="0"/>
                <a:cs typeface="Times New Roman" pitchFamily="18" charset="0"/>
              </a:rPr>
              <a:t>B - DECLARATION OF WAR BY CONGRESS</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The Constitution gives Congress the authority to declare war, and makes the President the Commander-in-Chief of the armed forces.</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The last time that Congress declared war was in 1941, when the United States entered World War II. Since then, the armed forces of the United States have become engaged in hostilities without a formal declaration of war. On some occasions, Congress has expressed its support by other legislative actions. On other occasions, the President has acted in his capacity as Commander-in-chief.</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3645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374900"/>
            <a:ext cx="6719019" cy="610820"/>
          </a:xfrm>
        </p:spPr>
        <p:txBody>
          <a:bodyPr>
            <a:noAutofit/>
          </a:bodyPr>
          <a:lstStyle/>
          <a:p>
            <a:pPr fontAlgn="base"/>
            <a:r>
              <a:rPr lang="en-IN" sz="2800" b="1" dirty="0">
                <a:solidFill>
                  <a:schemeClr val="accent6">
                    <a:lumMod val="20000"/>
                    <a:lumOff val="80000"/>
                  </a:schemeClr>
                </a:solidFill>
                <a:latin typeface="Times New Roman" pitchFamily="18" charset="0"/>
                <a:cs typeface="Times New Roman" pitchFamily="18" charset="0"/>
              </a:rPr>
              <a:t>SPECIAL MEASURES</a:t>
            </a:r>
            <a:endParaRPr lang="en-US" sz="2800" b="1" dirty="0">
              <a:solidFill>
                <a:schemeClr val="accent6">
                  <a:lumMod val="20000"/>
                  <a:lumOff val="8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3555" y="1443836"/>
            <a:ext cx="8856890" cy="5191970"/>
          </a:xfrm>
        </p:spPr>
        <p:txBody>
          <a:bodyPr>
            <a:noAutofit/>
          </a:bodyPr>
          <a:lstStyle/>
          <a:p>
            <a:pPr marL="0" indent="0" fontAlgn="base">
              <a:buNone/>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fontAlgn="base">
              <a:buNone/>
            </a:pPr>
            <a:r>
              <a:rPr lang="en-IN" sz="1800" b="1" i="1" dirty="0">
                <a:latin typeface="Times New Roman" pitchFamily="18" charset="0"/>
                <a:cs typeface="Times New Roman" pitchFamily="18" charset="0"/>
              </a:rPr>
              <a:t>C - ELECTING THE PRESIDENT</a:t>
            </a:r>
            <a:endParaRPr lang="en-US" sz="1800" dirty="0">
              <a:latin typeface="Times New Roman" pitchFamily="18" charset="0"/>
              <a:cs typeface="Times New Roman" pitchFamily="18" charset="0"/>
            </a:endParaRPr>
          </a:p>
          <a:p>
            <a:pPr marL="0" indent="0" fontAlgn="base">
              <a:buNone/>
            </a:pP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The candidate who receives a majority of the electoral votes cast is elected President of the United States. If no candidate receives a majority of the electoral votes, the House of Representatives elects the President from among the three candidates who received the greatest number of electoral votes. In voting for the President, members of the House of Representatives vote as State delegations, with each delegation having one vote.</a:t>
            </a:r>
            <a:endParaRPr lang="en-US" sz="1800" dirty="0">
              <a:latin typeface="Times New Roman" pitchFamily="18" charset="0"/>
              <a:cs typeface="Times New Roman" pitchFamily="18" charset="0"/>
            </a:endParaRPr>
          </a:p>
          <a:p>
            <a:pPr marL="0" indent="0" fontAlgn="base">
              <a:buNone/>
            </a:pP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fontAlgn="base">
              <a:buNone/>
            </a:pPr>
            <a:r>
              <a:rPr lang="en-IN" sz="1800" b="1" i="1" dirty="0">
                <a:latin typeface="Times New Roman" pitchFamily="18" charset="0"/>
                <a:cs typeface="Times New Roman" pitchFamily="18" charset="0"/>
              </a:rPr>
              <a:t>D - INABILITY OF THE PRESIDENT TO SERVE</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The 25th Amendment to the Constitution, ratified in 1967, authorizes the Vice-President and a majority of the Cabinet </a:t>
            </a:r>
            <a:r>
              <a:rPr lang="en-IN" sz="1800" dirty="0" smtClean="0">
                <a:latin typeface="Times New Roman" pitchFamily="18" charset="0"/>
                <a:cs typeface="Times New Roman" pitchFamily="18" charset="0"/>
              </a:rPr>
              <a:t>secretaries </a:t>
            </a:r>
            <a:r>
              <a:rPr lang="en-IN" sz="1800" dirty="0">
                <a:latin typeface="Times New Roman" pitchFamily="18" charset="0"/>
                <a:cs typeface="Times New Roman" pitchFamily="18" charset="0"/>
              </a:rPr>
              <a:t>to declare that the President is unable to perform the duties of </a:t>
            </a:r>
            <a:r>
              <a:rPr lang="en-IN" sz="1800" dirty="0" smtClean="0">
                <a:latin typeface="Times New Roman" pitchFamily="18" charset="0"/>
                <a:cs typeface="Times New Roman" pitchFamily="18" charset="0"/>
              </a:rPr>
              <a:t>that </a:t>
            </a:r>
            <a:r>
              <a:rPr lang="en-IN" sz="1800" dirty="0">
                <a:latin typeface="Times New Roman" pitchFamily="18" charset="0"/>
                <a:cs typeface="Times New Roman" pitchFamily="18" charset="0"/>
              </a:rPr>
              <a:t>office. The Vice President then serves as the Acting President. If the President notifies Congress that he or she is not disabled, the President resumes the powers and duties of the office unless Congress, by a two-thirds vote of each house, agrees with a determination made by the Vice President and a majority of the Cabinet secretaries that the President remains disabled.</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67417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3555" y="69490"/>
            <a:ext cx="8856890" cy="763525"/>
          </a:xfrm>
        </p:spPr>
        <p:txBody>
          <a:bodyPr/>
          <a:lstStyle/>
          <a:p>
            <a:pPr algn="ctr"/>
            <a:r>
              <a:rPr lang="en-IN" b="1" dirty="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2128720" y="833015"/>
            <a:ext cx="6871725" cy="5497380"/>
          </a:xfrm>
        </p:spPr>
        <p:txBody>
          <a:bodyPr>
            <a:normAutofit/>
          </a:bodyPr>
          <a:lstStyle/>
          <a:p>
            <a:pPr fontAlgn="base"/>
            <a:r>
              <a:rPr lang="en-IN" sz="1800" dirty="0">
                <a:solidFill>
                  <a:schemeClr val="tx1"/>
                </a:solidFill>
                <a:latin typeface="Times New Roman" pitchFamily="18" charset="0"/>
                <a:cs typeface="Times New Roman" pitchFamily="18" charset="0"/>
              </a:rPr>
              <a:t>The role of the Senate was conceived by the </a:t>
            </a:r>
            <a:r>
              <a:rPr lang="en-IN" sz="1800" u="sng" dirty="0">
                <a:solidFill>
                  <a:schemeClr val="tx1"/>
                </a:solidFill>
                <a:latin typeface="Times New Roman" pitchFamily="18" charset="0"/>
                <a:cs typeface="Times New Roman" pitchFamily="18" charset="0"/>
                <a:hlinkClick r:id="rId3"/>
              </a:rPr>
              <a:t>Founding Fathers</a:t>
            </a:r>
            <a:r>
              <a:rPr lang="en-IN" sz="1800" dirty="0">
                <a:solidFill>
                  <a:schemeClr val="tx1"/>
                </a:solidFill>
                <a:latin typeface="Times New Roman" pitchFamily="18" charset="0"/>
                <a:cs typeface="Times New Roman" pitchFamily="18" charset="0"/>
              </a:rPr>
              <a:t> as a check on the popularly elected </a:t>
            </a:r>
            <a:r>
              <a:rPr lang="en-IN" sz="1800" u="sng" dirty="0">
                <a:solidFill>
                  <a:schemeClr val="tx1"/>
                </a:solidFill>
                <a:latin typeface="Times New Roman" pitchFamily="18" charset="0"/>
                <a:cs typeface="Times New Roman" pitchFamily="18" charset="0"/>
                <a:hlinkClick r:id="rId4"/>
              </a:rPr>
              <a:t>House of Representatives</a:t>
            </a:r>
            <a:r>
              <a:rPr lang="en-IN" sz="1800" dirty="0">
                <a:solidFill>
                  <a:schemeClr val="tx1"/>
                </a:solidFill>
                <a:latin typeface="Times New Roman" pitchFamily="18" charset="0"/>
                <a:cs typeface="Times New Roman" pitchFamily="18" charset="0"/>
              </a:rPr>
              <a:t>. Thus, each state, regardless of size or population, is equally represented. Further, until the </a:t>
            </a:r>
            <a:r>
              <a:rPr lang="en-IN" sz="1800" u="sng" dirty="0">
                <a:solidFill>
                  <a:schemeClr val="tx1"/>
                </a:solidFill>
                <a:latin typeface="Times New Roman" pitchFamily="18" charset="0"/>
                <a:cs typeface="Times New Roman" pitchFamily="18" charset="0"/>
                <a:hlinkClick r:id="rId5"/>
              </a:rPr>
              <a:t>Seventeenth Amendment</a:t>
            </a:r>
            <a:r>
              <a:rPr lang="en-IN" sz="1800" dirty="0">
                <a:solidFill>
                  <a:schemeClr val="tx1"/>
                </a:solidFill>
                <a:latin typeface="Times New Roman" pitchFamily="18" charset="0"/>
                <a:cs typeface="Times New Roman" pitchFamily="18" charset="0"/>
              </a:rPr>
              <a:t> of the Constitution (1913), election to the Senate was indirect, by the state legislatures. They are now elected directly by voters of each state.</a:t>
            </a:r>
            <a:endParaRPr lang="en-US" sz="1800" dirty="0">
              <a:solidFill>
                <a:schemeClr val="tx1"/>
              </a:solidFill>
              <a:latin typeface="Times New Roman" pitchFamily="18" charset="0"/>
              <a:cs typeface="Times New Roman" pitchFamily="18" charset="0"/>
            </a:endParaRPr>
          </a:p>
          <a:p>
            <a:pPr fontAlgn="base"/>
            <a:r>
              <a:rPr lang="en-IN" sz="1800" dirty="0">
                <a:solidFill>
                  <a:schemeClr val="tx1"/>
                </a:solidFill>
                <a:latin typeface="Times New Roman" pitchFamily="18" charset="0"/>
                <a:cs typeface="Times New Roman" pitchFamily="18" charset="0"/>
              </a:rPr>
              <a:t>The Senate shares with the House of Representatives responsibility for all </a:t>
            </a:r>
            <a:r>
              <a:rPr lang="en-IN" sz="1800" dirty="0" err="1">
                <a:solidFill>
                  <a:schemeClr val="tx1"/>
                </a:solidFill>
                <a:latin typeface="Times New Roman" pitchFamily="18" charset="0"/>
                <a:cs typeface="Times New Roman" pitchFamily="18" charset="0"/>
              </a:rPr>
              <a:t>lawmaking</a:t>
            </a:r>
            <a:r>
              <a:rPr lang="en-IN" sz="1800" dirty="0">
                <a:solidFill>
                  <a:schemeClr val="tx1"/>
                </a:solidFill>
                <a:latin typeface="Times New Roman" pitchFamily="18" charset="0"/>
                <a:cs typeface="Times New Roman" pitchFamily="18" charset="0"/>
              </a:rPr>
              <a:t> within the United States. For an act of Congress to be valid, both houses must approve an identical document.</a:t>
            </a:r>
            <a:endParaRPr lang="en-US" sz="1800" dirty="0">
              <a:solidFill>
                <a:schemeClr val="tx1"/>
              </a:solidFill>
              <a:latin typeface="Times New Roman" pitchFamily="18" charset="0"/>
              <a:cs typeface="Times New Roman" pitchFamily="18" charset="0"/>
            </a:endParaRPr>
          </a:p>
          <a:p>
            <a:pPr fontAlgn="base"/>
            <a:r>
              <a:rPr lang="en-IN" sz="1800" dirty="0">
                <a:solidFill>
                  <a:schemeClr val="tx1"/>
                </a:solidFill>
                <a:latin typeface="Times New Roman" pitchFamily="18" charset="0"/>
                <a:cs typeface="Times New Roman" pitchFamily="18" charset="0"/>
              </a:rPr>
              <a:t>The Senate is given important powers under the “advice and consent” provisions (Article II, section 2) of the Constitution: ratification of treaties requires a two-thirds majority of all senators present and a simple majority for approval of important public appointments, such as those of cabinet members, ambassadors, and </a:t>
            </a:r>
            <a:r>
              <a:rPr lang="en-IN" sz="1800" u="sng" dirty="0">
                <a:solidFill>
                  <a:schemeClr val="tx1"/>
                </a:solidFill>
                <a:latin typeface="Times New Roman" pitchFamily="18" charset="0"/>
                <a:cs typeface="Times New Roman" pitchFamily="18" charset="0"/>
                <a:hlinkClick r:id="rId6"/>
              </a:rPr>
              <a:t>justices</a:t>
            </a:r>
            <a:r>
              <a:rPr lang="en-IN" sz="1800" dirty="0">
                <a:solidFill>
                  <a:schemeClr val="tx1"/>
                </a:solidFill>
                <a:latin typeface="Times New Roman" pitchFamily="18" charset="0"/>
                <a:cs typeface="Times New Roman" pitchFamily="18" charset="0"/>
              </a:rPr>
              <a:t> of the Supreme Court. The Senate also </a:t>
            </a:r>
            <a:r>
              <a:rPr lang="en-IN" sz="1800" u="sng" dirty="0">
                <a:solidFill>
                  <a:schemeClr val="tx1"/>
                </a:solidFill>
                <a:latin typeface="Times New Roman" pitchFamily="18" charset="0"/>
                <a:cs typeface="Times New Roman" pitchFamily="18" charset="0"/>
                <a:hlinkClick r:id="rId7"/>
              </a:rPr>
              <a:t>adjudicates</a:t>
            </a:r>
            <a:r>
              <a:rPr lang="en-IN" sz="1800" dirty="0">
                <a:solidFill>
                  <a:schemeClr val="tx1"/>
                </a:solidFill>
                <a:latin typeface="Times New Roman" pitchFamily="18" charset="0"/>
                <a:cs typeface="Times New Roman" pitchFamily="18" charset="0"/>
              </a:rPr>
              <a:t> </a:t>
            </a:r>
            <a:r>
              <a:rPr lang="en-IN" sz="1800" u="sng" dirty="0">
                <a:solidFill>
                  <a:schemeClr val="tx1"/>
                </a:solidFill>
                <a:latin typeface="Times New Roman" pitchFamily="18" charset="0"/>
                <a:cs typeface="Times New Roman" pitchFamily="18" charset="0"/>
                <a:hlinkClick r:id="rId8"/>
              </a:rPr>
              <a:t>impeachment</a:t>
            </a:r>
            <a:r>
              <a:rPr lang="en-IN" sz="1800" dirty="0">
                <a:solidFill>
                  <a:schemeClr val="tx1"/>
                </a:solidFill>
                <a:latin typeface="Times New Roman" pitchFamily="18" charset="0"/>
                <a:cs typeface="Times New Roman" pitchFamily="18" charset="0"/>
              </a:rPr>
              <a:t> proceedings initiated in the House of Representatives, a two-thirds majority being necessary for </a:t>
            </a:r>
            <a:r>
              <a:rPr lang="en-IN" sz="1800" u="sng" dirty="0">
                <a:solidFill>
                  <a:schemeClr val="tx1"/>
                </a:solidFill>
                <a:latin typeface="Times New Roman" pitchFamily="18" charset="0"/>
                <a:cs typeface="Times New Roman" pitchFamily="18" charset="0"/>
                <a:hlinkClick r:id="rId9"/>
              </a:rPr>
              <a:t>conviction</a:t>
            </a:r>
            <a:r>
              <a:rPr lang="en-IN" sz="1800" dirty="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3555" y="0"/>
            <a:ext cx="8856890" cy="680310"/>
          </a:xfrm>
        </p:spPr>
        <p:txBody>
          <a:bodyPr/>
          <a:lstStyle/>
          <a:p>
            <a:pPr algn="ctr"/>
            <a:r>
              <a:rPr lang="en-IN" b="1" dirty="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1823310" y="527605"/>
            <a:ext cx="7177135" cy="6024985"/>
          </a:xfrm>
        </p:spPr>
        <p:txBody>
          <a:bodyPr>
            <a:noAutofit/>
          </a:bodyPr>
          <a:lstStyle/>
          <a:p>
            <a:pPr fontAlgn="base"/>
            <a:r>
              <a:rPr lang="en-IN" sz="1600" dirty="0">
                <a:solidFill>
                  <a:schemeClr val="tx1"/>
                </a:solidFill>
                <a:latin typeface="Times New Roman" pitchFamily="18" charset="0"/>
                <a:cs typeface="Times New Roman" pitchFamily="18" charset="0"/>
              </a:rPr>
              <a:t>As in the House of Representatives, </a:t>
            </a:r>
            <a:r>
              <a:rPr lang="en-IN" sz="1600" u="sng" dirty="0">
                <a:solidFill>
                  <a:schemeClr val="tx1"/>
                </a:solidFill>
                <a:latin typeface="Times New Roman" pitchFamily="18" charset="0"/>
                <a:cs typeface="Times New Roman" pitchFamily="18" charset="0"/>
                <a:hlinkClick r:id="rId3"/>
              </a:rPr>
              <a:t>political parties</a:t>
            </a:r>
            <a:r>
              <a:rPr lang="en-IN" sz="1600" dirty="0">
                <a:solidFill>
                  <a:schemeClr val="tx1"/>
                </a:solidFill>
                <a:latin typeface="Times New Roman" pitchFamily="18" charset="0"/>
                <a:cs typeface="Times New Roman" pitchFamily="18" charset="0"/>
              </a:rPr>
              <a:t> and the </a:t>
            </a:r>
            <a:r>
              <a:rPr lang="en-IN" sz="1600" u="sng" dirty="0">
                <a:solidFill>
                  <a:schemeClr val="tx1"/>
                </a:solidFill>
                <a:latin typeface="Times New Roman" pitchFamily="18" charset="0"/>
                <a:cs typeface="Times New Roman" pitchFamily="18" charset="0"/>
                <a:hlinkClick r:id="rId4"/>
              </a:rPr>
              <a:t>committee system</a:t>
            </a:r>
            <a:r>
              <a:rPr lang="en-IN" sz="1600" dirty="0">
                <a:solidFill>
                  <a:schemeClr val="tx1"/>
                </a:solidFill>
                <a:latin typeface="Times New Roman" pitchFamily="18" charset="0"/>
                <a:cs typeface="Times New Roman" pitchFamily="18" charset="0"/>
              </a:rPr>
              <a:t> dominate procedure and organization. Each party elects a leader, generally a senator of considerable influence in his or her own right, to coordinate Senate activities. The leader of the largest party is known as the majority leader, while the opposition leader is known as the minority leader. The Senate leaders also play an important role in appointing members of their party to the Senate committees, which consider and process legislation and exercise general control over government agencies and departments. The </a:t>
            </a:r>
            <a:r>
              <a:rPr lang="en-IN" sz="1600" u="sng" dirty="0">
                <a:solidFill>
                  <a:schemeClr val="tx1"/>
                </a:solidFill>
                <a:latin typeface="Times New Roman" pitchFamily="18" charset="0"/>
                <a:cs typeface="Times New Roman" pitchFamily="18" charset="0"/>
                <a:hlinkClick r:id="rId5"/>
              </a:rPr>
              <a:t>vice president of the United States</a:t>
            </a:r>
            <a:r>
              <a:rPr lang="en-IN" sz="1600" dirty="0">
                <a:solidFill>
                  <a:schemeClr val="tx1"/>
                </a:solidFill>
                <a:latin typeface="Times New Roman" pitchFamily="18" charset="0"/>
                <a:cs typeface="Times New Roman" pitchFamily="18" charset="0"/>
              </a:rPr>
              <a:t> serves as the president of the Senate but can vote only in instances where there is a tie. In the vice president’s absence, the president pro tempore—generally the longest-serving member from the majority party—is the presiding officer of the Senate</a:t>
            </a:r>
            <a:r>
              <a:rPr lang="en-IN" sz="1600" dirty="0" smtClean="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fontAlgn="base"/>
            <a:r>
              <a:rPr lang="en-IN" sz="1600" dirty="0">
                <a:solidFill>
                  <a:schemeClr val="tx1"/>
                </a:solidFill>
                <a:latin typeface="Times New Roman" pitchFamily="18" charset="0"/>
                <a:cs typeface="Times New Roman" pitchFamily="18" charset="0"/>
              </a:rPr>
              <a:t>Sixteen standing committees are grouped mainly around major policy areas, each having staffs, budgets, and various subcommittees. The chair of each committee is a member of the majority party. Among important standing committees are those on appropriations, </a:t>
            </a:r>
            <a:r>
              <a:rPr lang="en-IN" sz="1600" u="sng" dirty="0">
                <a:solidFill>
                  <a:schemeClr val="tx1"/>
                </a:solidFill>
                <a:latin typeface="Times New Roman" pitchFamily="18" charset="0"/>
                <a:cs typeface="Times New Roman" pitchFamily="18" charset="0"/>
                <a:hlinkClick r:id="rId6"/>
              </a:rPr>
              <a:t>finance</a:t>
            </a:r>
            <a:r>
              <a:rPr lang="en-IN" sz="1600" dirty="0">
                <a:solidFill>
                  <a:schemeClr val="tx1"/>
                </a:solidFill>
                <a:latin typeface="Times New Roman" pitchFamily="18" charset="0"/>
                <a:cs typeface="Times New Roman" pitchFamily="18" charset="0"/>
              </a:rPr>
              <a:t>, government operations, </a:t>
            </a:r>
            <a:r>
              <a:rPr lang="en-IN" sz="1600" u="sng" dirty="0">
                <a:solidFill>
                  <a:schemeClr val="tx1"/>
                </a:solidFill>
                <a:latin typeface="Times New Roman" pitchFamily="18" charset="0"/>
                <a:cs typeface="Times New Roman" pitchFamily="18" charset="0"/>
                <a:hlinkClick r:id="rId7"/>
              </a:rPr>
              <a:t>foreign relations</a:t>
            </a:r>
            <a:r>
              <a:rPr lang="en-IN" sz="1600" dirty="0">
                <a:solidFill>
                  <a:schemeClr val="tx1"/>
                </a:solidFill>
                <a:latin typeface="Times New Roman" pitchFamily="18" charset="0"/>
                <a:cs typeface="Times New Roman" pitchFamily="18" charset="0"/>
              </a:rPr>
              <a:t>, and the judiciary. Thousands of bills are referred to the committees during each session of Congress, though the committees take up only a fraction of these bills. At “mark-up” sessions, which may be open or closed, the final language for a law is considered. The committees hold hearings and call witnesses to testify about the legislation before them. Select and special committees are also created to make studies or to conduct investigations and report to the Senate; these committees cover aging, </a:t>
            </a:r>
            <a:r>
              <a:rPr lang="en-IN" sz="1600" u="sng" dirty="0">
                <a:solidFill>
                  <a:schemeClr val="tx1"/>
                </a:solidFill>
                <a:latin typeface="Times New Roman" pitchFamily="18" charset="0"/>
                <a:cs typeface="Times New Roman" pitchFamily="18" charset="0"/>
                <a:hlinkClick r:id="rId8"/>
              </a:rPr>
              <a:t>ethics</a:t>
            </a:r>
            <a:r>
              <a:rPr lang="en-IN" sz="1600" dirty="0">
                <a:solidFill>
                  <a:schemeClr val="tx1"/>
                </a:solidFill>
                <a:latin typeface="Times New Roman" pitchFamily="18" charset="0"/>
                <a:cs typeface="Times New Roman" pitchFamily="18" charset="0"/>
              </a:rPr>
              <a:t>, Indian affairs, and intelligence.</a:t>
            </a:r>
            <a:endParaRPr 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9779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1" y="69490"/>
            <a:ext cx="8551478" cy="763525"/>
          </a:xfrm>
        </p:spPr>
        <p:txBody>
          <a:bodyPr/>
          <a:lstStyle/>
          <a:p>
            <a:pPr algn="ctr"/>
            <a:r>
              <a:rPr lang="en-IN" b="1" dirty="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1976015" y="763526"/>
            <a:ext cx="7024430" cy="5261460"/>
          </a:xfrm>
        </p:spPr>
        <p:txBody>
          <a:bodyPr>
            <a:noAutofit/>
          </a:bodyPr>
          <a:lstStyle/>
          <a:p>
            <a:pPr fontAlgn="base"/>
            <a:r>
              <a:rPr lang="en-IN" sz="1800" dirty="0">
                <a:solidFill>
                  <a:schemeClr val="tx1"/>
                </a:solidFill>
                <a:latin typeface="Times New Roman" pitchFamily="18" charset="0"/>
                <a:cs typeface="Times New Roman" pitchFamily="18" charset="0"/>
              </a:rPr>
              <a:t>The smaller membership of the Senate permits more extended debate than is common in the House of Representatives. To check a </a:t>
            </a:r>
            <a:r>
              <a:rPr lang="en-IN" sz="1800" u="sng" dirty="0">
                <a:solidFill>
                  <a:schemeClr val="tx1"/>
                </a:solidFill>
                <a:latin typeface="Times New Roman" pitchFamily="18" charset="0"/>
                <a:cs typeface="Times New Roman" pitchFamily="18" charset="0"/>
                <a:hlinkClick r:id="rId3"/>
              </a:rPr>
              <a:t>filibuster</a:t>
            </a:r>
            <a:r>
              <a:rPr lang="en-IN" sz="1800" dirty="0">
                <a:solidFill>
                  <a:schemeClr val="tx1"/>
                </a:solidFill>
                <a:latin typeface="Times New Roman" pitchFamily="18" charset="0"/>
                <a:cs typeface="Times New Roman" pitchFamily="18" charset="0"/>
              </a:rPr>
              <a:t>—endless debate obstructing legislative action—three-fifths of the membership (60 senators) must vote for </a:t>
            </a:r>
            <a:r>
              <a:rPr lang="en-IN" sz="1800" u="sng" dirty="0">
                <a:solidFill>
                  <a:schemeClr val="tx1"/>
                </a:solidFill>
                <a:latin typeface="Times New Roman" pitchFamily="18" charset="0"/>
                <a:cs typeface="Times New Roman" pitchFamily="18" charset="0"/>
                <a:hlinkClick r:id="rId4"/>
              </a:rPr>
              <a:t>cloture</a:t>
            </a:r>
            <a:r>
              <a:rPr lang="en-IN" sz="1800" dirty="0">
                <a:solidFill>
                  <a:schemeClr val="tx1"/>
                </a:solidFill>
                <a:latin typeface="Times New Roman" pitchFamily="18" charset="0"/>
                <a:cs typeface="Times New Roman" pitchFamily="18" charset="0"/>
              </a:rPr>
              <a:t>. (In 2013 the Senate rule for </a:t>
            </a:r>
            <a:r>
              <a:rPr lang="en-IN" sz="1800" u="sng" dirty="0">
                <a:solidFill>
                  <a:schemeClr val="tx1"/>
                </a:solidFill>
                <a:latin typeface="Times New Roman" pitchFamily="18" charset="0"/>
                <a:cs typeface="Times New Roman" pitchFamily="18" charset="0"/>
                <a:hlinkClick r:id="rId5"/>
              </a:rPr>
              <a:t>invoking</a:t>
            </a:r>
            <a:r>
              <a:rPr lang="en-IN" sz="1800" dirty="0">
                <a:solidFill>
                  <a:schemeClr val="tx1"/>
                </a:solidFill>
                <a:latin typeface="Times New Roman" pitchFamily="18" charset="0"/>
                <a:cs typeface="Times New Roman" pitchFamily="18" charset="0"/>
              </a:rPr>
              <a:t> cloture was reinterpreted to permit cloture by majority vote for debate regarding all presidential nominations except those to the Supreme Court, and in 2017 the rule was similarly reinterpreted for Supreme Court nominations.) If the legislation under debate would change the Senate’s standing rules, cloture may be </a:t>
            </a:r>
            <a:r>
              <a:rPr lang="en-IN" sz="1800" u="sng" dirty="0">
                <a:solidFill>
                  <a:schemeClr val="tx1"/>
                </a:solidFill>
                <a:latin typeface="Times New Roman" pitchFamily="18" charset="0"/>
                <a:cs typeface="Times New Roman" pitchFamily="18" charset="0"/>
                <a:hlinkClick r:id="rId6"/>
              </a:rPr>
              <a:t>invoked</a:t>
            </a:r>
            <a:r>
              <a:rPr lang="en-IN" sz="1800" dirty="0">
                <a:solidFill>
                  <a:schemeClr val="tx1"/>
                </a:solidFill>
                <a:latin typeface="Times New Roman" pitchFamily="18" charset="0"/>
                <a:cs typeface="Times New Roman" pitchFamily="18" charset="0"/>
              </a:rPr>
              <a:t> only on a vote of two-thirds of those present. There is a less elaborate structure of party control in the Senate; the position taken by influential senators may be more significant than the position (if any) taken by the party.</a:t>
            </a:r>
            <a:endParaRPr lang="en-US" sz="1800" dirty="0">
              <a:solidFill>
                <a:schemeClr val="tx1"/>
              </a:solidFill>
              <a:latin typeface="Times New Roman" pitchFamily="18" charset="0"/>
              <a:cs typeface="Times New Roman" pitchFamily="18" charset="0"/>
            </a:endParaRPr>
          </a:p>
          <a:p>
            <a:pPr fontAlgn="base"/>
            <a:r>
              <a:rPr lang="en-IN" sz="1800" dirty="0">
                <a:solidFill>
                  <a:schemeClr val="tx1"/>
                </a:solidFill>
                <a:latin typeface="Times New Roman" pitchFamily="18" charset="0"/>
                <a:cs typeface="Times New Roman" pitchFamily="18" charset="0"/>
              </a:rPr>
              <a:t>The </a:t>
            </a:r>
            <a:r>
              <a:rPr lang="en-IN" sz="1800" u="sng" dirty="0">
                <a:solidFill>
                  <a:schemeClr val="tx1"/>
                </a:solidFill>
                <a:latin typeface="Times New Roman" pitchFamily="18" charset="0"/>
                <a:cs typeface="Times New Roman" pitchFamily="18" charset="0"/>
                <a:hlinkClick r:id="rId7"/>
              </a:rPr>
              <a:t>constitutional</a:t>
            </a:r>
            <a:r>
              <a:rPr lang="en-IN" sz="1800" dirty="0">
                <a:solidFill>
                  <a:schemeClr val="tx1"/>
                </a:solidFill>
                <a:latin typeface="Times New Roman" pitchFamily="18" charset="0"/>
                <a:cs typeface="Times New Roman" pitchFamily="18" charset="0"/>
              </a:rPr>
              <a:t> provisions regarding qualifications for membership of the Senate specify a minimum age of 30, citizenship of the United States for nine years, and residence in the state from which </a:t>
            </a:r>
            <a:r>
              <a:rPr lang="en-IN" sz="1800" dirty="0" smtClean="0">
                <a:solidFill>
                  <a:schemeClr val="tx1"/>
                </a:solidFill>
                <a:latin typeface="Times New Roman" pitchFamily="18" charset="0"/>
                <a:cs typeface="Times New Roman" pitchFamily="18" charset="0"/>
              </a:rPr>
              <a:t>elected.</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174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77409" y="2970885"/>
            <a:ext cx="4123035" cy="646331"/>
          </a:xfrm>
          <a:prstGeom prst="rect">
            <a:avLst/>
          </a:prstGeom>
          <a:noFill/>
        </p:spPr>
        <p:txBody>
          <a:bodyPr wrap="square" rtlCol="0">
            <a:spAutoFit/>
          </a:bodyPr>
          <a:lstStyle/>
          <a:p>
            <a:r>
              <a:rPr lang="en-IN" b="1" dirty="0">
                <a:solidFill>
                  <a:schemeClr val="accent6">
                    <a:lumMod val="40000"/>
                    <a:lumOff val="60000"/>
                  </a:schemeClr>
                </a:solidFill>
              </a:rPr>
              <a:t>IF YOU HAVE ANY QUERIES PLEASE FEEL FREE TO GET THEM CLARIFIED FROM </a:t>
            </a:r>
            <a:r>
              <a:rPr lang="en-IN" b="1" dirty="0" smtClean="0">
                <a:solidFill>
                  <a:schemeClr val="accent6">
                    <a:lumMod val="40000"/>
                    <a:lumOff val="60000"/>
                  </a:schemeClr>
                </a:solidFill>
              </a:rPr>
              <a:t>ME</a:t>
            </a:r>
            <a:endParaRPr lang="en-US" dirty="0">
              <a:solidFill>
                <a:schemeClr val="accent6">
                  <a:lumMod val="40000"/>
                  <a:lumOff val="60000"/>
                </a:schemeClr>
              </a:solidFill>
            </a:endParaRPr>
          </a:p>
        </p:txBody>
      </p:sp>
    </p:spTree>
    <p:extLst>
      <p:ext uri="{BB962C8B-B14F-4D97-AF65-F5344CB8AC3E}">
        <p14:creationId xmlns:p14="http://schemas.microsoft.com/office/powerpoint/2010/main" val="332009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solidFill>
                  <a:srgbClr val="FFFF00"/>
                </a:solidFill>
              </a:rPr>
              <a:t>INTRODUCTION</a:t>
            </a:r>
            <a:endParaRPr lang="en-US" dirty="0">
              <a:solidFill>
                <a:srgbClr val="FFFF00"/>
              </a:solidFill>
            </a:endParaRPr>
          </a:p>
        </p:txBody>
      </p:sp>
      <p:sp>
        <p:nvSpPr>
          <p:cNvPr id="3" name="Content Placeholder 2"/>
          <p:cNvSpPr>
            <a:spLocks noGrp="1"/>
          </p:cNvSpPr>
          <p:nvPr>
            <p:ph idx="1"/>
          </p:nvPr>
        </p:nvSpPr>
        <p:spPr>
          <a:xfrm>
            <a:off x="143556" y="2360065"/>
            <a:ext cx="8856890" cy="3817625"/>
          </a:xfrm>
        </p:spPr>
        <p:txBody>
          <a:bodyPr/>
          <a:lstStyle/>
          <a:p>
            <a:pPr fontAlgn="base"/>
            <a:r>
              <a:rPr lang="en-IN" sz="2400" b="1" dirty="0">
                <a:latin typeface="Times New Roman" pitchFamily="18" charset="0"/>
                <a:cs typeface="Times New Roman" pitchFamily="18" charset="0"/>
              </a:rPr>
              <a:t>United States Senate</a:t>
            </a:r>
            <a:r>
              <a:rPr lang="en-IN" sz="2400" dirty="0">
                <a:latin typeface="Times New Roman" pitchFamily="18" charset="0"/>
                <a:cs typeface="Times New Roman" pitchFamily="18" charset="0"/>
              </a:rPr>
              <a:t>, one of the two houses of the </a:t>
            </a:r>
            <a:r>
              <a:rPr lang="en-IN" sz="2400" u="sng" dirty="0">
                <a:latin typeface="Times New Roman" pitchFamily="18" charset="0"/>
                <a:cs typeface="Times New Roman" pitchFamily="18" charset="0"/>
                <a:hlinkClick r:id="rId2"/>
              </a:rPr>
              <a:t>legislature</a:t>
            </a:r>
            <a:r>
              <a:rPr lang="en-IN" sz="2400" dirty="0">
                <a:latin typeface="Times New Roman" pitchFamily="18" charset="0"/>
                <a:cs typeface="Times New Roman" pitchFamily="18" charset="0"/>
              </a:rPr>
              <a:t> (</a:t>
            </a:r>
            <a:r>
              <a:rPr lang="en-IN" sz="2400" u="sng" dirty="0">
                <a:latin typeface="Times New Roman" pitchFamily="18" charset="0"/>
                <a:cs typeface="Times New Roman" pitchFamily="18" charset="0"/>
                <a:hlinkClick r:id="rId3"/>
              </a:rPr>
              <a:t>Congress</a:t>
            </a:r>
            <a:r>
              <a:rPr lang="en-IN" sz="2400" dirty="0">
                <a:latin typeface="Times New Roman" pitchFamily="18" charset="0"/>
                <a:cs typeface="Times New Roman" pitchFamily="18" charset="0"/>
              </a:rPr>
              <a:t>) of the United States, established in 1789 under the </a:t>
            </a:r>
            <a:r>
              <a:rPr lang="en-IN" sz="2400" u="sng" dirty="0">
                <a:latin typeface="Times New Roman" pitchFamily="18" charset="0"/>
                <a:cs typeface="Times New Roman" pitchFamily="18" charset="0"/>
                <a:hlinkClick r:id="rId4"/>
              </a:rPr>
              <a:t>Constitution</a:t>
            </a:r>
            <a:r>
              <a:rPr lang="en-IN" sz="2400" dirty="0">
                <a:latin typeface="Times New Roman" pitchFamily="18" charset="0"/>
                <a:cs typeface="Times New Roman" pitchFamily="18" charset="0"/>
              </a:rPr>
              <a:t>. Each state elects two senators for six-year terms. The terms of about one-third of the Senate membership expire every two years, earning the chamber the nickname “the house that never dies.”</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solidFill>
                  <a:schemeClr val="accent6">
                    <a:lumMod val="20000"/>
                    <a:lumOff val="80000"/>
                  </a:schemeClr>
                </a:solidFill>
              </a:rPr>
              <a:t>COMPOSITION</a:t>
            </a:r>
            <a:endParaRPr lang="en-US" dirty="0">
              <a:solidFill>
                <a:schemeClr val="accent6">
                  <a:lumMod val="20000"/>
                  <a:lumOff val="80000"/>
                </a:schemeClr>
              </a:solidFill>
            </a:endParaRPr>
          </a:p>
        </p:txBody>
      </p:sp>
      <p:sp>
        <p:nvSpPr>
          <p:cNvPr id="3" name="Content Placeholder 2"/>
          <p:cNvSpPr>
            <a:spLocks noGrp="1"/>
          </p:cNvSpPr>
          <p:nvPr>
            <p:ph idx="1"/>
          </p:nvPr>
        </p:nvSpPr>
        <p:spPr>
          <a:xfrm>
            <a:off x="143556" y="2360065"/>
            <a:ext cx="8856890" cy="3817625"/>
          </a:xfrm>
        </p:spPr>
        <p:txBody>
          <a:bodyPr>
            <a:normAutofit/>
          </a:bodyPr>
          <a:lstStyle/>
          <a:p>
            <a:pPr fontAlgn="base"/>
            <a:r>
              <a:rPr lang="en-IN" sz="2000" dirty="0">
                <a:latin typeface="Times New Roman" pitchFamily="18" charset="0"/>
                <a:cs typeface="Times New Roman" pitchFamily="18" charset="0"/>
              </a:rPr>
              <a:t>Two senators from each State elected by popular vote within said state (i.e. 100 senators).</a:t>
            </a:r>
            <a:endParaRPr lang="en-US"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The President of the Senate is the Vice-President of the United States, but he or she may vote only in case of a tie vote. In practice, the Vice-President does not often preside over sessions of the Senate.</a:t>
            </a:r>
            <a:endParaRPr lang="en-US"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Presiding Officers : The Senate elects a President </a:t>
            </a:r>
            <a:r>
              <a:rPr lang="en-IN" sz="2000" i="1" dirty="0">
                <a:latin typeface="Times New Roman" pitchFamily="18" charset="0"/>
                <a:cs typeface="Times New Roman" pitchFamily="18" charset="0"/>
              </a:rPr>
              <a:t>pro tempore</a:t>
            </a:r>
            <a:r>
              <a:rPr lang="en-IN" sz="2000" dirty="0">
                <a:latin typeface="Times New Roman" pitchFamily="18" charset="0"/>
                <a:cs typeface="Times New Roman" pitchFamily="18" charset="0"/>
              </a:rPr>
              <a:t> who, by tradition, is the Senator of the majority party who has served continuously in the Senate for the longest period of time. When the President </a:t>
            </a:r>
            <a:r>
              <a:rPr lang="en-IN" sz="2000" i="1" dirty="0">
                <a:latin typeface="Times New Roman" pitchFamily="18" charset="0"/>
                <a:cs typeface="Times New Roman" pitchFamily="18" charset="0"/>
              </a:rPr>
              <a:t>pro tempore</a:t>
            </a:r>
            <a:r>
              <a:rPr lang="en-IN" sz="2000" dirty="0">
                <a:latin typeface="Times New Roman" pitchFamily="18" charset="0"/>
                <a:cs typeface="Times New Roman" pitchFamily="18" charset="0"/>
              </a:rPr>
              <a:t> is not presiding over the Senate, other Senators of the majority party serve as the Presiding Officer.</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69300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solidFill>
                  <a:schemeClr val="accent6">
                    <a:lumMod val="20000"/>
                    <a:lumOff val="80000"/>
                  </a:schemeClr>
                </a:solidFill>
              </a:rPr>
              <a:t>ELECTORAL SYSTEM</a:t>
            </a:r>
            <a:endParaRPr lang="en-US" dirty="0">
              <a:solidFill>
                <a:schemeClr val="accent6">
                  <a:lumMod val="20000"/>
                  <a:lumOff val="80000"/>
                </a:schemeClr>
              </a:solidFill>
            </a:endParaRPr>
          </a:p>
        </p:txBody>
      </p:sp>
      <p:sp>
        <p:nvSpPr>
          <p:cNvPr id="3" name="Content Placeholder 2"/>
          <p:cNvSpPr>
            <a:spLocks noGrp="1"/>
          </p:cNvSpPr>
          <p:nvPr>
            <p:ph idx="1"/>
          </p:nvPr>
        </p:nvSpPr>
        <p:spPr>
          <a:xfrm>
            <a:off x="143556" y="2054655"/>
            <a:ext cx="8856890" cy="4581150"/>
          </a:xfrm>
        </p:spPr>
        <p:txBody>
          <a:bodyPr>
            <a:noAutofit/>
          </a:bodyPr>
          <a:lstStyle/>
          <a:p>
            <a:pPr marL="0" lvl="0" indent="0" fontAlgn="base">
              <a:buNone/>
            </a:pPr>
            <a:r>
              <a:rPr lang="en-IN" sz="1800" b="1" dirty="0">
                <a:latin typeface="Times New Roman" pitchFamily="18" charset="0"/>
                <a:cs typeface="Times New Roman" pitchFamily="18" charset="0"/>
              </a:rPr>
              <a:t>Method of voting</a:t>
            </a:r>
            <a:r>
              <a:rPr lang="en-IN" sz="1800" dirty="0" smtClean="0">
                <a:latin typeface="Times New Roman" pitchFamily="18" charset="0"/>
                <a:cs typeface="Times New Roman" pitchFamily="18" charset="0"/>
              </a:rPr>
              <a:t>:</a:t>
            </a: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fontAlgn="base">
              <a:buNone/>
            </a:pPr>
            <a:r>
              <a:rPr lang="en-IN" sz="1800" dirty="0">
                <a:latin typeface="Times New Roman" pitchFamily="18" charset="0"/>
                <a:cs typeface="Times New Roman" pitchFamily="18" charset="0"/>
              </a:rPr>
              <a:t>Senators are elected in State-wide elections. In 48 states, Senators are elected by plurality vote : the candidate receiving the most votes is elected, even if that candidate receives less than a majority of the votes cast. In two States, Georgia and Louisiana, the winning candidate must receive a majority of the votes cast. If there are three or more candidates and none of them receives a majority vote, there is a second election between the two candidates who received the most votes. The candidate who receives a majority of votes cast at the second election is elected.</a:t>
            </a:r>
            <a:endParaRPr lang="en-US" sz="1800" dirty="0">
              <a:latin typeface="Times New Roman" pitchFamily="18" charset="0"/>
              <a:cs typeface="Times New Roman" pitchFamily="18" charset="0"/>
            </a:endParaRPr>
          </a:p>
          <a:p>
            <a:pPr marL="0" lvl="0" indent="0" fontAlgn="base">
              <a:buNone/>
            </a:pPr>
            <a:r>
              <a:rPr lang="en-IN" sz="1800" b="1" dirty="0">
                <a:latin typeface="Times New Roman" pitchFamily="18" charset="0"/>
                <a:cs typeface="Times New Roman" pitchFamily="18" charset="0"/>
              </a:rPr>
              <a:t>Term of office:</a:t>
            </a:r>
            <a:endParaRPr lang="en-US" sz="1800" dirty="0">
              <a:latin typeface="Times New Roman" pitchFamily="18" charset="0"/>
              <a:cs typeface="Times New Roman" pitchFamily="18" charset="0"/>
            </a:endParaRPr>
          </a:p>
          <a:p>
            <a:pPr marL="0" indent="0" fontAlgn="base">
              <a:buNone/>
            </a:pPr>
            <a:r>
              <a:rPr lang="en-IN" sz="1800" dirty="0">
                <a:latin typeface="Times New Roman" pitchFamily="18" charset="0"/>
                <a:cs typeface="Times New Roman" pitchFamily="18" charset="0"/>
              </a:rPr>
              <a:t>The term of office for a Senator is six  years. The terms of Senators are staggered so that the terms of approximately one-third of Senators expire every two years. Elections to fill those Senate seats coincide every two years with elections for all members of the House of Representatives and, every four years, with the election of the President. The terms of office for Senators are fixed. Neither house can be dissolved, and the dates for congressional elections are established by law.</a:t>
            </a:r>
            <a:endParaRPr lang="en-US" sz="1800" dirty="0">
              <a:latin typeface="Times New Roman" pitchFamily="18" charset="0"/>
              <a:cs typeface="Times New Roman" pitchFamily="18" charset="0"/>
            </a:endParaRPr>
          </a:p>
          <a:p>
            <a:pPr marL="0" indent="0" fontAlgn="base">
              <a:buNone/>
            </a:pP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02636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solidFill>
                  <a:schemeClr val="accent6">
                    <a:lumMod val="20000"/>
                    <a:lumOff val="80000"/>
                  </a:schemeClr>
                </a:solidFill>
              </a:rPr>
              <a:t>ELECTORAL SYSTEM</a:t>
            </a:r>
            <a:endParaRPr lang="en-US" dirty="0">
              <a:solidFill>
                <a:schemeClr val="accent6">
                  <a:lumMod val="20000"/>
                  <a:lumOff val="80000"/>
                </a:schemeClr>
              </a:solidFill>
            </a:endParaRPr>
          </a:p>
        </p:txBody>
      </p:sp>
      <p:sp>
        <p:nvSpPr>
          <p:cNvPr id="3" name="Content Placeholder 2"/>
          <p:cNvSpPr>
            <a:spLocks noGrp="1"/>
          </p:cNvSpPr>
          <p:nvPr>
            <p:ph idx="1"/>
          </p:nvPr>
        </p:nvSpPr>
        <p:spPr>
          <a:xfrm>
            <a:off x="143556" y="2360065"/>
            <a:ext cx="8856890" cy="3817625"/>
          </a:xfrm>
        </p:spPr>
        <p:txBody>
          <a:bodyPr>
            <a:normAutofit/>
          </a:bodyPr>
          <a:lstStyle/>
          <a:p>
            <a:pPr marL="0" indent="0" fontAlgn="base">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lvl="0" indent="0" fontAlgn="base">
              <a:buNone/>
            </a:pPr>
            <a:r>
              <a:rPr lang="en-IN" sz="2000" b="1" dirty="0">
                <a:latin typeface="Times New Roman" pitchFamily="18" charset="0"/>
                <a:cs typeface="Times New Roman" pitchFamily="18" charset="0"/>
              </a:rPr>
              <a:t>Criteria for eligibility</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30 years of age citizen of the United States for at least nine years; resident of the State from which he or she was elected.</a:t>
            </a:r>
            <a:endParaRPr lang="en-US"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Incompatibilities: Holding of any civil office under the authority of the United </a:t>
            </a:r>
            <a:r>
              <a:rPr lang="en-IN" sz="2000" dirty="0" smtClean="0">
                <a:latin typeface="Times New Roman" pitchFamily="18" charset="0"/>
                <a:cs typeface="Times New Roman" pitchFamily="18" charset="0"/>
              </a:rPr>
              <a:t>States</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The Senate, like the House of Representatives, is the sole judge of the election and qualification of its members.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7629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solidFill>
                  <a:schemeClr val="accent6">
                    <a:lumMod val="20000"/>
                    <a:lumOff val="80000"/>
                  </a:schemeClr>
                </a:solidFill>
                <a:latin typeface="Times New Roman" pitchFamily="18" charset="0"/>
                <a:cs typeface="Times New Roman" pitchFamily="18" charset="0"/>
              </a:rPr>
              <a:t>ORGANISATION OF SESSIONS</a:t>
            </a:r>
            <a:endParaRPr lang="en-US" b="1" dirty="0">
              <a:solidFill>
                <a:schemeClr val="accent6">
                  <a:lumMod val="20000"/>
                  <a:lumOff val="8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3555" y="1749245"/>
            <a:ext cx="8856890" cy="3817625"/>
          </a:xfrm>
        </p:spPr>
        <p:txBody>
          <a:bodyPr>
            <a:normAutofit fontScale="62500" lnSpcReduction="20000"/>
          </a:bodyPr>
          <a:lstStyle/>
          <a:p>
            <a:pPr marL="0" indent="0" fontAlgn="base">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fontAlgn="base">
              <a:buNone/>
            </a:pPr>
            <a:r>
              <a:rPr lang="en-IN" sz="2900" b="1" i="1" dirty="0">
                <a:latin typeface="Times New Roman" pitchFamily="18" charset="0"/>
                <a:cs typeface="Times New Roman" pitchFamily="18" charset="0"/>
              </a:rPr>
              <a:t>A - ORDINARY SESSIONS</a:t>
            </a:r>
            <a:endParaRPr lang="en-US" sz="2900" b="1" dirty="0">
              <a:latin typeface="Times New Roman" pitchFamily="18" charset="0"/>
              <a:cs typeface="Times New Roman" pitchFamily="18" charset="0"/>
            </a:endParaRPr>
          </a:p>
          <a:p>
            <a:pPr marL="0" indent="0" fontAlgn="base">
              <a:buNone/>
            </a:pPr>
            <a:endParaRPr lang="en-US" sz="2900" dirty="0">
              <a:latin typeface="Times New Roman" pitchFamily="18" charset="0"/>
              <a:cs typeface="Times New Roman" pitchFamily="18" charset="0"/>
            </a:endParaRPr>
          </a:p>
          <a:p>
            <a:pPr fontAlgn="base"/>
            <a:r>
              <a:rPr lang="en-IN" sz="2900" dirty="0">
                <a:latin typeface="Times New Roman" pitchFamily="18" charset="0"/>
                <a:cs typeface="Times New Roman" pitchFamily="18" charset="0"/>
              </a:rPr>
              <a:t>At least one session a year beginning at midday on 3 January of each year, unless Congress enacts a law that sets a later date. During 2001, the Senate met for 1,114 hours on 159 days.</a:t>
            </a:r>
            <a:endParaRPr lang="en-US" sz="2900" dirty="0">
              <a:latin typeface="Times New Roman" pitchFamily="18" charset="0"/>
              <a:cs typeface="Times New Roman" pitchFamily="18" charset="0"/>
            </a:endParaRPr>
          </a:p>
          <a:p>
            <a:pPr marL="0" indent="0" fontAlgn="base">
              <a:buNone/>
            </a:pPr>
            <a:r>
              <a:rPr lang="en-IN" sz="2900" dirty="0">
                <a:latin typeface="Times New Roman" pitchFamily="18" charset="0"/>
                <a:cs typeface="Times New Roman" pitchFamily="18" charset="0"/>
              </a:rPr>
              <a:t> </a:t>
            </a:r>
            <a:endParaRPr lang="en-US" sz="2900" dirty="0">
              <a:latin typeface="Times New Roman" pitchFamily="18" charset="0"/>
              <a:cs typeface="Times New Roman" pitchFamily="18" charset="0"/>
            </a:endParaRPr>
          </a:p>
          <a:p>
            <a:pPr fontAlgn="base"/>
            <a:r>
              <a:rPr lang="en-IN" sz="2900" dirty="0">
                <a:latin typeface="Times New Roman" pitchFamily="18" charset="0"/>
                <a:cs typeface="Times New Roman" pitchFamily="18" charset="0"/>
              </a:rPr>
              <a:t>Neither the Senate nor the House of Representatives may adjourn for more than three days without the prior consent of the other chamber. On some days the Senate meets very briefly in </a:t>
            </a:r>
            <a:r>
              <a:rPr lang="en-IN" sz="2900" i="1" dirty="0">
                <a:latin typeface="Times New Roman" pitchFamily="18" charset="0"/>
                <a:cs typeface="Times New Roman" pitchFamily="18" charset="0"/>
              </a:rPr>
              <a:t>pro forma</a:t>
            </a:r>
            <a:r>
              <a:rPr lang="en-IN" sz="2900" dirty="0">
                <a:latin typeface="Times New Roman" pitchFamily="18" charset="0"/>
                <a:cs typeface="Times New Roman" pitchFamily="18" charset="0"/>
              </a:rPr>
              <a:t> sessions at which no business is conducted.</a:t>
            </a:r>
            <a:endParaRPr lang="en-US" sz="2900" dirty="0">
              <a:latin typeface="Times New Roman" pitchFamily="18" charset="0"/>
              <a:cs typeface="Times New Roman" pitchFamily="18" charset="0"/>
            </a:endParaRPr>
          </a:p>
          <a:p>
            <a:pPr marL="0" indent="0" fontAlgn="base">
              <a:buNone/>
            </a:pPr>
            <a:r>
              <a:rPr lang="en-IN" sz="2900" dirty="0">
                <a:latin typeface="Times New Roman" pitchFamily="18" charset="0"/>
                <a:cs typeface="Times New Roman" pitchFamily="18" charset="0"/>
              </a:rPr>
              <a:t> </a:t>
            </a:r>
            <a:endParaRPr lang="en-US" sz="2900" dirty="0">
              <a:latin typeface="Times New Roman" pitchFamily="18" charset="0"/>
              <a:cs typeface="Times New Roman" pitchFamily="18" charset="0"/>
            </a:endParaRPr>
          </a:p>
          <a:p>
            <a:pPr marL="0" indent="0" fontAlgn="base">
              <a:buNone/>
            </a:pPr>
            <a:r>
              <a:rPr lang="en-IN" sz="2900" b="1" i="1" dirty="0">
                <a:latin typeface="Times New Roman" pitchFamily="18" charset="0"/>
                <a:cs typeface="Times New Roman" pitchFamily="18" charset="0"/>
              </a:rPr>
              <a:t>B - EXTRAORDINARY SESSIONS</a:t>
            </a:r>
            <a:endParaRPr lang="en-US" sz="2900" dirty="0">
              <a:latin typeface="Times New Roman" pitchFamily="18" charset="0"/>
              <a:cs typeface="Times New Roman" pitchFamily="18" charset="0"/>
            </a:endParaRPr>
          </a:p>
          <a:p>
            <a:pPr marL="0" indent="0" fontAlgn="base">
              <a:buNone/>
            </a:pPr>
            <a:r>
              <a:rPr lang="en-IN" sz="2900" dirty="0">
                <a:latin typeface="Times New Roman" pitchFamily="18" charset="0"/>
                <a:cs typeface="Times New Roman" pitchFamily="18" charset="0"/>
              </a:rPr>
              <a:t> </a:t>
            </a:r>
            <a:endParaRPr lang="en-US" sz="2900" dirty="0">
              <a:latin typeface="Times New Roman" pitchFamily="18" charset="0"/>
              <a:cs typeface="Times New Roman" pitchFamily="18" charset="0"/>
            </a:endParaRPr>
          </a:p>
          <a:p>
            <a:pPr fontAlgn="base"/>
            <a:r>
              <a:rPr lang="en-IN" sz="2900" dirty="0">
                <a:latin typeface="Times New Roman" pitchFamily="18" charset="0"/>
                <a:cs typeface="Times New Roman" pitchFamily="18" charset="0"/>
              </a:rPr>
              <a:t>The President has the constitutional authority to convene the Senate or both houses of Congress in exceptional circumstances. This power rarely is exercised.</a:t>
            </a:r>
            <a:endParaRPr lang="en-US" sz="2900" dirty="0">
              <a:latin typeface="Times New Roman" pitchFamily="18" charset="0"/>
              <a:cs typeface="Times New Roman" pitchFamily="18" charset="0"/>
            </a:endParaRPr>
          </a:p>
        </p:txBody>
      </p:sp>
    </p:spTree>
    <p:extLst>
      <p:ext uri="{BB962C8B-B14F-4D97-AF65-F5344CB8AC3E}">
        <p14:creationId xmlns:p14="http://schemas.microsoft.com/office/powerpoint/2010/main" val="357450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374900"/>
            <a:ext cx="6719019" cy="610820"/>
          </a:xfrm>
        </p:spPr>
        <p:txBody>
          <a:bodyPr>
            <a:noAutofit/>
          </a:bodyPr>
          <a:lstStyle/>
          <a:p>
            <a:pPr fontAlgn="base"/>
            <a:r>
              <a:rPr lang="en-IN" sz="2400" b="1" dirty="0">
                <a:solidFill>
                  <a:schemeClr val="accent6">
                    <a:lumMod val="20000"/>
                    <a:lumOff val="80000"/>
                  </a:schemeClr>
                </a:solidFill>
                <a:latin typeface="Times New Roman" pitchFamily="18" charset="0"/>
                <a:cs typeface="Times New Roman" pitchFamily="18" charset="0"/>
              </a:rPr>
              <a:t>RELATIONS WITH THE OTHER CHAMBER AND THE EXECUTIVE</a:t>
            </a:r>
            <a:endParaRPr lang="en-US" sz="2400" b="1" dirty="0">
              <a:solidFill>
                <a:schemeClr val="accent6">
                  <a:lumMod val="20000"/>
                  <a:lumOff val="8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3555" y="1291130"/>
            <a:ext cx="8856890" cy="5191970"/>
          </a:xfrm>
        </p:spPr>
        <p:txBody>
          <a:bodyPr>
            <a:noAutofit/>
          </a:bodyPr>
          <a:lstStyle/>
          <a:p>
            <a:pPr marL="0" indent="0" fontAlgn="base">
              <a:buNone/>
            </a:pP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fontAlgn="base">
              <a:buNone/>
            </a:pPr>
            <a:r>
              <a:rPr lang="en-IN" sz="1800" b="1" dirty="0">
                <a:latin typeface="Times New Roman" pitchFamily="18" charset="0"/>
                <a:cs typeface="Times New Roman" pitchFamily="18" charset="0"/>
              </a:rPr>
              <a:t>A - LEGISLATIVE POWER</a:t>
            </a:r>
            <a:endParaRPr lang="en-US" sz="1800" b="1" dirty="0">
              <a:latin typeface="Times New Roman" pitchFamily="18" charset="0"/>
              <a:cs typeface="Times New Roman" pitchFamily="18" charset="0"/>
            </a:endParaRPr>
          </a:p>
          <a:p>
            <a:pPr marL="0" indent="0" fontAlgn="base">
              <a:buNone/>
            </a:pP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fontAlgn="base">
              <a:buNone/>
            </a:pPr>
            <a:r>
              <a:rPr lang="en-IN" sz="1800" b="1" dirty="0">
                <a:latin typeface="Times New Roman" pitchFamily="18" charset="0"/>
                <a:cs typeface="Times New Roman" pitchFamily="18" charset="0"/>
              </a:rPr>
              <a:t>1) The right to propose </a:t>
            </a:r>
            <a:r>
              <a:rPr lang="en-IN" sz="1800" b="1" dirty="0" smtClean="0">
                <a:latin typeface="Times New Roman" pitchFamily="18" charset="0"/>
                <a:cs typeface="Times New Roman" pitchFamily="18" charset="0"/>
              </a:rPr>
              <a:t>legislation</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Senators have the same authority as Representatives to propose legislation, with two exceptions. The Constitution states that all revenue bills must originate in the House of Representatives. The House of Representatives traditionally has insisted </a:t>
            </a:r>
            <a:r>
              <a:rPr lang="en-IN" sz="1800" dirty="0" err="1">
                <a:latin typeface="Times New Roman" pitchFamily="18" charset="0"/>
                <a:cs typeface="Times New Roman" pitchFamily="18" charset="0"/>
              </a:rPr>
              <a:t>thar</a:t>
            </a:r>
            <a:r>
              <a:rPr lang="en-IN" sz="1800" dirty="0">
                <a:latin typeface="Times New Roman" pitchFamily="18" charset="0"/>
                <a:cs typeface="Times New Roman" pitchFamily="18" charset="0"/>
              </a:rPr>
              <a:t> this constitutional provision also requires that appropriation bills originate in the House</a:t>
            </a:r>
            <a:r>
              <a:rPr lang="en-IN"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marL="0" indent="0" fontAlgn="base">
              <a:buNone/>
            </a:pPr>
            <a:r>
              <a:rPr lang="en-IN" sz="1800" b="1" i="1" dirty="0">
                <a:latin typeface="Times New Roman" pitchFamily="18" charset="0"/>
                <a:cs typeface="Times New Roman" pitchFamily="18" charset="0"/>
              </a:rPr>
              <a:t>2) Right of </a:t>
            </a:r>
            <a:r>
              <a:rPr lang="en-IN" sz="1800" b="1" i="1" dirty="0" smtClean="0">
                <a:latin typeface="Times New Roman" pitchFamily="18" charset="0"/>
                <a:cs typeface="Times New Roman" pitchFamily="18" charset="0"/>
              </a:rPr>
              <a:t>amendment</a:t>
            </a:r>
            <a:endParaRPr lang="en-US" sz="1800" dirty="0">
              <a:latin typeface="Times New Roman" pitchFamily="18" charset="0"/>
              <a:cs typeface="Times New Roman" pitchFamily="18" charset="0"/>
            </a:endParaRPr>
          </a:p>
          <a:p>
            <a:pPr fontAlgn="base"/>
            <a:r>
              <a:rPr lang="en-IN" sz="1800" dirty="0">
                <a:latin typeface="Times New Roman" pitchFamily="18" charset="0"/>
                <a:cs typeface="Times New Roman" pitchFamily="18" charset="0"/>
              </a:rPr>
              <a:t>Senators may amend all bills, including revenue and appropriation bills. Furthermore, Senators usually may propose amendments in plenary sessions that are unrelated to the subject of the bill that the Senate is considering. This right enables Senators to initiate revenue and appropriation proposals, even though these proposals are presented as amendments to bills that the </a:t>
            </a:r>
            <a:r>
              <a:rPr lang="en-IN" sz="1800" dirty="0" smtClean="0">
                <a:latin typeface="Times New Roman" pitchFamily="18" charset="0"/>
                <a:cs typeface="Times New Roman" pitchFamily="18" charset="0"/>
              </a:rPr>
              <a:t>House of Representatives </a:t>
            </a:r>
            <a:r>
              <a:rPr lang="en-IN" sz="1800" dirty="0">
                <a:latin typeface="Times New Roman" pitchFamily="18" charset="0"/>
                <a:cs typeface="Times New Roman" pitchFamily="18" charset="0"/>
              </a:rPr>
              <a:t>already has passed.</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78027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374900"/>
            <a:ext cx="6719019" cy="610820"/>
          </a:xfrm>
        </p:spPr>
        <p:txBody>
          <a:bodyPr>
            <a:noAutofit/>
          </a:bodyPr>
          <a:lstStyle/>
          <a:p>
            <a:pPr fontAlgn="base"/>
            <a:r>
              <a:rPr lang="en-IN" sz="2400" b="1" dirty="0">
                <a:solidFill>
                  <a:schemeClr val="accent6">
                    <a:lumMod val="20000"/>
                    <a:lumOff val="80000"/>
                  </a:schemeClr>
                </a:solidFill>
                <a:latin typeface="Times New Roman" pitchFamily="18" charset="0"/>
                <a:cs typeface="Times New Roman" pitchFamily="18" charset="0"/>
              </a:rPr>
              <a:t>RELATIONS WITH THE OTHER CHAMBER AND THE EXECUTIVE</a:t>
            </a:r>
            <a:endParaRPr lang="en-US" sz="2400" b="1" dirty="0">
              <a:solidFill>
                <a:schemeClr val="accent6">
                  <a:lumMod val="20000"/>
                  <a:lumOff val="8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3555" y="1749245"/>
            <a:ext cx="8856890" cy="4733855"/>
          </a:xfrm>
        </p:spPr>
        <p:txBody>
          <a:bodyPr>
            <a:noAutofit/>
          </a:bodyPr>
          <a:lstStyle/>
          <a:p>
            <a:pPr marL="0" indent="0" fontAlgn="base">
              <a:buNone/>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fontAlgn="base">
              <a:buNone/>
            </a:pPr>
            <a:r>
              <a:rPr lang="en-IN" sz="1600" b="1" i="1" dirty="0">
                <a:latin typeface="Times New Roman" pitchFamily="18" charset="0"/>
                <a:cs typeface="Times New Roman" pitchFamily="18" charset="0"/>
              </a:rPr>
              <a:t>3) Legislative </a:t>
            </a:r>
            <a:r>
              <a:rPr lang="en-IN" sz="1600" b="1" i="1" dirty="0" smtClean="0">
                <a:latin typeface="Times New Roman" pitchFamily="18" charset="0"/>
                <a:cs typeface="Times New Roman" pitchFamily="18" charset="0"/>
              </a:rPr>
              <a:t>procedure</a:t>
            </a:r>
            <a:endParaRPr lang="en-US" sz="1600" dirty="0">
              <a:latin typeface="Times New Roman" pitchFamily="18" charset="0"/>
              <a:cs typeface="Times New Roman" pitchFamily="18" charset="0"/>
            </a:endParaRPr>
          </a:p>
          <a:p>
            <a:pPr marL="0" indent="0" fontAlgn="base">
              <a:buNone/>
            </a:pPr>
            <a:r>
              <a:rPr lang="en-IN" sz="1600" i="1" dirty="0">
                <a:latin typeface="Times New Roman" pitchFamily="18" charset="0"/>
                <a:cs typeface="Times New Roman" pitchFamily="18" charset="0"/>
              </a:rPr>
              <a:t>a)</a:t>
            </a:r>
            <a:r>
              <a:rPr lang="en-IN" sz="1600" dirty="0">
                <a:latin typeface="Times New Roman" pitchFamily="18" charset="0"/>
                <a:cs typeface="Times New Roman" pitchFamily="18" charset="0"/>
              </a:rPr>
              <a:t> The Senate, like the House of Representatives, has the constitutional authority to establish its own rules of procedure. There are only a few constitutional requirements that govern how the Senate conducts its business. The legislative procedures of the Senate are distinctive in two respects. First, as noted immediately above, Senators usually may offer amendments on any subject in plenary sessions, without regard to the subject of the bill that the Senate is debating. Second, there usually is no time limit on the length of </a:t>
            </a:r>
            <a:r>
              <a:rPr lang="en-IN" sz="1600" dirty="0" smtClean="0">
                <a:latin typeface="Times New Roman" pitchFamily="18" charset="0"/>
                <a:cs typeface="Times New Roman" pitchFamily="18" charset="0"/>
              </a:rPr>
              <a:t>Senators‘ speeches</a:t>
            </a:r>
            <a:r>
              <a:rPr lang="en-IN" sz="1600" dirty="0">
                <a:latin typeface="Times New Roman" pitchFamily="18" charset="0"/>
                <a:cs typeface="Times New Roman" pitchFamily="18" charset="0"/>
              </a:rPr>
              <a:t>. This creates the opportunity for a filibuster that the Senate can end only by invoking cloture, which requires the support of three-fifths of all Senators</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fontAlgn="base">
              <a:buNone/>
            </a:pPr>
            <a:r>
              <a:rPr lang="en-IN" sz="1600" i="1" dirty="0">
                <a:latin typeface="Times New Roman" pitchFamily="18" charset="0"/>
                <a:cs typeface="Times New Roman" pitchFamily="18" charset="0"/>
              </a:rPr>
              <a:t>b)</a:t>
            </a:r>
            <a:r>
              <a:rPr lang="en-IN" sz="1600" dirty="0">
                <a:latin typeface="Times New Roman" pitchFamily="18" charset="0"/>
                <a:cs typeface="Times New Roman" pitchFamily="18" charset="0"/>
              </a:rPr>
              <a:t> The presidential vetoes:</a:t>
            </a:r>
            <a:endParaRPr lang="en-US" sz="1600" dirty="0">
              <a:latin typeface="Times New Roman" pitchFamily="18" charset="0"/>
              <a:cs typeface="Times New Roman" pitchFamily="18" charset="0"/>
            </a:endParaRPr>
          </a:p>
          <a:p>
            <a:pPr marL="0" indent="0" fontAlgn="base">
              <a:buNone/>
            </a:pPr>
            <a:r>
              <a:rPr lang="en-IN" sz="1600" dirty="0" smtClean="0">
                <a:latin typeface="Times New Roman" pitchFamily="18" charset="0"/>
                <a:cs typeface="Times New Roman" pitchFamily="18" charset="0"/>
              </a:rPr>
              <a:t>If </a:t>
            </a:r>
            <a:r>
              <a:rPr lang="en-IN" sz="1600" dirty="0">
                <a:latin typeface="Times New Roman" pitchFamily="18" charset="0"/>
                <a:cs typeface="Times New Roman" pitchFamily="18" charset="0"/>
              </a:rPr>
              <a:t>the President vetoes a bill that both houses of Congress have approved in precisely the same form, Congress may enact the bill into law by a two-thirds vote of the Senate and a two-thirds vote of the House. The chamber in which the bill originated has the first opportunity to vote on whether to override the President's veto of that bill. The Constitution requires that any vote in the Senate or the House to override a presidential veto must be conducted by a call of the roll in which the votes of individual members are recorded publicly. However, there is no requirement that either house must vote within a certain period of time on whether to override a veto.</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7160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374900"/>
            <a:ext cx="6719019" cy="610820"/>
          </a:xfrm>
        </p:spPr>
        <p:txBody>
          <a:bodyPr>
            <a:noAutofit/>
          </a:bodyPr>
          <a:lstStyle/>
          <a:p>
            <a:pPr fontAlgn="base"/>
            <a:r>
              <a:rPr lang="en-IN" sz="2400" b="1" dirty="0">
                <a:solidFill>
                  <a:schemeClr val="accent6">
                    <a:lumMod val="20000"/>
                    <a:lumOff val="80000"/>
                  </a:schemeClr>
                </a:solidFill>
                <a:latin typeface="Times New Roman" pitchFamily="18" charset="0"/>
                <a:cs typeface="Times New Roman" pitchFamily="18" charset="0"/>
              </a:rPr>
              <a:t>RELATIONS WITH THE OTHER CHAMBER AND THE EXECUTIVE</a:t>
            </a:r>
            <a:endParaRPr lang="en-US" sz="2400" b="1" dirty="0">
              <a:solidFill>
                <a:schemeClr val="accent6">
                  <a:lumMod val="20000"/>
                  <a:lumOff val="8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3555" y="1901950"/>
            <a:ext cx="8856890" cy="4733855"/>
          </a:xfrm>
        </p:spPr>
        <p:txBody>
          <a:bodyPr>
            <a:noAutofit/>
          </a:bodyPr>
          <a:lstStyle/>
          <a:p>
            <a:pPr marL="0" indent="0" fontAlgn="base">
              <a:buNone/>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fontAlgn="base">
              <a:buNone/>
            </a:pPr>
            <a:r>
              <a:rPr lang="en-IN" sz="1600" b="1" i="1" dirty="0"/>
              <a:t>B - SUPERVISORY POWERS</a:t>
            </a:r>
            <a:endParaRPr lang="en-US" sz="1600" dirty="0"/>
          </a:p>
          <a:p>
            <a:pPr marL="0" indent="0" fontAlgn="base">
              <a:buNone/>
            </a:pPr>
            <a:r>
              <a:rPr lang="en-IN" sz="1600" b="1" i="1" dirty="0"/>
              <a:t>1) Impeachment</a:t>
            </a:r>
            <a:r>
              <a:rPr lang="en-IN" sz="1600" dirty="0"/>
              <a:t> </a:t>
            </a:r>
            <a:r>
              <a:rPr lang="en-IN" sz="1600" dirty="0" smtClean="0"/>
              <a:t>:</a:t>
            </a:r>
            <a:r>
              <a:rPr lang="en-IN" sz="1600" dirty="0"/>
              <a:t> </a:t>
            </a:r>
            <a:endParaRPr lang="en-US" sz="1600" dirty="0"/>
          </a:p>
          <a:p>
            <a:pPr fontAlgn="base"/>
            <a:r>
              <a:rPr lang="en-IN" sz="1600" dirty="0"/>
              <a:t> The Senate tries all cases in which the House of Representatives has impeached an official of the Federal Government for the purpose of removing that official from office.</a:t>
            </a:r>
            <a:endParaRPr lang="en-US" sz="1600" dirty="0"/>
          </a:p>
          <a:p>
            <a:pPr fontAlgn="base"/>
            <a:r>
              <a:rPr lang="en-IN" sz="1600" dirty="0"/>
              <a:t>To convict an impeached official requires the vote of two-thirds of the Senators present and voting.</a:t>
            </a:r>
            <a:endParaRPr lang="en-US" sz="1600" dirty="0"/>
          </a:p>
          <a:p>
            <a:pPr fontAlgn="base"/>
            <a:r>
              <a:rPr lang="en-IN" sz="1600" dirty="0"/>
              <a:t>When the President has been impeached, the Chiefs Justice of the United States presides over the trial in the Senate.</a:t>
            </a:r>
            <a:endParaRPr lang="en-US" sz="1600" dirty="0"/>
          </a:p>
          <a:p>
            <a:pPr marL="0" indent="0" fontAlgn="base">
              <a:buNone/>
            </a:pPr>
            <a:r>
              <a:rPr lang="en-IN" sz="1600" dirty="0"/>
              <a:t> </a:t>
            </a:r>
            <a:endParaRPr lang="en-US" sz="1600" dirty="0"/>
          </a:p>
          <a:p>
            <a:pPr marL="0" indent="0" fontAlgn="base">
              <a:buNone/>
            </a:pPr>
            <a:r>
              <a:rPr lang="en-IN" sz="1600" b="1" i="1" dirty="0"/>
              <a:t>2)</a:t>
            </a:r>
            <a:r>
              <a:rPr lang="en-IN" sz="1600" dirty="0"/>
              <a:t> </a:t>
            </a:r>
            <a:r>
              <a:rPr lang="en-IN" sz="1600" b="1" i="1" dirty="0"/>
              <a:t>International treaties</a:t>
            </a:r>
            <a:r>
              <a:rPr lang="en-IN" sz="1600" dirty="0"/>
              <a:t>:</a:t>
            </a:r>
            <a:endParaRPr lang="en-US" sz="1600" dirty="0"/>
          </a:p>
          <a:p>
            <a:pPr fontAlgn="base"/>
            <a:r>
              <a:rPr lang="en-IN" sz="1600" dirty="0"/>
              <a:t>The Senate has the exclusive constitutional power, by a two-thirds majority of the Senators present and voting, to authorize the President to ratify a treaty that has been </a:t>
            </a:r>
            <a:r>
              <a:rPr lang="en-IN" sz="1600" dirty="0" err="1"/>
              <a:t>negociated</a:t>
            </a:r>
            <a:r>
              <a:rPr lang="en-IN" sz="1600" dirty="0"/>
              <a:t> on behalf of the United States. If legislation is required to implement a treaty that the President has ratified after receiving the advice and consent of the Senate, both houses of Congress must approve that legislation</a:t>
            </a:r>
            <a:endParaRPr lang="en-US" sz="1600" dirty="0"/>
          </a:p>
        </p:txBody>
      </p:sp>
    </p:spTree>
    <p:extLst>
      <p:ext uri="{BB962C8B-B14F-4D97-AF65-F5344CB8AC3E}">
        <p14:creationId xmlns:p14="http://schemas.microsoft.com/office/powerpoint/2010/main" val="287720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204</Words>
  <Application>Microsoft Office PowerPoint</Application>
  <PresentationFormat>On-screen Show (4:3)</PresentationFormat>
  <Paragraphs>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THE SENATE OF THE UNITED STATES CONGRESS </vt:lpstr>
      <vt:lpstr>INTRODUCTION</vt:lpstr>
      <vt:lpstr>COMPOSITION</vt:lpstr>
      <vt:lpstr>ELECTORAL SYSTEM</vt:lpstr>
      <vt:lpstr>ELECTORAL SYSTEM</vt:lpstr>
      <vt:lpstr>ORGANISATION OF SESSIONS</vt:lpstr>
      <vt:lpstr>RELATIONS WITH THE OTHER CHAMBER AND THE EXECUTIVE</vt:lpstr>
      <vt:lpstr>RELATIONS WITH THE OTHER CHAMBER AND THE EXECUTIVE</vt:lpstr>
      <vt:lpstr>RELATIONS WITH THE OTHER CHAMBER AND THE EXECUTIVE</vt:lpstr>
      <vt:lpstr>RELATIONS WITH THE OTHER CHAMBER AND THE EXECUTIVE</vt:lpstr>
      <vt:lpstr>SPECIAL MEASURES</vt:lpstr>
      <vt:lpstr>SPECIAL MEASURES</vt:lpstr>
      <vt:lpstr>CONCLUSION</vt:lpstr>
      <vt:lpstr>CONCLUSION</vt:lpstr>
      <vt:lpstr>CONCLUSION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khokon</cp:lastModifiedBy>
  <cp:revision>73</cp:revision>
  <dcterms:created xsi:type="dcterms:W3CDTF">2013-08-21T19:17:07Z</dcterms:created>
  <dcterms:modified xsi:type="dcterms:W3CDTF">2021-01-28T06:58:32Z</dcterms:modified>
</cp:coreProperties>
</file>