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06376"/>
            <a:ext cx="7099300" cy="1731962"/>
          </a:xfrm>
        </p:spPr>
        <p:txBody>
          <a:bodyPr anchor="b"/>
          <a:lstStyle>
            <a:lvl1pPr algn="ctr">
              <a:defRPr sz="6000" b="1" cap="none" spc="50">
                <a:ln w="9525" cmpd="sng">
                  <a:solidFill>
                    <a:schemeClr val="bg1"/>
                  </a:solidFill>
                  <a:prstDash val="solid"/>
                </a:ln>
                <a:solidFill>
                  <a:srgbClr val="70AD47">
                    <a:tint val="1000"/>
                  </a:srgbClr>
                </a:solidFill>
                <a:effectLst>
                  <a:glow rad="38100">
                    <a:schemeClr val="accent1">
                      <a:alpha val="40000"/>
                    </a:schemeClr>
                  </a:glo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20650" y="2166938"/>
            <a:ext cx="6858000" cy="1655762"/>
          </a:xfrm>
        </p:spPr>
        <p:txBody>
          <a:bodyPr/>
          <a:lstStyle>
            <a:lvl1pPr marL="0" indent="0" algn="ctr">
              <a:buNone/>
              <a:defRPr sz="2400">
                <a:ln>
                  <a:solidFill>
                    <a:schemeClr val="bg1"/>
                  </a:solidFill>
                </a:ln>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105E66-530D-40F8-BEFE-72248A5D8269}"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94671-C5DA-47B6-A7C6-0D7D08D5BA10}" type="slidenum">
              <a:rPr lang="en-US" smtClean="0"/>
              <a:t>‹#›</a:t>
            </a:fld>
            <a:endParaRPr lang="en-US"/>
          </a:p>
        </p:txBody>
      </p:sp>
    </p:spTree>
    <p:extLst>
      <p:ext uri="{BB962C8B-B14F-4D97-AF65-F5344CB8AC3E}">
        <p14:creationId xmlns:p14="http://schemas.microsoft.com/office/powerpoint/2010/main" val="2546225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105E66-530D-40F8-BEFE-72248A5D8269}"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94671-C5DA-47B6-A7C6-0D7D08D5BA10}" type="slidenum">
              <a:rPr lang="en-US" smtClean="0"/>
              <a:t>‹#›</a:t>
            </a:fld>
            <a:endParaRPr lang="en-US"/>
          </a:p>
        </p:txBody>
      </p:sp>
    </p:spTree>
    <p:extLst>
      <p:ext uri="{BB962C8B-B14F-4D97-AF65-F5344CB8AC3E}">
        <p14:creationId xmlns:p14="http://schemas.microsoft.com/office/powerpoint/2010/main" val="1351038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105E66-530D-40F8-BEFE-72248A5D8269}"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94671-C5DA-47B6-A7C6-0D7D08D5BA10}" type="slidenum">
              <a:rPr lang="en-US" smtClean="0"/>
              <a:t>‹#›</a:t>
            </a:fld>
            <a:endParaRPr lang="en-US"/>
          </a:p>
        </p:txBody>
      </p:sp>
    </p:spTree>
    <p:extLst>
      <p:ext uri="{BB962C8B-B14F-4D97-AF65-F5344CB8AC3E}">
        <p14:creationId xmlns:p14="http://schemas.microsoft.com/office/powerpoint/2010/main" val="464892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105E66-530D-40F8-BEFE-72248A5D8269}"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94671-C5DA-47B6-A7C6-0D7D08D5BA10}" type="slidenum">
              <a:rPr lang="en-US" smtClean="0"/>
              <a:t>‹#›</a:t>
            </a:fld>
            <a:endParaRPr lang="en-US"/>
          </a:p>
        </p:txBody>
      </p:sp>
    </p:spTree>
    <p:extLst>
      <p:ext uri="{BB962C8B-B14F-4D97-AF65-F5344CB8AC3E}">
        <p14:creationId xmlns:p14="http://schemas.microsoft.com/office/powerpoint/2010/main" val="2545222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105E66-530D-40F8-BEFE-72248A5D8269}"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94671-C5DA-47B6-A7C6-0D7D08D5BA10}" type="slidenum">
              <a:rPr lang="en-US" smtClean="0"/>
              <a:t>‹#›</a:t>
            </a:fld>
            <a:endParaRPr lang="en-US"/>
          </a:p>
        </p:txBody>
      </p:sp>
    </p:spTree>
    <p:extLst>
      <p:ext uri="{BB962C8B-B14F-4D97-AF65-F5344CB8AC3E}">
        <p14:creationId xmlns:p14="http://schemas.microsoft.com/office/powerpoint/2010/main" val="3973451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105E66-530D-40F8-BEFE-72248A5D8269}"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D94671-C5DA-47B6-A7C6-0D7D08D5BA10}" type="slidenum">
              <a:rPr lang="en-US" smtClean="0"/>
              <a:t>‹#›</a:t>
            </a:fld>
            <a:endParaRPr lang="en-US"/>
          </a:p>
        </p:txBody>
      </p:sp>
    </p:spTree>
    <p:extLst>
      <p:ext uri="{BB962C8B-B14F-4D97-AF65-F5344CB8AC3E}">
        <p14:creationId xmlns:p14="http://schemas.microsoft.com/office/powerpoint/2010/main" val="2449993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105E66-530D-40F8-BEFE-72248A5D8269}"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D94671-C5DA-47B6-A7C6-0D7D08D5BA10}" type="slidenum">
              <a:rPr lang="en-US" smtClean="0"/>
              <a:t>‹#›</a:t>
            </a:fld>
            <a:endParaRPr lang="en-US"/>
          </a:p>
        </p:txBody>
      </p:sp>
    </p:spTree>
    <p:extLst>
      <p:ext uri="{BB962C8B-B14F-4D97-AF65-F5344CB8AC3E}">
        <p14:creationId xmlns:p14="http://schemas.microsoft.com/office/powerpoint/2010/main" val="3480317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105E66-530D-40F8-BEFE-72248A5D8269}"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D94671-C5DA-47B6-A7C6-0D7D08D5BA10}" type="slidenum">
              <a:rPr lang="en-US" smtClean="0"/>
              <a:t>‹#›</a:t>
            </a:fld>
            <a:endParaRPr lang="en-US"/>
          </a:p>
        </p:txBody>
      </p:sp>
    </p:spTree>
    <p:extLst>
      <p:ext uri="{BB962C8B-B14F-4D97-AF65-F5344CB8AC3E}">
        <p14:creationId xmlns:p14="http://schemas.microsoft.com/office/powerpoint/2010/main" val="615896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105E66-530D-40F8-BEFE-72248A5D8269}" type="datetimeFigureOut">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D94671-C5DA-47B6-A7C6-0D7D08D5BA10}" type="slidenum">
              <a:rPr lang="en-US" smtClean="0"/>
              <a:t>‹#›</a:t>
            </a:fld>
            <a:endParaRPr lang="en-US"/>
          </a:p>
        </p:txBody>
      </p:sp>
    </p:spTree>
    <p:extLst>
      <p:ext uri="{BB962C8B-B14F-4D97-AF65-F5344CB8AC3E}">
        <p14:creationId xmlns:p14="http://schemas.microsoft.com/office/powerpoint/2010/main" val="26644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105E66-530D-40F8-BEFE-72248A5D8269}"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D94671-C5DA-47B6-A7C6-0D7D08D5BA10}" type="slidenum">
              <a:rPr lang="en-US" smtClean="0"/>
              <a:t>‹#›</a:t>
            </a:fld>
            <a:endParaRPr lang="en-US"/>
          </a:p>
        </p:txBody>
      </p:sp>
    </p:spTree>
    <p:extLst>
      <p:ext uri="{BB962C8B-B14F-4D97-AF65-F5344CB8AC3E}">
        <p14:creationId xmlns:p14="http://schemas.microsoft.com/office/powerpoint/2010/main" val="2489389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105E66-530D-40F8-BEFE-72248A5D8269}"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D94671-C5DA-47B6-A7C6-0D7D08D5BA10}" type="slidenum">
              <a:rPr lang="en-US" smtClean="0"/>
              <a:t>‹#›</a:t>
            </a:fld>
            <a:endParaRPr lang="en-US"/>
          </a:p>
        </p:txBody>
      </p:sp>
    </p:spTree>
    <p:extLst>
      <p:ext uri="{BB962C8B-B14F-4D97-AF65-F5344CB8AC3E}">
        <p14:creationId xmlns:p14="http://schemas.microsoft.com/office/powerpoint/2010/main" val="3498183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0050" y="603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105E66-530D-40F8-BEFE-72248A5D8269}" type="datetimeFigureOut">
              <a:rPr lang="en-US" smtClean="0"/>
              <a:t>1/28/2021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D94671-C5DA-47B6-A7C6-0D7D08D5BA10}" type="slidenum">
              <a:rPr lang="en-US" smtClean="0"/>
              <a:t>‹#›</a:t>
            </a:fld>
            <a:endParaRPr lang="en-US"/>
          </a:p>
        </p:txBody>
      </p:sp>
    </p:spTree>
    <p:extLst>
      <p:ext uri="{BB962C8B-B14F-4D97-AF65-F5344CB8AC3E}">
        <p14:creationId xmlns:p14="http://schemas.microsoft.com/office/powerpoint/2010/main" val="3134360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ln>
            <a:solidFill>
              <a:schemeClr val="bg1"/>
            </a:solidFill>
          </a:ln>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erriam-webster.com/dictionary/articulated" TargetMode="External"/><Relationship Id="rId2" Type="http://schemas.openxmlformats.org/officeDocument/2006/relationships/hyperlink" Target="https://www.britannica.com/topic/judicial-review" TargetMode="External"/><Relationship Id="rId1" Type="http://schemas.openxmlformats.org/officeDocument/2006/relationships/slideLayout" Target="../slideLayouts/slideLayout2.xml"/><Relationship Id="rId5" Type="http://schemas.openxmlformats.org/officeDocument/2006/relationships/hyperlink" Target="https://www.britannica.com/topic/Judiciary-Act-of-1789" TargetMode="External"/><Relationship Id="rId4" Type="http://schemas.openxmlformats.org/officeDocument/2006/relationships/hyperlink" Target="https://www.britannica.com/event/Marbury-v-Madison"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britannica.com/topic/federalism" TargetMode="External"/><Relationship Id="rId7" Type="http://schemas.openxmlformats.org/officeDocument/2006/relationships/hyperlink" Target="https://www.britannica.com/topic/interstate-commerce-United-States-law" TargetMode="External"/><Relationship Id="rId2" Type="http://schemas.openxmlformats.org/officeDocument/2006/relationships/hyperlink" Target="https://www.merriam-webster.com/dictionary/assessment" TargetMode="External"/><Relationship Id="rId1" Type="http://schemas.openxmlformats.org/officeDocument/2006/relationships/slideLayout" Target="../slideLayouts/slideLayout2.xml"/><Relationship Id="rId6" Type="http://schemas.openxmlformats.org/officeDocument/2006/relationships/hyperlink" Target="https://www.britannica.com/topic/commerce-clause" TargetMode="External"/><Relationship Id="rId5" Type="http://schemas.openxmlformats.org/officeDocument/2006/relationships/hyperlink" Target="https://www.britannica.com/topic/separation-of-powers" TargetMode="External"/><Relationship Id="rId4" Type="http://schemas.openxmlformats.org/officeDocument/2006/relationships/hyperlink" Target="https://www.britannica.com/topic/checks-and-balanc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britannica.com/topic/Constitution-of-the-United-States-of-Americ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ritannica.com/topic/Constitution-of-the-United-States-of-America" TargetMode="External"/><Relationship Id="rId2" Type="http://schemas.openxmlformats.org/officeDocument/2006/relationships/hyperlink" Target="https://www.britannica.com/event/Constitutional-Convention" TargetMode="External"/><Relationship Id="rId1" Type="http://schemas.openxmlformats.org/officeDocument/2006/relationships/slideLayout" Target="../slideLayouts/slideLayout2.xml"/><Relationship Id="rId4" Type="http://schemas.openxmlformats.org/officeDocument/2006/relationships/hyperlink" Target="https://www.britannica.com/topic/American-law"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merriam-webster.com/dictionary/comprised" TargetMode="External"/><Relationship Id="rId7" Type="http://schemas.openxmlformats.org/officeDocument/2006/relationships/hyperlink" Target="https://www.britannica.com/biography/Franklin-D-Roosevelt" TargetMode="External"/><Relationship Id="rId2" Type="http://schemas.openxmlformats.org/officeDocument/2006/relationships/hyperlink" Target="https://www.britannica.com/topic/Congress-of-the-United-States" TargetMode="External"/><Relationship Id="rId1" Type="http://schemas.openxmlformats.org/officeDocument/2006/relationships/slideLayout" Target="../slideLayouts/slideLayout2.xml"/><Relationship Id="rId6" Type="http://schemas.openxmlformats.org/officeDocument/2006/relationships/hyperlink" Target="https://www.britannica.com/biography/Andrew-Johnson" TargetMode="External"/><Relationship Id="rId5" Type="http://schemas.openxmlformats.org/officeDocument/2006/relationships/hyperlink" Target="https://www.merriam-webster.com/dictionary/justice" TargetMode="External"/><Relationship Id="rId4" Type="http://schemas.openxmlformats.org/officeDocument/2006/relationships/hyperlink" Target="https://www.merriam-webster.com/dictionary/justice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britannica.com/topic/chief-justice-of-the-Supreme-Court-of-the-United-States" TargetMode="External"/><Relationship Id="rId7" Type="http://schemas.openxmlformats.org/officeDocument/2006/relationships/hyperlink" Target="https://www.merriam-webster.com/dictionary/alleged" TargetMode="External"/><Relationship Id="rId2" Type="http://schemas.openxmlformats.org/officeDocument/2006/relationships/hyperlink" Target="https://www.britannica.com/topic/Senate-United-States-government" TargetMode="External"/><Relationship Id="rId1" Type="http://schemas.openxmlformats.org/officeDocument/2006/relationships/slideLayout" Target="../slideLayouts/slideLayout2.xml"/><Relationship Id="rId6" Type="http://schemas.openxmlformats.org/officeDocument/2006/relationships/hyperlink" Target="https://www.britannica.com/topic/impeachment" TargetMode="External"/><Relationship Id="rId5" Type="http://schemas.openxmlformats.org/officeDocument/2006/relationships/hyperlink" Target="https://www.britannica.com/biography/Abe-Fortas" TargetMode="External"/><Relationship Id="rId4" Type="http://schemas.openxmlformats.org/officeDocument/2006/relationships/hyperlink" Target="https://www.britannica.com/biography/Samuel-Chas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britannica.com/topic/Judiciary-Act" TargetMode="External"/><Relationship Id="rId2" Type="http://schemas.openxmlformats.org/officeDocument/2006/relationships/hyperlink" Target="https://www.merriam-webster.com/dictionary/fidelity" TargetMode="External"/><Relationship Id="rId1" Type="http://schemas.openxmlformats.org/officeDocument/2006/relationships/slideLayout" Target="../slideLayouts/slideLayout2.xml"/><Relationship Id="rId6" Type="http://schemas.openxmlformats.org/officeDocument/2006/relationships/hyperlink" Target="https://www.britannica.com/place/Washington-DC" TargetMode="External"/><Relationship Id="rId5" Type="http://schemas.openxmlformats.org/officeDocument/2006/relationships/hyperlink" Target="https://www.britannica.com/topic/civil-rights" TargetMode="External"/><Relationship Id="rId4" Type="http://schemas.openxmlformats.org/officeDocument/2006/relationships/hyperlink" Target="https://www.britannica.com/topic/certiorari"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merriam-webster.com/dictionary/salient" TargetMode="External"/><Relationship Id="rId3" Type="http://schemas.openxmlformats.org/officeDocument/2006/relationships/hyperlink" Target="https://www.britannica.com/topic/certiorari" TargetMode="External"/><Relationship Id="rId7" Type="http://schemas.openxmlformats.org/officeDocument/2006/relationships/hyperlink" Target="https://www.merriam-webster.com/dictionary/justices" TargetMode="External"/><Relationship Id="rId2" Type="http://schemas.openxmlformats.org/officeDocument/2006/relationships/hyperlink" Target="https://www.merriam-webster.com/dictionary/exclusive" TargetMode="External"/><Relationship Id="rId1" Type="http://schemas.openxmlformats.org/officeDocument/2006/relationships/slideLayout" Target="../slideLayouts/slideLayout2.xml"/><Relationship Id="rId6" Type="http://schemas.openxmlformats.org/officeDocument/2006/relationships/hyperlink" Target="https://www.britannica.com/topic/civil-rights" TargetMode="External"/><Relationship Id="rId5" Type="http://schemas.openxmlformats.org/officeDocument/2006/relationships/hyperlink" Target="https://www.merriam-webster.com/dictionary/culture" TargetMode="External"/><Relationship Id="rId4" Type="http://schemas.openxmlformats.org/officeDocument/2006/relationships/hyperlink" Target="https://www.merriam-webster.com/dictionary/litigiou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britannica.com/topic/amicus-curiae" TargetMode="External"/><Relationship Id="rId2" Type="http://schemas.openxmlformats.org/officeDocument/2006/relationships/hyperlink" Target="https://www.merriam-webster.com/dictionary/justic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merriam-webster.com/dictionary/concur" TargetMode="External"/><Relationship Id="rId2" Type="http://schemas.openxmlformats.org/officeDocument/2006/relationships/hyperlink" Target="https://www.britannica.com/biography/John-Marshall" TargetMode="External"/><Relationship Id="rId1" Type="http://schemas.openxmlformats.org/officeDocument/2006/relationships/slideLayout" Target="../slideLayouts/slideLayout2.xml"/><Relationship Id="rId4" Type="http://schemas.openxmlformats.org/officeDocument/2006/relationships/hyperlink" Target="https://www.merriam-webster.com/dictionary/constitution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8246" y="100869"/>
            <a:ext cx="6435969" cy="1731962"/>
          </a:xfrm>
        </p:spPr>
        <p:txBody>
          <a:bodyPr>
            <a:normAutofit/>
          </a:bodyPr>
          <a:lstStyle/>
          <a:p>
            <a:pPr fontAlgn="base"/>
            <a:r>
              <a:rPr lang="en-IN" sz="4400" dirty="0">
                <a:effectLst/>
              </a:rPr>
              <a:t>Supreme Court of the United States</a:t>
            </a:r>
            <a:r>
              <a:rPr lang="en-US" sz="2000" dirty="0">
                <a:effectLst/>
              </a:rPr>
              <a:t/>
            </a:r>
            <a:br>
              <a:rPr lang="en-US" sz="2000" dirty="0">
                <a:effectLst/>
              </a:rPr>
            </a:br>
            <a:r>
              <a:rPr lang="en-IN" sz="2000" dirty="0">
                <a:solidFill>
                  <a:srgbClr val="FFC000"/>
                </a:solidFill>
                <a:effectLst/>
              </a:rPr>
              <a:t>(Study Material for Long Question and Short Notes)</a:t>
            </a:r>
            <a:endParaRPr lang="en-US" sz="2000" dirty="0">
              <a:solidFill>
                <a:srgbClr val="FFC000"/>
              </a:solidFill>
              <a:effectLst/>
            </a:endParaRPr>
          </a:p>
        </p:txBody>
      </p:sp>
      <p:sp>
        <p:nvSpPr>
          <p:cNvPr id="3" name="Subtitle 2"/>
          <p:cNvSpPr>
            <a:spLocks noGrp="1"/>
          </p:cNvSpPr>
          <p:nvPr>
            <p:ph type="subTitle" idx="1"/>
          </p:nvPr>
        </p:nvSpPr>
        <p:spPr>
          <a:xfrm>
            <a:off x="120650" y="1946031"/>
            <a:ext cx="6858000" cy="1876669"/>
          </a:xfrm>
        </p:spPr>
        <p:txBody>
          <a:bodyPr>
            <a:normAutofit fontScale="92500" lnSpcReduction="10000"/>
          </a:bodyPr>
          <a:lstStyle/>
          <a:p>
            <a:r>
              <a:rPr lang="en-IN" b="1" dirty="0" err="1">
                <a:latin typeface="+mj-lt"/>
              </a:rPr>
              <a:t>Dr.</a:t>
            </a:r>
            <a:r>
              <a:rPr lang="en-IN" b="1" dirty="0">
                <a:latin typeface="+mj-lt"/>
              </a:rPr>
              <a:t> </a:t>
            </a:r>
            <a:r>
              <a:rPr lang="en-IN" b="1" dirty="0" err="1">
                <a:latin typeface="+mj-lt"/>
              </a:rPr>
              <a:t>Debjani</a:t>
            </a:r>
            <a:r>
              <a:rPr lang="en-IN" b="1" dirty="0">
                <a:latin typeface="+mj-lt"/>
              </a:rPr>
              <a:t> </a:t>
            </a:r>
            <a:r>
              <a:rPr lang="en-IN" b="1" dirty="0" err="1" smtClean="0">
                <a:latin typeface="+mj-lt"/>
              </a:rPr>
              <a:t>Ghosal</a:t>
            </a:r>
            <a:endParaRPr lang="en-IN" b="1" dirty="0" smtClean="0">
              <a:latin typeface="+mj-lt"/>
            </a:endParaRPr>
          </a:p>
          <a:p>
            <a:r>
              <a:rPr lang="en-IN" b="1" dirty="0">
                <a:latin typeface="+mj-lt"/>
              </a:rPr>
              <a:t/>
            </a:r>
            <a:br>
              <a:rPr lang="en-IN" b="1" dirty="0">
                <a:latin typeface="+mj-lt"/>
              </a:rPr>
            </a:br>
            <a:r>
              <a:rPr lang="en-IN" b="1" dirty="0">
                <a:latin typeface="+mj-lt"/>
              </a:rPr>
              <a:t>Assistant Professor </a:t>
            </a:r>
            <a:endParaRPr lang="en-IN" b="1" dirty="0" smtClean="0">
              <a:latin typeface="+mj-lt"/>
            </a:endParaRPr>
          </a:p>
          <a:p>
            <a:r>
              <a:rPr lang="en-IN" b="1" dirty="0" smtClean="0">
                <a:latin typeface="+mj-lt"/>
              </a:rPr>
              <a:t>Department of </a:t>
            </a:r>
            <a:r>
              <a:rPr lang="en-IN" b="1" dirty="0">
                <a:latin typeface="+mj-lt"/>
              </a:rPr>
              <a:t>Political </a:t>
            </a:r>
            <a:r>
              <a:rPr lang="en-IN" b="1" dirty="0" smtClean="0">
                <a:latin typeface="+mj-lt"/>
              </a:rPr>
              <a:t>Science </a:t>
            </a:r>
          </a:p>
          <a:p>
            <a:r>
              <a:rPr lang="en-IN" b="1" dirty="0" err="1" smtClean="0">
                <a:latin typeface="+mj-lt"/>
              </a:rPr>
              <a:t>Surendranath</a:t>
            </a:r>
            <a:r>
              <a:rPr lang="en-IN" b="1" dirty="0" smtClean="0">
                <a:latin typeface="+mj-lt"/>
              </a:rPr>
              <a:t> </a:t>
            </a:r>
            <a:r>
              <a:rPr lang="en-IN" b="1" dirty="0">
                <a:latin typeface="+mj-lt"/>
              </a:rPr>
              <a:t>College</a:t>
            </a:r>
            <a:endParaRPr lang="en-US" dirty="0">
              <a:latin typeface="+mj-lt"/>
            </a:endParaRPr>
          </a:p>
          <a:p>
            <a:endParaRPr lang="uk-UA" altLang="en-US" dirty="0"/>
          </a:p>
          <a:p>
            <a:endParaRPr lang="en-US" altLang="en-US" dirty="0"/>
          </a:p>
          <a:p>
            <a:endParaRPr lang="en-US" altLang="en-US" dirty="0"/>
          </a:p>
          <a:p>
            <a:endParaRPr lang="en-US" altLang="en-US" dirty="0"/>
          </a:p>
          <a:p>
            <a:endParaRPr lang="en-US" dirty="0"/>
          </a:p>
        </p:txBody>
      </p:sp>
    </p:spTree>
    <p:extLst>
      <p:ext uri="{BB962C8B-B14F-4D97-AF65-F5344CB8AC3E}">
        <p14:creationId xmlns:p14="http://schemas.microsoft.com/office/powerpoint/2010/main" val="2251224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PROCEDURES AND POWER</a:t>
            </a:r>
            <a:endParaRPr lang="en-US" sz="3600" dirty="0"/>
          </a:p>
        </p:txBody>
      </p:sp>
      <p:sp>
        <p:nvSpPr>
          <p:cNvPr id="3" name="Content Placeholder 2"/>
          <p:cNvSpPr>
            <a:spLocks noGrp="1"/>
          </p:cNvSpPr>
          <p:nvPr>
            <p:ph idx="1"/>
          </p:nvPr>
        </p:nvSpPr>
        <p:spPr>
          <a:xfrm>
            <a:off x="499697" y="2435221"/>
            <a:ext cx="7886700" cy="3649052"/>
          </a:xfrm>
        </p:spPr>
        <p:txBody>
          <a:bodyPr>
            <a:normAutofit/>
          </a:bodyPr>
          <a:lstStyle/>
          <a:p>
            <a:r>
              <a:rPr lang="en-IN" sz="1900" dirty="0">
                <a:latin typeface="+mj-lt"/>
              </a:rPr>
              <a:t>The Supreme Court exercises the power of </a:t>
            </a:r>
            <a:r>
              <a:rPr lang="en-IN" sz="1900" u="sng" dirty="0">
                <a:latin typeface="+mj-lt"/>
                <a:hlinkClick r:id="rId2"/>
              </a:rPr>
              <a:t>judicial review</a:t>
            </a:r>
            <a:r>
              <a:rPr lang="en-IN" sz="1900" dirty="0">
                <a:latin typeface="+mj-lt"/>
              </a:rPr>
              <a:t>, whereby it can declare acts of Congress or the state legislatures unconstitutional. Executive, administrative, and judicial actions also are subject to review by the court. The doctrine of </a:t>
            </a:r>
            <a:r>
              <a:rPr lang="en-IN" sz="1900" u="sng" dirty="0">
                <a:latin typeface="+mj-lt"/>
                <a:hlinkClick r:id="rId2"/>
              </a:rPr>
              <a:t>judicial review</a:t>
            </a:r>
            <a:r>
              <a:rPr lang="en-IN" sz="1900" dirty="0">
                <a:latin typeface="+mj-lt"/>
              </a:rPr>
              <a:t> is not mentioned explicitly in the Constitution; instead, it was </a:t>
            </a:r>
            <a:r>
              <a:rPr lang="en-IN" sz="1900" u="sng" dirty="0">
                <a:latin typeface="+mj-lt"/>
                <a:hlinkClick r:id="rId3"/>
              </a:rPr>
              <a:t>articulated</a:t>
            </a:r>
            <a:r>
              <a:rPr lang="en-IN" sz="1900" dirty="0">
                <a:latin typeface="+mj-lt"/>
              </a:rPr>
              <a:t> by Marshall in </a:t>
            </a:r>
            <a:r>
              <a:rPr lang="en-IN" sz="1900" i="1" dirty="0" err="1">
                <a:latin typeface="+mj-lt"/>
                <a:hlinkClick r:id="rId4"/>
              </a:rPr>
              <a:t>Marbury</a:t>
            </a:r>
            <a:r>
              <a:rPr lang="en-IN" sz="1900" u="sng" dirty="0">
                <a:latin typeface="+mj-lt"/>
                <a:hlinkClick r:id="rId4"/>
              </a:rPr>
              <a:t> v. </a:t>
            </a:r>
            <a:r>
              <a:rPr lang="en-IN" sz="1900" i="1" dirty="0">
                <a:latin typeface="+mj-lt"/>
                <a:hlinkClick r:id="rId4"/>
              </a:rPr>
              <a:t>Madison</a:t>
            </a:r>
            <a:r>
              <a:rPr lang="en-IN" sz="1900" dirty="0">
                <a:latin typeface="+mj-lt"/>
              </a:rPr>
              <a:t> (1803), in which the court struck down part of the </a:t>
            </a:r>
            <a:r>
              <a:rPr lang="en-IN" sz="1900" u="sng" dirty="0">
                <a:latin typeface="+mj-lt"/>
                <a:hlinkClick r:id="rId5"/>
              </a:rPr>
              <a:t>Judiciary Act of 1789</a:t>
            </a:r>
            <a:r>
              <a:rPr lang="en-IN" sz="1900" dirty="0">
                <a:latin typeface="+mj-lt"/>
              </a:rPr>
              <a:t>. Although since the late 19th century the vast majority of legal scholars have accepted judicial review as a proper power of the Supreme Court, critics have charged that the framers did not intend for the court to exercise such power, which allows it to act in effect as a legislative body.</a:t>
            </a:r>
            <a:endParaRPr lang="en-US" sz="1900" dirty="0">
              <a:latin typeface="+mj-lt"/>
            </a:endParaRPr>
          </a:p>
          <a:p>
            <a:pPr marL="0" indent="0">
              <a:buNone/>
            </a:pPr>
            <a:endParaRPr lang="en-US" dirty="0"/>
          </a:p>
        </p:txBody>
      </p:sp>
    </p:spTree>
    <p:extLst>
      <p:ext uri="{BB962C8B-B14F-4D97-AF65-F5344CB8AC3E}">
        <p14:creationId xmlns:p14="http://schemas.microsoft.com/office/powerpoint/2010/main" val="1625092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142387"/>
            <a:ext cx="7886700" cy="1325563"/>
          </a:xfrm>
        </p:spPr>
        <p:txBody>
          <a:bodyPr/>
          <a:lstStyle/>
          <a:p>
            <a:r>
              <a:rPr lang="en-IN" sz="3600" b="1" dirty="0" smtClean="0"/>
              <a:t>HISTORICAL TRENDS</a:t>
            </a:r>
            <a:r>
              <a:rPr lang="en-US" dirty="0"/>
              <a:t/>
            </a:r>
            <a:br>
              <a:rPr lang="en-US" dirty="0"/>
            </a:br>
            <a:endParaRPr lang="en-US" dirty="0"/>
          </a:p>
        </p:txBody>
      </p:sp>
      <p:sp>
        <p:nvSpPr>
          <p:cNvPr id="3" name="Content Placeholder 2"/>
          <p:cNvSpPr>
            <a:spLocks noGrp="1"/>
          </p:cNvSpPr>
          <p:nvPr>
            <p:ph idx="1"/>
          </p:nvPr>
        </p:nvSpPr>
        <p:spPr>
          <a:xfrm>
            <a:off x="464528" y="2529005"/>
            <a:ext cx="7886700" cy="3344252"/>
          </a:xfrm>
        </p:spPr>
        <p:txBody>
          <a:bodyPr>
            <a:normAutofit/>
          </a:bodyPr>
          <a:lstStyle/>
          <a:p>
            <a:r>
              <a:rPr lang="en-IN" sz="2000" dirty="0">
                <a:latin typeface="+mj-lt"/>
              </a:rPr>
              <a:t>Any </a:t>
            </a:r>
            <a:r>
              <a:rPr lang="en-IN" sz="2000" u="sng" dirty="0">
                <a:latin typeface="+mj-lt"/>
                <a:hlinkClick r:id="rId2"/>
              </a:rPr>
              <a:t>assessment</a:t>
            </a:r>
            <a:r>
              <a:rPr lang="en-IN" sz="2000" dirty="0">
                <a:latin typeface="+mj-lt"/>
              </a:rPr>
              <a:t> of the unifying forces in American society must ascribe a significant role to the Supreme Court. In its institutional infancy, the court necessarily addressed structural and functional questions involving inter alia </a:t>
            </a:r>
            <a:r>
              <a:rPr lang="en-IN" sz="2000" u="sng" dirty="0">
                <a:latin typeface="+mj-lt"/>
                <a:hlinkClick r:id="rId3"/>
              </a:rPr>
              <a:t>federalism</a:t>
            </a:r>
            <a:r>
              <a:rPr lang="en-IN" sz="2000" dirty="0">
                <a:latin typeface="+mj-lt"/>
              </a:rPr>
              <a:t>, express and implied powers, </a:t>
            </a:r>
            <a:r>
              <a:rPr lang="en-IN" sz="2000" u="sng" dirty="0">
                <a:latin typeface="+mj-lt"/>
                <a:hlinkClick r:id="rId4"/>
              </a:rPr>
              <a:t>checks and balances</a:t>
            </a:r>
            <a:r>
              <a:rPr lang="en-IN" sz="2000" dirty="0">
                <a:latin typeface="+mj-lt"/>
              </a:rPr>
              <a:t>, and the </a:t>
            </a:r>
            <a:r>
              <a:rPr lang="en-IN" sz="2000" u="sng" dirty="0">
                <a:latin typeface="+mj-lt"/>
                <a:hlinkClick r:id="rId5"/>
              </a:rPr>
              <a:t>separation of powers</a:t>
            </a:r>
            <a:r>
              <a:rPr lang="en-IN" sz="2000" dirty="0">
                <a:latin typeface="+mj-lt"/>
              </a:rPr>
              <a:t>. During the mid- to late 19th century, the court employed the Constitution’s </a:t>
            </a:r>
            <a:r>
              <a:rPr lang="en-IN" sz="2000" u="sng" dirty="0">
                <a:latin typeface="+mj-lt"/>
                <a:hlinkClick r:id="rId6"/>
              </a:rPr>
              <a:t>commerce clause</a:t>
            </a:r>
            <a:r>
              <a:rPr lang="en-IN" sz="2000" dirty="0">
                <a:latin typeface="+mj-lt"/>
              </a:rPr>
              <a:t> (Article I Section 8) to nullify state laws of taxation or regulation that discriminated against or unduly burdened </a:t>
            </a:r>
            <a:r>
              <a:rPr lang="en-IN" sz="2000" u="sng" dirty="0">
                <a:latin typeface="+mj-lt"/>
                <a:hlinkClick r:id="rId7"/>
              </a:rPr>
              <a:t>interstate commerce</a:t>
            </a:r>
            <a:r>
              <a:rPr lang="en-IN" sz="2000" dirty="0">
                <a:latin typeface="+mj-lt"/>
              </a:rPr>
              <a:t>. The clause subsequently was used to uphold the power of Congress to regulate vast sectors of the economy.</a:t>
            </a:r>
            <a:endParaRPr lang="en-US" sz="2000" dirty="0">
              <a:latin typeface="+mj-lt"/>
            </a:endParaRPr>
          </a:p>
        </p:txBody>
      </p:sp>
    </p:spTree>
    <p:extLst>
      <p:ext uri="{BB962C8B-B14F-4D97-AF65-F5344CB8AC3E}">
        <p14:creationId xmlns:p14="http://schemas.microsoft.com/office/powerpoint/2010/main" val="2644912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HISTORICAL TRENDS</a:t>
            </a:r>
            <a:endParaRPr lang="en-US" sz="3600" dirty="0"/>
          </a:p>
        </p:txBody>
      </p:sp>
      <p:sp>
        <p:nvSpPr>
          <p:cNvPr id="3" name="Content Placeholder 2"/>
          <p:cNvSpPr>
            <a:spLocks noGrp="1"/>
          </p:cNvSpPr>
          <p:nvPr>
            <p:ph idx="1"/>
          </p:nvPr>
        </p:nvSpPr>
        <p:spPr>
          <a:xfrm>
            <a:off x="359021" y="2200761"/>
            <a:ext cx="7886700" cy="4351338"/>
          </a:xfrm>
        </p:spPr>
        <p:txBody>
          <a:bodyPr>
            <a:normAutofit fontScale="62500" lnSpcReduction="20000"/>
          </a:bodyPr>
          <a:lstStyle/>
          <a:p>
            <a:r>
              <a:rPr lang="en-US" dirty="0">
                <a:latin typeface="+mj-lt"/>
              </a:rPr>
              <a:t>Whereas the commerce clause has been the chief doctrinal source of power over the economy, the due-process clause of the Fifth Amendment and the equal-protection clause of the Fourteenth Amendment have been the principal sources of protection of persons and corporations against arbitrary or repressive acts of government. These clauses were used at first to protect property rights, but in the 1920s they began to be applied to civil liberties, particularly in the extension of Bill of Rights guarantees to state actions. By the middle of the century, the equal-protection clause, which had been designed to protect the rights of emancipated slaves, was being used to strike down laws that were racially discriminatory, and all rights guaranteed by the First Amendment had been incorporated (and thusly made applicable to the states) through the due-process clause of the Fourteenth Amendment. By the end of the 20th century, the court found itself addressing issues that had previously been considered off-limits according to the political question doctrine, which it had invoked to avoid entering into questions that it thought were best decided by legislatures (e.g., prison administration, the operation of districting systems, and even, arguably, the 2000 presidential election). While broadening the concept of justiciable disputes, the court also sought to limit congressional power to control the affairs of the states. In a variety of cases concerning issues such as state immunity from lawsuits, commerce, and criminal procedure, a states’ rights approach was adopted by the court’s conservative majority.</a:t>
            </a:r>
          </a:p>
        </p:txBody>
      </p:sp>
    </p:spTree>
    <p:extLst>
      <p:ext uri="{BB962C8B-B14F-4D97-AF65-F5344CB8AC3E}">
        <p14:creationId xmlns:p14="http://schemas.microsoft.com/office/powerpoint/2010/main" val="2285360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HISTORICAL TRENDS</a:t>
            </a:r>
            <a:endParaRPr lang="en-US" sz="3600" dirty="0"/>
          </a:p>
        </p:txBody>
      </p:sp>
      <p:sp>
        <p:nvSpPr>
          <p:cNvPr id="3" name="Content Placeholder 2"/>
          <p:cNvSpPr>
            <a:spLocks noGrp="1"/>
          </p:cNvSpPr>
          <p:nvPr>
            <p:ph idx="1"/>
          </p:nvPr>
        </p:nvSpPr>
        <p:spPr>
          <a:xfrm>
            <a:off x="628650" y="2529005"/>
            <a:ext cx="7886700" cy="2804993"/>
          </a:xfrm>
        </p:spPr>
        <p:txBody>
          <a:bodyPr>
            <a:normAutofit/>
          </a:bodyPr>
          <a:lstStyle/>
          <a:p>
            <a:r>
              <a:rPr lang="en-US" sz="2000" dirty="0">
                <a:latin typeface="+mj-lt"/>
              </a:rPr>
              <a:t>The opinions of the Supreme Court, including the dissenting opinions of individual justices, often have been considered epitomes of legal reasoning. Through these opinions, the court serves to clarify, refine, and test the philosophical ideals written into the Constitution and to translate them into working principles for a federal union under law. Beyond its specific contributions, this symbolic and pragmatic function may be regarded as the most significant role of the court.</a:t>
            </a:r>
          </a:p>
        </p:txBody>
      </p:sp>
    </p:spTree>
    <p:extLst>
      <p:ext uri="{BB962C8B-B14F-4D97-AF65-F5344CB8AC3E}">
        <p14:creationId xmlns:p14="http://schemas.microsoft.com/office/powerpoint/2010/main" val="3117875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136" y="1512277"/>
            <a:ext cx="3620417" cy="525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138246" y="3176954"/>
            <a:ext cx="4747846" cy="1569660"/>
          </a:xfrm>
          <a:prstGeom prst="rect">
            <a:avLst/>
          </a:prstGeom>
          <a:noFill/>
        </p:spPr>
        <p:txBody>
          <a:bodyPr wrap="square" rtlCol="0">
            <a:spAutoFit/>
          </a:bodyPr>
          <a:lstStyle/>
          <a:p>
            <a:r>
              <a:rPr lang="en-IN" sz="3200" b="1" dirty="0">
                <a:latin typeface="+mj-lt"/>
              </a:rPr>
              <a:t>If you have any queries, you may get them clarified from me</a:t>
            </a:r>
            <a:endParaRPr lang="en-US" sz="3200" dirty="0">
              <a:latin typeface="+mj-lt"/>
            </a:endParaRPr>
          </a:p>
        </p:txBody>
      </p:sp>
    </p:spTree>
    <p:extLst>
      <p:ext uri="{BB962C8B-B14F-4D97-AF65-F5344CB8AC3E}">
        <p14:creationId xmlns:p14="http://schemas.microsoft.com/office/powerpoint/2010/main" val="3433059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NJAN\Desktop\CORONA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413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316524" y="2353160"/>
            <a:ext cx="6986954" cy="3414593"/>
          </a:xfrm>
        </p:spPr>
        <p:txBody>
          <a:bodyPr>
            <a:normAutofit/>
          </a:bodyPr>
          <a:lstStyle/>
          <a:p>
            <a:r>
              <a:rPr lang="en-IN" sz="2400" b="1" dirty="0">
                <a:latin typeface="+mj-lt"/>
              </a:rPr>
              <a:t>Supreme Court of the United States</a:t>
            </a:r>
            <a:r>
              <a:rPr lang="en-IN" sz="2400" dirty="0">
                <a:latin typeface="+mj-lt"/>
              </a:rPr>
              <a:t>, final court of appeal and final expositor of the </a:t>
            </a:r>
            <a:r>
              <a:rPr lang="en-IN" sz="2400" u="sng" dirty="0">
                <a:latin typeface="+mj-lt"/>
                <a:hlinkClick r:id="rId2"/>
              </a:rPr>
              <a:t>Constitution of the United States</a:t>
            </a:r>
            <a:r>
              <a:rPr lang="en-IN" sz="2400" dirty="0">
                <a:latin typeface="+mj-lt"/>
              </a:rPr>
              <a:t>. Within the framework of litigation, the Supreme Court marks the boundaries of authority between state and nation, state and state, and government and citizen.</a:t>
            </a:r>
            <a:endParaRPr lang="en-US" sz="2400" dirty="0">
              <a:latin typeface="+mj-lt"/>
            </a:endParaRPr>
          </a:p>
          <a:p>
            <a:endParaRPr lang="en-US" sz="2400" dirty="0">
              <a:latin typeface="+mj-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3114" y="4314090"/>
            <a:ext cx="3464171" cy="2309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9587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785" y="154110"/>
            <a:ext cx="6869723" cy="1325563"/>
          </a:xfrm>
        </p:spPr>
        <p:txBody>
          <a:bodyPr>
            <a:normAutofit fontScale="90000"/>
          </a:bodyPr>
          <a:lstStyle/>
          <a:p>
            <a:r>
              <a:rPr lang="en-IN" sz="4000" b="1" dirty="0" smtClean="0"/>
              <a:t>SCOPE AND JURISDICTION</a:t>
            </a:r>
            <a:r>
              <a:rPr lang="en-US" dirty="0"/>
              <a:t/>
            </a:r>
            <a:br>
              <a:rPr lang="en-US" dirty="0"/>
            </a:br>
            <a:endParaRPr lang="en-US" dirty="0"/>
          </a:p>
        </p:txBody>
      </p:sp>
      <p:sp>
        <p:nvSpPr>
          <p:cNvPr id="3" name="Content Placeholder 2"/>
          <p:cNvSpPr>
            <a:spLocks noGrp="1"/>
          </p:cNvSpPr>
          <p:nvPr>
            <p:ph idx="1"/>
          </p:nvPr>
        </p:nvSpPr>
        <p:spPr>
          <a:xfrm>
            <a:off x="218345" y="2259376"/>
            <a:ext cx="7886700" cy="3953853"/>
          </a:xfrm>
        </p:spPr>
        <p:txBody>
          <a:bodyPr>
            <a:noAutofit/>
          </a:bodyPr>
          <a:lstStyle/>
          <a:p>
            <a:r>
              <a:rPr lang="en-IN" sz="1600" dirty="0" smtClean="0">
                <a:latin typeface="+mj-lt"/>
              </a:rPr>
              <a:t>The Supreme Court was created by the </a:t>
            </a:r>
            <a:r>
              <a:rPr lang="en-IN" sz="1600" u="sng" dirty="0" smtClean="0">
                <a:latin typeface="+mj-lt"/>
                <a:hlinkClick r:id="rId2"/>
              </a:rPr>
              <a:t>Constitutional Convention</a:t>
            </a:r>
            <a:r>
              <a:rPr lang="en-IN" sz="1600" dirty="0" smtClean="0">
                <a:latin typeface="+mj-lt"/>
              </a:rPr>
              <a:t> of 1787 as the head of a federal court system, though it was not formally established until Congress passed the Judiciary Act in 1789. Although the </a:t>
            </a:r>
            <a:r>
              <a:rPr lang="en-IN" sz="1600" u="sng" dirty="0" smtClean="0">
                <a:latin typeface="+mj-lt"/>
                <a:hlinkClick r:id="rId3"/>
              </a:rPr>
              <a:t>Constitution</a:t>
            </a:r>
            <a:r>
              <a:rPr lang="en-IN" sz="1600" dirty="0" smtClean="0">
                <a:latin typeface="+mj-lt"/>
              </a:rPr>
              <a:t> outlined the powers, structure, and functions of the legislative and executive branches of government in some detail, it did not do the same for the judicial branch, leaving much of that responsibility to Congress and stipulating only that judicial power be “vested in one supreme Court, and in such inferior Courts as the Congress may from time to time ordain and establish.” As the country’s court of last resort, the Supreme Court is an appellate body, vested with the authority to act in cases arising under the Constitution, </a:t>
            </a:r>
            <a:r>
              <a:rPr lang="en-IN" sz="1600" u="sng" dirty="0" smtClean="0">
                <a:latin typeface="+mj-lt"/>
                <a:hlinkClick r:id="rId4"/>
              </a:rPr>
              <a:t>laws</a:t>
            </a:r>
            <a:r>
              <a:rPr lang="en-IN" sz="1600" dirty="0" smtClean="0">
                <a:latin typeface="+mj-lt"/>
              </a:rPr>
              <a:t>, or treaties of the United States; </a:t>
            </a:r>
            <a:r>
              <a:rPr lang="en-IN" sz="1600" dirty="0">
                <a:latin typeface="+mj-lt"/>
              </a:rPr>
              <a:t>in controversies to which the United States is a party; in disputes between states or between citizens of different states; and in cases of admiralty and maritime jurisdiction. In suits affecting ambassadors, other public ministers, and consuls and in cases in which states are a party, the Supreme Court has original jurisdiction—i.e., it serves as a trial court. Relatively few cases reach the court through its original jurisdiction, however; instead, the vast majority of the court’s business and nearly all of its most influential decisions derive from its appellate jurisdiction.</a:t>
            </a:r>
            <a:endParaRPr lang="en-US" sz="1600" dirty="0">
              <a:latin typeface="+mj-lt"/>
            </a:endParaRPr>
          </a:p>
          <a:p>
            <a:endParaRPr lang="en-US" sz="1800" dirty="0">
              <a:latin typeface="+mj-lt"/>
            </a:endParaRPr>
          </a:p>
        </p:txBody>
      </p:sp>
    </p:spTree>
    <p:extLst>
      <p:ext uri="{BB962C8B-B14F-4D97-AF65-F5344CB8AC3E}">
        <p14:creationId xmlns:p14="http://schemas.microsoft.com/office/powerpoint/2010/main" val="3906787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SIZE, MEMBERSHIP, AND ORGANIZATION</a:t>
            </a:r>
            <a:endParaRPr lang="en-US" sz="3200" dirty="0"/>
          </a:p>
        </p:txBody>
      </p:sp>
      <p:sp>
        <p:nvSpPr>
          <p:cNvPr id="3" name="Content Placeholder 2"/>
          <p:cNvSpPr>
            <a:spLocks noGrp="1"/>
          </p:cNvSpPr>
          <p:nvPr>
            <p:ph idx="1"/>
          </p:nvPr>
        </p:nvSpPr>
        <p:spPr>
          <a:xfrm>
            <a:off x="323852" y="2177315"/>
            <a:ext cx="7886700" cy="4351338"/>
          </a:xfrm>
        </p:spPr>
        <p:txBody>
          <a:bodyPr>
            <a:normAutofit/>
          </a:bodyPr>
          <a:lstStyle/>
          <a:p>
            <a:r>
              <a:rPr lang="en-IN" sz="1800" dirty="0">
                <a:latin typeface="+mj-lt"/>
              </a:rPr>
              <a:t>The organization of the federal judicial system, including the size of the Supreme Court, is established by </a:t>
            </a:r>
            <a:r>
              <a:rPr lang="en-IN" sz="1800" u="sng" dirty="0">
                <a:latin typeface="+mj-lt"/>
                <a:hlinkClick r:id="rId2"/>
              </a:rPr>
              <a:t>Congress</a:t>
            </a:r>
            <a:r>
              <a:rPr lang="en-IN" sz="1800" dirty="0">
                <a:latin typeface="+mj-lt"/>
              </a:rPr>
              <a:t>. From 1789 to 1807 the court </a:t>
            </a:r>
            <a:r>
              <a:rPr lang="en-IN" sz="1800" u="sng" dirty="0">
                <a:latin typeface="+mj-lt"/>
                <a:hlinkClick r:id="rId3"/>
              </a:rPr>
              <a:t>comprised</a:t>
            </a:r>
            <a:r>
              <a:rPr lang="en-IN" sz="1800" dirty="0">
                <a:latin typeface="+mj-lt"/>
              </a:rPr>
              <a:t> six </a:t>
            </a:r>
            <a:r>
              <a:rPr lang="en-IN" sz="1800" u="sng" dirty="0">
                <a:latin typeface="+mj-lt"/>
                <a:hlinkClick r:id="rId4"/>
              </a:rPr>
              <a:t>justices</a:t>
            </a:r>
            <a:r>
              <a:rPr lang="en-IN" sz="1800" dirty="0">
                <a:latin typeface="+mj-lt"/>
              </a:rPr>
              <a:t>. In 1807 a seventh </a:t>
            </a:r>
            <a:r>
              <a:rPr lang="en-IN" sz="1800" u="sng" dirty="0">
                <a:latin typeface="+mj-lt"/>
                <a:hlinkClick r:id="rId5"/>
              </a:rPr>
              <a:t>justice</a:t>
            </a:r>
            <a:r>
              <a:rPr lang="en-IN" sz="1800" dirty="0">
                <a:latin typeface="+mj-lt"/>
              </a:rPr>
              <a:t> was added, followed by an eighth and a ninth in 1837 and a tenth in 1863. The size of the court has sometimes been subject to political manipulation; for example, in 1866 Congress provided for the gradual reduction (through attrition) of the court to seven justices to ensure that President </a:t>
            </a:r>
            <a:r>
              <a:rPr lang="en-IN" sz="1800" u="sng" dirty="0">
                <a:latin typeface="+mj-lt"/>
                <a:hlinkClick r:id="rId6"/>
              </a:rPr>
              <a:t>Andrew Johnson</a:t>
            </a:r>
            <a:r>
              <a:rPr lang="en-IN" sz="1800" dirty="0">
                <a:latin typeface="+mj-lt"/>
              </a:rPr>
              <a:t>, whom the House of Representatives later impeached and the Senate only narrowly acquitted, could not appoint a new justice. The number of justices reached eight before Congress, after Johnson had left office, adopted new legislation (1869) setting the number at nine, where it has remained ever since. In the 1930s President </a:t>
            </a:r>
            <a:r>
              <a:rPr lang="en-IN" sz="1800" u="sng" dirty="0">
                <a:latin typeface="+mj-lt"/>
                <a:hlinkClick r:id="rId7"/>
              </a:rPr>
              <a:t>Franklin D. Roosevelt</a:t>
            </a:r>
            <a:r>
              <a:rPr lang="en-IN" sz="1800" dirty="0">
                <a:latin typeface="+mj-lt"/>
              </a:rPr>
              <a:t> asked Congress to consider legislation (which it subsequently rejected) that would have allowed the president to appoint an additional justice for each member of the court aged 70 years or older who refused to retire.</a:t>
            </a:r>
            <a:endParaRPr lang="en-US" sz="1800" dirty="0">
              <a:latin typeface="+mj-lt"/>
            </a:endParaRPr>
          </a:p>
          <a:p>
            <a:endParaRPr lang="en-US" sz="1800" dirty="0">
              <a:latin typeface="+mj-lt"/>
            </a:endParaRPr>
          </a:p>
        </p:txBody>
      </p:sp>
    </p:spTree>
    <p:extLst>
      <p:ext uri="{BB962C8B-B14F-4D97-AF65-F5344CB8AC3E}">
        <p14:creationId xmlns:p14="http://schemas.microsoft.com/office/powerpoint/2010/main" val="1549777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SIZE, MEMBERSHIP, AND ORGANIZATION</a:t>
            </a:r>
          </a:p>
        </p:txBody>
      </p:sp>
      <p:sp>
        <p:nvSpPr>
          <p:cNvPr id="3" name="Content Placeholder 2"/>
          <p:cNvSpPr>
            <a:spLocks noGrp="1"/>
          </p:cNvSpPr>
          <p:nvPr>
            <p:ph idx="1"/>
          </p:nvPr>
        </p:nvSpPr>
        <p:spPr>
          <a:xfrm>
            <a:off x="300406" y="2247653"/>
            <a:ext cx="7886700" cy="4351338"/>
          </a:xfrm>
        </p:spPr>
        <p:txBody>
          <a:bodyPr>
            <a:normAutofit/>
          </a:bodyPr>
          <a:lstStyle/>
          <a:p>
            <a:r>
              <a:rPr lang="en-IN" sz="1800" dirty="0">
                <a:latin typeface="+mj-lt"/>
              </a:rPr>
              <a:t>According to the Constitution, appointments to the Supreme Court and to the lower federal courts are made by the president with the advice and consent of the </a:t>
            </a:r>
            <a:r>
              <a:rPr lang="en-IN" sz="1800" u="sng" dirty="0">
                <a:latin typeface="+mj-lt"/>
                <a:hlinkClick r:id="rId2"/>
              </a:rPr>
              <a:t>Senate</a:t>
            </a:r>
            <a:r>
              <a:rPr lang="en-IN" sz="1800" dirty="0">
                <a:latin typeface="+mj-lt"/>
              </a:rPr>
              <a:t>, though presidents have rarely consulted the Senate before making a nomination. The Senate Judiciary Committee ordinarily conducts hearings on nominations to the Supreme Court, and a simple majority of the full Senate is required for confirmation. When the position of </a:t>
            </a:r>
            <a:r>
              <a:rPr lang="en-IN" sz="1800" u="sng" dirty="0">
                <a:latin typeface="+mj-lt"/>
                <a:hlinkClick r:id="rId3"/>
              </a:rPr>
              <a:t>chief justice</a:t>
            </a:r>
            <a:r>
              <a:rPr lang="en-IN" sz="1800" dirty="0">
                <a:latin typeface="+mj-lt"/>
              </a:rPr>
              <a:t> is vacant, the president may appoint a chief justice from outside the court or elevate an associate justice to the position. In either case a simple majority of the Senate must approve the appointment. Members of the Supreme Court are appointed for life terms, though they may be expelled if they are impeached by the House of Representatives and convicted in the Senate. Only one justice has been impeached, </a:t>
            </a:r>
            <a:r>
              <a:rPr lang="en-IN" sz="1800" u="sng" dirty="0">
                <a:latin typeface="+mj-lt"/>
                <a:hlinkClick r:id="rId4"/>
              </a:rPr>
              <a:t>Samuel Chase</a:t>
            </a:r>
            <a:r>
              <a:rPr lang="en-IN" sz="1800" dirty="0">
                <a:latin typeface="+mj-lt"/>
              </a:rPr>
              <a:t>, who was acquitted in 1805. In 1969 </a:t>
            </a:r>
            <a:r>
              <a:rPr lang="en-IN" sz="1800" u="sng" dirty="0">
                <a:latin typeface="+mj-lt"/>
                <a:hlinkClick r:id="rId5"/>
              </a:rPr>
              <a:t>Abe Fortas</a:t>
            </a:r>
            <a:r>
              <a:rPr lang="en-IN" sz="1800" dirty="0">
                <a:latin typeface="+mj-lt"/>
              </a:rPr>
              <a:t> resigned under threat of </a:t>
            </a:r>
            <a:r>
              <a:rPr lang="en-IN" sz="1800" u="sng" dirty="0">
                <a:latin typeface="+mj-lt"/>
                <a:hlinkClick r:id="rId6"/>
              </a:rPr>
              <a:t>impeachment</a:t>
            </a:r>
            <a:r>
              <a:rPr lang="en-IN" sz="1800" dirty="0">
                <a:latin typeface="+mj-lt"/>
              </a:rPr>
              <a:t> for </a:t>
            </a:r>
            <a:r>
              <a:rPr lang="en-IN" sz="1800" u="sng" dirty="0">
                <a:latin typeface="+mj-lt"/>
                <a:hlinkClick r:id="rId7"/>
              </a:rPr>
              <a:t>alleged</a:t>
            </a:r>
            <a:r>
              <a:rPr lang="en-IN" sz="1800" dirty="0">
                <a:latin typeface="+mj-lt"/>
              </a:rPr>
              <a:t> financial improprieties unrelated to his duties on the court. </a:t>
            </a:r>
            <a:endParaRPr lang="en-US" sz="1800" dirty="0">
              <a:latin typeface="+mj-lt"/>
            </a:endParaRPr>
          </a:p>
          <a:p>
            <a:endParaRPr lang="en-US" sz="1800" dirty="0">
              <a:latin typeface="+mj-lt"/>
            </a:endParaRPr>
          </a:p>
        </p:txBody>
      </p:sp>
    </p:spTree>
    <p:extLst>
      <p:ext uri="{BB962C8B-B14F-4D97-AF65-F5344CB8AC3E}">
        <p14:creationId xmlns:p14="http://schemas.microsoft.com/office/powerpoint/2010/main" val="20042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SIZE, MEMBERSHIP, AND ORGANIZATION</a:t>
            </a:r>
          </a:p>
        </p:txBody>
      </p:sp>
      <p:sp>
        <p:nvSpPr>
          <p:cNvPr id="3" name="Content Placeholder 2"/>
          <p:cNvSpPr>
            <a:spLocks noGrp="1"/>
          </p:cNvSpPr>
          <p:nvPr>
            <p:ph idx="1"/>
          </p:nvPr>
        </p:nvSpPr>
        <p:spPr>
          <a:xfrm>
            <a:off x="405913" y="2306268"/>
            <a:ext cx="7886700" cy="4024190"/>
          </a:xfrm>
        </p:spPr>
        <p:txBody>
          <a:bodyPr>
            <a:normAutofit fontScale="62500" lnSpcReduction="20000"/>
          </a:bodyPr>
          <a:lstStyle/>
          <a:p>
            <a:r>
              <a:rPr lang="en-IN" dirty="0">
                <a:latin typeface="+mj-lt"/>
              </a:rPr>
              <a:t>The federal judicial system originally comprised only trial courts of original jurisdiction and the Supreme Court. As the country grew in size, and in the absence of intermediate appellate courts, the volume of cases awaiting review increased, and </a:t>
            </a:r>
            <a:r>
              <a:rPr lang="en-IN" u="sng" dirty="0">
                <a:latin typeface="+mj-lt"/>
                <a:hlinkClick r:id="rId2"/>
              </a:rPr>
              <a:t>fidelity</a:t>
            </a:r>
            <a:r>
              <a:rPr lang="en-IN" dirty="0">
                <a:latin typeface="+mj-lt"/>
              </a:rPr>
              <a:t> to Supreme Court precedents varied significantly among the lower courts. To remedy this problem, Congress passed the Circuit Court of Appeals Act (1891), which established nine intermediate courts with final authority over appeals from federal district courts, except when the case in question was of exceptional public importance. The </a:t>
            </a:r>
            <a:r>
              <a:rPr lang="en-IN" u="sng" dirty="0">
                <a:latin typeface="+mj-lt"/>
                <a:hlinkClick r:id="rId3"/>
              </a:rPr>
              <a:t>Judiciary Act</a:t>
            </a:r>
            <a:r>
              <a:rPr lang="en-IN" dirty="0">
                <a:latin typeface="+mj-lt"/>
              </a:rPr>
              <a:t> of 1925 (popularly known as the Judges’ Bill), which was sponsored by the court itself, carried the reforms farther, greatly limiting obligatory jurisdiction (which required the Supreme Court to review a case) and expanding the classes of cases that the court could accept at its own discretion through the issue of a writ of </a:t>
            </a:r>
            <a:r>
              <a:rPr lang="en-IN" u="sng" dirty="0">
                <a:latin typeface="+mj-lt"/>
                <a:hlinkClick r:id="rId4"/>
              </a:rPr>
              <a:t>certiorari</a:t>
            </a:r>
            <a:r>
              <a:rPr lang="en-IN" dirty="0">
                <a:latin typeface="+mj-lt"/>
              </a:rPr>
              <a:t>. Further changes were enacted in 1988, when Congress passed legislation that required the Supreme Court to hear appeals of cases involving legislative reapportionment and federal </a:t>
            </a:r>
            <a:r>
              <a:rPr lang="en-IN" u="sng" dirty="0">
                <a:latin typeface="+mj-lt"/>
                <a:hlinkClick r:id="rId5"/>
              </a:rPr>
              <a:t>civil rights</a:t>
            </a:r>
            <a:r>
              <a:rPr lang="en-IN" dirty="0">
                <a:latin typeface="+mj-lt"/>
              </a:rPr>
              <a:t> and antitrust laws. Currently, there are 12 geographic judicial circuits and a court of appeals for the federal circuit, located in Washington, </a:t>
            </a:r>
            <a:r>
              <a:rPr lang="en-IN" u="sng" dirty="0">
                <a:latin typeface="+mj-lt"/>
                <a:hlinkClick r:id="rId6"/>
              </a:rPr>
              <a:t>D.C.</a:t>
            </a:r>
            <a:r>
              <a:rPr lang="en-IN" dirty="0">
                <a:latin typeface="+mj-lt"/>
              </a:rPr>
              <a:t> Roughly 98 </a:t>
            </a:r>
            <a:r>
              <a:rPr lang="en-IN" dirty="0" err="1">
                <a:latin typeface="+mj-lt"/>
              </a:rPr>
              <a:t>percent</a:t>
            </a:r>
            <a:r>
              <a:rPr lang="en-IN" dirty="0">
                <a:latin typeface="+mj-lt"/>
              </a:rPr>
              <a:t> of federal cases end with a decision by one of the lower appellate courts.</a:t>
            </a:r>
            <a:endParaRPr lang="en-US" dirty="0">
              <a:latin typeface="+mj-lt"/>
            </a:endParaRPr>
          </a:p>
          <a:p>
            <a:endParaRPr lang="en-US" dirty="0">
              <a:latin typeface="+mj-lt"/>
            </a:endParaRPr>
          </a:p>
        </p:txBody>
      </p:sp>
    </p:spTree>
    <p:extLst>
      <p:ext uri="{BB962C8B-B14F-4D97-AF65-F5344CB8AC3E}">
        <p14:creationId xmlns:p14="http://schemas.microsoft.com/office/powerpoint/2010/main" val="2652599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107218"/>
            <a:ext cx="7886700" cy="1325563"/>
          </a:xfrm>
        </p:spPr>
        <p:txBody>
          <a:bodyPr/>
          <a:lstStyle/>
          <a:p>
            <a:r>
              <a:rPr lang="en-IN" sz="3600" b="1" dirty="0" smtClean="0"/>
              <a:t>PROCEDURES AND POWER</a:t>
            </a:r>
            <a:r>
              <a:rPr lang="en-US" dirty="0"/>
              <a:t/>
            </a:r>
            <a:br>
              <a:rPr lang="en-US" dirty="0"/>
            </a:br>
            <a:endParaRPr lang="en-US" dirty="0"/>
          </a:p>
        </p:txBody>
      </p:sp>
      <p:sp>
        <p:nvSpPr>
          <p:cNvPr id="3" name="Content Placeholder 2"/>
          <p:cNvSpPr>
            <a:spLocks noGrp="1"/>
          </p:cNvSpPr>
          <p:nvPr>
            <p:ph idx="1"/>
          </p:nvPr>
        </p:nvSpPr>
        <p:spPr>
          <a:xfrm>
            <a:off x="417636" y="2400052"/>
            <a:ext cx="7886700" cy="3613885"/>
          </a:xfrm>
        </p:spPr>
        <p:txBody>
          <a:bodyPr>
            <a:normAutofit/>
          </a:bodyPr>
          <a:lstStyle/>
          <a:p>
            <a:pPr fontAlgn="base"/>
            <a:r>
              <a:rPr lang="en-IN" sz="1800" dirty="0">
                <a:latin typeface="+mj-lt"/>
              </a:rPr>
              <a:t>The Supreme Court, which now </a:t>
            </a:r>
            <a:r>
              <a:rPr lang="en-IN" sz="1800" dirty="0" smtClean="0">
                <a:latin typeface="+mj-lt"/>
              </a:rPr>
              <a:t>enjoys almost</a:t>
            </a:r>
            <a:r>
              <a:rPr lang="en-IN" sz="1800" dirty="0">
                <a:latin typeface="+mj-lt"/>
              </a:rPr>
              <a:t> </a:t>
            </a:r>
            <a:r>
              <a:rPr lang="en-IN" sz="1800" u="sng" dirty="0">
                <a:latin typeface="+mj-lt"/>
                <a:hlinkClick r:id="rId2"/>
              </a:rPr>
              <a:t>exclusive</a:t>
            </a:r>
            <a:r>
              <a:rPr lang="en-IN" sz="1800" dirty="0">
                <a:latin typeface="+mj-lt"/>
              </a:rPr>
              <a:t> discretion in determining its caseload, hears about 100 cases per term, which begins by statute (set in 1917) on the first Monday in October and typically ends in late June (though from 1873 to 1917 the court began its term on the second Monday in October). Each year the court receives some 7,000 </a:t>
            </a:r>
            <a:r>
              <a:rPr lang="en-IN" sz="1800" u="sng" dirty="0">
                <a:latin typeface="+mj-lt"/>
                <a:hlinkClick r:id="rId3"/>
              </a:rPr>
              <a:t>certiorari</a:t>
            </a:r>
            <a:r>
              <a:rPr lang="en-IN" sz="1800" dirty="0">
                <a:latin typeface="+mj-lt"/>
              </a:rPr>
              <a:t> requests. The number of these requests has increased some fivefold since World War II—a reflection of the country’s population growth, a progressively more </a:t>
            </a:r>
            <a:r>
              <a:rPr lang="en-IN" sz="1800" u="sng" dirty="0">
                <a:latin typeface="+mj-lt"/>
                <a:hlinkClick r:id="rId4"/>
              </a:rPr>
              <a:t>litigious</a:t>
            </a:r>
            <a:r>
              <a:rPr lang="en-IN" sz="1800" dirty="0">
                <a:latin typeface="+mj-lt"/>
              </a:rPr>
              <a:t> legal </a:t>
            </a:r>
            <a:r>
              <a:rPr lang="en-IN" sz="1800" u="sng" dirty="0">
                <a:latin typeface="+mj-lt"/>
                <a:hlinkClick r:id="rId5"/>
              </a:rPr>
              <a:t>culture</a:t>
            </a:r>
            <a:r>
              <a:rPr lang="en-IN" sz="1800" dirty="0">
                <a:latin typeface="+mj-lt"/>
              </a:rPr>
              <a:t>, and a surge in the demands placed by citizens on government. As the number of certiorari requests has increased, the number of cases decided by the Supreme Court has declined since the 1950s and ’60s, when </a:t>
            </a:r>
            <a:r>
              <a:rPr lang="en-IN" sz="1800" u="sng" dirty="0">
                <a:latin typeface="+mj-lt"/>
                <a:hlinkClick r:id="rId6"/>
              </a:rPr>
              <a:t>civil rights</a:t>
            </a:r>
            <a:r>
              <a:rPr lang="en-IN" sz="1800" dirty="0">
                <a:latin typeface="+mj-lt"/>
              </a:rPr>
              <a:t> cases dominated the docket, as the </a:t>
            </a:r>
            <a:r>
              <a:rPr lang="en-IN" sz="1800" u="sng" dirty="0">
                <a:latin typeface="+mj-lt"/>
                <a:hlinkClick r:id="rId7"/>
              </a:rPr>
              <a:t>justices</a:t>
            </a:r>
            <a:r>
              <a:rPr lang="en-IN" sz="1800" dirty="0">
                <a:latin typeface="+mj-lt"/>
              </a:rPr>
              <a:t> have opted to hear fewer cases per </a:t>
            </a:r>
            <a:r>
              <a:rPr lang="en-IN" sz="1800" u="sng" dirty="0">
                <a:latin typeface="+mj-lt"/>
                <a:hlinkClick r:id="rId8"/>
              </a:rPr>
              <a:t>salient</a:t>
            </a:r>
            <a:r>
              <a:rPr lang="en-IN" sz="1800" dirty="0">
                <a:latin typeface="+mj-lt"/>
              </a:rPr>
              <a:t> issue area.</a:t>
            </a:r>
            <a:endParaRPr lang="en-US" sz="1800" dirty="0">
              <a:latin typeface="+mj-lt"/>
            </a:endParaRPr>
          </a:p>
          <a:p>
            <a:pPr fontAlgn="base"/>
            <a:endParaRPr lang="en-US" dirty="0"/>
          </a:p>
          <a:p>
            <a:endParaRPr lang="en-US" dirty="0"/>
          </a:p>
        </p:txBody>
      </p:sp>
    </p:spTree>
    <p:extLst>
      <p:ext uri="{BB962C8B-B14F-4D97-AF65-F5344CB8AC3E}">
        <p14:creationId xmlns:p14="http://schemas.microsoft.com/office/powerpoint/2010/main" val="313148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PROCEDURES AND POWER</a:t>
            </a:r>
            <a:endParaRPr lang="en-US" sz="3600" dirty="0"/>
          </a:p>
        </p:txBody>
      </p:sp>
      <p:sp>
        <p:nvSpPr>
          <p:cNvPr id="3" name="Content Placeholder 2"/>
          <p:cNvSpPr>
            <a:spLocks noGrp="1"/>
          </p:cNvSpPr>
          <p:nvPr>
            <p:ph idx="1"/>
          </p:nvPr>
        </p:nvSpPr>
        <p:spPr>
          <a:xfrm>
            <a:off x="628650" y="2317991"/>
            <a:ext cx="7886700" cy="3930406"/>
          </a:xfrm>
        </p:spPr>
        <p:txBody>
          <a:bodyPr>
            <a:normAutofit/>
          </a:bodyPr>
          <a:lstStyle/>
          <a:p>
            <a:r>
              <a:rPr lang="en-IN" sz="1800" dirty="0" smtClean="0">
                <a:latin typeface="+mj-lt"/>
              </a:rPr>
              <a:t>All certiorari requests are circulated among the justices. The chief </a:t>
            </a:r>
            <a:r>
              <a:rPr lang="en-IN" sz="1800" u="sng" dirty="0" smtClean="0">
                <a:latin typeface="+mj-lt"/>
                <a:hlinkClick r:id="rId2"/>
              </a:rPr>
              <a:t>justice</a:t>
            </a:r>
            <a:r>
              <a:rPr lang="en-IN" sz="1800" dirty="0" smtClean="0">
                <a:latin typeface="+mj-lt"/>
              </a:rPr>
              <a:t> leads the court in developing a “discuss list” of potential cases, though the associate justices may request that additional cases be placed on the list. By the so-called “Rule of Four,” apparently developed in the late 19th century, the decision to grant certiorari requires the assent of at least four justices. Once the decision to </a:t>
            </a:r>
            <a:r>
              <a:rPr lang="en-IN" sz="1800" dirty="0">
                <a:latin typeface="+mj-lt"/>
              </a:rPr>
              <a:t>hear a case has been made, lower-court records and briefs are delivered to the court and oral arguments are scheduled. Interested third parties also may submit their opinions to the court by filing an </a:t>
            </a:r>
            <a:r>
              <a:rPr lang="en-IN" sz="1800" u="sng" dirty="0">
                <a:latin typeface="+mj-lt"/>
                <a:hlinkClick r:id="rId3"/>
              </a:rPr>
              <a:t>amicus curiae</a:t>
            </a:r>
            <a:r>
              <a:rPr lang="en-IN" sz="1800" dirty="0">
                <a:latin typeface="+mj-lt"/>
              </a:rPr>
              <a:t> (Latin: “friend of the court”) brief. With rare exceptions the petitioners and respondents are each allotted 30 minutes of time to present their arguments to the court. The justices hear neither witnesses nor evidence. Each side in the case attempts to persuade the justices that the Constitution should be interpreted in a manner that supports its point of view.</a:t>
            </a:r>
            <a:endParaRPr lang="en-US" sz="1800" dirty="0">
              <a:latin typeface="+mj-lt"/>
            </a:endParaRPr>
          </a:p>
          <a:p>
            <a:pPr marL="0" indent="0">
              <a:buNone/>
            </a:pPr>
            <a:endParaRPr lang="en-US" sz="1800" dirty="0">
              <a:latin typeface="+mj-lt"/>
            </a:endParaRPr>
          </a:p>
        </p:txBody>
      </p:sp>
    </p:spTree>
    <p:extLst>
      <p:ext uri="{BB962C8B-B14F-4D97-AF65-F5344CB8AC3E}">
        <p14:creationId xmlns:p14="http://schemas.microsoft.com/office/powerpoint/2010/main" val="360044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PROCEDURES AND POWER</a:t>
            </a:r>
            <a:endParaRPr lang="en-US" sz="3600" dirty="0"/>
          </a:p>
        </p:txBody>
      </p:sp>
      <p:sp>
        <p:nvSpPr>
          <p:cNvPr id="3" name="Content Placeholder 2"/>
          <p:cNvSpPr>
            <a:spLocks noGrp="1"/>
          </p:cNvSpPr>
          <p:nvPr>
            <p:ph idx="1"/>
          </p:nvPr>
        </p:nvSpPr>
        <p:spPr>
          <a:xfrm>
            <a:off x="441082" y="2306268"/>
            <a:ext cx="7886700" cy="3754560"/>
          </a:xfrm>
        </p:spPr>
        <p:txBody>
          <a:bodyPr>
            <a:normAutofit/>
          </a:bodyPr>
          <a:lstStyle/>
          <a:p>
            <a:r>
              <a:rPr lang="en-IN" sz="1800" dirty="0">
                <a:latin typeface="+mj-lt"/>
              </a:rPr>
              <a:t>The decision-making process involves two major judgments. First, in a vote that is usually kept secret, the justices decide the merits of the case; then they issue the official written decision of the court. The first judgment determines who will write the official decision. By tradition, if the chief justice is in the majority, he selects which justice (including himself) will author the court’s verdict. If he is in the minority, the longest-serving member of the majority makes the decision-writing appointment. Since the era of </a:t>
            </a:r>
            <a:r>
              <a:rPr lang="en-IN" sz="1800" u="sng" dirty="0">
                <a:latin typeface="+mj-lt"/>
                <a:hlinkClick r:id="rId2"/>
              </a:rPr>
              <a:t>John Marshall</a:t>
            </a:r>
            <a:r>
              <a:rPr lang="en-IN" sz="1800" dirty="0">
                <a:latin typeface="+mj-lt"/>
              </a:rPr>
              <a:t>, chief justice from 1801 to 1835, it has been common practice for the court to issue formal opinions to justify its decisions, though the Constitution does not require it to do so. Drafts of all opinions circulate among the justices, and all justices may </a:t>
            </a:r>
            <a:r>
              <a:rPr lang="en-IN" sz="1800" u="sng" dirty="0">
                <a:latin typeface="+mj-lt"/>
                <a:hlinkClick r:id="rId3"/>
              </a:rPr>
              <a:t>concur</a:t>
            </a:r>
            <a:r>
              <a:rPr lang="en-IN" sz="1800" dirty="0">
                <a:latin typeface="+mj-lt"/>
              </a:rPr>
              <a:t> with or dissent from any decision, in full or in part. The final decision effectively represents the supreme law of the land and is expected to be used as controlling </a:t>
            </a:r>
            <a:r>
              <a:rPr lang="en-IN" sz="1800" u="sng" dirty="0">
                <a:latin typeface="+mj-lt"/>
                <a:hlinkClick r:id="rId4"/>
              </a:rPr>
              <a:t>constitutional</a:t>
            </a:r>
            <a:r>
              <a:rPr lang="en-IN" sz="1800" dirty="0">
                <a:latin typeface="+mj-lt"/>
              </a:rPr>
              <a:t> doctrine by lower courts.</a:t>
            </a:r>
            <a:endParaRPr lang="en-US" sz="1800" dirty="0">
              <a:latin typeface="+mj-lt"/>
            </a:endParaRPr>
          </a:p>
          <a:p>
            <a:endParaRPr lang="en-US" sz="1800" dirty="0">
              <a:latin typeface="+mj-lt"/>
            </a:endParaRPr>
          </a:p>
        </p:txBody>
      </p:sp>
    </p:spTree>
    <p:extLst>
      <p:ext uri="{BB962C8B-B14F-4D97-AF65-F5344CB8AC3E}">
        <p14:creationId xmlns:p14="http://schemas.microsoft.com/office/powerpoint/2010/main" val="42624944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TotalTime>
  <Words>655</Words>
  <Application>Microsoft Office PowerPoint</Application>
  <PresentationFormat>On-screen Show (4:3)</PresentationFormat>
  <Paragraphs>33</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Times New Roman</vt:lpstr>
      <vt:lpstr>Office Theme</vt:lpstr>
      <vt:lpstr>Supreme Court of the United States (Study Material for Long Question and Short Notes)</vt:lpstr>
      <vt:lpstr>INTRODUCTION</vt:lpstr>
      <vt:lpstr>SCOPE AND JURISDICTION </vt:lpstr>
      <vt:lpstr>SIZE, MEMBERSHIP, AND ORGANIZATION</vt:lpstr>
      <vt:lpstr>SIZE, MEMBERSHIP, AND ORGANIZATION</vt:lpstr>
      <vt:lpstr>SIZE, MEMBERSHIP, AND ORGANIZATION</vt:lpstr>
      <vt:lpstr>PROCEDURES AND POWER </vt:lpstr>
      <vt:lpstr>PROCEDURES AND POWER</vt:lpstr>
      <vt:lpstr>PROCEDURES AND POWER</vt:lpstr>
      <vt:lpstr>PROCEDURES AND POWER</vt:lpstr>
      <vt:lpstr>HISTORICAL TRENDS </vt:lpstr>
      <vt:lpstr>HISTORICAL TRENDS</vt:lpstr>
      <vt:lpstr>HISTORICAL TRENDS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pptforschool.ru</dc:creator>
  <cp:lastModifiedBy>khokon</cp:lastModifiedBy>
  <cp:revision>17</cp:revision>
  <dcterms:created xsi:type="dcterms:W3CDTF">2018-05-01T09:45:34Z</dcterms:created>
  <dcterms:modified xsi:type="dcterms:W3CDTF">2021-01-28T06:53:13Z</dcterms:modified>
</cp:coreProperties>
</file>