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6" r:id="rId2"/>
    <p:sldId id="257" r:id="rId3"/>
    <p:sldId id="258" r:id="rId4"/>
    <p:sldId id="260" r:id="rId5"/>
    <p:sldId id="263" r:id="rId6"/>
    <p:sldId id="264" r:id="rId7"/>
    <p:sldId id="262" r:id="rId8"/>
    <p:sldId id="265" r:id="rId9"/>
    <p:sldId id="266" r:id="rId1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300"/>
    <a:srgbClr val="008000"/>
    <a:srgbClr val="660033"/>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49674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0825" y="3933825"/>
            <a:ext cx="6048375" cy="1109663"/>
          </a:xfrm>
        </p:spPr>
        <p:txBody>
          <a:bodyPr/>
          <a:lstStyle>
            <a:lvl1pPr>
              <a:defRPr sz="3200" b="1"/>
            </a:lvl1pPr>
          </a:lstStyle>
          <a:p>
            <a:pPr lvl="0"/>
            <a:r>
              <a:rPr lang="en-US" noProof="0" smtClean="0"/>
              <a:t>Click to edit Master title style</a:t>
            </a:r>
            <a:endParaRPr lang="ru-RU" noProof="0" smtClean="0"/>
          </a:p>
        </p:txBody>
      </p:sp>
      <p:sp>
        <p:nvSpPr>
          <p:cNvPr id="5123" name="Rectangle 3"/>
          <p:cNvSpPr>
            <a:spLocks noGrp="1" noChangeArrowheads="1"/>
          </p:cNvSpPr>
          <p:nvPr>
            <p:ph type="subTitle" idx="1"/>
          </p:nvPr>
        </p:nvSpPr>
        <p:spPr>
          <a:xfrm>
            <a:off x="250825" y="4794250"/>
            <a:ext cx="6048375" cy="696913"/>
          </a:xfrm>
        </p:spPr>
        <p:txBody>
          <a:bodyPr/>
          <a:lstStyle>
            <a:lvl1pPr marL="0" indent="0">
              <a:buFontTx/>
              <a:buNone/>
              <a:defRPr sz="2000" b="1">
                <a:solidFill>
                  <a:schemeClr val="bg2"/>
                </a:solidFill>
              </a:defRPr>
            </a:lvl1pPr>
          </a:lstStyle>
          <a:p>
            <a:pPr lvl="0"/>
            <a:r>
              <a:rPr lang="en-US" noProof="0" smtClean="0"/>
              <a:t>Click to edit Master subtitle style</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78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025" y="404813"/>
            <a:ext cx="2016125" cy="6046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5650" y="404813"/>
            <a:ext cx="5895975" cy="6046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975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351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3370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19250" y="1196975"/>
            <a:ext cx="3524250" cy="5254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95900" y="1196975"/>
            <a:ext cx="3524250" cy="5254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801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86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137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67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035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017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04813"/>
            <a:ext cx="72009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Rectangle 3"/>
          <p:cNvSpPr>
            <a:spLocks noGrp="1" noChangeArrowheads="1"/>
          </p:cNvSpPr>
          <p:nvPr>
            <p:ph type="body" idx="1"/>
          </p:nvPr>
        </p:nvSpPr>
        <p:spPr bwMode="auto">
          <a:xfrm>
            <a:off x="1619250" y="1196975"/>
            <a:ext cx="7200900"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a:solidFill>
            <a:schemeClr val="bg2"/>
          </a:solidFill>
          <a:latin typeface="+mj-lt"/>
          <a:ea typeface="+mj-ea"/>
          <a:cs typeface="+mj-cs"/>
        </a:defRPr>
      </a:lvl1pPr>
      <a:lvl2pPr algn="l" rtl="0" eaLnBrk="1" fontAlgn="base" hangingPunct="1">
        <a:spcBef>
          <a:spcPct val="0"/>
        </a:spcBef>
        <a:spcAft>
          <a:spcPct val="0"/>
        </a:spcAft>
        <a:defRPr sz="3600">
          <a:solidFill>
            <a:schemeClr val="bg2"/>
          </a:solidFill>
          <a:latin typeface="Arial" charset="0"/>
        </a:defRPr>
      </a:lvl2pPr>
      <a:lvl3pPr algn="l" rtl="0" eaLnBrk="1" fontAlgn="base" hangingPunct="1">
        <a:spcBef>
          <a:spcPct val="0"/>
        </a:spcBef>
        <a:spcAft>
          <a:spcPct val="0"/>
        </a:spcAft>
        <a:defRPr sz="3600">
          <a:solidFill>
            <a:schemeClr val="bg2"/>
          </a:solidFill>
          <a:latin typeface="Arial" charset="0"/>
        </a:defRPr>
      </a:lvl3pPr>
      <a:lvl4pPr algn="l" rtl="0" eaLnBrk="1" fontAlgn="base" hangingPunct="1">
        <a:spcBef>
          <a:spcPct val="0"/>
        </a:spcBef>
        <a:spcAft>
          <a:spcPct val="0"/>
        </a:spcAft>
        <a:defRPr sz="3600">
          <a:solidFill>
            <a:schemeClr val="bg2"/>
          </a:solidFill>
          <a:latin typeface="Arial" charset="0"/>
        </a:defRPr>
      </a:lvl4pPr>
      <a:lvl5pPr algn="l" rtl="0" eaLnBrk="1" fontAlgn="base" hangingPunct="1">
        <a:spcBef>
          <a:spcPct val="0"/>
        </a:spcBef>
        <a:spcAft>
          <a:spcPct val="0"/>
        </a:spcAft>
        <a:defRPr sz="3600">
          <a:solidFill>
            <a:schemeClr val="bg2"/>
          </a:solidFill>
          <a:latin typeface="Arial" charset="0"/>
        </a:defRPr>
      </a:lvl5pPr>
      <a:lvl6pPr marL="457200" algn="l" rtl="0" eaLnBrk="1" fontAlgn="base" hangingPunct="1">
        <a:spcBef>
          <a:spcPct val="0"/>
        </a:spcBef>
        <a:spcAft>
          <a:spcPct val="0"/>
        </a:spcAft>
        <a:defRPr sz="3600">
          <a:solidFill>
            <a:schemeClr val="bg2"/>
          </a:solidFill>
          <a:latin typeface="Arial" charset="0"/>
        </a:defRPr>
      </a:lvl6pPr>
      <a:lvl7pPr marL="914400" algn="l" rtl="0" eaLnBrk="1" fontAlgn="base" hangingPunct="1">
        <a:spcBef>
          <a:spcPct val="0"/>
        </a:spcBef>
        <a:spcAft>
          <a:spcPct val="0"/>
        </a:spcAft>
        <a:defRPr sz="3600">
          <a:solidFill>
            <a:schemeClr val="bg2"/>
          </a:solidFill>
          <a:latin typeface="Arial" charset="0"/>
        </a:defRPr>
      </a:lvl7pPr>
      <a:lvl8pPr marL="1371600" algn="l" rtl="0" eaLnBrk="1" fontAlgn="base" hangingPunct="1">
        <a:spcBef>
          <a:spcPct val="0"/>
        </a:spcBef>
        <a:spcAft>
          <a:spcPct val="0"/>
        </a:spcAft>
        <a:defRPr sz="3600">
          <a:solidFill>
            <a:schemeClr val="bg2"/>
          </a:solidFill>
          <a:latin typeface="Arial" charset="0"/>
        </a:defRPr>
      </a:lvl8pPr>
      <a:lvl9pPr marL="1828800" algn="l" rtl="0" eaLnBrk="1" fontAlgn="base" hangingPunct="1">
        <a:spcBef>
          <a:spcPct val="0"/>
        </a:spcBef>
        <a:spcAft>
          <a:spcPct val="0"/>
        </a:spcAft>
        <a:defRPr sz="3600">
          <a:solidFill>
            <a:schemeClr val="bg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76200" y="1295400"/>
            <a:ext cx="4552950" cy="3001963"/>
          </a:xfrm>
          <a:noFill/>
        </p:spPr>
        <p:txBody>
          <a:bodyPr/>
          <a:lstStyle/>
          <a:p>
            <a:r>
              <a:rPr lang="en-US" sz="1600" dirty="0">
                <a:solidFill>
                  <a:srgbClr val="002060"/>
                </a:solidFill>
                <a:latin typeface="AngsanaUPC" pitchFamily="18" charset="-34"/>
                <a:cs typeface="AngsanaUPC" pitchFamily="18" charset="-34"/>
              </a:rPr>
              <a:t>STUDY MATERIALS FOR LONG QUESTION AND SHORT </a:t>
            </a:r>
            <a:r>
              <a:rPr lang="en-US" sz="1600" dirty="0" smtClean="0">
                <a:solidFill>
                  <a:srgbClr val="002060"/>
                </a:solidFill>
                <a:latin typeface="AngsanaUPC" pitchFamily="18" charset="-34"/>
                <a:cs typeface="AngsanaUPC" pitchFamily="18" charset="-34"/>
              </a:rPr>
              <a:t>NOTES</a:t>
            </a:r>
            <a:r>
              <a:rPr lang="en-US" sz="1600" dirty="0" smtClean="0"/>
              <a:t/>
            </a:r>
            <a:br>
              <a:rPr lang="en-US" sz="1600" dirty="0" smtClean="0"/>
            </a:br>
            <a:r>
              <a:rPr lang="en-US" sz="1600" dirty="0"/>
              <a:t/>
            </a:r>
            <a:br>
              <a:rPr lang="en-US" sz="1600" dirty="0"/>
            </a:br>
            <a:r>
              <a:rPr lang="en-US" sz="2400" dirty="0" smtClean="0">
                <a:solidFill>
                  <a:srgbClr val="660066"/>
                </a:solidFill>
              </a:rPr>
              <a:t>BASIC PRINCIPLES OF INDIAN FOREIGN POLICY</a:t>
            </a:r>
            <a:endParaRPr lang="uk-UA" sz="2400" dirty="0">
              <a:solidFill>
                <a:srgbClr val="660066"/>
              </a:solidFill>
              <a:latin typeface="Tahoma" charset="0"/>
            </a:endParaRPr>
          </a:p>
        </p:txBody>
      </p:sp>
      <p:sp>
        <p:nvSpPr>
          <p:cNvPr id="34819" name="Rectangle 3"/>
          <p:cNvSpPr>
            <a:spLocks noGrp="1" noChangeArrowheads="1"/>
          </p:cNvSpPr>
          <p:nvPr>
            <p:ph type="subTitle" idx="1"/>
          </p:nvPr>
        </p:nvSpPr>
        <p:spPr>
          <a:xfrm>
            <a:off x="323850" y="4797424"/>
            <a:ext cx="5651500" cy="1450975"/>
          </a:xfrm>
        </p:spPr>
        <p:txBody>
          <a:bodyPr/>
          <a:lstStyle/>
          <a:p>
            <a:pPr>
              <a:lnSpc>
                <a:spcPct val="90000"/>
              </a:lnSpc>
            </a:pPr>
            <a:r>
              <a:rPr lang="en-US" dirty="0">
                <a:solidFill>
                  <a:schemeClr val="bg2">
                    <a:lumMod val="75000"/>
                  </a:schemeClr>
                </a:solidFill>
              </a:rPr>
              <a:t>Dr. </a:t>
            </a:r>
            <a:r>
              <a:rPr lang="en-US" dirty="0" err="1">
                <a:solidFill>
                  <a:schemeClr val="bg2">
                    <a:lumMod val="75000"/>
                  </a:schemeClr>
                </a:solidFill>
              </a:rPr>
              <a:t>Debjani</a:t>
            </a:r>
            <a:r>
              <a:rPr lang="en-US" dirty="0">
                <a:solidFill>
                  <a:schemeClr val="bg2">
                    <a:lumMod val="75000"/>
                  </a:schemeClr>
                </a:solidFill>
              </a:rPr>
              <a:t> </a:t>
            </a:r>
            <a:r>
              <a:rPr lang="en-US" dirty="0" err="1" smtClean="0">
                <a:solidFill>
                  <a:schemeClr val="bg2">
                    <a:lumMod val="75000"/>
                  </a:schemeClr>
                </a:solidFill>
              </a:rPr>
              <a:t>Ghosal</a:t>
            </a:r>
            <a:r>
              <a:rPr lang="en-US" dirty="0" smtClean="0">
                <a:solidFill>
                  <a:schemeClr val="bg2">
                    <a:lumMod val="75000"/>
                  </a:schemeClr>
                </a:solidFill>
              </a:rPr>
              <a:t> </a:t>
            </a:r>
          </a:p>
          <a:p>
            <a:pPr>
              <a:lnSpc>
                <a:spcPct val="90000"/>
              </a:lnSpc>
            </a:pPr>
            <a:r>
              <a:rPr lang="en-US" dirty="0" smtClean="0">
                <a:solidFill>
                  <a:srgbClr val="003300"/>
                </a:solidFill>
              </a:rPr>
              <a:t>Assistant </a:t>
            </a:r>
            <a:r>
              <a:rPr lang="en-US" dirty="0">
                <a:solidFill>
                  <a:srgbClr val="003300"/>
                </a:solidFill>
              </a:rPr>
              <a:t>Professor </a:t>
            </a:r>
            <a:endParaRPr lang="en-US" dirty="0" smtClean="0">
              <a:solidFill>
                <a:srgbClr val="003300"/>
              </a:solidFill>
            </a:endParaRPr>
          </a:p>
          <a:p>
            <a:pPr>
              <a:lnSpc>
                <a:spcPct val="90000"/>
              </a:lnSpc>
            </a:pPr>
            <a:r>
              <a:rPr lang="en-US" dirty="0" smtClean="0">
                <a:solidFill>
                  <a:srgbClr val="003300"/>
                </a:solidFill>
              </a:rPr>
              <a:t>Department of </a:t>
            </a:r>
            <a:r>
              <a:rPr lang="en-US" dirty="0">
                <a:solidFill>
                  <a:srgbClr val="003300"/>
                </a:solidFill>
              </a:rPr>
              <a:t>Political </a:t>
            </a:r>
            <a:r>
              <a:rPr lang="en-US" dirty="0" smtClean="0">
                <a:solidFill>
                  <a:srgbClr val="003300"/>
                </a:solidFill>
              </a:rPr>
              <a:t>Science</a:t>
            </a:r>
          </a:p>
          <a:p>
            <a:pPr>
              <a:lnSpc>
                <a:spcPct val="90000"/>
              </a:lnSpc>
            </a:pPr>
            <a:r>
              <a:rPr lang="en-US" dirty="0" err="1" smtClean="0">
                <a:solidFill>
                  <a:srgbClr val="003300"/>
                </a:solidFill>
              </a:rPr>
              <a:t>Surendranath</a:t>
            </a:r>
            <a:r>
              <a:rPr lang="en-US" dirty="0" smtClean="0">
                <a:solidFill>
                  <a:srgbClr val="003300"/>
                </a:solidFill>
              </a:rPr>
              <a:t> </a:t>
            </a:r>
            <a:r>
              <a:rPr lang="en-US" dirty="0">
                <a:solidFill>
                  <a:srgbClr val="003300"/>
                </a:solidFill>
              </a:rPr>
              <a:t>College</a:t>
            </a:r>
            <a:endParaRPr lang="uk-UA" dirty="0">
              <a:solidFill>
                <a:srgbClr val="003300"/>
              </a:solidFill>
            </a:endParaRPr>
          </a:p>
        </p:txBody>
      </p:sp>
      <p:sp>
        <p:nvSpPr>
          <p:cNvPr id="2" name="TextBox 1"/>
          <p:cNvSpPr txBox="1"/>
          <p:nvPr/>
        </p:nvSpPr>
        <p:spPr>
          <a:xfrm>
            <a:off x="6781800" y="6336268"/>
            <a:ext cx="2209800" cy="369332"/>
          </a:xfrm>
          <a:prstGeom prst="rect">
            <a:avLst/>
          </a:prstGeom>
          <a:noFill/>
        </p:spPr>
        <p:txBody>
          <a:bodyPr wrap="square" rtlCol="0">
            <a:spAutoFit/>
          </a:bodyPr>
          <a:lstStyle/>
          <a:p>
            <a:r>
              <a:rPr lang="en-US" dirty="0" smtClean="0"/>
              <a:t>powered template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260350"/>
            <a:ext cx="8304213" cy="649288"/>
          </a:xfrm>
        </p:spPr>
        <p:txBody>
          <a:bodyPr/>
          <a:lstStyle/>
          <a:p>
            <a:r>
              <a:rPr lang="en-US" sz="2400" b="1" dirty="0" smtClean="0">
                <a:solidFill>
                  <a:schemeClr val="bg2">
                    <a:lumMod val="50000"/>
                  </a:schemeClr>
                </a:solidFill>
                <a:latin typeface="Tahoma" charset="0"/>
              </a:rPr>
              <a:t>DEFINITIONS OF FOREIGN POLICY</a:t>
            </a:r>
            <a:endParaRPr lang="uk-UA" sz="2400" b="1" dirty="0">
              <a:solidFill>
                <a:schemeClr val="bg2">
                  <a:lumMod val="50000"/>
                </a:schemeClr>
              </a:solidFill>
              <a:latin typeface="Tahoma" charset="0"/>
            </a:endParaRPr>
          </a:p>
        </p:txBody>
      </p:sp>
      <p:sp>
        <p:nvSpPr>
          <p:cNvPr id="36867" name="Rectangle 3"/>
          <p:cNvSpPr>
            <a:spLocks noGrp="1" noChangeArrowheads="1"/>
          </p:cNvSpPr>
          <p:nvPr>
            <p:ph type="body" idx="1"/>
          </p:nvPr>
        </p:nvSpPr>
        <p:spPr>
          <a:xfrm>
            <a:off x="838200" y="1776413"/>
            <a:ext cx="7696200" cy="4319587"/>
          </a:xfrm>
        </p:spPr>
        <p:txBody>
          <a:bodyPr/>
          <a:lstStyle/>
          <a:p>
            <a:pPr lvl="0"/>
            <a:r>
              <a:rPr lang="en-US" dirty="0">
                <a:latin typeface="Times New Roman" pitchFamily="18" charset="0"/>
                <a:cs typeface="Times New Roman" pitchFamily="18" charset="0"/>
              </a:rPr>
              <a:t>According to </a:t>
            </a:r>
            <a:r>
              <a:rPr lang="en-US" b="1" dirty="0">
                <a:latin typeface="Times New Roman" pitchFamily="18" charset="0"/>
                <a:cs typeface="Times New Roman" pitchFamily="18" charset="0"/>
              </a:rPr>
              <a:t>George </a:t>
            </a:r>
            <a:r>
              <a:rPr lang="en-US" b="1" dirty="0" err="1">
                <a:latin typeface="Times New Roman" pitchFamily="18" charset="0"/>
                <a:cs typeface="Times New Roman" pitchFamily="18" charset="0"/>
              </a:rPr>
              <a:t>Modelski</a:t>
            </a:r>
            <a:r>
              <a:rPr lang="en-US" dirty="0">
                <a:latin typeface="Times New Roman" pitchFamily="18" charset="0"/>
                <a:cs typeface="Times New Roman" pitchFamily="18" charset="0"/>
              </a:rPr>
              <a:t>, “Foreign policy is the system of activities evolved by communities for changing the </a:t>
            </a:r>
            <a:r>
              <a:rPr lang="en-US" dirty="0" err="1">
                <a:latin typeface="Times New Roman" pitchFamily="18" charset="0"/>
                <a:cs typeface="Times New Roman" pitchFamily="18" charset="0"/>
              </a:rPr>
              <a:t>behaviour</a:t>
            </a:r>
            <a:r>
              <a:rPr lang="en-US" dirty="0">
                <a:latin typeface="Times New Roman" pitchFamily="18" charset="0"/>
                <a:cs typeface="Times New Roman" pitchFamily="18" charset="0"/>
              </a:rPr>
              <a:t> of the states and for adjusting their own activities to the international environment.”</a:t>
            </a:r>
          </a:p>
          <a:p>
            <a:pPr lvl="0"/>
            <a:r>
              <a:rPr lang="en-US" b="1" dirty="0">
                <a:latin typeface="Times New Roman" pitchFamily="18" charset="0"/>
                <a:cs typeface="Times New Roman" pitchFamily="18" charset="0"/>
              </a:rPr>
              <a:t>According to </a:t>
            </a:r>
            <a:r>
              <a:rPr lang="en-US" b="1" dirty="0" err="1">
                <a:latin typeface="Times New Roman" pitchFamily="18" charset="0"/>
                <a:cs typeface="Times New Roman" pitchFamily="18" charset="0"/>
              </a:rPr>
              <a:t>Ruthna</a:t>
            </a:r>
            <a:r>
              <a:rPr lang="en-US" b="1" dirty="0">
                <a:latin typeface="Times New Roman" pitchFamily="18" charset="0"/>
                <a:cs typeface="Times New Roman" pitchFamily="18" charset="0"/>
              </a:rPr>
              <a:t> Swami</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“Foreign Policy now is the bundle of principles and practices that regulate the intercourse of a state with other states.”</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According to Hartman</a:t>
            </a:r>
            <a:r>
              <a:rPr lang="en-US" i="1" dirty="0">
                <a:latin typeface="Times New Roman" pitchFamily="18" charset="0"/>
                <a:cs typeface="Times New Roman" pitchFamily="18" charset="0"/>
              </a:rPr>
              <a:t>, “ The Foreign is systematic statement of	deliberately selected national interests</a:t>
            </a:r>
            <a:r>
              <a:rPr lang="en-US" sz="2000" i="1" dirty="0">
                <a:solidFill>
                  <a:schemeClr val="tx1"/>
                </a:solidFill>
                <a:latin typeface="+mn-lt"/>
                <a:ea typeface="+mn-ea"/>
                <a:cs typeface="+mn-cs"/>
              </a:rPr>
              <a:t>.”</a:t>
            </a:r>
            <a:endParaRPr lang="en-US" sz="2000" dirty="0">
              <a:solidFill>
                <a:schemeClr val="tx1"/>
              </a:solidFill>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752600" y="117475"/>
            <a:ext cx="7391399" cy="719138"/>
          </a:xfrm>
        </p:spPr>
        <p:txBody>
          <a:bodyPr/>
          <a:lstStyle/>
          <a:p>
            <a:r>
              <a:rPr lang="en-US" sz="2400" b="1" dirty="0" smtClean="0">
                <a:solidFill>
                  <a:schemeClr val="bg2">
                    <a:lumMod val="75000"/>
                  </a:schemeClr>
                </a:solidFill>
              </a:rPr>
              <a:t>DETERMINATIONS OF INDIAN FOREIGN POLICY</a:t>
            </a:r>
            <a:endParaRPr lang="en-US" sz="2400" b="1" dirty="0">
              <a:solidFill>
                <a:schemeClr val="bg2">
                  <a:lumMod val="75000"/>
                </a:schemeClr>
              </a:solidFill>
            </a:endParaRPr>
          </a:p>
        </p:txBody>
      </p:sp>
      <p:sp>
        <p:nvSpPr>
          <p:cNvPr id="277507" name="Rectangle 3"/>
          <p:cNvSpPr>
            <a:spLocks noGrp="1" noChangeArrowheads="1"/>
          </p:cNvSpPr>
          <p:nvPr>
            <p:ph type="body" idx="1"/>
          </p:nvPr>
        </p:nvSpPr>
        <p:spPr>
          <a:xfrm>
            <a:off x="1908175" y="990600"/>
            <a:ext cx="6911975" cy="5943600"/>
          </a:xfrm>
        </p:spPr>
        <p:txBody>
          <a:bodyPr/>
          <a:lstStyle/>
          <a:p>
            <a:r>
              <a:rPr lang="en-US" sz="1800" dirty="0" smtClean="0">
                <a:latin typeface="Times New Roman" pitchFamily="18" charset="0"/>
                <a:cs typeface="Times New Roman" pitchFamily="18" charset="0"/>
              </a:rPr>
              <a:t>1. </a:t>
            </a:r>
            <a:r>
              <a:rPr lang="en-US" sz="1800" b="1" dirty="0" smtClean="0">
                <a:latin typeface="Times New Roman" pitchFamily="18" charset="0"/>
                <a:cs typeface="Times New Roman" pitchFamily="18" charset="0"/>
              </a:rPr>
              <a:t>GEOGRAPHICAL FACTORS: </a:t>
            </a:r>
            <a:r>
              <a:rPr lang="en-US" sz="1800" dirty="0" smtClean="0">
                <a:latin typeface="Times New Roman" pitchFamily="18" charset="0"/>
                <a:cs typeface="Times New Roman" pitchFamily="18" charset="0"/>
              </a:rPr>
              <a:t>It includes the size, location,</a:t>
            </a:r>
          </a:p>
          <a:p>
            <a:pPr marL="0" indent="0">
              <a:buNone/>
            </a:pPr>
            <a:r>
              <a:rPr lang="en-US" sz="1800" dirty="0" smtClean="0">
                <a:latin typeface="Times New Roman" pitchFamily="18" charset="0"/>
                <a:cs typeface="Times New Roman" pitchFamily="18" charset="0"/>
              </a:rPr>
              <a:t>       natural resources, population, etc. of the country.</a:t>
            </a:r>
          </a:p>
          <a:p>
            <a:pPr marL="0" indent="0">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2. </a:t>
            </a:r>
            <a:r>
              <a:rPr lang="en-US" sz="1800" b="1" dirty="0" smtClean="0">
                <a:latin typeface="Times New Roman" pitchFamily="18" charset="0"/>
                <a:cs typeface="Times New Roman" pitchFamily="18" charset="0"/>
              </a:rPr>
              <a:t>HISTORICAL FACTORS: </a:t>
            </a:r>
            <a:r>
              <a:rPr lang="en-US" sz="1800" dirty="0" smtClean="0">
                <a:latin typeface="Times New Roman" pitchFamily="18" charset="0"/>
                <a:cs typeface="Times New Roman" pitchFamily="18" charset="0"/>
              </a:rPr>
              <a:t>The historical background of India and its traditional have also affected its foreign policy.</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3. </a:t>
            </a:r>
            <a:r>
              <a:rPr lang="en-US" sz="1800" b="1" dirty="0" smtClean="0">
                <a:latin typeface="Times New Roman" pitchFamily="18" charset="0"/>
                <a:cs typeface="Times New Roman" pitchFamily="18" charset="0"/>
              </a:rPr>
              <a:t>ECONOMIC FACTORS: </a:t>
            </a:r>
            <a:r>
              <a:rPr lang="en-US" sz="1800" dirty="0" smtClean="0">
                <a:latin typeface="Times New Roman" pitchFamily="18" charset="0"/>
                <a:cs typeface="Times New Roman" pitchFamily="18" charset="0"/>
              </a:rPr>
              <a:t>There was a great deficiency of food –stuff in the country and the prices were soaring high rapidly, Unemployment and	poverty reigned supreme in the country, so there was the necessity of foreign assistance to solve these problems.</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4. </a:t>
            </a:r>
            <a:r>
              <a:rPr lang="en-US" sz="1800" b="1" dirty="0" smtClean="0">
                <a:latin typeface="Times New Roman" pitchFamily="18" charset="0"/>
                <a:cs typeface="Times New Roman" pitchFamily="18" charset="0"/>
              </a:rPr>
              <a:t>IDEOLOGICAL FACTORS: </a:t>
            </a:r>
            <a:r>
              <a:rPr lang="en-US" sz="1800" dirty="0" smtClean="0">
                <a:latin typeface="Times New Roman" pitchFamily="18" charset="0"/>
                <a:cs typeface="Times New Roman" pitchFamily="18" charset="0"/>
              </a:rPr>
              <a:t>The impact of western Liberalism, Socialism and </a:t>
            </a:r>
            <a:r>
              <a:rPr lang="en-US" sz="1800" dirty="0" err="1" smtClean="0">
                <a:latin typeface="Times New Roman" pitchFamily="18" charset="0"/>
                <a:cs typeface="Times New Roman" pitchFamily="18" charset="0"/>
              </a:rPr>
              <a:t>Gandhism</a:t>
            </a:r>
            <a:r>
              <a:rPr lang="en-US" sz="1800" dirty="0" smtClean="0">
                <a:latin typeface="Times New Roman" pitchFamily="18" charset="0"/>
                <a:cs typeface="Times New Roman" pitchFamily="18" charset="0"/>
              </a:rPr>
              <a:t> is clearly visible on India’s Foreign Policy.</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5. </a:t>
            </a:r>
            <a:r>
              <a:rPr lang="en-US" sz="1800" b="1" dirty="0" smtClean="0">
                <a:latin typeface="Times New Roman" pitchFamily="18" charset="0"/>
                <a:cs typeface="Times New Roman" pitchFamily="18" charset="0"/>
              </a:rPr>
              <a:t>NATIONAL INTERESTS: </a:t>
            </a:r>
            <a:r>
              <a:rPr lang="en-US" sz="1800" dirty="0" smtClean="0">
                <a:latin typeface="Times New Roman" pitchFamily="18" charset="0"/>
                <a:cs typeface="Times New Roman" pitchFamily="18" charset="0"/>
              </a:rPr>
              <a:t>Every nation keeps-in-view its national interests while framing its foreign policy because the main aim of policy is promotion of national interests.</a:t>
            </a:r>
          </a:p>
          <a:p>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752600" y="117475"/>
            <a:ext cx="7391399" cy="719138"/>
          </a:xfrm>
        </p:spPr>
        <p:txBody>
          <a:bodyPr/>
          <a:lstStyle/>
          <a:p>
            <a:r>
              <a:rPr lang="en-US" sz="2400" b="1" dirty="0" smtClean="0">
                <a:solidFill>
                  <a:schemeClr val="bg2">
                    <a:lumMod val="75000"/>
                  </a:schemeClr>
                </a:solidFill>
              </a:rPr>
              <a:t>DETERMINATIONS OF INDIAN FOREIGN POLICY</a:t>
            </a:r>
            <a:endParaRPr lang="en-US" sz="2400" b="1" dirty="0">
              <a:solidFill>
                <a:schemeClr val="bg2">
                  <a:lumMod val="75000"/>
                </a:schemeClr>
              </a:solidFill>
            </a:endParaRPr>
          </a:p>
        </p:txBody>
      </p:sp>
      <p:sp>
        <p:nvSpPr>
          <p:cNvPr id="277507" name="Rectangle 3"/>
          <p:cNvSpPr>
            <a:spLocks noGrp="1" noChangeArrowheads="1"/>
          </p:cNvSpPr>
          <p:nvPr>
            <p:ph type="body" idx="1"/>
          </p:nvPr>
        </p:nvSpPr>
        <p:spPr>
          <a:xfrm>
            <a:off x="1908175" y="914400"/>
            <a:ext cx="6911975" cy="5791200"/>
          </a:xfrm>
        </p:spPr>
        <p:txBody>
          <a:bodyPr/>
          <a:lstStyle/>
          <a:p>
            <a:pPr lvl="0"/>
            <a:r>
              <a:rPr lang="en-US" sz="1800" dirty="0">
                <a:solidFill>
                  <a:schemeClr val="tx1"/>
                </a:solidFill>
                <a:latin typeface="Times New Roman" pitchFamily="18" charset="0"/>
                <a:cs typeface="Times New Roman" pitchFamily="18" charset="0"/>
              </a:rPr>
              <a:t>6</a:t>
            </a:r>
            <a:r>
              <a:rPr lang="en-US" sz="1800" dirty="0" smtClean="0">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PERSONAL </a:t>
            </a:r>
            <a:r>
              <a:rPr lang="en-US" sz="1800" b="1" dirty="0">
                <a:solidFill>
                  <a:schemeClr val="tx1"/>
                </a:solidFill>
                <a:latin typeface="Times New Roman" pitchFamily="18" charset="0"/>
                <a:cs typeface="Times New Roman" pitchFamily="18" charset="0"/>
              </a:rPr>
              <a:t>FACTORS: </a:t>
            </a:r>
            <a:r>
              <a:rPr lang="en-US" sz="1800" dirty="0">
                <a:solidFill>
                  <a:schemeClr val="tx1"/>
                </a:solidFill>
                <a:latin typeface="Times New Roman" pitchFamily="18" charset="0"/>
                <a:cs typeface="Times New Roman" pitchFamily="18" charset="0"/>
              </a:rPr>
              <a:t>India’s foreign Policy is also</a:t>
            </a:r>
          </a:p>
          <a:p>
            <a:pPr marL="0" indent="0">
              <a:buNone/>
            </a:pPr>
            <a:r>
              <a:rPr lang="en-US" sz="1800" dirty="0" smtClean="0">
                <a:solidFill>
                  <a:schemeClr val="tx1"/>
                </a:solidFill>
                <a:latin typeface="Times New Roman" pitchFamily="18" charset="0"/>
                <a:cs typeface="Times New Roman" pitchFamily="18" charset="0"/>
              </a:rPr>
              <a:t>      influenced </a:t>
            </a:r>
            <a:r>
              <a:rPr lang="en-US" sz="1800" dirty="0">
                <a:solidFill>
                  <a:schemeClr val="tx1"/>
                </a:solidFill>
                <a:latin typeface="Times New Roman" pitchFamily="18" charset="0"/>
                <a:cs typeface="Times New Roman" pitchFamily="18" charset="0"/>
              </a:rPr>
              <a:t>by the big personalities of India.</a:t>
            </a:r>
          </a:p>
          <a:p>
            <a:pPr marL="0" indent="0">
              <a:buNone/>
            </a:pPr>
            <a:r>
              <a:rPr lang="en-US" sz="1800" dirty="0">
                <a:solidFill>
                  <a:schemeClr val="tx1"/>
                </a:solidFill>
                <a:latin typeface="Times New Roman" pitchFamily="18" charset="0"/>
                <a:cs typeface="Times New Roman" pitchFamily="18" charset="0"/>
              </a:rPr>
              <a:t> </a:t>
            </a:r>
          </a:p>
          <a:p>
            <a:pPr lvl="0"/>
            <a:r>
              <a:rPr lang="en-US" sz="1800" dirty="0">
                <a:solidFill>
                  <a:schemeClr val="tx1"/>
                </a:solidFill>
                <a:latin typeface="Times New Roman" pitchFamily="18" charset="0"/>
                <a:cs typeface="Times New Roman" pitchFamily="18" charset="0"/>
              </a:rPr>
              <a:t>7. </a:t>
            </a:r>
            <a:r>
              <a:rPr lang="en-US" sz="1800" b="1" dirty="0">
                <a:solidFill>
                  <a:schemeClr val="tx1"/>
                </a:solidFill>
                <a:latin typeface="Times New Roman" pitchFamily="18" charset="0"/>
                <a:cs typeface="Times New Roman" pitchFamily="18" charset="0"/>
              </a:rPr>
              <a:t>SEARCH FOR NATIONAL SECURITY: </a:t>
            </a:r>
            <a:r>
              <a:rPr lang="en-US" sz="1800" dirty="0">
                <a:solidFill>
                  <a:schemeClr val="tx1"/>
                </a:solidFill>
                <a:latin typeface="Times New Roman" pitchFamily="18" charset="0"/>
                <a:cs typeface="Times New Roman" pitchFamily="18" charset="0"/>
              </a:rPr>
              <a:t>The protection of national interests reigns supreme in determining the foreign policy.</a:t>
            </a:r>
          </a:p>
          <a:p>
            <a:pPr lvl="0"/>
            <a:endParaRPr lang="en-US" sz="1800" dirty="0">
              <a:solidFill>
                <a:schemeClr val="tx1"/>
              </a:solidFill>
              <a:latin typeface="Times New Roman" pitchFamily="18" charset="0"/>
              <a:cs typeface="Times New Roman" pitchFamily="18" charset="0"/>
            </a:endParaRPr>
          </a:p>
          <a:p>
            <a:pPr lvl="0"/>
            <a:r>
              <a:rPr lang="en-US" sz="1800" dirty="0">
                <a:solidFill>
                  <a:schemeClr val="tx1"/>
                </a:solidFill>
                <a:latin typeface="Times New Roman" pitchFamily="18" charset="0"/>
                <a:cs typeface="Times New Roman" pitchFamily="18" charset="0"/>
              </a:rPr>
              <a:t>8. </a:t>
            </a:r>
            <a:r>
              <a:rPr lang="en-US" sz="1800" b="1" dirty="0">
                <a:solidFill>
                  <a:schemeClr val="tx1"/>
                </a:solidFill>
                <a:latin typeface="Times New Roman" pitchFamily="18" charset="0"/>
                <a:cs typeface="Times New Roman" pitchFamily="18" charset="0"/>
              </a:rPr>
              <a:t>IDEALS WHICH INSPIRED OUR NATIONAL LEADERS: </a:t>
            </a:r>
            <a:r>
              <a:rPr lang="en-US" sz="1800" dirty="0">
                <a:solidFill>
                  <a:schemeClr val="tx1"/>
                </a:solidFill>
                <a:latin typeface="Times New Roman" pitchFamily="18" charset="0"/>
                <a:cs typeface="Times New Roman" pitchFamily="18" charset="0"/>
              </a:rPr>
              <a:t>The Leaders who led the freedom struggle of India, were the supporters of Liberalism and against racial discrimination. All the Leaders such as Rabindranath Tagore, Mahatma Gandhi, Jawaharlal Nehru, </a:t>
            </a:r>
            <a:r>
              <a:rPr lang="en-US" sz="1800" dirty="0" err="1">
                <a:solidFill>
                  <a:schemeClr val="tx1"/>
                </a:solidFill>
                <a:latin typeface="Times New Roman" pitchFamily="18" charset="0"/>
                <a:cs typeface="Times New Roman" pitchFamily="18" charset="0"/>
              </a:rPr>
              <a:t>Aurobindo</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Ghosh</a:t>
            </a:r>
            <a:r>
              <a:rPr lang="en-US" sz="1800" dirty="0">
                <a:solidFill>
                  <a:schemeClr val="tx1"/>
                </a:solidFill>
                <a:latin typeface="Times New Roman" pitchFamily="18" charset="0"/>
                <a:cs typeface="Times New Roman" pitchFamily="18" charset="0"/>
              </a:rPr>
              <a:t> and C. Rajagopalachari were of the opinion that there can not be any contradiction between national and international interests</a:t>
            </a:r>
            <a:r>
              <a:rPr lang="en-US" sz="1800" dirty="0" smtClean="0">
                <a:solidFill>
                  <a:schemeClr val="tx1"/>
                </a:solidFill>
                <a:latin typeface="Times New Roman" pitchFamily="18" charset="0"/>
                <a:cs typeface="Times New Roman" pitchFamily="18" charset="0"/>
              </a:rPr>
              <a:t>.</a:t>
            </a:r>
          </a:p>
          <a:p>
            <a:pPr lvl="0"/>
            <a:endParaRPr lang="en-US" sz="1800" dirty="0">
              <a:solidFill>
                <a:schemeClr val="tx1"/>
              </a:solidFill>
              <a:latin typeface="Times New Roman" pitchFamily="18" charset="0"/>
              <a:cs typeface="Times New Roman" pitchFamily="18" charset="0"/>
            </a:endParaRPr>
          </a:p>
          <a:p>
            <a:pPr lvl="0"/>
            <a:r>
              <a:rPr lang="en-US" sz="1800" dirty="0">
                <a:solidFill>
                  <a:schemeClr val="tx1"/>
                </a:solidFill>
                <a:latin typeface="Times New Roman" pitchFamily="18" charset="0"/>
                <a:cs typeface="Times New Roman" pitchFamily="18" charset="0"/>
              </a:rPr>
              <a:t>9. </a:t>
            </a:r>
            <a:r>
              <a:rPr lang="en-US" sz="1800" b="1" dirty="0">
                <a:solidFill>
                  <a:schemeClr val="tx1"/>
                </a:solidFill>
                <a:latin typeface="Times New Roman" pitchFamily="18" charset="0"/>
                <a:cs typeface="Times New Roman" pitchFamily="18" charset="0"/>
              </a:rPr>
              <a:t>CONSTITUTIONAL FACTORS: </a:t>
            </a:r>
            <a:r>
              <a:rPr lang="en-US" sz="1800" dirty="0">
                <a:solidFill>
                  <a:schemeClr val="tx1"/>
                </a:solidFill>
                <a:latin typeface="Times New Roman" pitchFamily="18" charset="0"/>
                <a:cs typeface="Times New Roman" pitchFamily="18" charset="0"/>
              </a:rPr>
              <a:t>The determinants of the foreign policy of India have been mentioned in Article-51 of the Part IV of the Constitution.</a:t>
            </a:r>
          </a:p>
          <a:p>
            <a:pPr marL="0" indent="0">
              <a:buNone/>
            </a:pPr>
            <a:r>
              <a:rPr lang="en-US" sz="1800" dirty="0">
                <a:solidFill>
                  <a:schemeClr val="tx1"/>
                </a:solidFill>
                <a:latin typeface="+mn-lt"/>
                <a:ea typeface="+mn-ea"/>
                <a:cs typeface="+mn-cs"/>
              </a:rPr>
              <a:t/>
            </a:r>
            <a:br>
              <a:rPr lang="en-US" sz="1800" dirty="0">
                <a:solidFill>
                  <a:schemeClr val="tx1"/>
                </a:solidFill>
                <a:latin typeface="+mn-lt"/>
                <a:ea typeface="+mn-ea"/>
                <a:cs typeface="+mn-cs"/>
              </a:rPr>
            </a:br>
            <a:endParaRPr lang="en-US" sz="1800" dirty="0"/>
          </a:p>
        </p:txBody>
      </p:sp>
    </p:spTree>
    <p:extLst>
      <p:ext uri="{BB962C8B-B14F-4D97-AF65-F5344CB8AC3E}">
        <p14:creationId xmlns:p14="http://schemas.microsoft.com/office/powerpoint/2010/main" val="321508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52400" y="228600"/>
            <a:ext cx="7391399" cy="719138"/>
          </a:xfrm>
        </p:spPr>
        <p:txBody>
          <a:bodyPr/>
          <a:lstStyle/>
          <a:p>
            <a:r>
              <a:rPr lang="en-US" sz="2400" b="1" dirty="0" smtClean="0">
                <a:solidFill>
                  <a:schemeClr val="bg2">
                    <a:lumMod val="50000"/>
                  </a:schemeClr>
                </a:solidFill>
              </a:rPr>
              <a:t>INTERNATIONAL FACTORS</a:t>
            </a:r>
            <a:endParaRPr lang="en-US" sz="2400" b="1" dirty="0">
              <a:solidFill>
                <a:schemeClr val="bg2">
                  <a:lumMod val="50000"/>
                </a:schemeClr>
              </a:solidFill>
            </a:endParaRPr>
          </a:p>
        </p:txBody>
      </p:sp>
      <p:sp>
        <p:nvSpPr>
          <p:cNvPr id="277507" name="Rectangle 3"/>
          <p:cNvSpPr>
            <a:spLocks noGrp="1" noChangeArrowheads="1"/>
          </p:cNvSpPr>
          <p:nvPr>
            <p:ph type="body" idx="1"/>
          </p:nvPr>
        </p:nvSpPr>
        <p:spPr>
          <a:xfrm>
            <a:off x="381000" y="1524000"/>
            <a:ext cx="8210550" cy="4924425"/>
          </a:xfrm>
        </p:spPr>
        <p:txBody>
          <a:bodyPr/>
          <a:lstStyle/>
          <a:p>
            <a:r>
              <a:rPr lang="en-US" sz="2000" dirty="0" smtClean="0">
                <a:latin typeface="Times New Roman" pitchFamily="18" charset="0"/>
                <a:cs typeface="Times New Roman" pitchFamily="18" charset="0"/>
              </a:rPr>
              <a:t>1. </a:t>
            </a:r>
            <a:r>
              <a:rPr lang="en-US" sz="2000" b="1" dirty="0" smtClean="0">
                <a:latin typeface="Times New Roman" pitchFamily="18" charset="0"/>
                <a:cs typeface="Times New Roman" pitchFamily="18" charset="0"/>
              </a:rPr>
              <a:t>INFLUENCE OF INTERNATIONAL SITUATION: </a:t>
            </a:r>
            <a:r>
              <a:rPr lang="en-US" sz="2000" dirty="0" smtClean="0">
                <a:latin typeface="Times New Roman" pitchFamily="18" charset="0"/>
                <a:cs typeface="Times New Roman" pitchFamily="18" charset="0"/>
              </a:rPr>
              <a:t>No nation can save itself from the affects of international situation. So, the international situation also affects the foreign policy.</a:t>
            </a:r>
          </a:p>
          <a:p>
            <a:r>
              <a:rPr lang="en-US" sz="2000" dirty="0" smtClean="0">
                <a:latin typeface="Times New Roman" pitchFamily="18" charset="0"/>
                <a:cs typeface="Times New Roman" pitchFamily="18" charset="0"/>
              </a:rPr>
              <a:t>2. </a:t>
            </a:r>
            <a:r>
              <a:rPr lang="en-US" sz="2000" b="1" dirty="0" smtClean="0">
                <a:latin typeface="Times New Roman" pitchFamily="18" charset="0"/>
                <a:cs typeface="Times New Roman" pitchFamily="18" charset="0"/>
              </a:rPr>
              <a:t>ESTABLISHMENT OF UNI-POLAR WORLD ORDER: </a:t>
            </a:r>
            <a:r>
              <a:rPr lang="en-US" sz="2000" dirty="0" smtClean="0">
                <a:latin typeface="Times New Roman" pitchFamily="18" charset="0"/>
                <a:cs typeface="Times New Roman" pitchFamily="18" charset="0"/>
              </a:rPr>
              <a:t>The world had become unit-polar and America had established itself as the only super power in the world.</a:t>
            </a:r>
          </a:p>
          <a:p>
            <a:pPr marL="0" indent="0">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Note-</a:t>
            </a:r>
            <a:r>
              <a:rPr lang="en-US" sz="2000" dirty="0" smtClean="0">
                <a:latin typeface="Times New Roman" pitchFamily="18" charset="0"/>
                <a:cs typeface="Times New Roman" pitchFamily="18" charset="0"/>
              </a:rPr>
              <a:t>In 2009, India, joining with Brazil, Russia and China and in 2011          with South Africa BRICS was founded with the purpose to establish just, democratic and multi-polar international order.</a:t>
            </a:r>
          </a:p>
          <a:p>
            <a:r>
              <a:rPr lang="en-US" sz="2000" dirty="0" smtClean="0">
                <a:latin typeface="Times New Roman" pitchFamily="18" charset="0"/>
                <a:cs typeface="Times New Roman" pitchFamily="18" charset="0"/>
              </a:rPr>
              <a:t>3. </a:t>
            </a:r>
            <a:r>
              <a:rPr lang="en-US" sz="2000" b="1" dirty="0" smtClean="0">
                <a:latin typeface="Times New Roman" pitchFamily="18" charset="0"/>
                <a:cs typeface="Times New Roman" pitchFamily="18" charset="0"/>
              </a:rPr>
              <a:t>FRIENDLY RELATIONS WITH NEIGHBORING COUNTRIES: </a:t>
            </a:r>
            <a:r>
              <a:rPr lang="en-US" sz="2000" dirty="0" smtClean="0">
                <a:latin typeface="Times New Roman" pitchFamily="18" charset="0"/>
                <a:cs typeface="Times New Roman" pitchFamily="18" charset="0"/>
              </a:rPr>
              <a:t>For development, India needs peace and it can be established only by having friendly relations with </a:t>
            </a:r>
            <a:r>
              <a:rPr lang="en-US" sz="2000" dirty="0" err="1" smtClean="0">
                <a:latin typeface="Times New Roman" pitchFamily="18" charset="0"/>
                <a:cs typeface="Times New Roman" pitchFamily="18" charset="0"/>
              </a:rPr>
              <a:t>neighbouring</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countries.</a:t>
            </a:r>
          </a:p>
          <a:p>
            <a:endParaRPr lang="en-US" dirty="0"/>
          </a:p>
        </p:txBody>
      </p:sp>
    </p:spTree>
    <p:extLst>
      <p:ext uri="{BB962C8B-B14F-4D97-AF65-F5344CB8AC3E}">
        <p14:creationId xmlns:p14="http://schemas.microsoft.com/office/powerpoint/2010/main" val="300659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52400" y="228600"/>
            <a:ext cx="7391399" cy="719138"/>
          </a:xfrm>
        </p:spPr>
        <p:txBody>
          <a:bodyPr/>
          <a:lstStyle/>
          <a:p>
            <a:r>
              <a:rPr lang="en-US" sz="2400" b="1" dirty="0" smtClean="0">
                <a:solidFill>
                  <a:schemeClr val="bg2">
                    <a:lumMod val="50000"/>
                  </a:schemeClr>
                </a:solidFill>
              </a:rPr>
              <a:t>INTERNATIONAL FACTORS</a:t>
            </a:r>
            <a:endParaRPr lang="en-US" sz="2400" b="1" dirty="0">
              <a:solidFill>
                <a:schemeClr val="bg2">
                  <a:lumMod val="50000"/>
                </a:schemeClr>
              </a:solidFill>
            </a:endParaRPr>
          </a:p>
        </p:txBody>
      </p:sp>
      <p:sp>
        <p:nvSpPr>
          <p:cNvPr id="277507" name="Rectangle 3"/>
          <p:cNvSpPr>
            <a:spLocks noGrp="1" noChangeArrowheads="1"/>
          </p:cNvSpPr>
          <p:nvPr>
            <p:ph type="body" idx="1"/>
          </p:nvPr>
        </p:nvSpPr>
        <p:spPr>
          <a:xfrm>
            <a:off x="381000" y="1524000"/>
            <a:ext cx="8210550" cy="4924425"/>
          </a:xfrm>
        </p:spPr>
        <p:txBody>
          <a:bodyPr/>
          <a:lstStyle/>
          <a:p>
            <a:pPr lvl="0"/>
            <a:r>
              <a:rPr lang="en-US" sz="2000" dirty="0" smtClean="0">
                <a:solidFill>
                  <a:schemeClr val="tx1"/>
                </a:solidFill>
                <a:latin typeface="+mn-lt"/>
                <a:ea typeface="+mn-ea"/>
                <a:cs typeface="+mn-cs"/>
              </a:rPr>
              <a:t>4. </a:t>
            </a:r>
            <a:r>
              <a:rPr lang="en-US" sz="2000" b="1" dirty="0" smtClean="0">
                <a:solidFill>
                  <a:schemeClr val="tx1"/>
                </a:solidFill>
                <a:latin typeface="+mn-lt"/>
                <a:ea typeface="+mn-ea"/>
                <a:cs typeface="+mn-cs"/>
              </a:rPr>
              <a:t>RELATIONS </a:t>
            </a:r>
            <a:r>
              <a:rPr lang="en-US" sz="2000" b="1" dirty="0">
                <a:solidFill>
                  <a:schemeClr val="tx1"/>
                </a:solidFill>
                <a:latin typeface="+mn-lt"/>
                <a:ea typeface="+mn-ea"/>
                <a:cs typeface="+mn-cs"/>
              </a:rPr>
              <a:t>WITH COMMONWEALTH OF NATIONS-</a:t>
            </a:r>
          </a:p>
          <a:p>
            <a:pPr marL="0" indent="0">
              <a:buNone/>
            </a:pPr>
            <a:r>
              <a:rPr lang="en-US" sz="2000" dirty="0" smtClean="0">
                <a:solidFill>
                  <a:schemeClr val="tx1"/>
                </a:solidFill>
                <a:latin typeface="+mn-lt"/>
                <a:ea typeface="+mn-ea"/>
                <a:cs typeface="+mn-cs"/>
              </a:rPr>
              <a:t>     After </a:t>
            </a:r>
            <a:r>
              <a:rPr lang="en-US" sz="2000" dirty="0">
                <a:solidFill>
                  <a:schemeClr val="tx1"/>
                </a:solidFill>
                <a:latin typeface="+mn-lt"/>
                <a:ea typeface="+mn-ea"/>
                <a:cs typeface="+mn-cs"/>
              </a:rPr>
              <a:t>independence India decided to remain with Commonwealth.</a:t>
            </a:r>
          </a:p>
          <a:p>
            <a:pPr marL="0" indent="0">
              <a:buNone/>
            </a:pPr>
            <a:r>
              <a:rPr lang="en-US" sz="2000" dirty="0">
                <a:solidFill>
                  <a:schemeClr val="tx1"/>
                </a:solidFill>
                <a:latin typeface="+mn-lt"/>
                <a:ea typeface="+mn-ea"/>
                <a:cs typeface="+mn-cs"/>
              </a:rPr>
              <a:t> </a:t>
            </a:r>
          </a:p>
          <a:p>
            <a:pPr lvl="0"/>
            <a:r>
              <a:rPr lang="en-US" sz="2000" dirty="0" smtClean="0">
                <a:solidFill>
                  <a:schemeClr val="tx1"/>
                </a:solidFill>
                <a:latin typeface="+mn-lt"/>
                <a:ea typeface="+mn-ea"/>
                <a:cs typeface="+mn-cs"/>
              </a:rPr>
              <a:t>5. </a:t>
            </a:r>
            <a:r>
              <a:rPr lang="en-US" sz="2000" b="1" dirty="0" smtClean="0">
                <a:solidFill>
                  <a:schemeClr val="tx1"/>
                </a:solidFill>
                <a:latin typeface="+mn-lt"/>
                <a:ea typeface="+mn-ea"/>
                <a:cs typeface="+mn-cs"/>
              </a:rPr>
              <a:t>FAITH </a:t>
            </a:r>
            <a:r>
              <a:rPr lang="en-US" sz="2000" b="1" dirty="0">
                <a:solidFill>
                  <a:schemeClr val="tx1"/>
                </a:solidFill>
                <a:latin typeface="+mn-lt"/>
                <a:ea typeface="+mn-ea"/>
                <a:cs typeface="+mn-cs"/>
              </a:rPr>
              <a:t>IN UNITED NATIONS- </a:t>
            </a:r>
            <a:r>
              <a:rPr lang="en-US" sz="2000" dirty="0">
                <a:solidFill>
                  <a:schemeClr val="tx1"/>
                </a:solidFill>
                <a:latin typeface="+mn-lt"/>
                <a:ea typeface="+mn-ea"/>
                <a:cs typeface="+mn-cs"/>
              </a:rPr>
              <a:t>India is one of the founder member of the United Nations and has firms faith in the purposes and principles of the United Nations</a:t>
            </a:r>
            <a:r>
              <a:rPr lang="en-US" sz="2000" dirty="0" smtClean="0">
                <a:solidFill>
                  <a:schemeClr val="tx1"/>
                </a:solidFill>
                <a:latin typeface="+mn-lt"/>
                <a:ea typeface="+mn-ea"/>
                <a:cs typeface="+mn-cs"/>
              </a:rPr>
              <a:t>.</a:t>
            </a:r>
          </a:p>
          <a:p>
            <a:pPr lvl="0"/>
            <a:endParaRPr lang="en-US" sz="2000" dirty="0">
              <a:solidFill>
                <a:schemeClr val="tx1"/>
              </a:solidFill>
              <a:latin typeface="+mn-lt"/>
              <a:ea typeface="+mn-ea"/>
              <a:cs typeface="+mn-cs"/>
            </a:endParaRPr>
          </a:p>
          <a:p>
            <a:pPr lvl="0"/>
            <a:r>
              <a:rPr lang="en-US" sz="2000" dirty="0" smtClean="0">
                <a:solidFill>
                  <a:schemeClr val="tx1"/>
                </a:solidFill>
                <a:latin typeface="+mn-lt"/>
                <a:ea typeface="+mn-ea"/>
                <a:cs typeface="+mn-cs"/>
              </a:rPr>
              <a:t>6. </a:t>
            </a:r>
            <a:r>
              <a:rPr lang="en-US" sz="2000" b="1" dirty="0" smtClean="0">
                <a:solidFill>
                  <a:schemeClr val="tx1"/>
                </a:solidFill>
                <a:latin typeface="+mn-lt"/>
                <a:ea typeface="+mn-ea"/>
                <a:cs typeface="+mn-cs"/>
              </a:rPr>
              <a:t>EMERGING </a:t>
            </a:r>
            <a:r>
              <a:rPr lang="en-US" sz="2000" b="1" dirty="0">
                <a:solidFill>
                  <a:schemeClr val="tx1"/>
                </a:solidFill>
                <a:latin typeface="+mn-lt"/>
                <a:ea typeface="+mn-ea"/>
                <a:cs typeface="+mn-cs"/>
              </a:rPr>
              <a:t>WORLD OF AFRO-ASIAN COUNTRIES-</a:t>
            </a:r>
            <a:endParaRPr lang="en-US" sz="2000" dirty="0">
              <a:solidFill>
                <a:schemeClr val="tx1"/>
              </a:solidFill>
              <a:latin typeface="+mn-lt"/>
              <a:ea typeface="+mn-ea"/>
              <a:cs typeface="+mn-cs"/>
            </a:endParaRPr>
          </a:p>
          <a:p>
            <a:pPr marL="0" indent="0">
              <a:buNone/>
            </a:pPr>
            <a:r>
              <a:rPr lang="en-US" sz="2000" dirty="0" smtClean="0">
                <a:solidFill>
                  <a:schemeClr val="tx1"/>
                </a:solidFill>
                <a:latin typeface="+mn-lt"/>
                <a:ea typeface="+mn-ea"/>
                <a:cs typeface="+mn-cs"/>
              </a:rPr>
              <a:t>     Most </a:t>
            </a:r>
            <a:r>
              <a:rPr lang="en-US" sz="2000" dirty="0">
                <a:solidFill>
                  <a:schemeClr val="tx1"/>
                </a:solidFill>
                <a:latin typeface="+mn-lt"/>
                <a:ea typeface="+mn-ea"/>
                <a:cs typeface="+mn-cs"/>
              </a:rPr>
              <a:t>of the AFRO-ASIAN </a:t>
            </a:r>
            <a:r>
              <a:rPr lang="en-US" sz="2000" dirty="0" smtClean="0">
                <a:solidFill>
                  <a:schemeClr val="tx1"/>
                </a:solidFill>
                <a:latin typeface="+mn-lt"/>
                <a:ea typeface="+mn-ea"/>
                <a:cs typeface="+mn-cs"/>
              </a:rPr>
              <a:t>countries were </a:t>
            </a:r>
            <a:r>
              <a:rPr lang="en-US" sz="2000" dirty="0">
                <a:solidFill>
                  <a:schemeClr val="tx1"/>
                </a:solidFill>
                <a:latin typeface="+mn-lt"/>
                <a:ea typeface="+mn-ea"/>
                <a:cs typeface="+mn-cs"/>
              </a:rPr>
              <a:t>victim of long British Colonialism. India was also one of them. Therefore, India keeps attitude of co-operation and mutual relations with these countries. India is also committed to provide all types of assistance.</a:t>
            </a:r>
          </a:p>
        </p:txBody>
      </p:sp>
    </p:spTree>
    <p:extLst>
      <p:ext uri="{BB962C8B-B14F-4D97-AF65-F5344CB8AC3E}">
        <p14:creationId xmlns:p14="http://schemas.microsoft.com/office/powerpoint/2010/main" val="6178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752600" y="117475"/>
            <a:ext cx="7391399" cy="719138"/>
          </a:xfrm>
        </p:spPr>
        <p:txBody>
          <a:bodyPr/>
          <a:lstStyle/>
          <a:p>
            <a:r>
              <a:rPr lang="en-US" sz="2200" b="1" dirty="0" smtClean="0">
                <a:solidFill>
                  <a:schemeClr val="bg2">
                    <a:lumMod val="75000"/>
                  </a:schemeClr>
                </a:solidFill>
              </a:rPr>
              <a:t>BASIC PRINCIPLES OF INDIAN’S FOREIGN POLICY</a:t>
            </a:r>
            <a:endParaRPr lang="en-US" sz="2200" b="1" dirty="0">
              <a:solidFill>
                <a:schemeClr val="bg2">
                  <a:lumMod val="75000"/>
                </a:schemeClr>
              </a:solidFill>
            </a:endParaRPr>
          </a:p>
        </p:txBody>
      </p:sp>
      <p:sp>
        <p:nvSpPr>
          <p:cNvPr id="277507" name="Rectangle 3"/>
          <p:cNvSpPr>
            <a:spLocks noGrp="1" noChangeArrowheads="1"/>
          </p:cNvSpPr>
          <p:nvPr>
            <p:ph type="body" idx="1"/>
          </p:nvPr>
        </p:nvSpPr>
        <p:spPr>
          <a:xfrm>
            <a:off x="1908175" y="1143000"/>
            <a:ext cx="6911975" cy="5410200"/>
          </a:xfrm>
        </p:spPr>
        <p:txBody>
          <a:bodyPr/>
          <a:lstStyle/>
          <a:p>
            <a:pPr lvl="1"/>
            <a:r>
              <a:rPr lang="en-US" sz="2000" dirty="0">
                <a:latin typeface="Times New Roman" pitchFamily="18" charset="0"/>
                <a:cs typeface="Times New Roman" pitchFamily="18" charset="0"/>
              </a:rPr>
              <a:t>Non-Alignment</a:t>
            </a:r>
          </a:p>
          <a:p>
            <a:pPr lvl="1"/>
            <a:r>
              <a:rPr lang="en-US" sz="2000" dirty="0">
                <a:latin typeface="Times New Roman" pitchFamily="18" charset="0"/>
                <a:cs typeface="Times New Roman" pitchFamily="18" charset="0"/>
              </a:rPr>
              <a:t>Policy of Non-Alignment is not the policy of </a:t>
            </a:r>
            <a:r>
              <a:rPr lang="en-US" sz="2000" dirty="0" smtClean="0">
                <a:latin typeface="Times New Roman" pitchFamily="18" charset="0"/>
                <a:cs typeface="Times New Roman" pitchFamily="18" charset="0"/>
              </a:rPr>
              <a:t>Passive</a:t>
            </a:r>
          </a:p>
          <a:p>
            <a:pPr lvl="1"/>
            <a:r>
              <a:rPr lang="en-US" sz="2000" dirty="0" smtClean="0">
                <a:latin typeface="Times New Roman" pitchFamily="18" charset="0"/>
                <a:cs typeface="Times New Roman" pitchFamily="18" charset="0"/>
              </a:rPr>
              <a:t>Neutrality</a:t>
            </a:r>
            <a:endParaRPr lang="en-US" sz="2000" dirty="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Faith </a:t>
            </a:r>
            <a:r>
              <a:rPr lang="en-US" sz="2000" dirty="0">
                <a:latin typeface="Times New Roman" pitchFamily="18" charset="0"/>
                <a:cs typeface="Times New Roman" pitchFamily="18" charset="0"/>
              </a:rPr>
              <a:t>in International Co-operation</a:t>
            </a:r>
          </a:p>
          <a:p>
            <a:pPr lvl="1"/>
            <a:r>
              <a:rPr lang="en-US" sz="2000" dirty="0">
                <a:latin typeface="Times New Roman" pitchFamily="18" charset="0"/>
                <a:cs typeface="Times New Roman" pitchFamily="18" charset="0"/>
              </a:rPr>
              <a:t>Development of relations with the countries of East</a:t>
            </a:r>
          </a:p>
          <a:p>
            <a:pPr lvl="1"/>
            <a:r>
              <a:rPr lang="en-US" sz="2000" dirty="0">
                <a:latin typeface="Times New Roman" pitchFamily="18" charset="0"/>
                <a:cs typeface="Times New Roman" pitchFamily="18" charset="0"/>
              </a:rPr>
              <a:t>Faith in United Nations</a:t>
            </a:r>
          </a:p>
          <a:p>
            <a:pPr lvl="1"/>
            <a:r>
              <a:rPr lang="en-US" sz="2000" dirty="0">
                <a:latin typeface="Times New Roman" pitchFamily="18" charset="0"/>
                <a:cs typeface="Times New Roman" pitchFamily="18" charset="0"/>
              </a:rPr>
              <a:t>Help in the freedom of slave Countries</a:t>
            </a:r>
          </a:p>
          <a:p>
            <a:pPr lvl="1"/>
            <a:r>
              <a:rPr lang="en-US" sz="2000" dirty="0">
                <a:latin typeface="Times New Roman" pitchFamily="18" charset="0"/>
                <a:cs typeface="Times New Roman" pitchFamily="18" charset="0"/>
              </a:rPr>
              <a:t>Opposition to military </a:t>
            </a:r>
            <a:r>
              <a:rPr lang="en-US" sz="2000" dirty="0" smtClean="0">
                <a:latin typeface="Times New Roman" pitchFamily="18" charset="0"/>
                <a:cs typeface="Times New Roman" pitchFamily="18" charset="0"/>
              </a:rPr>
              <a:t>Alliances</a:t>
            </a:r>
          </a:p>
          <a:p>
            <a:pPr lvl="1"/>
            <a:r>
              <a:rPr lang="en-US" sz="2000" dirty="0">
                <a:latin typeface="Times New Roman" pitchFamily="18" charset="0"/>
                <a:cs typeface="Times New Roman" pitchFamily="18" charset="0"/>
              </a:rPr>
              <a:t>Faith in </a:t>
            </a:r>
            <a:r>
              <a:rPr lang="en-US" sz="2000" dirty="0" err="1">
                <a:latin typeface="Times New Roman" pitchFamily="18" charset="0"/>
                <a:cs typeface="Times New Roman" pitchFamily="18" charset="0"/>
              </a:rPr>
              <a:t>Panch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sheel</a:t>
            </a:r>
            <a:r>
              <a:rPr lang="en-US" sz="2000" dirty="0">
                <a:latin typeface="Times New Roman" pitchFamily="18" charset="0"/>
                <a:cs typeface="Times New Roman" pitchFamily="18" charset="0"/>
              </a:rPr>
              <a:t>: </a:t>
            </a:r>
            <a:r>
              <a:rPr lang="en-US" sz="2000" b="0" dirty="0">
                <a:latin typeface="Times New Roman" pitchFamily="18" charset="0"/>
                <a:cs typeface="Times New Roman" pitchFamily="18" charset="0"/>
              </a:rPr>
              <a:t>(i) Mutual respect for </a:t>
            </a:r>
            <a:r>
              <a:rPr lang="en-US" sz="2000" b="0" dirty="0" smtClean="0">
                <a:latin typeface="Times New Roman" pitchFamily="18" charset="0"/>
                <a:cs typeface="Times New Roman" pitchFamily="18" charset="0"/>
              </a:rPr>
              <a:t>each </a:t>
            </a:r>
            <a:r>
              <a:rPr lang="en-US" sz="2000" b="0" dirty="0" smtClean="0">
                <a:solidFill>
                  <a:schemeClr val="tx1"/>
                </a:solidFill>
                <a:latin typeface="Times New Roman" pitchFamily="18" charset="0"/>
                <a:cs typeface="Times New Roman" pitchFamily="18" charset="0"/>
              </a:rPr>
              <a:t>other's </a:t>
            </a:r>
            <a:r>
              <a:rPr lang="en-US" sz="2000" b="0" dirty="0">
                <a:solidFill>
                  <a:schemeClr val="tx1"/>
                </a:solidFill>
                <a:latin typeface="Times New Roman" pitchFamily="18" charset="0"/>
                <a:cs typeface="Times New Roman" pitchFamily="18" charset="0"/>
              </a:rPr>
              <a:t>territorial integrity and </a:t>
            </a:r>
            <a:r>
              <a:rPr lang="en-US" sz="2000" b="0" dirty="0" smtClean="0">
                <a:solidFill>
                  <a:schemeClr val="tx1"/>
                </a:solidFill>
                <a:latin typeface="Times New Roman" pitchFamily="18" charset="0"/>
                <a:cs typeface="Times New Roman" pitchFamily="18" charset="0"/>
              </a:rPr>
              <a:t>sovereignty </a:t>
            </a:r>
            <a:r>
              <a:rPr lang="en-US" sz="2000" b="0" dirty="0" smtClean="0">
                <a:latin typeface="Times New Roman" pitchFamily="18" charset="0"/>
                <a:cs typeface="Times New Roman" pitchFamily="18" charset="0"/>
              </a:rPr>
              <a:t>(ii</a:t>
            </a:r>
            <a:r>
              <a:rPr lang="en-US" sz="2000" b="0" dirty="0">
                <a:latin typeface="Times New Roman" pitchFamily="18" charset="0"/>
                <a:cs typeface="Times New Roman" pitchFamily="18" charset="0"/>
              </a:rPr>
              <a:t>) Non-Aggression (iii) Non-interference in the internal affairs of other states, (iv) Equality and mutual </a:t>
            </a:r>
            <a:r>
              <a:rPr lang="en-US" sz="2000" b="0" dirty="0" smtClean="0">
                <a:latin typeface="Times New Roman" pitchFamily="18" charset="0"/>
                <a:cs typeface="Times New Roman" pitchFamily="18" charset="0"/>
              </a:rPr>
              <a:t>co-operation (v) To adopt the policy of Peaceful co-existence</a:t>
            </a:r>
          </a:p>
          <a:p>
            <a:pPr lvl="1"/>
            <a:endParaRPr lang="en-US" sz="2000" dirty="0">
              <a:latin typeface="Times New Roman" pitchFamily="18" charset="0"/>
              <a:cs typeface="Times New Roman" pitchFamily="18" charset="0"/>
            </a:endParaRPr>
          </a:p>
          <a:p>
            <a:pPr marL="0" indent="0">
              <a:buNone/>
            </a:pPr>
            <a:r>
              <a:rPr lang="en-US" sz="1800" dirty="0">
                <a:solidFill>
                  <a:schemeClr val="tx1"/>
                </a:solidFill>
                <a:latin typeface="+mn-lt"/>
                <a:ea typeface="+mn-ea"/>
                <a:cs typeface="+mn-cs"/>
              </a:rPr>
              <a:t/>
            </a:r>
            <a:br>
              <a:rPr lang="en-US" sz="1800" dirty="0">
                <a:solidFill>
                  <a:schemeClr val="tx1"/>
                </a:solidFill>
                <a:latin typeface="+mn-lt"/>
                <a:ea typeface="+mn-ea"/>
                <a:cs typeface="+mn-cs"/>
              </a:rPr>
            </a:br>
            <a:endParaRPr lang="en-US" sz="1800" dirty="0"/>
          </a:p>
        </p:txBody>
      </p:sp>
    </p:spTree>
    <p:extLst>
      <p:ext uri="{BB962C8B-B14F-4D97-AF65-F5344CB8AC3E}">
        <p14:creationId xmlns:p14="http://schemas.microsoft.com/office/powerpoint/2010/main" val="117502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752600" y="117475"/>
            <a:ext cx="7391399" cy="719138"/>
          </a:xfrm>
        </p:spPr>
        <p:txBody>
          <a:bodyPr/>
          <a:lstStyle/>
          <a:p>
            <a:r>
              <a:rPr lang="en-US" sz="2200" b="1" dirty="0" smtClean="0">
                <a:solidFill>
                  <a:schemeClr val="bg2">
                    <a:lumMod val="75000"/>
                  </a:schemeClr>
                </a:solidFill>
              </a:rPr>
              <a:t>BASIC PRINCIPLES OF INDIAN’S FOREIGN POLICY</a:t>
            </a:r>
            <a:endParaRPr lang="en-US" sz="2200" b="1" dirty="0">
              <a:solidFill>
                <a:schemeClr val="bg2">
                  <a:lumMod val="75000"/>
                </a:schemeClr>
              </a:solidFill>
            </a:endParaRPr>
          </a:p>
        </p:txBody>
      </p:sp>
      <p:sp>
        <p:nvSpPr>
          <p:cNvPr id="277507" name="Rectangle 3"/>
          <p:cNvSpPr>
            <a:spLocks noGrp="1" noChangeArrowheads="1"/>
          </p:cNvSpPr>
          <p:nvPr>
            <p:ph type="body" idx="1"/>
          </p:nvPr>
        </p:nvSpPr>
        <p:spPr>
          <a:xfrm>
            <a:off x="1908175" y="1066800"/>
            <a:ext cx="6911975" cy="5410200"/>
          </a:xfrm>
        </p:spPr>
        <p:txBody>
          <a:bodyPr/>
          <a:lstStyle/>
          <a:p>
            <a:pPr lvl="1"/>
            <a:r>
              <a:rPr lang="en-US" sz="2000" dirty="0">
                <a:latin typeface="Times New Roman" pitchFamily="18" charset="0"/>
                <a:cs typeface="Times New Roman" pitchFamily="18" charset="0"/>
              </a:rPr>
              <a:t>Use of Atomic Energy for Peaceful Purposes</a:t>
            </a:r>
          </a:p>
          <a:p>
            <a:pPr lvl="1"/>
            <a:r>
              <a:rPr lang="en-US" sz="2000" dirty="0">
                <a:latin typeface="Times New Roman" pitchFamily="18" charset="0"/>
                <a:cs typeface="Times New Roman" pitchFamily="18" charset="0"/>
              </a:rPr>
              <a:t>To develop friendly relations with </a:t>
            </a:r>
            <a:r>
              <a:rPr lang="en-US" sz="2000" dirty="0" err="1">
                <a:latin typeface="Times New Roman" pitchFamily="18" charset="0"/>
                <a:cs typeface="Times New Roman" pitchFamily="18" charset="0"/>
              </a:rPr>
              <a:t>neighbouring</a:t>
            </a:r>
            <a:r>
              <a:rPr lang="en-US" sz="2000" dirty="0">
                <a:latin typeface="Times New Roman" pitchFamily="18" charset="0"/>
                <a:cs typeface="Times New Roman" pitchFamily="18" charset="0"/>
              </a:rPr>
              <a:t> Countries</a:t>
            </a:r>
          </a:p>
          <a:p>
            <a:pPr lvl="1"/>
            <a:r>
              <a:rPr lang="en-US" sz="2000" dirty="0">
                <a:latin typeface="Times New Roman" pitchFamily="18" charset="0"/>
                <a:cs typeface="Times New Roman" pitchFamily="18" charset="0"/>
              </a:rPr>
              <a:t>Membership of the Commonwealth of Nations</a:t>
            </a:r>
          </a:p>
          <a:p>
            <a:pPr lvl="1"/>
            <a:r>
              <a:rPr lang="en-US" sz="2000" dirty="0">
                <a:latin typeface="Times New Roman" pitchFamily="18" charset="0"/>
                <a:cs typeface="Times New Roman" pitchFamily="18" charset="0"/>
              </a:rPr>
              <a:t>Opposition to Imperialism and Colonialism</a:t>
            </a:r>
          </a:p>
          <a:p>
            <a:pPr lvl="1"/>
            <a:r>
              <a:rPr lang="en-US" sz="2000" dirty="0">
                <a:latin typeface="Times New Roman" pitchFamily="18" charset="0"/>
                <a:cs typeface="Times New Roman" pitchFamily="18" charset="0"/>
              </a:rPr>
              <a:t>Opposition to Racialism</a:t>
            </a:r>
          </a:p>
          <a:p>
            <a:pPr lvl="1"/>
            <a:r>
              <a:rPr lang="en-US" sz="2000" dirty="0">
                <a:latin typeface="Times New Roman" pitchFamily="18" charset="0"/>
                <a:cs typeface="Times New Roman" pitchFamily="18" charset="0"/>
              </a:rPr>
              <a:t>Respect for Human Rights</a:t>
            </a:r>
          </a:p>
          <a:p>
            <a:pPr lvl="1"/>
            <a:r>
              <a:rPr lang="en-US" sz="2000" dirty="0">
                <a:latin typeface="Times New Roman" pitchFamily="18" charset="0"/>
                <a:cs typeface="Times New Roman" pitchFamily="18" charset="0"/>
              </a:rPr>
              <a:t>New International Economic Order and question </a:t>
            </a:r>
            <a:r>
              <a:rPr lang="en-US" sz="2000" dirty="0" smtClean="0">
                <a:latin typeface="Times New Roman" pitchFamily="18" charset="0"/>
                <a:cs typeface="Times New Roman" pitchFamily="18" charset="0"/>
              </a:rPr>
              <a:t>of </a:t>
            </a:r>
            <a:r>
              <a:rPr lang="en-US" sz="2000" dirty="0" smtClean="0">
                <a:solidFill>
                  <a:schemeClr val="tx1"/>
                </a:solidFill>
                <a:latin typeface="Times New Roman" pitchFamily="18" charset="0"/>
                <a:cs typeface="Times New Roman" pitchFamily="18" charset="0"/>
              </a:rPr>
              <a:t>the </a:t>
            </a:r>
            <a:r>
              <a:rPr lang="en-US" sz="2000" dirty="0">
                <a:solidFill>
                  <a:schemeClr val="tx1"/>
                </a:solidFill>
                <a:latin typeface="Times New Roman" pitchFamily="18" charset="0"/>
                <a:cs typeface="Times New Roman" pitchFamily="18" charset="0"/>
              </a:rPr>
              <a:t>protection of Environment</a:t>
            </a:r>
          </a:p>
          <a:p>
            <a:pPr lvl="1"/>
            <a:r>
              <a:rPr lang="en-US" sz="2000" dirty="0">
                <a:latin typeface="Times New Roman" pitchFamily="18" charset="0"/>
                <a:cs typeface="Times New Roman" pitchFamily="18" charset="0"/>
              </a:rPr>
              <a:t>Opposition of Terrorism</a:t>
            </a:r>
          </a:p>
          <a:p>
            <a:pPr lvl="1"/>
            <a:r>
              <a:rPr lang="en-US" sz="2000" dirty="0">
                <a:latin typeface="Times New Roman" pitchFamily="18" charset="0"/>
                <a:cs typeface="Times New Roman" pitchFamily="18" charset="0"/>
              </a:rPr>
              <a:t>Solidarity and co-operation with Asian and </a:t>
            </a:r>
            <a:r>
              <a:rPr lang="en-US" sz="2000" dirty="0" smtClean="0">
                <a:latin typeface="Times New Roman" pitchFamily="18" charset="0"/>
                <a:cs typeface="Times New Roman" pitchFamily="18" charset="0"/>
              </a:rPr>
              <a:t>African </a:t>
            </a:r>
            <a:r>
              <a:rPr lang="en-US" sz="2000" dirty="0" smtClean="0">
                <a:solidFill>
                  <a:schemeClr val="tx1"/>
                </a:solidFill>
                <a:latin typeface="Times New Roman" pitchFamily="18" charset="0"/>
                <a:cs typeface="Times New Roman" pitchFamily="18" charset="0"/>
              </a:rPr>
              <a:t>Countries</a:t>
            </a:r>
            <a:endParaRPr lang="en-US" sz="2000" dirty="0">
              <a:solidFill>
                <a:schemeClr val="tx1"/>
              </a:solidFill>
              <a:latin typeface="Times New Roman" pitchFamily="18" charset="0"/>
              <a:cs typeface="Times New Roman" pitchFamily="18" charset="0"/>
            </a:endParaRPr>
          </a:p>
          <a:p>
            <a:pPr marL="0" indent="0">
              <a:buNone/>
            </a:pPr>
            <a:r>
              <a:rPr lang="en-US" sz="1800" dirty="0">
                <a:solidFill>
                  <a:schemeClr val="tx1"/>
                </a:solidFill>
                <a:latin typeface="+mn-lt"/>
                <a:ea typeface="+mn-ea"/>
                <a:cs typeface="+mn-cs"/>
              </a:rPr>
              <a:t/>
            </a:r>
            <a:br>
              <a:rPr lang="en-US" sz="1800" dirty="0">
                <a:solidFill>
                  <a:schemeClr val="tx1"/>
                </a:solidFill>
                <a:latin typeface="+mn-lt"/>
                <a:ea typeface="+mn-ea"/>
                <a:cs typeface="+mn-cs"/>
              </a:rPr>
            </a:br>
            <a:endParaRPr lang="en-US" sz="1800" dirty="0"/>
          </a:p>
        </p:txBody>
      </p:sp>
    </p:spTree>
    <p:extLst>
      <p:ext uri="{BB962C8B-B14F-4D97-AF65-F5344CB8AC3E}">
        <p14:creationId xmlns:p14="http://schemas.microsoft.com/office/powerpoint/2010/main" val="205735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379981"/>
      </p:ext>
    </p:extLst>
  </p:cSld>
  <p:clrMapOvr>
    <a:masterClrMapping/>
  </p:clrMapOvr>
</p:sld>
</file>

<file path=ppt/theme/theme1.xml><?xml version="1.0" encoding="utf-8"?>
<a:theme xmlns:a="http://schemas.openxmlformats.org/drawingml/2006/main" name="template">
  <a:themeElements>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44</TotalTime>
  <Words>493</Words>
  <Application>Microsoft Office PowerPoint</Application>
  <PresentationFormat>On-screen Show (4:3)</PresentationFormat>
  <Paragraphs>68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AngsanaUPC</vt:lpstr>
      <vt:lpstr>Arial</vt:lpstr>
      <vt:lpstr>Tahoma</vt:lpstr>
      <vt:lpstr>Times New Roman</vt:lpstr>
      <vt:lpstr>template</vt:lpstr>
      <vt:lpstr>STUDY MATERIALS FOR LONG QUESTION AND SHORT NOTES  BASIC PRINCIPLES OF INDIAN FOREIGN POLICY</vt:lpstr>
      <vt:lpstr>DEFINITIONS OF FOREIGN POLICY</vt:lpstr>
      <vt:lpstr>DETERMINATIONS OF INDIAN FOREIGN POLICY</vt:lpstr>
      <vt:lpstr>DETERMINATIONS OF INDIAN FOREIGN POLICY</vt:lpstr>
      <vt:lpstr>INTERNATIONAL FACTORS</vt:lpstr>
      <vt:lpstr>INTERNATIONAL FACTORS</vt:lpstr>
      <vt:lpstr>BASIC PRINCIPLES OF INDIAN’S FOREIGN POLICY</vt:lpstr>
      <vt:lpstr>BASIC PRINCIPLES OF INDIAN’S FOREIGN POLICY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MATERIALS FOR LONG QUESTION AND SHORT NOTES  INDIA’S FOREIGN POLICY – DETERMINANTS AND BASIC PRINCIPLES</dc:title>
  <dc:creator>ANJAN</dc:creator>
  <cp:lastModifiedBy>khokon</cp:lastModifiedBy>
  <cp:revision>11</cp:revision>
  <dcterms:created xsi:type="dcterms:W3CDTF">2020-04-26T17:20:35Z</dcterms:created>
  <dcterms:modified xsi:type="dcterms:W3CDTF">2020-12-26T16:56:32Z</dcterms:modified>
</cp:coreProperties>
</file>