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FCC37D-33F8-4587-BD4D-E4552B3A3665}"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64C50-EED8-461A-BEB1-638C44E48327}" type="slidenum">
              <a:rPr lang="en-IN" smtClean="0"/>
              <a:t>‹#›</a:t>
            </a:fld>
            <a:endParaRPr lang="en-IN"/>
          </a:p>
        </p:txBody>
      </p:sp>
    </p:spTree>
    <p:extLst>
      <p:ext uri="{BB962C8B-B14F-4D97-AF65-F5344CB8AC3E}">
        <p14:creationId xmlns:p14="http://schemas.microsoft.com/office/powerpoint/2010/main" val="3088033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FCC37D-33F8-4587-BD4D-E4552B3A3665}"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64C50-EED8-461A-BEB1-638C44E48327}" type="slidenum">
              <a:rPr lang="en-IN" smtClean="0"/>
              <a:t>‹#›</a:t>
            </a:fld>
            <a:endParaRPr lang="en-IN"/>
          </a:p>
        </p:txBody>
      </p:sp>
    </p:spTree>
    <p:extLst>
      <p:ext uri="{BB962C8B-B14F-4D97-AF65-F5344CB8AC3E}">
        <p14:creationId xmlns:p14="http://schemas.microsoft.com/office/powerpoint/2010/main" val="288864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FCC37D-33F8-4587-BD4D-E4552B3A3665}"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64C50-EED8-461A-BEB1-638C44E48327}" type="slidenum">
              <a:rPr lang="en-IN" smtClean="0"/>
              <a:t>‹#›</a:t>
            </a:fld>
            <a:endParaRPr lang="en-IN"/>
          </a:p>
        </p:txBody>
      </p:sp>
    </p:spTree>
    <p:extLst>
      <p:ext uri="{BB962C8B-B14F-4D97-AF65-F5344CB8AC3E}">
        <p14:creationId xmlns:p14="http://schemas.microsoft.com/office/powerpoint/2010/main" val="206351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FCC37D-33F8-4587-BD4D-E4552B3A3665}"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64C50-EED8-461A-BEB1-638C44E48327}" type="slidenum">
              <a:rPr lang="en-IN" smtClean="0"/>
              <a:t>‹#›</a:t>
            </a:fld>
            <a:endParaRPr lang="en-IN"/>
          </a:p>
        </p:txBody>
      </p:sp>
    </p:spTree>
    <p:extLst>
      <p:ext uri="{BB962C8B-B14F-4D97-AF65-F5344CB8AC3E}">
        <p14:creationId xmlns:p14="http://schemas.microsoft.com/office/powerpoint/2010/main" val="342525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FCC37D-33F8-4587-BD4D-E4552B3A3665}"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64C50-EED8-461A-BEB1-638C44E48327}" type="slidenum">
              <a:rPr lang="en-IN" smtClean="0"/>
              <a:t>‹#›</a:t>
            </a:fld>
            <a:endParaRPr lang="en-IN"/>
          </a:p>
        </p:txBody>
      </p:sp>
    </p:spTree>
    <p:extLst>
      <p:ext uri="{BB962C8B-B14F-4D97-AF65-F5344CB8AC3E}">
        <p14:creationId xmlns:p14="http://schemas.microsoft.com/office/powerpoint/2010/main" val="293532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AFCC37D-33F8-4587-BD4D-E4552B3A3665}"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564C50-EED8-461A-BEB1-638C44E48327}" type="slidenum">
              <a:rPr lang="en-IN" smtClean="0"/>
              <a:t>‹#›</a:t>
            </a:fld>
            <a:endParaRPr lang="en-IN"/>
          </a:p>
        </p:txBody>
      </p:sp>
    </p:spTree>
    <p:extLst>
      <p:ext uri="{BB962C8B-B14F-4D97-AF65-F5344CB8AC3E}">
        <p14:creationId xmlns:p14="http://schemas.microsoft.com/office/powerpoint/2010/main" val="94575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AFCC37D-33F8-4587-BD4D-E4552B3A3665}" type="datetimeFigureOut">
              <a:rPr lang="en-IN" smtClean="0"/>
              <a:t>24-04-2021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564C50-EED8-461A-BEB1-638C44E48327}" type="slidenum">
              <a:rPr lang="en-IN" smtClean="0"/>
              <a:t>‹#›</a:t>
            </a:fld>
            <a:endParaRPr lang="en-IN"/>
          </a:p>
        </p:txBody>
      </p:sp>
    </p:spTree>
    <p:extLst>
      <p:ext uri="{BB962C8B-B14F-4D97-AF65-F5344CB8AC3E}">
        <p14:creationId xmlns:p14="http://schemas.microsoft.com/office/powerpoint/2010/main" val="421771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FCC37D-33F8-4587-BD4D-E4552B3A3665}" type="datetimeFigureOut">
              <a:rPr lang="en-IN" smtClean="0"/>
              <a:t>24-04-2021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564C50-EED8-461A-BEB1-638C44E48327}" type="slidenum">
              <a:rPr lang="en-IN" smtClean="0"/>
              <a:t>‹#›</a:t>
            </a:fld>
            <a:endParaRPr lang="en-IN"/>
          </a:p>
        </p:txBody>
      </p:sp>
    </p:spTree>
    <p:extLst>
      <p:ext uri="{BB962C8B-B14F-4D97-AF65-F5344CB8AC3E}">
        <p14:creationId xmlns:p14="http://schemas.microsoft.com/office/powerpoint/2010/main" val="7859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CC37D-33F8-4587-BD4D-E4552B3A3665}" type="datetimeFigureOut">
              <a:rPr lang="en-IN" smtClean="0"/>
              <a:t>24-04-2021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564C50-EED8-461A-BEB1-638C44E48327}" type="slidenum">
              <a:rPr lang="en-IN" smtClean="0"/>
              <a:t>‹#›</a:t>
            </a:fld>
            <a:endParaRPr lang="en-IN"/>
          </a:p>
        </p:txBody>
      </p:sp>
    </p:spTree>
    <p:extLst>
      <p:ext uri="{BB962C8B-B14F-4D97-AF65-F5344CB8AC3E}">
        <p14:creationId xmlns:p14="http://schemas.microsoft.com/office/powerpoint/2010/main" val="324007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CC37D-33F8-4587-BD4D-E4552B3A3665}"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564C50-EED8-461A-BEB1-638C44E48327}" type="slidenum">
              <a:rPr lang="en-IN" smtClean="0"/>
              <a:t>‹#›</a:t>
            </a:fld>
            <a:endParaRPr lang="en-IN"/>
          </a:p>
        </p:txBody>
      </p:sp>
    </p:spTree>
    <p:extLst>
      <p:ext uri="{BB962C8B-B14F-4D97-AF65-F5344CB8AC3E}">
        <p14:creationId xmlns:p14="http://schemas.microsoft.com/office/powerpoint/2010/main" val="3809327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CC37D-33F8-4587-BD4D-E4552B3A3665}"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564C50-EED8-461A-BEB1-638C44E48327}" type="slidenum">
              <a:rPr lang="en-IN" smtClean="0"/>
              <a:t>‹#›</a:t>
            </a:fld>
            <a:endParaRPr lang="en-IN"/>
          </a:p>
        </p:txBody>
      </p:sp>
    </p:spTree>
    <p:extLst>
      <p:ext uri="{BB962C8B-B14F-4D97-AF65-F5344CB8AC3E}">
        <p14:creationId xmlns:p14="http://schemas.microsoft.com/office/powerpoint/2010/main" val="17571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CC37D-33F8-4587-BD4D-E4552B3A3665}" type="datetimeFigureOut">
              <a:rPr lang="en-IN" smtClean="0"/>
              <a:t>24-04-2021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64C50-EED8-461A-BEB1-638C44E48327}" type="slidenum">
              <a:rPr lang="en-IN" smtClean="0"/>
              <a:t>‹#›</a:t>
            </a:fld>
            <a:endParaRPr lang="en-IN"/>
          </a:p>
        </p:txBody>
      </p:sp>
    </p:spTree>
    <p:extLst>
      <p:ext uri="{BB962C8B-B14F-4D97-AF65-F5344CB8AC3E}">
        <p14:creationId xmlns:p14="http://schemas.microsoft.com/office/powerpoint/2010/main" val="1923279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972282" cy="1878414"/>
          </a:xfrm>
        </p:spPr>
        <p:txBody>
          <a:bodyPr/>
          <a:lstStyle/>
          <a:p>
            <a:endParaRPr lang="en-IN" dirty="0"/>
          </a:p>
        </p:txBody>
      </p:sp>
      <p:sp>
        <p:nvSpPr>
          <p:cNvPr id="3" name="Subtitle 2"/>
          <p:cNvSpPr>
            <a:spLocks noGrp="1"/>
          </p:cNvSpPr>
          <p:nvPr>
            <p:ph type="subTitle" idx="1"/>
          </p:nvPr>
        </p:nvSpPr>
        <p:spPr/>
        <p:txBody>
          <a:bodyPr>
            <a:normAutofit lnSpcReduction="10000"/>
          </a:bodyPr>
          <a:lstStyle/>
          <a:p>
            <a:r>
              <a:rPr lang="en-US" b="1" dirty="0">
                <a:latin typeface="AR DARLING" panose="02000000000000000000" pitchFamily="2" charset="0"/>
              </a:rPr>
              <a:t>A PROGRAMME FOR</a:t>
            </a:r>
            <a:endParaRPr lang="en-IN" b="1" dirty="0">
              <a:latin typeface="AR DARLING" panose="02000000000000000000" pitchFamily="2" charset="0"/>
            </a:endParaRPr>
          </a:p>
          <a:p>
            <a:r>
              <a:rPr lang="en-US" b="1" dirty="0">
                <a:latin typeface="AR DARLING" panose="02000000000000000000" pitchFamily="2" charset="0"/>
              </a:rPr>
              <a:t>UNIVERSAL ELEMENTARY </a:t>
            </a:r>
            <a:r>
              <a:rPr lang="en-US" b="1" dirty="0" smtClean="0">
                <a:latin typeface="AR DARLING" panose="02000000000000000000" pitchFamily="2" charset="0"/>
              </a:rPr>
              <a:t>EDUCATION</a:t>
            </a:r>
          </a:p>
          <a:p>
            <a:endParaRPr lang="en-IN" b="1" dirty="0">
              <a:latin typeface="AR DARLING" panose="02000000000000000000" pitchFamily="2" charset="0"/>
            </a:endParaRPr>
          </a:p>
          <a:p>
            <a:r>
              <a:rPr lang="en-US" b="1" dirty="0">
                <a:latin typeface="AR DARLING" panose="02000000000000000000" pitchFamily="2" charset="0"/>
              </a:rPr>
              <a:t> </a:t>
            </a:r>
            <a:endParaRPr lang="en-IN" b="1" dirty="0">
              <a:latin typeface="AR DARLING" panose="02000000000000000000" pitchFamily="2" charset="0"/>
            </a:endParaRPr>
          </a:p>
          <a:p>
            <a:endParaRPr lang="en-IN" dirty="0"/>
          </a:p>
        </p:txBody>
      </p:sp>
      <p:pic>
        <p:nvPicPr>
          <p:cNvPr id="7" name="image1.jpeg"/>
          <p:cNvPicPr/>
          <p:nvPr/>
        </p:nvPicPr>
        <p:blipFill>
          <a:blip r:embed="rId2" cstate="print"/>
          <a:stretch>
            <a:fillRect/>
          </a:stretch>
        </p:blipFill>
        <p:spPr>
          <a:xfrm>
            <a:off x="3485882" y="1268265"/>
            <a:ext cx="5048518" cy="1586610"/>
          </a:xfrm>
          <a:prstGeom prst="rect">
            <a:avLst/>
          </a:prstGeom>
        </p:spPr>
      </p:pic>
    </p:spTree>
    <p:extLst>
      <p:ext uri="{BB962C8B-B14F-4D97-AF65-F5344CB8AC3E}">
        <p14:creationId xmlns:p14="http://schemas.microsoft.com/office/powerpoint/2010/main" val="227333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31855"/>
          </a:xfrm>
        </p:spPr>
        <p:txBody>
          <a:bodyPr>
            <a:normAutofit fontScale="90000"/>
          </a:bodyPr>
          <a:lstStyle/>
          <a:p>
            <a:r>
              <a:rPr lang="en-US" b="1" dirty="0" smtClean="0"/>
              <a:t>SARVA  SHIKSHA ABHIYAN</a:t>
            </a:r>
            <a:r>
              <a:rPr lang="en-IN" sz="3600" dirty="0" smtClean="0"/>
              <a:t/>
            </a:r>
            <a:br>
              <a:rPr lang="en-IN" sz="3600" dirty="0" smtClean="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 </a:t>
            </a:r>
            <a:endParaRPr lang="en-IN" sz="2000" dirty="0"/>
          </a:p>
          <a:p>
            <a:pPr lvl="1"/>
            <a:r>
              <a:rPr lang="en-US" b="1" dirty="0"/>
              <a:t>Introduction</a:t>
            </a:r>
            <a:endParaRPr lang="en-IN" sz="1800" dirty="0"/>
          </a:p>
          <a:p>
            <a:pPr marL="0" indent="0">
              <a:buNone/>
            </a:pPr>
            <a:r>
              <a:rPr lang="en-US" b="1" dirty="0"/>
              <a:t> </a:t>
            </a:r>
            <a:endParaRPr lang="en-IN" sz="2000" dirty="0"/>
          </a:p>
          <a:p>
            <a:pPr lvl="2" algn="just"/>
            <a:r>
              <a:rPr lang="en-US" b="1" dirty="0" err="1"/>
              <a:t>Sarva</a:t>
            </a:r>
            <a:r>
              <a:rPr lang="en-US" b="1" dirty="0"/>
              <a:t> </a:t>
            </a:r>
            <a:r>
              <a:rPr lang="en-US" b="1" dirty="0" err="1"/>
              <a:t>Shiksha</a:t>
            </a:r>
            <a:r>
              <a:rPr lang="en-US" b="1" dirty="0"/>
              <a:t> </a:t>
            </a:r>
            <a:r>
              <a:rPr lang="en-US" b="1" dirty="0" err="1"/>
              <a:t>Abhiyan</a:t>
            </a:r>
            <a:r>
              <a:rPr lang="en-US" b="1" dirty="0"/>
              <a:t> (SSA) is a comprehensive and integrated flagship </a:t>
            </a:r>
            <a:r>
              <a:rPr lang="en-US" b="1" dirty="0" err="1"/>
              <a:t>programme</a:t>
            </a:r>
            <a:r>
              <a:rPr lang="en-US" b="1" dirty="0"/>
              <a:t> of Government of India to attain Universal Elementary Education (UEE), covering the entire country in a mission mode. SSA has been launched in 2001-2002 in partnership with the State Governments and Local Self Governments. The </a:t>
            </a:r>
            <a:r>
              <a:rPr lang="en-US" b="1" dirty="0" err="1"/>
              <a:t>programme</a:t>
            </a:r>
            <a:r>
              <a:rPr lang="en-US" b="1" dirty="0"/>
              <a:t> aims to provide useful and relevant, elementary education to all children in the 6 to 14 age group by 2010. It is an initiative to universalize and improve quality of education through decentralized and context specific planning and a process based, time bound implementation strategy. The </a:t>
            </a:r>
            <a:r>
              <a:rPr lang="en-US" b="1" dirty="0" err="1"/>
              <a:t>programme</a:t>
            </a:r>
            <a:r>
              <a:rPr lang="en-US" b="1" dirty="0"/>
              <a:t> lays emphasis on bridging all gender and social category gaps at elementary education level with time bound objectives. On one hand, SSA is a </a:t>
            </a:r>
            <a:r>
              <a:rPr lang="en-US" b="1" dirty="0" err="1"/>
              <a:t>programme</a:t>
            </a:r>
            <a:r>
              <a:rPr lang="en-US" b="1" dirty="0"/>
              <a:t> with its own targets, norms and processes and on the other it is an umbrella </a:t>
            </a:r>
            <a:r>
              <a:rPr lang="en-US" b="1" dirty="0" err="1"/>
              <a:t>programme</a:t>
            </a:r>
            <a:r>
              <a:rPr lang="en-US" b="1" dirty="0"/>
              <a:t> covering other </a:t>
            </a:r>
            <a:r>
              <a:rPr lang="en-US" b="1" dirty="0" err="1"/>
              <a:t>programmes</a:t>
            </a:r>
            <a:r>
              <a:rPr lang="en-US" b="1" dirty="0"/>
              <a:t> like District Primary Education </a:t>
            </a:r>
            <a:r>
              <a:rPr lang="en-US" b="1" dirty="0" err="1"/>
              <a:t>Programme</a:t>
            </a:r>
            <a:r>
              <a:rPr lang="en-US" b="1" dirty="0"/>
              <a:t> (DPEP), </a:t>
            </a:r>
            <a:r>
              <a:rPr lang="en-US" b="1" dirty="0" err="1"/>
              <a:t>Lok</a:t>
            </a:r>
            <a:r>
              <a:rPr lang="en-US" b="1" dirty="0"/>
              <a:t> </a:t>
            </a:r>
            <a:r>
              <a:rPr lang="en-US" b="1" dirty="0" err="1"/>
              <a:t>Jumbish</a:t>
            </a:r>
            <a:r>
              <a:rPr lang="en-US" b="1" dirty="0"/>
              <a:t>, Operational Blackboard, etc. The gigantic dimensions of the </a:t>
            </a:r>
            <a:r>
              <a:rPr lang="en-US" b="1" dirty="0" err="1"/>
              <a:t>programme</a:t>
            </a:r>
            <a:r>
              <a:rPr lang="en-US" b="1" dirty="0"/>
              <a:t> and the financial implications call for a meticulous planning and a rigorous appraisal.</a:t>
            </a:r>
            <a:endParaRPr lang="en-IN" sz="1800" b="1" dirty="0"/>
          </a:p>
          <a:p>
            <a:endParaRPr lang="en-IN" b="1" dirty="0"/>
          </a:p>
        </p:txBody>
      </p:sp>
      <p:pic>
        <p:nvPicPr>
          <p:cNvPr id="10" name="image1.jpeg"/>
          <p:cNvPicPr/>
          <p:nvPr/>
        </p:nvPicPr>
        <p:blipFill>
          <a:blip r:embed="rId2" cstate="print"/>
          <a:stretch>
            <a:fillRect/>
          </a:stretch>
        </p:blipFill>
        <p:spPr>
          <a:xfrm>
            <a:off x="6305282" y="86056"/>
            <a:ext cx="5048518" cy="1586610"/>
          </a:xfrm>
          <a:prstGeom prst="rect">
            <a:avLst/>
          </a:prstGeom>
        </p:spPr>
      </p:pic>
    </p:spTree>
    <p:extLst>
      <p:ext uri="{BB962C8B-B14F-4D97-AF65-F5344CB8AC3E}">
        <p14:creationId xmlns:p14="http://schemas.microsoft.com/office/powerpoint/2010/main" val="327633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318" y="1790164"/>
            <a:ext cx="10515600" cy="4605740"/>
          </a:xfrm>
        </p:spPr>
        <p:txBody>
          <a:bodyPr>
            <a:normAutofit/>
          </a:bodyPr>
          <a:lstStyle/>
          <a:p>
            <a:pPr lvl="2" algn="just"/>
            <a:endParaRPr lang="en-US" b="1" dirty="0" smtClean="0"/>
          </a:p>
          <a:p>
            <a:pPr marL="914400" lvl="2" indent="0" algn="just">
              <a:buNone/>
            </a:pPr>
            <a:r>
              <a:rPr lang="en-US" b="1" dirty="0" smtClean="0"/>
              <a:t>India has made long strides in the last 50 years in the field of education. The National Policy on Education 1986 and </a:t>
            </a:r>
            <a:r>
              <a:rPr lang="en-US" b="1" dirty="0" err="1" smtClean="0"/>
              <a:t>Programme</a:t>
            </a:r>
            <a:r>
              <a:rPr lang="en-US" b="1" dirty="0" smtClean="0"/>
              <a:t> Of Action 1992 also accorded top priority for achieving the goals of Universal Elementary Education. A number of </a:t>
            </a:r>
            <a:r>
              <a:rPr lang="en-US" b="1" dirty="0" err="1" smtClean="0"/>
              <a:t>programmes</a:t>
            </a:r>
            <a:r>
              <a:rPr lang="en-US" b="1" dirty="0" smtClean="0"/>
              <a:t> / schemes were launched during the last four decades for </a:t>
            </a:r>
            <a:r>
              <a:rPr lang="en-US" b="1" dirty="0" err="1" smtClean="0"/>
              <a:t>Universalisation</a:t>
            </a:r>
            <a:r>
              <a:rPr lang="en-US" b="1" dirty="0" smtClean="0"/>
              <a:t> of elementary education. Some of these efforts have been in the field of primary education and a few also covering upper primary sector. Due to these interventions, initiated by Government of India and the respective state Governments, there has been considerable progress in providing access, improving retention and the quality improvement in primary education sector. However, much needs to be done for the special focus groups, and the upper primary sector. Quality improvement still remains a major concern, especially for upper primary sector. </a:t>
            </a:r>
            <a:r>
              <a:rPr lang="en-US" b="1" dirty="0" err="1" smtClean="0"/>
              <a:t>Sarva</a:t>
            </a:r>
            <a:r>
              <a:rPr lang="en-US" b="1" dirty="0" smtClean="0"/>
              <a:t> </a:t>
            </a:r>
            <a:r>
              <a:rPr lang="en-US" b="1" dirty="0" err="1" smtClean="0"/>
              <a:t>Shiksha</a:t>
            </a:r>
            <a:r>
              <a:rPr lang="en-US" b="1" dirty="0" smtClean="0"/>
              <a:t> </a:t>
            </a:r>
            <a:r>
              <a:rPr lang="en-US" b="1" dirty="0" err="1" smtClean="0"/>
              <a:t>Abhiyan</a:t>
            </a:r>
            <a:r>
              <a:rPr lang="en-US" b="1" dirty="0" smtClean="0"/>
              <a:t> is an attempt to fill this vacuum and covers all the districts in the country unlike the earlier </a:t>
            </a:r>
            <a:r>
              <a:rPr lang="en-US" b="1" dirty="0" err="1" smtClean="0"/>
              <a:t>programmes</a:t>
            </a:r>
            <a:r>
              <a:rPr lang="en-US" b="1" dirty="0" smtClean="0"/>
              <a:t> on elementary education. The </a:t>
            </a:r>
            <a:r>
              <a:rPr lang="en-US" b="1" dirty="0" err="1" smtClean="0"/>
              <a:t>programme</a:t>
            </a:r>
            <a:r>
              <a:rPr lang="en-US" b="1" dirty="0" smtClean="0"/>
              <a:t> covers the whole gamut of elementary</a:t>
            </a:r>
            <a:r>
              <a:rPr lang="en-IN" sz="1800" b="1" dirty="0" smtClean="0"/>
              <a:t> </a:t>
            </a:r>
            <a:r>
              <a:rPr lang="en-US" b="1" dirty="0" smtClean="0"/>
              <a:t>education sector and is flexible enough to incorporate new interventions like specific interventions for girls, e.g., NPEGEL, Kasturba Gandhi </a:t>
            </a:r>
            <a:r>
              <a:rPr lang="en-US" b="1" dirty="0" err="1" smtClean="0"/>
              <a:t>Programme</a:t>
            </a:r>
            <a:r>
              <a:rPr lang="en-US" b="1" dirty="0" smtClean="0"/>
              <a:t>. </a:t>
            </a:r>
            <a:endParaRPr lang="en-IN" sz="1800" b="1" dirty="0" smtClean="0"/>
          </a:p>
          <a:p>
            <a:endParaRPr lang="en-IN" dirty="0"/>
          </a:p>
        </p:txBody>
      </p:sp>
      <p:pic>
        <p:nvPicPr>
          <p:cNvPr id="4" name="image1.jpeg"/>
          <p:cNvPicPr/>
          <p:nvPr/>
        </p:nvPicPr>
        <p:blipFill>
          <a:blip r:embed="rId2" cstate="print"/>
          <a:stretch>
            <a:fillRect/>
          </a:stretch>
        </p:blipFill>
        <p:spPr>
          <a:xfrm>
            <a:off x="7031864" y="86056"/>
            <a:ext cx="4321935" cy="1586610"/>
          </a:xfrm>
          <a:prstGeom prst="rect">
            <a:avLst/>
          </a:prstGeom>
        </p:spPr>
      </p:pic>
    </p:spTree>
    <p:extLst>
      <p:ext uri="{BB962C8B-B14F-4D97-AF65-F5344CB8AC3E}">
        <p14:creationId xmlns:p14="http://schemas.microsoft.com/office/powerpoint/2010/main" val="223407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49" y="495648"/>
            <a:ext cx="10515600" cy="1325563"/>
          </a:xfrm>
        </p:spPr>
        <p:txBody>
          <a:bodyPr/>
          <a:lstStyle/>
          <a:p>
            <a:r>
              <a:rPr lang="en-US" b="1" dirty="0" smtClean="0"/>
              <a:t>SARVA  SHIKSHA ABHIYAN</a:t>
            </a:r>
            <a:endParaRPr lang="en-IN" dirty="0"/>
          </a:p>
        </p:txBody>
      </p:sp>
      <p:sp>
        <p:nvSpPr>
          <p:cNvPr id="3" name="Content Placeholder 2"/>
          <p:cNvSpPr>
            <a:spLocks noGrp="1"/>
          </p:cNvSpPr>
          <p:nvPr>
            <p:ph idx="1"/>
          </p:nvPr>
        </p:nvSpPr>
        <p:spPr>
          <a:xfrm>
            <a:off x="838200" y="2562896"/>
            <a:ext cx="10515600" cy="5700445"/>
          </a:xfrm>
        </p:spPr>
        <p:txBody>
          <a:bodyPr/>
          <a:lstStyle/>
          <a:p>
            <a:pPr algn="just"/>
            <a:r>
              <a:rPr lang="en-US" dirty="0"/>
              <a:t>SSA adopts, “the bottom-up” process of planning, wherein the felt needs of the served communities and educational needs of learners are well taken care of and the plan fits into the broad framework of SSA. In view of the fact that the desired improvement and sustenance of the improved efficiency level can not be achieved without the active involvement of the community in the schooling system, SSA has emphasized the involvement of local people &amp; stakeholders in planning. This also ensures reflection of local specificity, which is essential for achieving the goals of the </a:t>
            </a:r>
            <a:r>
              <a:rPr lang="en-US" dirty="0" err="1"/>
              <a:t>programme</a:t>
            </a:r>
            <a:r>
              <a:rPr lang="en-US" dirty="0"/>
              <a:t>.</a:t>
            </a:r>
            <a:endParaRPr lang="en-IN" dirty="0"/>
          </a:p>
          <a:p>
            <a:endParaRPr lang="en-IN" dirty="0"/>
          </a:p>
        </p:txBody>
      </p:sp>
      <p:pic>
        <p:nvPicPr>
          <p:cNvPr id="4" name="image1.jpeg"/>
          <p:cNvPicPr/>
          <p:nvPr/>
        </p:nvPicPr>
        <p:blipFill>
          <a:blip r:embed="rId2" cstate="print"/>
          <a:stretch>
            <a:fillRect/>
          </a:stretch>
        </p:blipFill>
        <p:spPr>
          <a:xfrm>
            <a:off x="6666963" y="365125"/>
            <a:ext cx="5048518" cy="1586610"/>
          </a:xfrm>
          <a:prstGeom prst="rect">
            <a:avLst/>
          </a:prstGeom>
        </p:spPr>
      </p:pic>
    </p:spTree>
    <p:extLst>
      <p:ext uri="{BB962C8B-B14F-4D97-AF65-F5344CB8AC3E}">
        <p14:creationId xmlns:p14="http://schemas.microsoft.com/office/powerpoint/2010/main" val="155625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118"/>
            <a:ext cx="4940121" cy="1325563"/>
          </a:xfrm>
        </p:spPr>
        <p:txBody>
          <a:bodyPr/>
          <a:lstStyle/>
          <a:p>
            <a:endParaRPr lang="en-IN" dirty="0"/>
          </a:p>
        </p:txBody>
      </p:sp>
      <p:sp>
        <p:nvSpPr>
          <p:cNvPr id="3" name="Content Placeholder 2"/>
          <p:cNvSpPr>
            <a:spLocks noGrp="1"/>
          </p:cNvSpPr>
          <p:nvPr>
            <p:ph idx="1"/>
          </p:nvPr>
        </p:nvSpPr>
        <p:spPr/>
        <p:txBody>
          <a:bodyPr>
            <a:noAutofit/>
          </a:bodyPr>
          <a:lstStyle/>
          <a:p>
            <a:pPr marL="914400" lvl="2" indent="0">
              <a:buNone/>
            </a:pPr>
            <a:r>
              <a:rPr lang="en-US" dirty="0" err="1"/>
              <a:t>Sarva</a:t>
            </a:r>
            <a:r>
              <a:rPr lang="en-US" dirty="0"/>
              <a:t> </a:t>
            </a:r>
            <a:r>
              <a:rPr lang="en-US" dirty="0" err="1"/>
              <a:t>Shiksha</a:t>
            </a:r>
            <a:r>
              <a:rPr lang="en-US" dirty="0"/>
              <a:t> </a:t>
            </a:r>
            <a:r>
              <a:rPr lang="en-US" dirty="0" err="1"/>
              <a:t>Abhiyan</a:t>
            </a:r>
            <a:r>
              <a:rPr lang="en-US" dirty="0"/>
              <a:t> is an attempt to provide quality education to all children through active participation of community in a mission mode. The major characteristics of SSA are:</a:t>
            </a:r>
            <a:endParaRPr lang="en-IN" dirty="0"/>
          </a:p>
          <a:p>
            <a:r>
              <a:rPr lang="en-US" sz="2000" dirty="0"/>
              <a:t> </a:t>
            </a:r>
            <a:r>
              <a:rPr lang="en-US" sz="2000" dirty="0" smtClean="0"/>
              <a:t>A </a:t>
            </a:r>
            <a:r>
              <a:rPr lang="en-US" sz="2000" dirty="0" err="1"/>
              <a:t>programme</a:t>
            </a:r>
            <a:r>
              <a:rPr lang="en-US" sz="2000" dirty="0"/>
              <a:t> with </a:t>
            </a:r>
            <a:r>
              <a:rPr lang="en-US" sz="2000" b="1" dirty="0"/>
              <a:t>a clear time frame </a:t>
            </a:r>
            <a:r>
              <a:rPr lang="en-US" sz="2000" dirty="0"/>
              <a:t>for universal elementary education.</a:t>
            </a:r>
            <a:endParaRPr lang="en-IN" sz="2000" dirty="0"/>
          </a:p>
          <a:p>
            <a:pPr lvl="0"/>
            <a:r>
              <a:rPr lang="en-US" sz="2000" dirty="0"/>
              <a:t>A response to the demand for </a:t>
            </a:r>
            <a:r>
              <a:rPr lang="en-US" sz="2000" b="1" dirty="0"/>
              <a:t>quality basic education </a:t>
            </a:r>
            <a:r>
              <a:rPr lang="en-US" sz="2000" dirty="0"/>
              <a:t>all over the country.</a:t>
            </a:r>
            <a:endParaRPr lang="en-IN" sz="2000" dirty="0"/>
          </a:p>
          <a:p>
            <a:pPr lvl="0"/>
            <a:r>
              <a:rPr lang="en-US" sz="2000" dirty="0"/>
              <a:t>An opportunity for </a:t>
            </a:r>
            <a:r>
              <a:rPr lang="en-US" sz="2000" b="1" dirty="0"/>
              <a:t>promoting social justice </a:t>
            </a:r>
            <a:r>
              <a:rPr lang="en-US" sz="2000" dirty="0"/>
              <a:t>through basic education.</a:t>
            </a:r>
            <a:endParaRPr lang="en-IN" sz="2000" dirty="0"/>
          </a:p>
          <a:p>
            <a:pPr lvl="0"/>
            <a:r>
              <a:rPr lang="en-US" sz="2000" dirty="0"/>
              <a:t>An effort at </a:t>
            </a:r>
            <a:r>
              <a:rPr lang="en-US" sz="2000" b="1" dirty="0"/>
              <a:t>effectively involving </a:t>
            </a:r>
            <a:r>
              <a:rPr lang="en-US" sz="2000" dirty="0"/>
              <a:t>the </a:t>
            </a:r>
            <a:r>
              <a:rPr lang="en-US" sz="2000" dirty="0" err="1"/>
              <a:t>Panchayati</a:t>
            </a:r>
            <a:r>
              <a:rPr lang="en-US" sz="2000" dirty="0"/>
              <a:t> Raj Institutions, School Management Committees, Village and Urban Slum Level Education Committees, Parents' Teachers' Associations, Mother Teacher  Associations, Tribal Autonomous Councils and other grass roots level structures in the management of elementary schools.</a:t>
            </a:r>
            <a:endParaRPr lang="en-IN" sz="2000" dirty="0"/>
          </a:p>
          <a:p>
            <a:pPr lvl="0"/>
            <a:r>
              <a:rPr lang="en-US" sz="2000" dirty="0"/>
              <a:t>An expression of </a:t>
            </a:r>
            <a:r>
              <a:rPr lang="en-US" sz="2000" b="1" dirty="0"/>
              <a:t>political will </a:t>
            </a:r>
            <a:r>
              <a:rPr lang="en-US" sz="2000" dirty="0"/>
              <a:t>for universal elementary education across the country.</a:t>
            </a:r>
            <a:endParaRPr lang="en-IN" sz="2000" dirty="0"/>
          </a:p>
          <a:p>
            <a:pPr lvl="0"/>
            <a:r>
              <a:rPr lang="en-US" sz="2000" dirty="0"/>
              <a:t>A </a:t>
            </a:r>
            <a:r>
              <a:rPr lang="en-US" sz="2000" b="1" dirty="0"/>
              <a:t>partnership </a:t>
            </a:r>
            <a:r>
              <a:rPr lang="en-US" sz="2000" dirty="0"/>
              <a:t>between the Central, State and local government</a:t>
            </a:r>
            <a:endParaRPr lang="en-IN" sz="2000" dirty="0"/>
          </a:p>
          <a:p>
            <a:pPr lvl="0"/>
            <a:r>
              <a:rPr lang="en-US" sz="2000" dirty="0"/>
              <a:t>An opportunity for States to develop their </a:t>
            </a:r>
            <a:r>
              <a:rPr lang="en-US" sz="2000" b="1" dirty="0"/>
              <a:t>own vision </a:t>
            </a:r>
            <a:r>
              <a:rPr lang="en-US" sz="2000" dirty="0"/>
              <a:t>of elementary education.</a:t>
            </a:r>
            <a:endParaRPr lang="en-IN" sz="2000" dirty="0"/>
          </a:p>
          <a:p>
            <a:endParaRPr lang="en-IN" sz="2000" dirty="0"/>
          </a:p>
        </p:txBody>
      </p:sp>
      <p:pic>
        <p:nvPicPr>
          <p:cNvPr id="4" name="image1.jpeg"/>
          <p:cNvPicPr/>
          <p:nvPr/>
        </p:nvPicPr>
        <p:blipFill>
          <a:blip r:embed="rId2" cstate="print"/>
          <a:stretch>
            <a:fillRect/>
          </a:stretch>
        </p:blipFill>
        <p:spPr>
          <a:xfrm>
            <a:off x="729802" y="104078"/>
            <a:ext cx="10423301" cy="1586610"/>
          </a:xfrm>
          <a:prstGeom prst="rect">
            <a:avLst/>
          </a:prstGeom>
        </p:spPr>
      </p:pic>
    </p:spTree>
    <p:extLst>
      <p:ext uri="{BB962C8B-B14F-4D97-AF65-F5344CB8AC3E}">
        <p14:creationId xmlns:p14="http://schemas.microsoft.com/office/powerpoint/2010/main" val="16427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40000" lnSpcReduction="20000"/>
          </a:bodyPr>
          <a:lstStyle/>
          <a:p>
            <a:pPr lvl="2" algn="just"/>
            <a:r>
              <a:rPr lang="en-US" sz="7000" b="1" i="1" dirty="0"/>
              <a:t>Aims and objectives of SSA</a:t>
            </a:r>
            <a:endParaRPr lang="en-IN" sz="7000" b="1" dirty="0"/>
          </a:p>
          <a:p>
            <a:pPr algn="just"/>
            <a:r>
              <a:rPr lang="en-US" sz="4200" b="1" i="1" dirty="0"/>
              <a:t> </a:t>
            </a:r>
            <a:endParaRPr lang="en-IN" sz="4200" b="1" dirty="0"/>
          </a:p>
          <a:p>
            <a:pPr algn="just"/>
            <a:r>
              <a:rPr lang="en-US" sz="4200" b="1" i="1" dirty="0"/>
              <a:t> </a:t>
            </a:r>
            <a:r>
              <a:rPr lang="en-US" sz="4200" b="1" dirty="0" smtClean="0"/>
              <a:t>The </a:t>
            </a:r>
            <a:r>
              <a:rPr lang="en-US" sz="4200" b="1" dirty="0" err="1"/>
              <a:t>Sarva</a:t>
            </a:r>
            <a:r>
              <a:rPr lang="en-US" sz="4200" b="1" dirty="0"/>
              <a:t> </a:t>
            </a:r>
            <a:r>
              <a:rPr lang="en-US" sz="4200" b="1" dirty="0" err="1"/>
              <a:t>Shiksha</a:t>
            </a:r>
            <a:r>
              <a:rPr lang="en-US" sz="4200" b="1" dirty="0"/>
              <a:t> </a:t>
            </a:r>
            <a:r>
              <a:rPr lang="en-US" sz="4200" b="1" dirty="0" err="1"/>
              <a:t>Abhiyan</a:t>
            </a:r>
            <a:r>
              <a:rPr lang="en-US" sz="4200" b="1" dirty="0"/>
              <a:t> aims to provide useful and relevant elementary education for all children in the 6 to 14 age group by 2010. There is also another goal to bridge social, regional and gender gaps, with the active participation of the community in the management of schools. Following are the main objectives of SSA:</a:t>
            </a:r>
            <a:endParaRPr lang="en-IN" sz="4200" b="1" dirty="0"/>
          </a:p>
          <a:p>
            <a:pPr lvl="0" algn="just"/>
            <a:r>
              <a:rPr lang="en-US" sz="4200" b="1" dirty="0"/>
              <a:t>All children in school, Education Guarantee Centre, Alternate School, 'Back-to-School' camp by 2003.</a:t>
            </a:r>
            <a:endParaRPr lang="en-IN" sz="4200" b="1" dirty="0"/>
          </a:p>
          <a:p>
            <a:pPr lvl="0" algn="just"/>
            <a:r>
              <a:rPr lang="en-US" sz="4200" b="1" dirty="0"/>
              <a:t>All children complete five years of primary schooling by 2007.</a:t>
            </a:r>
            <a:endParaRPr lang="en-IN" sz="4200" b="1" dirty="0"/>
          </a:p>
          <a:p>
            <a:pPr lvl="0" algn="just"/>
            <a:r>
              <a:rPr lang="en-US" sz="4200" b="1" dirty="0"/>
              <a:t>All children complete eight years of elementary schooling by 2010.</a:t>
            </a:r>
            <a:endParaRPr lang="en-IN" sz="4200" b="1" dirty="0"/>
          </a:p>
          <a:p>
            <a:pPr lvl="0" algn="just"/>
            <a:r>
              <a:rPr lang="en-US" sz="4200" b="1" dirty="0"/>
              <a:t>Focus on elementary education of satisfactory quality with emphasis on education for life.</a:t>
            </a:r>
            <a:endParaRPr lang="en-IN" sz="4200" b="1" dirty="0"/>
          </a:p>
          <a:p>
            <a:pPr lvl="0" algn="just"/>
            <a:r>
              <a:rPr lang="en-US" sz="4200" b="1" dirty="0"/>
              <a:t>Bridge all gender and social category gaps at primary stage by 2007 and at elementary education level by 2010.</a:t>
            </a:r>
            <a:endParaRPr lang="en-IN" sz="4200" b="1" dirty="0"/>
          </a:p>
          <a:p>
            <a:pPr lvl="0" algn="just"/>
            <a:r>
              <a:rPr lang="en-US" sz="4200" b="1" dirty="0"/>
              <a:t>Universal retention by 2010</a:t>
            </a:r>
            <a:r>
              <a:rPr lang="en-US" sz="3200" dirty="0"/>
              <a:t>.</a:t>
            </a:r>
            <a:endParaRPr lang="en-IN" sz="3200" dirty="0"/>
          </a:p>
          <a:p>
            <a:pPr marL="0" indent="0">
              <a:buNone/>
            </a:pPr>
            <a:r>
              <a:rPr lang="en-US" dirty="0"/>
              <a:t/>
            </a:r>
            <a:br>
              <a:rPr lang="en-US" dirty="0"/>
            </a:br>
            <a:endParaRPr lang="en-IN" dirty="0"/>
          </a:p>
        </p:txBody>
      </p:sp>
      <p:pic>
        <p:nvPicPr>
          <p:cNvPr id="4" name="image1.jpeg"/>
          <p:cNvPicPr/>
          <p:nvPr/>
        </p:nvPicPr>
        <p:blipFill>
          <a:blip r:embed="rId2" cstate="print"/>
          <a:stretch>
            <a:fillRect/>
          </a:stretch>
        </p:blipFill>
        <p:spPr>
          <a:xfrm>
            <a:off x="729802" y="104078"/>
            <a:ext cx="10423301" cy="1586610"/>
          </a:xfrm>
          <a:prstGeom prst="rect">
            <a:avLst/>
          </a:prstGeom>
        </p:spPr>
      </p:pic>
    </p:spTree>
    <p:extLst>
      <p:ext uri="{BB962C8B-B14F-4D97-AF65-F5344CB8AC3E}">
        <p14:creationId xmlns:p14="http://schemas.microsoft.com/office/powerpoint/2010/main" val="67705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8200" y="1951735"/>
            <a:ext cx="10515600" cy="4225228"/>
          </a:xfrm>
        </p:spPr>
        <p:txBody>
          <a:bodyPr>
            <a:normAutofit fontScale="47500" lnSpcReduction="20000"/>
          </a:bodyPr>
          <a:lstStyle/>
          <a:p>
            <a:pPr lvl="2"/>
            <a:r>
              <a:rPr lang="en-US" sz="3800" b="1" i="1" dirty="0"/>
              <a:t>Basic Features of SSA</a:t>
            </a:r>
            <a:endParaRPr lang="en-IN" sz="3800" b="1" dirty="0"/>
          </a:p>
          <a:p>
            <a:r>
              <a:rPr lang="en-US" sz="3800" b="1" i="1" dirty="0"/>
              <a:t> </a:t>
            </a:r>
            <a:endParaRPr lang="en-IN" sz="3800" b="1" dirty="0"/>
          </a:p>
          <a:p>
            <a:pPr lvl="0"/>
            <a:r>
              <a:rPr lang="en-US" sz="3600" b="1" i="1" dirty="0"/>
              <a:t>Institutional </a:t>
            </a:r>
            <a:r>
              <a:rPr lang="en-US" sz="3600" b="1" dirty="0"/>
              <a:t>reforms in states.</a:t>
            </a:r>
            <a:endParaRPr lang="en-IN" sz="3600" b="1" dirty="0"/>
          </a:p>
          <a:p>
            <a:pPr lvl="0"/>
            <a:r>
              <a:rPr lang="en-US" sz="3600" b="1" i="1" dirty="0"/>
              <a:t>Sustainable financing </a:t>
            </a:r>
            <a:r>
              <a:rPr lang="en-US" sz="3600" b="1" dirty="0"/>
              <a:t>in partnership with states (IX Plan 85:15, X Plan 75:25, After X plan 50:50).</a:t>
            </a:r>
            <a:endParaRPr lang="en-IN" sz="3600" b="1" dirty="0"/>
          </a:p>
          <a:p>
            <a:pPr lvl="0"/>
            <a:r>
              <a:rPr lang="en-US" sz="3600" b="1" i="1" dirty="0"/>
              <a:t>Community ownership </a:t>
            </a:r>
            <a:r>
              <a:rPr lang="en-US" sz="3600" b="1" dirty="0"/>
              <a:t>of school based interventions through effective </a:t>
            </a:r>
            <a:r>
              <a:rPr lang="en-US" sz="3600" b="1" i="1" dirty="0"/>
              <a:t>decentralization.</a:t>
            </a:r>
            <a:endParaRPr lang="en-IN" sz="3600" b="1" dirty="0"/>
          </a:p>
          <a:p>
            <a:pPr lvl="0"/>
            <a:r>
              <a:rPr lang="en-US" sz="3600" b="1" dirty="0"/>
              <a:t>Institutional capacity building for improvement </a:t>
            </a:r>
            <a:r>
              <a:rPr lang="en-US" sz="3600" b="1" i="1" dirty="0"/>
              <a:t>in quality.</a:t>
            </a:r>
            <a:endParaRPr lang="en-IN" sz="3600" b="1" dirty="0"/>
          </a:p>
          <a:p>
            <a:pPr lvl="0"/>
            <a:r>
              <a:rPr lang="en-US" sz="3600" b="1" dirty="0"/>
              <a:t>Community based monitoring with full transparency in all aspects of implementation.</a:t>
            </a:r>
            <a:endParaRPr lang="en-IN" sz="3600" b="1" dirty="0"/>
          </a:p>
          <a:p>
            <a:pPr lvl="0"/>
            <a:r>
              <a:rPr lang="en-US" sz="3600" b="1" dirty="0"/>
              <a:t>Community based approach to planning with a habitation as a unit of planning.</a:t>
            </a:r>
            <a:endParaRPr lang="en-IN" sz="3600" b="1" dirty="0"/>
          </a:p>
          <a:p>
            <a:pPr lvl="0"/>
            <a:r>
              <a:rPr lang="en-US" sz="3600" b="1" dirty="0"/>
              <a:t>A mainstreaming gender approach.</a:t>
            </a:r>
            <a:endParaRPr lang="en-IN" sz="3600" b="1" dirty="0"/>
          </a:p>
          <a:p>
            <a:pPr lvl="0"/>
            <a:r>
              <a:rPr lang="en-US" sz="3600" b="1" dirty="0"/>
              <a:t>Focus on the educational </a:t>
            </a:r>
            <a:r>
              <a:rPr lang="en-US" sz="3600" b="1" i="1" dirty="0"/>
              <a:t>participation </a:t>
            </a:r>
            <a:r>
              <a:rPr lang="en-US" sz="3600" b="1" dirty="0"/>
              <a:t>of children from the </a:t>
            </a:r>
            <a:r>
              <a:rPr lang="en-US" sz="3600" b="1" i="1" dirty="0"/>
              <a:t>SC/ST</a:t>
            </a:r>
            <a:r>
              <a:rPr lang="en-US" sz="3600" b="1" dirty="0"/>
              <a:t>, </a:t>
            </a:r>
            <a:r>
              <a:rPr lang="en-US" sz="3600" b="1" i="1" dirty="0"/>
              <a:t>religious </a:t>
            </a:r>
            <a:r>
              <a:rPr lang="en-US" sz="3600" b="1" dirty="0"/>
              <a:t>and </a:t>
            </a:r>
            <a:r>
              <a:rPr lang="en-US" sz="3600" b="1" i="1" dirty="0"/>
              <a:t>linguistic minorities</a:t>
            </a:r>
            <a:r>
              <a:rPr lang="en-US" sz="3600" b="1" dirty="0"/>
              <a:t>, etc.</a:t>
            </a:r>
            <a:endParaRPr lang="en-IN" sz="3600" b="1" dirty="0"/>
          </a:p>
          <a:p>
            <a:pPr lvl="0"/>
            <a:r>
              <a:rPr lang="en-US" sz="3600" b="1" i="1" dirty="0"/>
              <a:t>Thrust on quality </a:t>
            </a:r>
            <a:r>
              <a:rPr lang="en-US" sz="3600" b="1" dirty="0"/>
              <a:t>and making education relevant.</a:t>
            </a:r>
            <a:endParaRPr lang="en-IN" sz="3600" b="1" dirty="0"/>
          </a:p>
          <a:p>
            <a:pPr lvl="0"/>
            <a:r>
              <a:rPr lang="en-US" sz="3600" b="1" dirty="0"/>
              <a:t>Recognition of critical role of </a:t>
            </a:r>
            <a:r>
              <a:rPr lang="en-US" sz="3600" b="1" i="1" dirty="0"/>
              <a:t>teacher </a:t>
            </a:r>
            <a:r>
              <a:rPr lang="en-US" sz="3600" b="1" dirty="0"/>
              <a:t>and focus on the human </a:t>
            </a:r>
            <a:r>
              <a:rPr lang="en-US" sz="3600" b="1" i="1" dirty="0"/>
              <a:t>resource development needs of teachers</a:t>
            </a:r>
            <a:endParaRPr lang="en-IN" sz="3600" b="1" dirty="0"/>
          </a:p>
          <a:p>
            <a:pPr lvl="0"/>
            <a:r>
              <a:rPr lang="en-US" sz="3600" b="1" dirty="0"/>
              <a:t>Preparation of </a:t>
            </a:r>
            <a:r>
              <a:rPr lang="en-US" sz="3600" b="1" i="1" dirty="0"/>
              <a:t>District Elementary Education Plans </a:t>
            </a:r>
            <a:r>
              <a:rPr lang="en-US" sz="3600" b="1" dirty="0"/>
              <a:t>reflecting all governmental and non-governmental investments.</a:t>
            </a:r>
            <a:endParaRPr lang="en-IN" sz="3600" b="1" dirty="0"/>
          </a:p>
          <a:p>
            <a:endParaRPr lang="en-IN" sz="3600" b="1" dirty="0"/>
          </a:p>
        </p:txBody>
      </p:sp>
      <p:pic>
        <p:nvPicPr>
          <p:cNvPr id="4" name="image1.jpeg"/>
          <p:cNvPicPr/>
          <p:nvPr/>
        </p:nvPicPr>
        <p:blipFill>
          <a:blip r:embed="rId2" cstate="print"/>
          <a:stretch>
            <a:fillRect/>
          </a:stretch>
        </p:blipFill>
        <p:spPr>
          <a:xfrm>
            <a:off x="838200" y="234601"/>
            <a:ext cx="10423301" cy="1586610"/>
          </a:xfrm>
          <a:prstGeom prst="rect">
            <a:avLst/>
          </a:prstGeom>
        </p:spPr>
      </p:pic>
    </p:spTree>
    <p:extLst>
      <p:ext uri="{BB962C8B-B14F-4D97-AF65-F5344CB8AC3E}">
        <p14:creationId xmlns:p14="http://schemas.microsoft.com/office/powerpoint/2010/main" val="394573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0000" lnSpcReduction="20000"/>
          </a:bodyPr>
          <a:lstStyle/>
          <a:p>
            <a:pPr lvl="2"/>
            <a:r>
              <a:rPr lang="en-US" sz="2900" b="1" i="1" dirty="0"/>
              <a:t>Major Areas of Interventions in SSA</a:t>
            </a:r>
            <a:endParaRPr lang="en-IN" sz="2900" b="1" dirty="0"/>
          </a:p>
          <a:p>
            <a:r>
              <a:rPr lang="en-US" sz="2900" b="1" i="1" dirty="0"/>
              <a:t> </a:t>
            </a:r>
            <a:endParaRPr lang="en-IN" sz="2900" b="1" dirty="0"/>
          </a:p>
          <a:p>
            <a:pPr lvl="0"/>
            <a:r>
              <a:rPr lang="en-US" sz="2900" b="1" dirty="0"/>
              <a:t>Education of out-of-school children (Educational Guarantee Scheme and Alternative &amp; Innovative Education)</a:t>
            </a:r>
            <a:endParaRPr lang="en-IN" sz="2900" b="1" dirty="0"/>
          </a:p>
          <a:p>
            <a:pPr lvl="0"/>
            <a:r>
              <a:rPr lang="en-US" sz="2900" b="1" dirty="0"/>
              <a:t>Quality Improvement</a:t>
            </a:r>
            <a:endParaRPr lang="en-IN" sz="2900" b="1" dirty="0"/>
          </a:p>
          <a:p>
            <a:pPr lvl="0"/>
            <a:r>
              <a:rPr lang="en-US" sz="2900" b="1" dirty="0"/>
              <a:t>Special Focus Groups</a:t>
            </a:r>
            <a:endParaRPr lang="en-IN" sz="2900" b="1" dirty="0"/>
          </a:p>
          <a:p>
            <a:pPr lvl="0"/>
            <a:r>
              <a:rPr lang="en-US" sz="2900" b="1" dirty="0"/>
              <a:t>Research and Evaluation</a:t>
            </a:r>
            <a:endParaRPr lang="en-IN" sz="2900" b="1" dirty="0"/>
          </a:p>
          <a:p>
            <a:pPr lvl="0"/>
            <a:r>
              <a:rPr lang="en-US" sz="2900" b="1" dirty="0"/>
              <a:t>Management Structure and Institutional Capacity Building</a:t>
            </a:r>
            <a:endParaRPr lang="en-IN" sz="2900" b="1" dirty="0"/>
          </a:p>
          <a:p>
            <a:pPr lvl="0"/>
            <a:r>
              <a:rPr lang="en-US" sz="2900" b="1" dirty="0"/>
              <a:t>Community Mobilization</a:t>
            </a:r>
            <a:endParaRPr lang="en-IN" sz="2900" b="1" dirty="0"/>
          </a:p>
          <a:p>
            <a:pPr lvl="0"/>
            <a:r>
              <a:rPr lang="en-US" sz="2900" b="1" dirty="0"/>
              <a:t>Civil Works</a:t>
            </a:r>
            <a:endParaRPr lang="en-IN" sz="2900" b="1" dirty="0"/>
          </a:p>
          <a:p>
            <a:pPr lvl="0"/>
            <a:r>
              <a:rPr lang="en-US" sz="2900" b="1" dirty="0"/>
              <a:t>Monitoring and MIS</a:t>
            </a:r>
            <a:endParaRPr lang="en-IN" sz="2900" b="1" dirty="0"/>
          </a:p>
          <a:p>
            <a:pPr lvl="0"/>
            <a:r>
              <a:rPr lang="en-US" sz="2900" b="1" dirty="0"/>
              <a:t>Financial Management and Procurement</a:t>
            </a:r>
            <a:endParaRPr lang="en-IN" sz="2900" b="1" dirty="0"/>
          </a:p>
          <a:p>
            <a:pPr marL="0" indent="0">
              <a:buNone/>
            </a:pPr>
            <a:r>
              <a:rPr lang="en-US" sz="2900" b="1" dirty="0"/>
              <a:t> </a:t>
            </a:r>
            <a:endParaRPr lang="en-IN" sz="2900" b="1" dirty="0"/>
          </a:p>
          <a:p>
            <a:endParaRPr lang="en-IN" dirty="0"/>
          </a:p>
        </p:txBody>
      </p:sp>
      <p:pic>
        <p:nvPicPr>
          <p:cNvPr id="4" name="image1.jpeg"/>
          <p:cNvPicPr/>
          <p:nvPr/>
        </p:nvPicPr>
        <p:blipFill>
          <a:blip r:embed="rId2" cstate="print"/>
          <a:stretch>
            <a:fillRect/>
          </a:stretch>
        </p:blipFill>
        <p:spPr>
          <a:xfrm>
            <a:off x="930499" y="239015"/>
            <a:ext cx="10423301" cy="1586610"/>
          </a:xfrm>
          <a:prstGeom prst="rect">
            <a:avLst/>
          </a:prstGeom>
        </p:spPr>
      </p:pic>
    </p:spTree>
    <p:extLst>
      <p:ext uri="{BB962C8B-B14F-4D97-AF65-F5344CB8AC3E}">
        <p14:creationId xmlns:p14="http://schemas.microsoft.com/office/powerpoint/2010/main" val="3207411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368</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 DARLING</vt:lpstr>
      <vt:lpstr>Arial</vt:lpstr>
      <vt:lpstr>Calibri</vt:lpstr>
      <vt:lpstr>Calibri Light</vt:lpstr>
      <vt:lpstr>Office Theme</vt:lpstr>
      <vt:lpstr>PowerPoint Presentation</vt:lpstr>
      <vt:lpstr>SARVA  SHIKSHA ABHIYAN </vt:lpstr>
      <vt:lpstr>PowerPoint Presentation</vt:lpstr>
      <vt:lpstr>SARVA  SHIKSHA ABHIYAN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khokon</dc:creator>
  <cp:lastModifiedBy>khokon</cp:lastModifiedBy>
  <cp:revision>3</cp:revision>
  <dcterms:created xsi:type="dcterms:W3CDTF">2021-01-26T14:20:03Z</dcterms:created>
  <dcterms:modified xsi:type="dcterms:W3CDTF">2021-04-24T06:12:09Z</dcterms:modified>
</cp:coreProperties>
</file>