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8" r:id="rId5"/>
    <p:sldId id="259" r:id="rId6"/>
    <p:sldId id="260" r:id="rId7"/>
    <p:sldId id="261" r:id="rId8"/>
    <p:sldId id="262"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0C6EE00-79B0-4799-B551-4007D21E1E90}" type="datetimeFigureOut">
              <a:rPr lang="en-IN" smtClean="0"/>
              <a:t>24-04-2021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0EE1C6-96F9-4353-838B-B2466F5D360B}" type="slidenum">
              <a:rPr lang="en-IN" smtClean="0"/>
              <a:t>‹#›</a:t>
            </a:fld>
            <a:endParaRPr lang="en-IN"/>
          </a:p>
        </p:txBody>
      </p:sp>
    </p:spTree>
    <p:extLst>
      <p:ext uri="{BB962C8B-B14F-4D97-AF65-F5344CB8AC3E}">
        <p14:creationId xmlns:p14="http://schemas.microsoft.com/office/powerpoint/2010/main" val="3512139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0C6EE00-79B0-4799-B551-4007D21E1E90}" type="datetimeFigureOut">
              <a:rPr lang="en-IN" smtClean="0"/>
              <a:t>24-04-2021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0EE1C6-96F9-4353-838B-B2466F5D360B}" type="slidenum">
              <a:rPr lang="en-IN" smtClean="0"/>
              <a:t>‹#›</a:t>
            </a:fld>
            <a:endParaRPr lang="en-IN"/>
          </a:p>
        </p:txBody>
      </p:sp>
    </p:spTree>
    <p:extLst>
      <p:ext uri="{BB962C8B-B14F-4D97-AF65-F5344CB8AC3E}">
        <p14:creationId xmlns:p14="http://schemas.microsoft.com/office/powerpoint/2010/main" val="3306261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0C6EE00-79B0-4799-B551-4007D21E1E90}" type="datetimeFigureOut">
              <a:rPr lang="en-IN" smtClean="0"/>
              <a:t>24-04-2021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0EE1C6-96F9-4353-838B-B2466F5D360B}" type="slidenum">
              <a:rPr lang="en-IN" smtClean="0"/>
              <a:t>‹#›</a:t>
            </a:fld>
            <a:endParaRPr lang="en-IN"/>
          </a:p>
        </p:txBody>
      </p:sp>
    </p:spTree>
    <p:extLst>
      <p:ext uri="{BB962C8B-B14F-4D97-AF65-F5344CB8AC3E}">
        <p14:creationId xmlns:p14="http://schemas.microsoft.com/office/powerpoint/2010/main" val="2765306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0C6EE00-79B0-4799-B551-4007D21E1E90}" type="datetimeFigureOut">
              <a:rPr lang="en-IN" smtClean="0"/>
              <a:t>24-04-2021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0EE1C6-96F9-4353-838B-B2466F5D360B}" type="slidenum">
              <a:rPr lang="en-IN" smtClean="0"/>
              <a:t>‹#›</a:t>
            </a:fld>
            <a:endParaRPr lang="en-IN"/>
          </a:p>
        </p:txBody>
      </p:sp>
    </p:spTree>
    <p:extLst>
      <p:ext uri="{BB962C8B-B14F-4D97-AF65-F5344CB8AC3E}">
        <p14:creationId xmlns:p14="http://schemas.microsoft.com/office/powerpoint/2010/main" val="3819230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C6EE00-79B0-4799-B551-4007D21E1E90}" type="datetimeFigureOut">
              <a:rPr lang="en-IN" smtClean="0"/>
              <a:t>24-04-2021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0EE1C6-96F9-4353-838B-B2466F5D360B}" type="slidenum">
              <a:rPr lang="en-IN" smtClean="0"/>
              <a:t>‹#›</a:t>
            </a:fld>
            <a:endParaRPr lang="en-IN"/>
          </a:p>
        </p:txBody>
      </p:sp>
    </p:spTree>
    <p:extLst>
      <p:ext uri="{BB962C8B-B14F-4D97-AF65-F5344CB8AC3E}">
        <p14:creationId xmlns:p14="http://schemas.microsoft.com/office/powerpoint/2010/main" val="2970508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0C6EE00-79B0-4799-B551-4007D21E1E90}" type="datetimeFigureOut">
              <a:rPr lang="en-IN" smtClean="0"/>
              <a:t>24-04-2021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0EE1C6-96F9-4353-838B-B2466F5D360B}" type="slidenum">
              <a:rPr lang="en-IN" smtClean="0"/>
              <a:t>‹#›</a:t>
            </a:fld>
            <a:endParaRPr lang="en-IN"/>
          </a:p>
        </p:txBody>
      </p:sp>
    </p:spTree>
    <p:extLst>
      <p:ext uri="{BB962C8B-B14F-4D97-AF65-F5344CB8AC3E}">
        <p14:creationId xmlns:p14="http://schemas.microsoft.com/office/powerpoint/2010/main" val="2220563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0C6EE00-79B0-4799-B551-4007D21E1E90}" type="datetimeFigureOut">
              <a:rPr lang="en-IN" smtClean="0"/>
              <a:t>24-04-2021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0EE1C6-96F9-4353-838B-B2466F5D360B}" type="slidenum">
              <a:rPr lang="en-IN" smtClean="0"/>
              <a:t>‹#›</a:t>
            </a:fld>
            <a:endParaRPr lang="en-IN"/>
          </a:p>
        </p:txBody>
      </p:sp>
    </p:spTree>
    <p:extLst>
      <p:ext uri="{BB962C8B-B14F-4D97-AF65-F5344CB8AC3E}">
        <p14:creationId xmlns:p14="http://schemas.microsoft.com/office/powerpoint/2010/main" val="15661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0C6EE00-79B0-4799-B551-4007D21E1E90}" type="datetimeFigureOut">
              <a:rPr lang="en-IN" smtClean="0"/>
              <a:t>24-04-2021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0EE1C6-96F9-4353-838B-B2466F5D360B}" type="slidenum">
              <a:rPr lang="en-IN" smtClean="0"/>
              <a:t>‹#›</a:t>
            </a:fld>
            <a:endParaRPr lang="en-IN"/>
          </a:p>
        </p:txBody>
      </p:sp>
    </p:spTree>
    <p:extLst>
      <p:ext uri="{BB962C8B-B14F-4D97-AF65-F5344CB8AC3E}">
        <p14:creationId xmlns:p14="http://schemas.microsoft.com/office/powerpoint/2010/main" val="563802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C6EE00-79B0-4799-B551-4007D21E1E90}" type="datetimeFigureOut">
              <a:rPr lang="en-IN" smtClean="0"/>
              <a:t>24-04-2021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80EE1C6-96F9-4353-838B-B2466F5D360B}" type="slidenum">
              <a:rPr lang="en-IN" smtClean="0"/>
              <a:t>‹#›</a:t>
            </a:fld>
            <a:endParaRPr lang="en-IN"/>
          </a:p>
        </p:txBody>
      </p:sp>
    </p:spTree>
    <p:extLst>
      <p:ext uri="{BB962C8B-B14F-4D97-AF65-F5344CB8AC3E}">
        <p14:creationId xmlns:p14="http://schemas.microsoft.com/office/powerpoint/2010/main" val="2867738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C6EE00-79B0-4799-B551-4007D21E1E90}" type="datetimeFigureOut">
              <a:rPr lang="en-IN" smtClean="0"/>
              <a:t>24-04-2021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0EE1C6-96F9-4353-838B-B2466F5D360B}" type="slidenum">
              <a:rPr lang="en-IN" smtClean="0"/>
              <a:t>‹#›</a:t>
            </a:fld>
            <a:endParaRPr lang="en-IN"/>
          </a:p>
        </p:txBody>
      </p:sp>
    </p:spTree>
    <p:extLst>
      <p:ext uri="{BB962C8B-B14F-4D97-AF65-F5344CB8AC3E}">
        <p14:creationId xmlns:p14="http://schemas.microsoft.com/office/powerpoint/2010/main" val="4235216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C6EE00-79B0-4799-B551-4007D21E1E90}" type="datetimeFigureOut">
              <a:rPr lang="en-IN" smtClean="0"/>
              <a:t>24-04-2021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0EE1C6-96F9-4353-838B-B2466F5D360B}" type="slidenum">
              <a:rPr lang="en-IN" smtClean="0"/>
              <a:t>‹#›</a:t>
            </a:fld>
            <a:endParaRPr lang="en-IN"/>
          </a:p>
        </p:txBody>
      </p:sp>
    </p:spTree>
    <p:extLst>
      <p:ext uri="{BB962C8B-B14F-4D97-AF65-F5344CB8AC3E}">
        <p14:creationId xmlns:p14="http://schemas.microsoft.com/office/powerpoint/2010/main" val="3173360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C6EE00-79B0-4799-B551-4007D21E1E90}" type="datetimeFigureOut">
              <a:rPr lang="en-IN" smtClean="0"/>
              <a:t>24-04-2021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0EE1C6-96F9-4353-838B-B2466F5D360B}" type="slidenum">
              <a:rPr lang="en-IN" smtClean="0"/>
              <a:t>‹#›</a:t>
            </a:fld>
            <a:endParaRPr lang="en-IN"/>
          </a:p>
        </p:txBody>
      </p:sp>
    </p:spTree>
    <p:extLst>
      <p:ext uri="{BB962C8B-B14F-4D97-AF65-F5344CB8AC3E}">
        <p14:creationId xmlns:p14="http://schemas.microsoft.com/office/powerpoint/2010/main" val="2780622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nrega.nic.in/netnrega/WriteReaddata/Circulars/Operational_guidelines_4thEdition_eng_2013.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nrhm.gov.in/" TargetMode="External"/><Relationship Id="rId2" Type="http://schemas.openxmlformats.org/officeDocument/2006/relationships/hyperlink" Target="http://www.aajeevika.gov.i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dirty="0" smtClean="0">
                <a:solidFill>
                  <a:srgbClr val="002060"/>
                </a:solidFill>
              </a:rPr>
              <a:t>MNREGA</a:t>
            </a:r>
            <a:br>
              <a:rPr lang="en-IN" b="1" dirty="0" smtClean="0">
                <a:solidFill>
                  <a:srgbClr val="002060"/>
                </a:solidFill>
              </a:rPr>
            </a:br>
            <a:r>
              <a:rPr lang="en-IN" b="1" dirty="0">
                <a:solidFill>
                  <a:srgbClr val="002060"/>
                </a:solidFill>
              </a:rPr>
              <a:t>Mahatma Gandhi National Rural Employment Guarantee </a:t>
            </a:r>
            <a:r>
              <a:rPr lang="en-IN" b="1" dirty="0" smtClean="0">
                <a:solidFill>
                  <a:srgbClr val="002060"/>
                </a:solidFill>
              </a:rPr>
              <a:t>Act</a:t>
            </a:r>
            <a:r>
              <a:rPr lang="en-IN" b="1" dirty="0">
                <a:solidFill>
                  <a:srgbClr val="002060"/>
                </a:solidFill>
              </a:rPr>
              <a:t> </a:t>
            </a:r>
            <a:br>
              <a:rPr lang="en-IN" b="1" dirty="0">
                <a:solidFill>
                  <a:srgbClr val="002060"/>
                </a:solidFill>
              </a:rPr>
            </a:br>
            <a:endParaRPr lang="en-IN" b="1" dirty="0">
              <a:solidFill>
                <a:srgbClr val="002060"/>
              </a:solidFill>
            </a:endParaRPr>
          </a:p>
        </p:txBody>
      </p:sp>
      <p:sp>
        <p:nvSpPr>
          <p:cNvPr id="3" name="Subtitle 2"/>
          <p:cNvSpPr>
            <a:spLocks noGrp="1"/>
          </p:cNvSpPr>
          <p:nvPr>
            <p:ph type="subTitle" idx="1"/>
          </p:nvPr>
        </p:nvSpPr>
        <p:spPr/>
        <p:txBody>
          <a:bodyPr/>
          <a:lstStyle/>
          <a:p>
            <a:r>
              <a:rPr lang="en-US" b="1" dirty="0"/>
              <a:t> </a:t>
            </a:r>
            <a:endParaRPr lang="en-IN" dirty="0"/>
          </a:p>
          <a:p>
            <a:endParaRPr lang="en-IN" dirty="0"/>
          </a:p>
        </p:txBody>
      </p:sp>
    </p:spTree>
    <p:extLst>
      <p:ext uri="{BB962C8B-B14F-4D97-AF65-F5344CB8AC3E}">
        <p14:creationId xmlns:p14="http://schemas.microsoft.com/office/powerpoint/2010/main" val="563603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92500" lnSpcReduction="20000"/>
          </a:bodyPr>
          <a:lstStyle/>
          <a:p>
            <a:r>
              <a:rPr lang="en-IN" b="1" dirty="0"/>
              <a:t>Regular monitoring</a:t>
            </a:r>
            <a:r>
              <a:rPr lang="en-IN" dirty="0"/>
              <a:t>: National Level Monitors (NLMs) are deployed by the Ministry of Rural Development for regular and special monitoring of MGNREGA and to enquire into complaints regarding </a:t>
            </a:r>
            <a:r>
              <a:rPr lang="en-IN" dirty="0" err="1"/>
              <a:t>mis</a:t>
            </a:r>
            <a:r>
              <a:rPr lang="en-IN" dirty="0"/>
              <a:t>-utilisation of funds, etc.  The Committee recommends that the frequency of monitoring by NLMs should increase and appropriate measures should be taken by states based on their recommendations.  Additionally, social audits must mandatorily be held every six months.  The Committee observes that the performance of MGNREGA is better in states with effective social audit mechanisms.</a:t>
            </a:r>
          </a:p>
          <a:p>
            <a:r>
              <a:rPr lang="en-IN" b="1" dirty="0"/>
              <a:t>Training of functionaries</a:t>
            </a:r>
            <a:r>
              <a:rPr lang="en-IN" dirty="0"/>
              <a:t>: Training and capacity building of elected representatives and other functionaries of PRIs must be done regularly as it will facilitate their involvement in the implementation of MGNREGA.</a:t>
            </a:r>
          </a:p>
          <a:p>
            <a:pPr marL="0" indent="0">
              <a:buNone/>
            </a:pPr>
            <a:r>
              <a:rPr lang="en-IN" dirty="0"/>
              <a:t> </a:t>
            </a:r>
          </a:p>
          <a:p>
            <a:endParaRPr lang="en-IN" dirty="0"/>
          </a:p>
        </p:txBody>
      </p:sp>
    </p:spTree>
    <p:extLst>
      <p:ext uri="{BB962C8B-B14F-4D97-AF65-F5344CB8AC3E}">
        <p14:creationId xmlns:p14="http://schemas.microsoft.com/office/powerpoint/2010/main" val="2514914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2060"/>
                </a:solidFill>
              </a:rPr>
              <a:t>MGNREGA: A brief introduction</a:t>
            </a:r>
            <a:r>
              <a:rPr lang="en-IN" dirty="0" smtClean="0">
                <a:solidFill>
                  <a:srgbClr val="002060"/>
                </a:solidFill>
              </a:rPr>
              <a:t/>
            </a:r>
            <a:br>
              <a:rPr lang="en-IN" dirty="0" smtClean="0">
                <a:solidFill>
                  <a:srgbClr val="002060"/>
                </a:solidFill>
              </a:rPr>
            </a:br>
            <a:endParaRPr lang="en-IN" dirty="0">
              <a:solidFill>
                <a:srgbClr val="002060"/>
              </a:solidFill>
            </a:endParaRPr>
          </a:p>
        </p:txBody>
      </p:sp>
      <p:sp>
        <p:nvSpPr>
          <p:cNvPr id="3" name="Content Placeholder 2"/>
          <p:cNvSpPr>
            <a:spLocks noGrp="1"/>
          </p:cNvSpPr>
          <p:nvPr>
            <p:ph idx="1"/>
          </p:nvPr>
        </p:nvSpPr>
        <p:spPr/>
        <p:txBody>
          <a:bodyPr/>
          <a:lstStyle/>
          <a:p>
            <a:r>
              <a:rPr lang="en-IN" b="1" dirty="0" smtClean="0"/>
              <a:t>A</a:t>
            </a:r>
            <a:r>
              <a:rPr lang="en-IN" b="1" dirty="0"/>
              <a:t>. Objectives</a:t>
            </a:r>
            <a:r>
              <a:rPr lang="en-IN" dirty="0"/>
              <a:t>: MGNREGA, which is the </a:t>
            </a:r>
            <a:r>
              <a:rPr lang="en-IN" dirty="0">
                <a:hlinkClick r:id="rId2" tooltip="http://nrega.nic.in/netnrega/WriteReaddata/Circulars/Operational_guidelines_4thEdition_eng_2013.pdf"/>
              </a:rPr>
              <a:t>largest</a:t>
            </a:r>
            <a:r>
              <a:rPr lang="en-IN" dirty="0"/>
              <a:t> work guarantee programme in the world, was enacted in 2005 with the primary objective of guaranteeing 100 days of wage employment per year to rural households.  Secondly, it aims at addressing causes of chronic poverty through the 'works' (projects) that are undertaken, and thus ensuring sustainable development.  Finally, there is an emphasis on strengthening the process of decentralisation through giving a significant role to </a:t>
            </a:r>
            <a:r>
              <a:rPr lang="en-IN" dirty="0" err="1"/>
              <a:t>Panchayati</a:t>
            </a:r>
            <a:r>
              <a:rPr lang="en-IN" dirty="0"/>
              <a:t> Raj Institutions (PRIs) in planning and implementing these works.</a:t>
            </a:r>
          </a:p>
          <a:p>
            <a:endParaRPr lang="en-IN" dirty="0"/>
          </a:p>
        </p:txBody>
      </p:sp>
    </p:spTree>
    <p:extLst>
      <p:ext uri="{BB962C8B-B14F-4D97-AF65-F5344CB8AC3E}">
        <p14:creationId xmlns:p14="http://schemas.microsoft.com/office/powerpoint/2010/main" val="235790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2060"/>
                </a:solidFill>
              </a:rPr>
              <a:t>B. Key features</a:t>
            </a:r>
            <a:r>
              <a:rPr lang="en-IN" dirty="0" smtClean="0">
                <a:solidFill>
                  <a:srgbClr val="002060"/>
                </a:solidFill>
              </a:rPr>
              <a:t>:</a:t>
            </a:r>
            <a:br>
              <a:rPr lang="en-IN" dirty="0" smtClean="0">
                <a:solidFill>
                  <a:srgbClr val="002060"/>
                </a:solidFill>
              </a:rPr>
            </a:br>
            <a:endParaRPr lang="en-IN" dirty="0">
              <a:solidFill>
                <a:srgbClr val="002060"/>
              </a:solidFill>
            </a:endParaRPr>
          </a:p>
        </p:txBody>
      </p:sp>
      <p:sp>
        <p:nvSpPr>
          <p:cNvPr id="5" name="Content Placeholder 4"/>
          <p:cNvSpPr>
            <a:spLocks noGrp="1"/>
          </p:cNvSpPr>
          <p:nvPr>
            <p:ph idx="1"/>
          </p:nvPr>
        </p:nvSpPr>
        <p:spPr/>
        <p:txBody>
          <a:bodyPr>
            <a:normAutofit fontScale="55000" lnSpcReduction="20000"/>
          </a:bodyPr>
          <a:lstStyle/>
          <a:p>
            <a:r>
              <a:rPr lang="en-IN" b="1" dirty="0"/>
              <a:t>B. Key features</a:t>
            </a:r>
            <a:r>
              <a:rPr lang="en-IN" dirty="0"/>
              <a:t>:</a:t>
            </a:r>
          </a:p>
          <a:p>
            <a:r>
              <a:rPr lang="en-IN" b="1" dirty="0"/>
              <a:t>Legal right to work</a:t>
            </a:r>
            <a:r>
              <a:rPr lang="en-IN" dirty="0"/>
              <a:t>: Unlike earlier employment guarantee schemes, the Act provides a legal right to employment for adult members of rural households.  At least one third beneficiaries have to be women.  Wages must be paid according to the wages specified for agricultural labourers in the state under the  Minimum Wages Act, 1948, unless the central government notifies a wage rate (this should not be less than </a:t>
            </a:r>
            <a:r>
              <a:rPr lang="en-IN" dirty="0" err="1"/>
              <a:t>Rs</a:t>
            </a:r>
            <a:r>
              <a:rPr lang="en-IN" dirty="0"/>
              <a:t> 60 per day).  At present, wage rates are determined by the central government but vary across states, ranging from </a:t>
            </a:r>
            <a:r>
              <a:rPr lang="en-IN" dirty="0" err="1"/>
              <a:t>Rs</a:t>
            </a:r>
            <a:r>
              <a:rPr lang="en-IN" dirty="0"/>
              <a:t> 135 per day to </a:t>
            </a:r>
            <a:r>
              <a:rPr lang="en-IN" dirty="0" err="1"/>
              <a:t>Rs</a:t>
            </a:r>
            <a:r>
              <a:rPr lang="en-IN" dirty="0"/>
              <a:t> 214 per day.</a:t>
            </a:r>
          </a:p>
          <a:p>
            <a:r>
              <a:rPr lang="en-IN" b="1" dirty="0"/>
              <a:t>Time bound guarantee of work and unemployment allowance</a:t>
            </a:r>
            <a:r>
              <a:rPr lang="en-IN" dirty="0"/>
              <a:t>: Employment must be provided with 15 days of being demanded failing which an ‘unemployment allowance’ must be given.</a:t>
            </a:r>
          </a:p>
          <a:p>
            <a:r>
              <a:rPr lang="en-IN" b="1" dirty="0"/>
              <a:t>Decentralised planning</a:t>
            </a:r>
            <a:r>
              <a:rPr lang="en-IN" dirty="0"/>
              <a:t>: Gram </a:t>
            </a:r>
            <a:r>
              <a:rPr lang="en-IN" dirty="0" err="1"/>
              <a:t>sabhas</a:t>
            </a:r>
            <a:r>
              <a:rPr lang="en-IN" dirty="0"/>
              <a:t> must recommend the works that are to be undertaken and at least 50% of the works must be executed by them.  PRIs are primarily responsible for planning, implementation and monitoring of the works that are undertaken.</a:t>
            </a:r>
          </a:p>
          <a:p>
            <a:r>
              <a:rPr lang="en-IN" b="1" dirty="0"/>
              <a:t>Work site facilities</a:t>
            </a:r>
            <a:r>
              <a:rPr lang="en-IN" dirty="0"/>
              <a:t>: All work sites should have facilities such as crèches, drinking water and first aid.</a:t>
            </a:r>
          </a:p>
          <a:p>
            <a:r>
              <a:rPr lang="en-IN" b="1" dirty="0"/>
              <a:t>Transparency and accountability</a:t>
            </a:r>
            <a:r>
              <a:rPr lang="en-IN" dirty="0"/>
              <a:t>: There are provisions for proactive disclosure through wall writings, citizen information boards, Management Information Systems and social audits.  Social audits are conducted by gram </a:t>
            </a:r>
            <a:r>
              <a:rPr lang="en-IN" dirty="0" err="1"/>
              <a:t>sabhas</a:t>
            </a:r>
            <a:r>
              <a:rPr lang="en-IN" dirty="0"/>
              <a:t> to enable the community to monitor the implementation of the scheme.</a:t>
            </a:r>
          </a:p>
          <a:p>
            <a:r>
              <a:rPr lang="en-IN" b="1" dirty="0"/>
              <a:t>Funding</a:t>
            </a:r>
            <a:r>
              <a:rPr lang="en-IN" dirty="0"/>
              <a:t>:  Funding is shared between the centre and the states.  There are three major items of expenditure – wages (for unskilled, semi-skilled and skilled labour), material and administrative costs.  The central government bears 100% of the cost of unskilled labour, 75% of the cost of semi-skilled and skilled labour, 75% of the cost of materials and 6% of the administrative costs.</a:t>
            </a:r>
          </a:p>
          <a:p>
            <a:endParaRPr lang="en-IN" dirty="0"/>
          </a:p>
        </p:txBody>
      </p:sp>
    </p:spTree>
    <p:extLst>
      <p:ext uri="{BB962C8B-B14F-4D97-AF65-F5344CB8AC3E}">
        <p14:creationId xmlns:p14="http://schemas.microsoft.com/office/powerpoint/2010/main" val="3084354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a:t>MGNREGA was implemented in phases, starting from February 2006, and at present it covers all districts of the country with the exception of those that have a 100% urban population.  The Act provides a list of works that can be undertaken to generate employment related to water conservation, drought proofing, land development, and flood control and protection works.  Table 1 provides information regarding employment generation and expenditure under MGNREGA.</a:t>
            </a:r>
          </a:p>
        </p:txBody>
      </p:sp>
    </p:spTree>
    <p:extLst>
      <p:ext uri="{BB962C8B-B14F-4D97-AF65-F5344CB8AC3E}">
        <p14:creationId xmlns:p14="http://schemas.microsoft.com/office/powerpoint/2010/main" val="3399857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dirty="0" smtClean="0">
                <a:solidFill>
                  <a:srgbClr val="002060"/>
                </a:solidFill>
              </a:rPr>
              <a:t> </a:t>
            </a:r>
            <a:r>
              <a:rPr lang="en-IN" sz="3200" b="1" dirty="0" smtClean="0">
                <a:solidFill>
                  <a:srgbClr val="002060"/>
                </a:solidFill>
              </a:rPr>
              <a:t>II. Findings and Recommendations of the Standing Committee on Rural Development</a:t>
            </a:r>
            <a:r>
              <a:rPr lang="en-IN" sz="3200" dirty="0" smtClean="0">
                <a:solidFill>
                  <a:srgbClr val="002060"/>
                </a:solidFill>
              </a:rPr>
              <a:t/>
            </a:r>
            <a:br>
              <a:rPr lang="en-IN" sz="3200" dirty="0" smtClean="0">
                <a:solidFill>
                  <a:srgbClr val="002060"/>
                </a:solidFill>
              </a:rPr>
            </a:br>
            <a:endParaRPr lang="en-IN" sz="3200" dirty="0">
              <a:solidFill>
                <a:srgbClr val="002060"/>
              </a:solidFill>
            </a:endParaRPr>
          </a:p>
        </p:txBody>
      </p:sp>
      <p:sp>
        <p:nvSpPr>
          <p:cNvPr id="3" name="Content Placeholder 2"/>
          <p:cNvSpPr>
            <a:spLocks noGrp="1"/>
          </p:cNvSpPr>
          <p:nvPr>
            <p:ph idx="1"/>
          </p:nvPr>
        </p:nvSpPr>
        <p:spPr/>
        <p:txBody>
          <a:bodyPr>
            <a:normAutofit fontScale="92500" lnSpcReduction="20000"/>
          </a:bodyPr>
          <a:lstStyle/>
          <a:p>
            <a:r>
              <a:rPr lang="en-IN" b="1" dirty="0" smtClean="0"/>
              <a:t>A</a:t>
            </a:r>
            <a:r>
              <a:rPr lang="en-IN" b="1" dirty="0"/>
              <a:t>. Achievements</a:t>
            </a:r>
            <a:r>
              <a:rPr lang="en-IN" dirty="0"/>
              <a:t>: The Standing Committee highlighted several achievements of MGNREGA in the seven years of its implementation, especially:</a:t>
            </a:r>
          </a:p>
          <a:p>
            <a:r>
              <a:rPr lang="en-IN" dirty="0"/>
              <a:t>Ensuring livelihood for people in rural areas.</a:t>
            </a:r>
          </a:p>
          <a:p>
            <a:r>
              <a:rPr lang="en-IN" dirty="0"/>
              <a:t>Large scale participation of women, Scheduled Castes and Scheduled Tribes (SCs/STs) and other traditionally marginalised sections of society.  SCs/STs account for 51% of the total person-days generated and women account for 47% of the total person-days generated.</a:t>
            </a:r>
          </a:p>
          <a:p>
            <a:r>
              <a:rPr lang="en-IN" dirty="0"/>
              <a:t>Increasing the wage rate in rural areas and strengthening the rural economy through the creation of infrastructure assets.</a:t>
            </a:r>
          </a:p>
          <a:p>
            <a:r>
              <a:rPr lang="en-IN" dirty="0"/>
              <a:t>Facilitating sustainable development, and</a:t>
            </a:r>
          </a:p>
          <a:p>
            <a:r>
              <a:rPr lang="en-IN" dirty="0"/>
              <a:t>Strengthening PRIs by involving them in the planning and monitoring of the scheme.</a:t>
            </a:r>
          </a:p>
          <a:p>
            <a:endParaRPr lang="en-IN" dirty="0"/>
          </a:p>
        </p:txBody>
      </p:sp>
    </p:spTree>
    <p:extLst>
      <p:ext uri="{BB962C8B-B14F-4D97-AF65-F5344CB8AC3E}">
        <p14:creationId xmlns:p14="http://schemas.microsoft.com/office/powerpoint/2010/main" val="3939015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2060"/>
                </a:solidFill>
              </a:rPr>
              <a:t>B. Challenges:</a:t>
            </a:r>
            <a:endParaRPr lang="en-IN" dirty="0">
              <a:solidFill>
                <a:srgbClr val="002060"/>
              </a:solidFill>
            </a:endParaRPr>
          </a:p>
        </p:txBody>
      </p:sp>
      <p:sp>
        <p:nvSpPr>
          <p:cNvPr id="3" name="Content Placeholder 2"/>
          <p:cNvSpPr>
            <a:spLocks noGrp="1"/>
          </p:cNvSpPr>
          <p:nvPr>
            <p:ph idx="1"/>
          </p:nvPr>
        </p:nvSpPr>
        <p:spPr/>
        <p:txBody>
          <a:bodyPr>
            <a:normAutofit fontScale="62500" lnSpcReduction="20000"/>
          </a:bodyPr>
          <a:lstStyle/>
          <a:p>
            <a:r>
              <a:rPr lang="en-IN" dirty="0" smtClean="0"/>
              <a:t> However</a:t>
            </a:r>
            <a:r>
              <a:rPr lang="en-IN" dirty="0"/>
              <a:t>, the Committee found several issues with the implementation of the scheme. As Table 1 (above) shows, the average number of days of employment provided to households has been lower than the mandated 100 days, and has been decreasing since 2010-11. Key issues that the Committee raised include</a:t>
            </a:r>
          </a:p>
          <a:p>
            <a:r>
              <a:rPr lang="en-IN" b="1" dirty="0"/>
              <a:t>Fabrication of job cards</a:t>
            </a:r>
            <a:r>
              <a:rPr lang="en-IN" dirty="0"/>
              <a:t>: While as many as 12.5 crore households have been issued job cards out of an estimated 13.8 crore rural households ( as per the 2001 census), there are several issues related to existence of fake job cards, inclusion of fictitious names, missing entries and delays in making entries in job cards.</a:t>
            </a:r>
          </a:p>
          <a:p>
            <a:r>
              <a:rPr lang="en-IN" b="1" dirty="0"/>
              <a:t>Delay in payment of wages</a:t>
            </a:r>
            <a:r>
              <a:rPr lang="en-IN" dirty="0"/>
              <a:t>: Most states have failed to disburse wages within 15 days as mandated by MGNREGA.  In addition, workers are not compensated for a delay in payment of wages.</a:t>
            </a:r>
          </a:p>
          <a:p>
            <a:r>
              <a:rPr lang="en-IN" b="1" dirty="0"/>
              <a:t>Non payment of unemployment allowances</a:t>
            </a:r>
            <a:r>
              <a:rPr lang="en-IN" dirty="0"/>
              <a:t>: Most states do not pay an unemployment allowance when work is not given on demand.  The non-issuance of dated receipts of demanded work prevents workers from claiming an unemployment allowance.</a:t>
            </a:r>
          </a:p>
          <a:p>
            <a:r>
              <a:rPr lang="en-IN" b="1" dirty="0"/>
              <a:t>Large number of incomplete works</a:t>
            </a:r>
            <a:r>
              <a:rPr lang="en-IN" dirty="0"/>
              <a:t>: There has been a delay in the completion of works under MGNREGA and inspection of projects has been irregular.  Implementing agencies were able to complete only 98 lakh works out of 296 lakh works.  As Table 2 shows, a large percentage of works remain incomplete under MGNREGA and the work completion rate appears to be decreasing in recent years.</a:t>
            </a:r>
          </a:p>
          <a:p>
            <a:endParaRPr lang="en-IN" dirty="0"/>
          </a:p>
        </p:txBody>
      </p:sp>
    </p:spTree>
    <p:extLst>
      <p:ext uri="{BB962C8B-B14F-4D97-AF65-F5344CB8AC3E}">
        <p14:creationId xmlns:p14="http://schemas.microsoft.com/office/powerpoint/2010/main" val="3429263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2060"/>
                </a:solidFill>
              </a:rPr>
              <a:t>C. Recommendations</a:t>
            </a:r>
            <a:r>
              <a:rPr lang="en-IN" sz="3200" dirty="0">
                <a:solidFill>
                  <a:srgbClr val="002060"/>
                </a:solidFill>
              </a:rPr>
              <a:t>: The Committee made the following recommendations, based on its findings:</a:t>
            </a:r>
            <a:br>
              <a:rPr lang="en-IN" sz="3200" dirty="0">
                <a:solidFill>
                  <a:srgbClr val="002060"/>
                </a:solidFill>
              </a:rPr>
            </a:br>
            <a:endParaRPr lang="en-IN" sz="3200" dirty="0">
              <a:solidFill>
                <a:srgbClr val="002060"/>
              </a:solidFill>
            </a:endParaRPr>
          </a:p>
        </p:txBody>
      </p:sp>
      <p:sp>
        <p:nvSpPr>
          <p:cNvPr id="3" name="Content Placeholder 2"/>
          <p:cNvSpPr>
            <a:spLocks noGrp="1"/>
          </p:cNvSpPr>
          <p:nvPr>
            <p:ph idx="1"/>
          </p:nvPr>
        </p:nvSpPr>
        <p:spPr/>
        <p:txBody>
          <a:bodyPr/>
          <a:lstStyle/>
          <a:p>
            <a:r>
              <a:rPr lang="en-IN" b="1" dirty="0"/>
              <a:t>Regulation of job cards</a:t>
            </a:r>
            <a:r>
              <a:rPr lang="en-IN" dirty="0"/>
              <a:t>: Offences such as not recording employment related information in job cards and unlawful possession of job cards with elected PRI representatives and MGNREGA functionaries should be made punishable under the Act.</a:t>
            </a:r>
          </a:p>
          <a:p>
            <a:r>
              <a:rPr lang="en-IN" b="1" dirty="0"/>
              <a:t>Participation of women</a:t>
            </a:r>
            <a:r>
              <a:rPr lang="en-IN" dirty="0"/>
              <a:t>: Since the income of female workers typically raises the standard of living of their households to a greater extent than their male counterparts, the participation of women must be increased through raising awareness about MGNREGA.</a:t>
            </a:r>
          </a:p>
          <a:p>
            <a:endParaRPr lang="en-IN" dirty="0"/>
          </a:p>
        </p:txBody>
      </p:sp>
    </p:spTree>
    <p:extLst>
      <p:ext uri="{BB962C8B-B14F-4D97-AF65-F5344CB8AC3E}">
        <p14:creationId xmlns:p14="http://schemas.microsoft.com/office/powerpoint/2010/main" val="3374361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lnSpcReduction="10000"/>
          </a:bodyPr>
          <a:lstStyle/>
          <a:p>
            <a:r>
              <a:rPr lang="en-IN" b="1" dirty="0"/>
              <a:t>Participation of people with disabilities</a:t>
            </a:r>
            <a:r>
              <a:rPr lang="en-IN" dirty="0"/>
              <a:t>: Special works (projects) must be identified for people with disabilities; and  special job cards must be issued and personnel must be employed to ensure their participation.</a:t>
            </a:r>
          </a:p>
          <a:p>
            <a:r>
              <a:rPr lang="en-IN" b="1" dirty="0"/>
              <a:t>Utilisation of funds</a:t>
            </a:r>
            <a:r>
              <a:rPr lang="en-IN" dirty="0"/>
              <a:t>:  The Committee found that a large amount of funds allocated for MGNREGA have remained unutilised.  For example, in 2010-11, 27.31% of the funds remained unutilised.  The Committee recommends that the Department of Rural Development should analyse reasons for poor utilisation of funds and take steps to improve the same.  In addition, it should initiate action against officers found guilty of misappropriating funds under MGNREGA.</a:t>
            </a:r>
          </a:p>
          <a:p>
            <a:endParaRPr lang="en-IN" dirty="0"/>
          </a:p>
        </p:txBody>
      </p:sp>
    </p:spTree>
    <p:extLst>
      <p:ext uri="{BB962C8B-B14F-4D97-AF65-F5344CB8AC3E}">
        <p14:creationId xmlns:p14="http://schemas.microsoft.com/office/powerpoint/2010/main" val="2377166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92500" lnSpcReduction="10000"/>
          </a:bodyPr>
          <a:lstStyle/>
          <a:p>
            <a:r>
              <a:rPr lang="en-IN" b="1" dirty="0"/>
              <a:t>Context specific projects and convergence</a:t>
            </a:r>
            <a:r>
              <a:rPr lang="en-IN" dirty="0"/>
              <a:t>: Since states are at various stages of socio-economic development, they have varied requirements for development.  Therefore, state governments should be allowed to undertake works that are pertinent to their context.  There should be more emphasis on skilled and semi-skilled work under MGNREGA.  In addition, the Committee recommends a greater emphasis on convergence with other schemes such as the </a:t>
            </a:r>
            <a:r>
              <a:rPr lang="en-IN" dirty="0">
                <a:hlinkClick r:id="rId2" tooltip="http://www.aajeevika.gov.in/"/>
              </a:rPr>
              <a:t>National Rural Livelihoods Mission</a:t>
            </a:r>
            <a:r>
              <a:rPr lang="en-IN" dirty="0"/>
              <a:t>, </a:t>
            </a:r>
            <a:r>
              <a:rPr lang="en-IN" dirty="0">
                <a:hlinkClick r:id="rId3" tooltip="http://nrhm.gov.in/"/>
              </a:rPr>
              <a:t>National Rural Health Mission</a:t>
            </a:r>
            <a:r>
              <a:rPr lang="en-IN" dirty="0"/>
              <a:t>, etc.</a:t>
            </a:r>
          </a:p>
          <a:p>
            <a:r>
              <a:rPr lang="en-IN" b="1" dirty="0"/>
              <a:t>Payment of unemployment allowance</a:t>
            </a:r>
            <a:r>
              <a:rPr lang="en-IN" dirty="0"/>
              <a:t>: Dated receipts for demanded work should be issued so that workers can claim unemployment allowance.  Funds for unemployment allowance should be met by the central government.</a:t>
            </a:r>
          </a:p>
          <a:p>
            <a:endParaRPr lang="en-IN" dirty="0"/>
          </a:p>
        </p:txBody>
      </p:sp>
    </p:spTree>
    <p:extLst>
      <p:ext uri="{BB962C8B-B14F-4D97-AF65-F5344CB8AC3E}">
        <p14:creationId xmlns:p14="http://schemas.microsoft.com/office/powerpoint/2010/main" val="2991407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464</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MNREGA Mahatma Gandhi National Rural Employment Guarantee Act  </vt:lpstr>
      <vt:lpstr>MGNREGA: A brief introduction </vt:lpstr>
      <vt:lpstr>B. Key features: </vt:lpstr>
      <vt:lpstr>PowerPoint Presentation</vt:lpstr>
      <vt:lpstr> II. Findings and Recommendations of the Standing Committee on Rural Development </vt:lpstr>
      <vt:lpstr>B. Challenges:</vt:lpstr>
      <vt:lpstr>C. Recommendations: The Committee made the following recommendations, based on its findings: </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RURAL HEALTH MISSION</dc:title>
  <dc:creator>khokon</dc:creator>
  <cp:lastModifiedBy>khokon</cp:lastModifiedBy>
  <cp:revision>4</cp:revision>
  <dcterms:created xsi:type="dcterms:W3CDTF">2021-04-24T06:11:37Z</dcterms:created>
  <dcterms:modified xsi:type="dcterms:W3CDTF">2021-04-24T06:52:49Z</dcterms:modified>
</cp:coreProperties>
</file>