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2D84739-F9DE-445B-8A5D-E2B65E2C1EDF}" type="datetimeFigureOut">
              <a:rPr lang="en-US" smtClean="0"/>
              <a:t>7/4/2021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E065EBB-742C-40D2-B30B-8DD77212FD2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84739-F9DE-445B-8A5D-E2B65E2C1EDF}"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84739-F9DE-445B-8A5D-E2B65E2C1EDF}"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D84739-F9DE-445B-8A5D-E2B65E2C1EDF}"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D84739-F9DE-445B-8A5D-E2B65E2C1EDF}"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2D84739-F9DE-445B-8A5D-E2B65E2C1EDF}"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65EBB-742C-40D2-B30B-8DD77212FD29}"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84739-F9DE-445B-8A5D-E2B65E2C1EDF}"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84739-F9DE-445B-8A5D-E2B65E2C1EDF}"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84739-F9DE-445B-8A5D-E2B65E2C1EDF}"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2D84739-F9DE-445B-8A5D-E2B65E2C1EDF}" type="datetimeFigureOut">
              <a:rPr lang="en-US" smtClean="0"/>
              <a:t>7/4/2021</a:t>
            </a:fld>
            <a:endParaRPr lang="en-US"/>
          </a:p>
        </p:txBody>
      </p:sp>
      <p:sp>
        <p:nvSpPr>
          <p:cNvPr id="7" name="Slide Number Placeholder 6"/>
          <p:cNvSpPr>
            <a:spLocks noGrp="1"/>
          </p:cNvSpPr>
          <p:nvPr>
            <p:ph type="sldNum" sz="quarter" idx="12"/>
          </p:nvPr>
        </p:nvSpPr>
        <p:spPr/>
        <p:txBody>
          <a:bodyPr/>
          <a:lstStyle/>
          <a:p>
            <a:fld id="{DE065EBB-742C-40D2-B30B-8DD77212FD29}"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84739-F9DE-445B-8A5D-E2B65E2C1EDF}" type="datetimeFigureOut">
              <a:rPr lang="en-US" smtClean="0"/>
              <a:t>7/4/2021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E065EBB-742C-40D2-B30B-8DD77212FD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2D84739-F9DE-445B-8A5D-E2B65E2C1EDF}" type="datetimeFigureOut">
              <a:rPr lang="en-US" smtClean="0"/>
              <a:t>7/4/2021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E065EBB-742C-40D2-B30B-8DD77212FD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lumMod val="75000"/>
            </a:schemeClr>
          </a:solidFill>
          <a:ln>
            <a:solidFill>
              <a:schemeClr val="tx1"/>
            </a:solidFill>
          </a:ln>
        </p:spPr>
        <p:txBody>
          <a:bodyPr>
            <a:normAutofit/>
          </a:bodyPr>
          <a:lstStyle/>
          <a:p>
            <a:r>
              <a:rPr lang="en-US" sz="2000" b="1" dirty="0" smtClean="0"/>
              <a:t>PAPER- CONSTITUTION </a:t>
            </a:r>
            <a:r>
              <a:rPr lang="en-US" sz="2000" b="1" dirty="0" smtClean="0"/>
              <a:t>OF </a:t>
            </a:r>
            <a:r>
              <a:rPr lang="en-US" sz="2000" b="1" dirty="0" smtClean="0"/>
              <a:t>INDIA</a:t>
            </a:r>
            <a:br>
              <a:rPr lang="en-US" sz="2000" b="1" dirty="0" smtClean="0"/>
            </a:br>
            <a:r>
              <a:rPr lang="en-US" sz="2000" b="1" dirty="0" smtClean="0"/>
              <a:t> </a:t>
            </a:r>
            <a:r>
              <a:rPr lang="en-US" sz="1400" b="1" dirty="0" smtClean="0">
                <a:solidFill>
                  <a:srgbClr val="FF0000"/>
                </a:solidFill>
              </a:rPr>
              <a:t>(FOR SEM 2 HONS + SEM 3 PASS)</a:t>
            </a:r>
            <a:endParaRPr lang="en-US" sz="1400" b="1" dirty="0">
              <a:solidFill>
                <a:srgbClr val="FF0000"/>
              </a:solidFill>
            </a:endParaRPr>
          </a:p>
        </p:txBody>
      </p:sp>
      <p:sp>
        <p:nvSpPr>
          <p:cNvPr id="3" name="Subtitle 2"/>
          <p:cNvSpPr>
            <a:spLocks noGrp="1"/>
          </p:cNvSpPr>
          <p:nvPr>
            <p:ph type="subTitle" idx="1"/>
          </p:nvPr>
        </p:nvSpPr>
        <p:spPr>
          <a:xfrm>
            <a:off x="4733365" y="4495801"/>
            <a:ext cx="3309803" cy="990600"/>
          </a:xfrm>
          <a:solidFill>
            <a:srgbClr val="FFC000"/>
          </a:solidFill>
          <a:ln>
            <a:solidFill>
              <a:schemeClr val="tx1"/>
            </a:solidFill>
          </a:ln>
        </p:spPr>
        <p:txBody>
          <a:bodyPr>
            <a:normAutofit/>
          </a:bodyPr>
          <a:lstStyle/>
          <a:p>
            <a:r>
              <a:rPr lang="en-US" dirty="0" smtClean="0"/>
              <a:t>   </a:t>
            </a:r>
            <a:r>
              <a:rPr lang="en-US" b="1" i="1" dirty="0" smtClean="0"/>
              <a:t>ELECTION  COMMISSION </a:t>
            </a:r>
          </a:p>
          <a:p>
            <a:r>
              <a:rPr lang="en-US" b="1" i="1" dirty="0"/>
              <a:t> </a:t>
            </a:r>
            <a:r>
              <a:rPr lang="en-US" b="1" i="1" dirty="0" smtClean="0"/>
              <a:t>               OF INDIA</a:t>
            </a:r>
            <a:endParaRPr lang="en-US" b="1" i="1" dirty="0"/>
          </a:p>
        </p:txBody>
      </p:sp>
    </p:spTree>
    <p:extLst>
      <p:ext uri="{BB962C8B-B14F-4D97-AF65-F5344CB8AC3E}">
        <p14:creationId xmlns:p14="http://schemas.microsoft.com/office/powerpoint/2010/main" val="34896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18755"/>
            <a:ext cx="6705600" cy="1039091"/>
          </a:xfrm>
          <a:solidFill>
            <a:srgbClr val="92D050"/>
          </a:solidFill>
          <a:ln>
            <a:solidFill>
              <a:schemeClr val="tx1"/>
            </a:solidFill>
          </a:ln>
        </p:spPr>
        <p:txBody>
          <a:bodyPr/>
          <a:lstStyle/>
          <a:p>
            <a:r>
              <a:rPr lang="en-US" b="1" dirty="0" smtClean="0"/>
              <a:t>INTRODUCTION</a:t>
            </a:r>
            <a:endParaRPr lang="en-US" b="1" dirty="0"/>
          </a:p>
        </p:txBody>
      </p:sp>
      <p:sp>
        <p:nvSpPr>
          <p:cNvPr id="3" name="Content Placeholder 2"/>
          <p:cNvSpPr>
            <a:spLocks noGrp="1"/>
          </p:cNvSpPr>
          <p:nvPr>
            <p:ph idx="1"/>
          </p:nvPr>
        </p:nvSpPr>
        <p:spPr>
          <a:solidFill>
            <a:schemeClr val="accent1">
              <a:lumMod val="60000"/>
              <a:lumOff val="40000"/>
            </a:schemeClr>
          </a:solidFill>
          <a:ln>
            <a:solidFill>
              <a:schemeClr val="tx1"/>
            </a:solidFill>
          </a:ln>
        </p:spPr>
        <p:txBody>
          <a:bodyPr>
            <a:noAutofit/>
          </a:bodyPr>
          <a:lstStyle/>
          <a:p>
            <a:r>
              <a:rPr lang="en-US" sz="2000" dirty="0" smtClean="0"/>
              <a:t>The Election Commission is a permanent and an independent body established by the Constitution of India directly to ensure free and fair elections in the country.</a:t>
            </a:r>
          </a:p>
          <a:p>
            <a:endParaRPr lang="en-US" sz="2000" dirty="0" smtClean="0"/>
          </a:p>
          <a:p>
            <a:r>
              <a:rPr lang="en-US" sz="2000" dirty="0" smtClean="0"/>
              <a:t>Article 324 of the Constitution provides that the power of superintendence, direction and control of elections to Parliament, State legislatures, the office of President of India and the office of Vice-President of India shall be vested in the Election Commission.</a:t>
            </a:r>
            <a:endParaRPr lang="en-US" sz="2000" dirty="0"/>
          </a:p>
        </p:txBody>
      </p:sp>
    </p:spTree>
    <p:extLst>
      <p:ext uri="{BB962C8B-B14F-4D97-AF65-F5344CB8AC3E}">
        <p14:creationId xmlns:p14="http://schemas.microsoft.com/office/powerpoint/2010/main" val="401350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6705600" cy="1143000"/>
          </a:xfrm>
          <a:solidFill>
            <a:schemeClr val="accent3">
              <a:lumMod val="60000"/>
              <a:lumOff val="40000"/>
            </a:schemeClr>
          </a:solidFill>
          <a:ln>
            <a:solidFill>
              <a:schemeClr val="tx1"/>
            </a:solidFill>
          </a:ln>
        </p:spPr>
        <p:txBody>
          <a:bodyPr/>
          <a:lstStyle/>
          <a:p>
            <a:r>
              <a:rPr lang="en-US" b="1" dirty="0" smtClean="0"/>
              <a:t>COMPOSITION</a:t>
            </a:r>
            <a:endParaRPr lang="en-US" b="1" dirty="0"/>
          </a:p>
        </p:txBody>
      </p:sp>
      <p:sp>
        <p:nvSpPr>
          <p:cNvPr id="3" name="Content Placeholder 2"/>
          <p:cNvSpPr>
            <a:spLocks noGrp="1"/>
          </p:cNvSpPr>
          <p:nvPr>
            <p:ph idx="1"/>
          </p:nvPr>
        </p:nvSpPr>
        <p:spPr>
          <a:solidFill>
            <a:schemeClr val="accent4">
              <a:lumMod val="40000"/>
              <a:lumOff val="60000"/>
            </a:schemeClr>
          </a:solidFill>
          <a:ln>
            <a:solidFill>
              <a:schemeClr val="tx1"/>
            </a:solidFill>
          </a:ln>
        </p:spPr>
        <p:txBody>
          <a:bodyPr>
            <a:normAutofit fontScale="47500" lnSpcReduction="20000"/>
          </a:bodyPr>
          <a:lstStyle/>
          <a:p>
            <a:endParaRPr lang="en-US" dirty="0" smtClean="0"/>
          </a:p>
          <a:p>
            <a:r>
              <a:rPr lang="en-US" b="1" dirty="0" smtClean="0"/>
              <a:t>Article 324 of the constitution has made the following provisions with regard to the composition of Election Commission :</a:t>
            </a:r>
          </a:p>
          <a:p>
            <a:endParaRPr lang="en-US" b="1" dirty="0" smtClean="0"/>
          </a:p>
          <a:p>
            <a:r>
              <a:rPr lang="en-US" b="1" dirty="0" smtClean="0"/>
              <a:t>1. The Election Commission shall consist of the Chief Election commissioner and such number of other Election Commissioners, if any, as a President may from time to time fix.</a:t>
            </a:r>
          </a:p>
          <a:p>
            <a:endParaRPr lang="en-US" b="1" dirty="0" smtClean="0"/>
          </a:p>
          <a:p>
            <a:r>
              <a:rPr lang="en-US" b="1" dirty="0" smtClean="0"/>
              <a:t>2. The appointment of the Chief Election Commissioner and other Election Commissioners shall be made by the President.</a:t>
            </a:r>
          </a:p>
          <a:p>
            <a:endParaRPr lang="en-US" b="1" dirty="0" smtClean="0"/>
          </a:p>
          <a:p>
            <a:r>
              <a:rPr lang="en-US" b="1" dirty="0" smtClean="0"/>
              <a:t>3. When any other Election commissioner is so appointed , the Chief Election Commissioner shall act as the Chairman of the ECI.</a:t>
            </a:r>
          </a:p>
          <a:p>
            <a:endParaRPr lang="en-US" b="1" dirty="0" smtClean="0"/>
          </a:p>
          <a:p>
            <a:r>
              <a:rPr lang="en-US" b="1" dirty="0" smtClean="0"/>
              <a:t>4. The President may also appoint after consultation with the  ECI such regional commissioners as he may consider necessary to assist the EIC.</a:t>
            </a:r>
          </a:p>
          <a:p>
            <a:endParaRPr lang="en-US" b="1" dirty="0" smtClean="0"/>
          </a:p>
          <a:p>
            <a:r>
              <a:rPr lang="en-US" b="1" dirty="0" smtClean="0"/>
              <a:t>5. The conditions of service and tenure of office of the Election Commissioners and the Regional  Commissioners shall be determined by the President.</a:t>
            </a:r>
            <a:endParaRPr lang="en-US" b="1" dirty="0"/>
          </a:p>
        </p:txBody>
      </p:sp>
    </p:spTree>
    <p:extLst>
      <p:ext uri="{BB962C8B-B14F-4D97-AF65-F5344CB8AC3E}">
        <p14:creationId xmlns:p14="http://schemas.microsoft.com/office/powerpoint/2010/main" val="11688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a:ln>
            <a:solidFill>
              <a:schemeClr val="tx1"/>
            </a:solidFill>
          </a:ln>
        </p:spPr>
        <p:txBody>
          <a:bodyPr/>
          <a:lstStyle/>
          <a:p>
            <a:r>
              <a:rPr lang="en-US" b="1" dirty="0" smtClean="0"/>
              <a:t>INDEPENDENCE</a:t>
            </a:r>
            <a:endParaRPr lang="en-US" b="1" dirty="0"/>
          </a:p>
        </p:txBody>
      </p:sp>
      <p:sp>
        <p:nvSpPr>
          <p:cNvPr id="3" name="Content Placeholder 2"/>
          <p:cNvSpPr>
            <a:spLocks noGrp="1"/>
          </p:cNvSpPr>
          <p:nvPr>
            <p:ph idx="1"/>
          </p:nvPr>
        </p:nvSpPr>
        <p:spPr>
          <a:xfrm>
            <a:off x="1043492" y="2323652"/>
            <a:ext cx="7033708" cy="3508977"/>
          </a:xfrm>
          <a:solidFill>
            <a:schemeClr val="accent5">
              <a:lumMod val="60000"/>
              <a:lumOff val="40000"/>
            </a:schemeClr>
          </a:solidFill>
          <a:ln>
            <a:solidFill>
              <a:schemeClr val="tx1"/>
            </a:solidFill>
          </a:ln>
        </p:spPr>
        <p:txBody>
          <a:bodyPr>
            <a:normAutofit/>
          </a:bodyPr>
          <a:lstStyle/>
          <a:p>
            <a:r>
              <a:rPr lang="en-US" sz="1400" b="1" dirty="0" smtClean="0"/>
              <a:t>Article 324 of the Constitution has made some provisions to safeguard and ensure the independent and impartial functioning of the ECI.</a:t>
            </a:r>
          </a:p>
          <a:p>
            <a:endParaRPr lang="en-US" sz="1400" b="1" dirty="0" smtClean="0"/>
          </a:p>
          <a:p>
            <a:r>
              <a:rPr lang="en-US" sz="1400" b="1" dirty="0" smtClean="0"/>
              <a:t>1. The Chief Election Commissioner is provided with the security of tenure. He cannot be removed from his office except in same manner and on the same grounds as a judge of the Supreme Court.</a:t>
            </a:r>
          </a:p>
          <a:p>
            <a:endParaRPr lang="en-US" sz="1400" b="1" dirty="0" smtClean="0"/>
          </a:p>
          <a:p>
            <a:r>
              <a:rPr lang="en-US" sz="1400" b="1" dirty="0" smtClean="0"/>
              <a:t>The service conditions of the Chief Election Commissioner cannot be varied to his disadvantage after his appointment. </a:t>
            </a:r>
          </a:p>
          <a:p>
            <a:endParaRPr lang="en-US" sz="1400" b="1" dirty="0" smtClean="0"/>
          </a:p>
          <a:p>
            <a:r>
              <a:rPr lang="en-US" sz="1400" b="1" dirty="0" smtClean="0"/>
              <a:t>The Constitution has not debarred the retiring election commissioners from any further appointment by the government.</a:t>
            </a:r>
            <a:endParaRPr lang="en-US" sz="1400" b="1" dirty="0"/>
          </a:p>
        </p:txBody>
      </p:sp>
    </p:spTree>
    <p:extLst>
      <p:ext uri="{BB962C8B-B14F-4D97-AF65-F5344CB8AC3E}">
        <p14:creationId xmlns:p14="http://schemas.microsoft.com/office/powerpoint/2010/main" val="62765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a:ln>
            <a:solidFill>
              <a:schemeClr val="tx1"/>
            </a:solidFill>
          </a:ln>
        </p:spPr>
        <p:txBody>
          <a:bodyPr/>
          <a:lstStyle/>
          <a:p>
            <a:r>
              <a:rPr lang="en-US" b="1" dirty="0" smtClean="0"/>
              <a:t>POWERS &amp; FUCNTIONS</a:t>
            </a:r>
            <a:endParaRPr lang="en-US" b="1" dirty="0"/>
          </a:p>
        </p:txBody>
      </p:sp>
      <p:sp>
        <p:nvSpPr>
          <p:cNvPr id="3" name="Content Placeholder 2"/>
          <p:cNvSpPr>
            <a:spLocks noGrp="1"/>
          </p:cNvSpPr>
          <p:nvPr>
            <p:ph idx="1"/>
          </p:nvPr>
        </p:nvSpPr>
        <p:spPr>
          <a:xfrm>
            <a:off x="1043492" y="2323652"/>
            <a:ext cx="7033708" cy="4077148"/>
          </a:xfrm>
          <a:solidFill>
            <a:schemeClr val="bg1">
              <a:lumMod val="65000"/>
            </a:schemeClr>
          </a:solidFill>
          <a:ln>
            <a:solidFill>
              <a:schemeClr val="tx1"/>
            </a:solidFill>
          </a:ln>
        </p:spPr>
        <p:txBody>
          <a:bodyPr>
            <a:normAutofit fontScale="92500" lnSpcReduction="10000"/>
          </a:bodyPr>
          <a:lstStyle/>
          <a:p>
            <a:r>
              <a:rPr lang="en-US" sz="1400" b="1" dirty="0" smtClean="0"/>
              <a:t>The powers &amp; functions of the ECI can be classified into three categories – </a:t>
            </a:r>
          </a:p>
          <a:p>
            <a:r>
              <a:rPr lang="en-US" sz="1400" b="1" dirty="0" smtClean="0"/>
              <a:t>A. Administrative</a:t>
            </a:r>
          </a:p>
          <a:p>
            <a:r>
              <a:rPr lang="en-US" sz="1400" b="1" dirty="0" smtClean="0"/>
              <a:t>B. </a:t>
            </a:r>
            <a:r>
              <a:rPr lang="en-US" sz="1400" b="1" dirty="0"/>
              <a:t>A</a:t>
            </a:r>
            <a:r>
              <a:rPr lang="en-US" sz="1400" b="1" dirty="0" smtClean="0"/>
              <a:t>dvisory</a:t>
            </a:r>
          </a:p>
          <a:p>
            <a:r>
              <a:rPr lang="en-US" sz="1400" b="1" dirty="0" smtClean="0"/>
              <a:t>C. Quasi- Judicial</a:t>
            </a:r>
          </a:p>
          <a:p>
            <a:endParaRPr lang="en-US" sz="1400" b="1" dirty="0"/>
          </a:p>
          <a:p>
            <a:r>
              <a:rPr lang="en-US" sz="1400" b="1" u="sng" dirty="0" smtClean="0"/>
              <a:t>In detail these powers &amp; functions are </a:t>
            </a:r>
            <a:r>
              <a:rPr lang="en-US" sz="1400" b="1" dirty="0" smtClean="0"/>
              <a:t>– </a:t>
            </a:r>
          </a:p>
          <a:p>
            <a:endParaRPr lang="en-US" sz="1400" b="1" dirty="0" smtClean="0"/>
          </a:p>
          <a:p>
            <a:r>
              <a:rPr lang="en-US" sz="1500" b="1" dirty="0" smtClean="0"/>
              <a:t>1.  </a:t>
            </a:r>
            <a:r>
              <a:rPr lang="en-US" sz="1500" b="1" dirty="0"/>
              <a:t>To determine the territorial areas of the electoral constituencies throughout the country on the basis of the Delimitation Commission Act of </a:t>
            </a:r>
            <a:r>
              <a:rPr lang="en-US" sz="1500" b="1" dirty="0" smtClean="0"/>
              <a:t>Parliament.</a:t>
            </a:r>
          </a:p>
          <a:p>
            <a:r>
              <a:rPr lang="en-US" sz="1500" b="1" dirty="0" smtClean="0"/>
              <a:t>2</a:t>
            </a:r>
            <a:r>
              <a:rPr lang="en-US" sz="1500" b="1" dirty="0"/>
              <a:t>. To prepare and periodically revise electoral rolls and to register all eligible voters. </a:t>
            </a:r>
          </a:p>
          <a:p>
            <a:pPr marL="68580" indent="0">
              <a:buNone/>
            </a:pPr>
            <a:r>
              <a:rPr lang="en-US" sz="1500" b="1" dirty="0" smtClean="0"/>
              <a:t>      3.  </a:t>
            </a:r>
            <a:r>
              <a:rPr lang="en-US" sz="1500" b="1" dirty="0"/>
              <a:t>To notify the dates and schedules of elections and to </a:t>
            </a:r>
            <a:r>
              <a:rPr lang="en-US" sz="1500" b="1" dirty="0" smtClean="0"/>
              <a:t>scrutinize       nomination papers</a:t>
            </a:r>
            <a:r>
              <a:rPr lang="en-US" sz="1500" b="1" dirty="0"/>
              <a:t>. </a:t>
            </a:r>
            <a:endParaRPr lang="en-US" sz="1500" b="1" dirty="0" smtClean="0"/>
          </a:p>
          <a:p>
            <a:pPr marL="68580" indent="0">
              <a:buNone/>
            </a:pPr>
            <a:r>
              <a:rPr lang="en-US" sz="1500" b="1" dirty="0" smtClean="0"/>
              <a:t>      4</a:t>
            </a:r>
            <a:r>
              <a:rPr lang="en-US" sz="1500" b="1" dirty="0"/>
              <a:t>. To grant recognition to political parties and allot election symbols to them. </a:t>
            </a:r>
            <a:endParaRPr lang="en-US" sz="1500" b="1" dirty="0" smtClean="0"/>
          </a:p>
          <a:p>
            <a:pPr marL="68580" indent="0">
              <a:buNone/>
            </a:pPr>
            <a:r>
              <a:rPr lang="en-US" sz="1500" b="1" dirty="0" smtClean="0"/>
              <a:t>      5</a:t>
            </a:r>
            <a:r>
              <a:rPr lang="en-US" sz="1500" b="1" dirty="0"/>
              <a:t>. To act as a court for settling disputes related to granting of recognition to </a:t>
            </a:r>
            <a:r>
              <a:rPr lang="en-US" sz="1500" b="1" dirty="0" smtClean="0"/>
              <a:t>  political </a:t>
            </a:r>
            <a:r>
              <a:rPr lang="en-US" sz="1500" b="1" dirty="0"/>
              <a:t>parties and allotment of election symbols to them. </a:t>
            </a:r>
            <a:endParaRPr lang="en-US" sz="1500" b="1" dirty="0" smtClean="0"/>
          </a:p>
          <a:p>
            <a:endParaRPr lang="en-US" sz="1500" b="1" dirty="0"/>
          </a:p>
        </p:txBody>
      </p:sp>
    </p:spTree>
    <p:extLst>
      <p:ext uri="{BB962C8B-B14F-4D97-AF65-F5344CB8AC3E}">
        <p14:creationId xmlns:p14="http://schemas.microsoft.com/office/powerpoint/2010/main" val="321096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a:ln>
            <a:solidFill>
              <a:schemeClr val="tx1"/>
            </a:solidFill>
          </a:ln>
        </p:spPr>
        <p:txBody>
          <a:bodyPr/>
          <a:lstStyle/>
          <a:p>
            <a:r>
              <a:rPr lang="en-US" dirty="0" smtClean="0"/>
              <a:t> </a:t>
            </a:r>
            <a:r>
              <a:rPr lang="en-US" b="1" dirty="0" smtClean="0"/>
              <a:t>POWER &amp; FUCNTIONS </a:t>
            </a:r>
            <a:endParaRPr lang="en-US" b="1" dirty="0"/>
          </a:p>
        </p:txBody>
      </p:sp>
      <p:sp>
        <p:nvSpPr>
          <p:cNvPr id="3" name="Content Placeholder 2"/>
          <p:cNvSpPr>
            <a:spLocks noGrp="1"/>
          </p:cNvSpPr>
          <p:nvPr>
            <p:ph idx="1"/>
          </p:nvPr>
        </p:nvSpPr>
        <p:spPr>
          <a:xfrm>
            <a:off x="1043492" y="2323652"/>
            <a:ext cx="7033708" cy="4000948"/>
          </a:xfrm>
          <a:solidFill>
            <a:schemeClr val="bg1">
              <a:lumMod val="65000"/>
            </a:schemeClr>
          </a:solidFill>
          <a:ln>
            <a:solidFill>
              <a:schemeClr val="tx1"/>
            </a:solidFill>
          </a:ln>
        </p:spPr>
        <p:txBody>
          <a:bodyPr>
            <a:normAutofit/>
          </a:bodyPr>
          <a:lstStyle/>
          <a:p>
            <a:r>
              <a:rPr lang="en-US" sz="1600" b="1" dirty="0"/>
              <a:t>6. To appoint officers for inquiring into disputes relating to electoral arrangements. </a:t>
            </a:r>
          </a:p>
          <a:p>
            <a:endParaRPr lang="en-US" sz="1600" b="1" dirty="0"/>
          </a:p>
          <a:p>
            <a:r>
              <a:rPr lang="en-US" sz="1600" b="1" dirty="0"/>
              <a:t>7. To determine the code of conduct to be observed by the parties and the candidates at the time of elections. </a:t>
            </a:r>
            <a:endParaRPr lang="en-US" sz="1600" b="1" dirty="0" smtClean="0"/>
          </a:p>
          <a:p>
            <a:endParaRPr lang="en-US" sz="1600" b="1" dirty="0" smtClean="0"/>
          </a:p>
          <a:p>
            <a:r>
              <a:rPr lang="en-US" sz="1600" b="1" dirty="0" smtClean="0"/>
              <a:t>8</a:t>
            </a:r>
            <a:r>
              <a:rPr lang="en-US" sz="1600" b="1" dirty="0"/>
              <a:t>. To prepare a roster for publicity of the policies of the political parties on radio and TV in times of elections. </a:t>
            </a:r>
            <a:endParaRPr lang="en-US" sz="1600" b="1" dirty="0" smtClean="0"/>
          </a:p>
          <a:p>
            <a:endParaRPr lang="en-US" sz="1600" b="1" dirty="0" smtClean="0"/>
          </a:p>
          <a:p>
            <a:r>
              <a:rPr lang="en-US" sz="1600" b="1" dirty="0" smtClean="0"/>
              <a:t>9</a:t>
            </a:r>
            <a:r>
              <a:rPr lang="en-US" sz="1600" b="1" dirty="0"/>
              <a:t>. To advise the president on matters relating to the disqualifications of the members of Parliament. </a:t>
            </a:r>
            <a:endParaRPr lang="en-US" sz="1600" b="1" dirty="0" smtClean="0"/>
          </a:p>
          <a:p>
            <a:endParaRPr lang="en-US" sz="1600" b="1" dirty="0" smtClean="0"/>
          </a:p>
          <a:p>
            <a:r>
              <a:rPr lang="en-US" sz="1600" b="1" dirty="0" smtClean="0"/>
              <a:t>10</a:t>
            </a:r>
            <a:r>
              <a:rPr lang="en-US" sz="1600" b="1" dirty="0"/>
              <a:t>. To advise the governor on matters relating to the disqualifications of the members of state legislature. </a:t>
            </a:r>
          </a:p>
          <a:p>
            <a:endParaRPr lang="en-US" sz="1600" b="1" dirty="0"/>
          </a:p>
        </p:txBody>
      </p:sp>
    </p:spTree>
    <p:extLst>
      <p:ext uri="{BB962C8B-B14F-4D97-AF65-F5344CB8AC3E}">
        <p14:creationId xmlns:p14="http://schemas.microsoft.com/office/powerpoint/2010/main" val="100104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a:ln>
            <a:solidFill>
              <a:schemeClr val="tx1"/>
            </a:solidFill>
          </a:ln>
        </p:spPr>
        <p:txBody>
          <a:bodyPr/>
          <a:lstStyle/>
          <a:p>
            <a:r>
              <a:rPr lang="en-US" dirty="0" smtClean="0"/>
              <a:t>POWER &amp; FUNCTIONS</a:t>
            </a:r>
            <a:endParaRPr lang="en-US" dirty="0"/>
          </a:p>
        </p:txBody>
      </p:sp>
      <p:sp>
        <p:nvSpPr>
          <p:cNvPr id="3" name="Content Placeholder 2"/>
          <p:cNvSpPr>
            <a:spLocks noGrp="1"/>
          </p:cNvSpPr>
          <p:nvPr>
            <p:ph idx="1"/>
          </p:nvPr>
        </p:nvSpPr>
        <p:spPr>
          <a:xfrm>
            <a:off x="1043492" y="2323652"/>
            <a:ext cx="7033708" cy="3924748"/>
          </a:xfrm>
          <a:solidFill>
            <a:schemeClr val="bg1">
              <a:lumMod val="65000"/>
            </a:schemeClr>
          </a:solidFill>
          <a:ln>
            <a:solidFill>
              <a:schemeClr val="tx1"/>
            </a:solidFill>
          </a:ln>
        </p:spPr>
        <p:txBody>
          <a:bodyPr>
            <a:normAutofit fontScale="92500" lnSpcReduction="10000"/>
          </a:bodyPr>
          <a:lstStyle/>
          <a:p>
            <a:r>
              <a:rPr lang="en-US" sz="1600" b="1" dirty="0"/>
              <a:t>11. To cancel polls in the event of rigging, booth capturing, violence and other irregularities. </a:t>
            </a:r>
            <a:endParaRPr lang="en-US" sz="1600" b="1" dirty="0" smtClean="0"/>
          </a:p>
          <a:p>
            <a:endParaRPr lang="en-US" sz="1600" b="1" dirty="0" smtClean="0"/>
          </a:p>
          <a:p>
            <a:r>
              <a:rPr lang="en-US" sz="1600" b="1" dirty="0" smtClean="0"/>
              <a:t>12</a:t>
            </a:r>
            <a:r>
              <a:rPr lang="en-US" sz="1600" b="1" dirty="0"/>
              <a:t>. To request the president or the governor for requisitioning the staff necessary for conducting elections. </a:t>
            </a:r>
            <a:endParaRPr lang="en-US" sz="1600" b="1" dirty="0" smtClean="0"/>
          </a:p>
          <a:p>
            <a:endParaRPr lang="en-US" sz="1600" b="1" dirty="0" smtClean="0"/>
          </a:p>
          <a:p>
            <a:r>
              <a:rPr lang="en-US" sz="1600" b="1" dirty="0" smtClean="0"/>
              <a:t>13</a:t>
            </a:r>
            <a:r>
              <a:rPr lang="en-US" sz="1600" b="1" dirty="0"/>
              <a:t>. To supervise the machinery of elections throughout the country to ensure free and fair elections. </a:t>
            </a:r>
            <a:endParaRPr lang="en-US" sz="1600" b="1" dirty="0" smtClean="0"/>
          </a:p>
          <a:p>
            <a:endParaRPr lang="en-US" sz="1600" b="1" dirty="0" smtClean="0"/>
          </a:p>
          <a:p>
            <a:r>
              <a:rPr lang="en-US" sz="1600" b="1" dirty="0" smtClean="0"/>
              <a:t>14</a:t>
            </a:r>
            <a:r>
              <a:rPr lang="en-US" sz="1600" b="1" dirty="0"/>
              <a:t>. To advise the president whether elections can be held in a state under president’s rule in order to extend the period of emergency after one year. </a:t>
            </a:r>
            <a:endParaRPr lang="en-US" sz="1600" b="1" dirty="0" smtClean="0"/>
          </a:p>
          <a:p>
            <a:endParaRPr lang="en-US" sz="1600" b="1" dirty="0" smtClean="0"/>
          </a:p>
          <a:p>
            <a:r>
              <a:rPr lang="en-US" sz="1600" b="1" dirty="0" smtClean="0"/>
              <a:t>15</a:t>
            </a:r>
            <a:r>
              <a:rPr lang="en-US" sz="1600" b="1" dirty="0"/>
              <a:t>. To register political parties for the purpose of elections and grant them the status of national or state parties on the basis of their poll performance5 .</a:t>
            </a:r>
            <a:r>
              <a:rPr lang="en-US" dirty="0"/>
              <a:t> </a:t>
            </a:r>
          </a:p>
        </p:txBody>
      </p:sp>
    </p:spTree>
    <p:extLst>
      <p:ext uri="{BB962C8B-B14F-4D97-AF65-F5344CB8AC3E}">
        <p14:creationId xmlns:p14="http://schemas.microsoft.com/office/powerpoint/2010/main" val="15916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solidFill>
              <a:schemeClr val="tx1"/>
            </a:solidFill>
          </a:ln>
        </p:spPr>
        <p:txBody>
          <a:bodyPr/>
          <a:lstStyle/>
          <a:p>
            <a:r>
              <a:rPr lang="en-US" b="1" dirty="0" smtClean="0"/>
              <a:t>VISION &amp; MISSION</a:t>
            </a:r>
            <a:endParaRPr lang="en-US" b="1" dirty="0"/>
          </a:p>
        </p:txBody>
      </p:sp>
      <p:sp>
        <p:nvSpPr>
          <p:cNvPr id="3" name="Content Placeholder 2"/>
          <p:cNvSpPr>
            <a:spLocks noGrp="1"/>
          </p:cNvSpPr>
          <p:nvPr>
            <p:ph idx="1"/>
          </p:nvPr>
        </p:nvSpPr>
        <p:spPr>
          <a:xfrm>
            <a:off x="1043492" y="2323652"/>
            <a:ext cx="7033708" cy="3924748"/>
          </a:xfrm>
          <a:solidFill>
            <a:schemeClr val="bg2">
              <a:lumMod val="75000"/>
            </a:schemeClr>
          </a:solidFill>
          <a:ln>
            <a:solidFill>
              <a:schemeClr val="tx1"/>
            </a:solidFill>
          </a:ln>
        </p:spPr>
        <p:txBody>
          <a:bodyPr>
            <a:normAutofit/>
          </a:bodyPr>
          <a:lstStyle/>
          <a:p>
            <a:r>
              <a:rPr lang="en-US" sz="1600" b="1" u="sng" dirty="0"/>
              <a:t>Vision </a:t>
            </a:r>
          </a:p>
          <a:p>
            <a:r>
              <a:rPr lang="en-US" sz="1600" b="1" dirty="0" smtClean="0"/>
              <a:t>The </a:t>
            </a:r>
            <a:r>
              <a:rPr lang="en-US" sz="1600" b="1" dirty="0"/>
              <a:t>Election Commission of India strives to be an Institution of Excellence by enhancing active engagement, participation; and deepening and strengthening electoral democracy in India and globally. </a:t>
            </a:r>
            <a:endParaRPr lang="en-US" sz="1600" b="1" dirty="0" smtClean="0"/>
          </a:p>
          <a:p>
            <a:endParaRPr lang="en-US" sz="1600" b="1" u="sng" dirty="0" smtClean="0"/>
          </a:p>
          <a:p>
            <a:r>
              <a:rPr lang="en-US" sz="1600" b="1" u="sng" dirty="0" smtClean="0"/>
              <a:t>Mission </a:t>
            </a:r>
          </a:p>
          <a:p>
            <a:r>
              <a:rPr lang="en-US" sz="1600" b="1" dirty="0" smtClean="0"/>
              <a:t>The </a:t>
            </a:r>
            <a:r>
              <a:rPr lang="en-US" sz="1600" b="1" dirty="0"/>
              <a:t>Election Commission of India maintains independence, integrity and autonomy; ensures accessibility, inclusiveness, and ethical participation of stakeholders; and, adopts highest standards of professionalism for delivering free, fair, and transparent elections to strengthen the trust in electoral democracy and governance. </a:t>
            </a:r>
          </a:p>
        </p:txBody>
      </p:sp>
    </p:spTree>
    <p:extLst>
      <p:ext uri="{BB962C8B-B14F-4D97-AF65-F5344CB8AC3E}">
        <p14:creationId xmlns:p14="http://schemas.microsoft.com/office/powerpoint/2010/main" val="2727868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79</TotalTime>
  <Words>763</Words>
  <Application>Microsoft Office PowerPoint</Application>
  <PresentationFormat>On-screen Show (4:3)</PresentationFormat>
  <Paragraphs>67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PAPER- CONSTITUTION OF INDIA  (FOR SEM 2 HONS + SEM 3 PASS)</vt:lpstr>
      <vt:lpstr>INTRODUCTION</vt:lpstr>
      <vt:lpstr>COMPOSITION</vt:lpstr>
      <vt:lpstr>INDEPENDENCE</vt:lpstr>
      <vt:lpstr>POWERS &amp; FUCNTIONS</vt:lpstr>
      <vt:lpstr> POWER &amp; FUCNTIONS </vt:lpstr>
      <vt:lpstr>POWER &amp; FUNCTIONS</vt:lpstr>
      <vt:lpstr>VISION &amp; 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 CONSTITUTION OF INDIA</dc:title>
  <dc:creator>PRASUN BANERJEE</dc:creator>
  <cp:lastModifiedBy>PRASUN BANERJEE</cp:lastModifiedBy>
  <cp:revision>10</cp:revision>
  <dcterms:created xsi:type="dcterms:W3CDTF">2021-06-26T15:48:39Z</dcterms:created>
  <dcterms:modified xsi:type="dcterms:W3CDTF">2021-07-04T08:17:19Z</dcterms:modified>
</cp:coreProperties>
</file>