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06965B-9ABE-4A77-964D-F293BA9DE15A}"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111320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6965B-9ABE-4A77-964D-F293BA9DE15A}"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30671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6965B-9ABE-4A77-964D-F293BA9DE15A}"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916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6965B-9ABE-4A77-964D-F293BA9DE15A}"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15039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6965B-9ABE-4A77-964D-F293BA9DE15A}"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55689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06965B-9ABE-4A77-964D-F293BA9DE15A}"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155093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06965B-9ABE-4A77-964D-F293BA9DE15A}"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6519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06965B-9ABE-4A77-964D-F293BA9DE15A}"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0095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6965B-9ABE-4A77-964D-F293BA9DE15A}"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83738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6965B-9ABE-4A77-964D-F293BA9DE15A}"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8236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6965B-9ABE-4A77-964D-F293BA9DE15A}"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DB97-D0A5-4988-8A0F-BC6DB4D34AAE}" type="slidenum">
              <a:rPr lang="en-US" smtClean="0"/>
              <a:t>‹#›</a:t>
            </a:fld>
            <a:endParaRPr lang="en-US"/>
          </a:p>
        </p:txBody>
      </p:sp>
    </p:spTree>
    <p:extLst>
      <p:ext uri="{BB962C8B-B14F-4D97-AF65-F5344CB8AC3E}">
        <p14:creationId xmlns:p14="http://schemas.microsoft.com/office/powerpoint/2010/main" val="340075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6965B-9ABE-4A77-964D-F293BA9DE15A}" type="datetimeFigureOut">
              <a:rPr lang="en-US" smtClean="0"/>
              <a:t>7/4/2021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DB97-D0A5-4988-8A0F-BC6DB4D34AAE}" type="slidenum">
              <a:rPr lang="en-US" smtClean="0"/>
              <a:t>‹#›</a:t>
            </a:fld>
            <a:endParaRPr lang="en-US"/>
          </a:p>
        </p:txBody>
      </p:sp>
    </p:spTree>
    <p:extLst>
      <p:ext uri="{BB962C8B-B14F-4D97-AF65-F5344CB8AC3E}">
        <p14:creationId xmlns:p14="http://schemas.microsoft.com/office/powerpoint/2010/main" val="272302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520700"/>
          </a:xfrm>
          <a:solidFill>
            <a:schemeClr val="accent6">
              <a:lumMod val="75000"/>
            </a:schemeClr>
          </a:solidFill>
          <a:ln>
            <a:solidFill>
              <a:schemeClr val="tx1"/>
            </a:solidFill>
          </a:ln>
        </p:spPr>
        <p:txBody>
          <a:bodyPr>
            <a:normAutofit/>
          </a:bodyPr>
          <a:lstStyle/>
          <a:p>
            <a:r>
              <a:rPr lang="en-US" sz="2400" dirty="0" smtClean="0"/>
              <a:t>NAME OF THE PAPER-</a:t>
            </a:r>
            <a:endParaRPr lang="en-US" sz="2400" dirty="0"/>
          </a:p>
        </p:txBody>
      </p:sp>
      <p:sp>
        <p:nvSpPr>
          <p:cNvPr id="3" name="Content Placeholder 2"/>
          <p:cNvSpPr>
            <a:spLocks noGrp="1"/>
          </p:cNvSpPr>
          <p:nvPr>
            <p:ph idx="1"/>
          </p:nvPr>
        </p:nvSpPr>
        <p:spPr>
          <a:xfrm>
            <a:off x="3575050" y="914400"/>
            <a:ext cx="5111750" cy="5211763"/>
          </a:xfrm>
          <a:solidFill>
            <a:schemeClr val="accent3"/>
          </a:solidFill>
          <a:ln>
            <a:solidFill>
              <a:schemeClr val="tx1"/>
            </a:solidFill>
          </a:ln>
        </p:spPr>
        <p:txBody>
          <a:bodyPr/>
          <a:lstStyle/>
          <a:p>
            <a:endParaRPr lang="en-US" dirty="0" smtClean="0"/>
          </a:p>
          <a:p>
            <a:endParaRPr lang="en-US" dirty="0"/>
          </a:p>
          <a:p>
            <a:endParaRPr lang="en-US" dirty="0" smtClean="0"/>
          </a:p>
          <a:p>
            <a:endParaRPr lang="en-US" b="1" u="sng" dirty="0" smtClean="0"/>
          </a:p>
          <a:p>
            <a:r>
              <a:rPr lang="en-US" b="1" u="sng" dirty="0" smtClean="0"/>
              <a:t>PARTY SYSTEM IN INDIA</a:t>
            </a:r>
            <a:endParaRPr lang="en-US" b="1" u="sng" dirty="0"/>
          </a:p>
        </p:txBody>
      </p:sp>
      <p:sp>
        <p:nvSpPr>
          <p:cNvPr id="4" name="Text Placeholder 3"/>
          <p:cNvSpPr>
            <a:spLocks noGrp="1"/>
          </p:cNvSpPr>
          <p:nvPr>
            <p:ph type="body" sz="half" idx="2"/>
          </p:nvPr>
        </p:nvSpPr>
        <p:spPr>
          <a:solidFill>
            <a:schemeClr val="accent6">
              <a:lumMod val="60000"/>
              <a:lumOff val="40000"/>
            </a:schemeClr>
          </a:solidFill>
          <a:ln>
            <a:solidFill>
              <a:schemeClr val="tx1"/>
            </a:solidFill>
          </a:ln>
        </p:spPr>
        <p:txBody>
          <a:bodyPr/>
          <a:lstStyle/>
          <a:p>
            <a:endParaRPr lang="en-US" dirty="0" smtClean="0"/>
          </a:p>
          <a:p>
            <a:endParaRPr lang="en-US" dirty="0"/>
          </a:p>
          <a:p>
            <a:endParaRPr lang="en-US" dirty="0" smtClean="0"/>
          </a:p>
          <a:p>
            <a:endParaRPr lang="en-US" dirty="0"/>
          </a:p>
          <a:p>
            <a:r>
              <a:rPr lang="en-US" sz="2000" b="1" dirty="0" smtClean="0"/>
              <a:t>        </a:t>
            </a:r>
            <a:r>
              <a:rPr lang="en-US" sz="2000" b="1" u="sng" dirty="0" smtClean="0"/>
              <a:t>POLITICS IN INDIA </a:t>
            </a:r>
          </a:p>
          <a:p>
            <a:r>
              <a:rPr lang="en-US" dirty="0"/>
              <a:t> </a:t>
            </a:r>
            <a:r>
              <a:rPr lang="en-US" dirty="0" smtClean="0"/>
              <a:t>    </a:t>
            </a:r>
          </a:p>
          <a:p>
            <a:endParaRPr lang="en-US" dirty="0"/>
          </a:p>
          <a:p>
            <a:r>
              <a:rPr lang="en-US" sz="2000" b="1" dirty="0" smtClean="0"/>
              <a:t>            </a:t>
            </a:r>
            <a:r>
              <a:rPr lang="en-US" sz="2000" b="1" u="sng" dirty="0" smtClean="0"/>
              <a:t>SEMESTER –II</a:t>
            </a:r>
          </a:p>
          <a:p>
            <a:endParaRPr lang="en-US" dirty="0"/>
          </a:p>
          <a:p>
            <a:r>
              <a:rPr lang="en-US" sz="2000" b="1" dirty="0" smtClean="0"/>
              <a:t>                 </a:t>
            </a:r>
          </a:p>
          <a:p>
            <a:r>
              <a:rPr lang="en-US" sz="2000" b="1" dirty="0"/>
              <a:t> </a:t>
            </a:r>
            <a:r>
              <a:rPr lang="en-US" sz="2000" b="1" dirty="0" smtClean="0"/>
              <a:t>                  </a:t>
            </a:r>
            <a:r>
              <a:rPr lang="en-US" sz="2000" b="1" u="sng" dirty="0" smtClean="0"/>
              <a:t>HONS</a:t>
            </a:r>
            <a:endParaRPr lang="en-US" sz="2000" b="1" u="sng" dirty="0"/>
          </a:p>
        </p:txBody>
      </p:sp>
    </p:spTree>
    <p:extLst>
      <p:ext uri="{BB962C8B-B14F-4D97-AF65-F5344CB8AC3E}">
        <p14:creationId xmlns:p14="http://schemas.microsoft.com/office/powerpoint/2010/main" val="300346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tx1"/>
            </a:solidFill>
          </a:ln>
        </p:spPr>
        <p:txBody>
          <a:bodyPr/>
          <a:lstStyle/>
          <a:p>
            <a:r>
              <a:rPr lang="en-US" b="1" dirty="0" smtClean="0"/>
              <a:t>MEANING &amp; TYPES</a:t>
            </a:r>
            <a:endParaRPr lang="en-US" b="1" dirty="0"/>
          </a:p>
        </p:txBody>
      </p:sp>
      <p:sp>
        <p:nvSpPr>
          <p:cNvPr id="3" name="Content Placeholder 2"/>
          <p:cNvSpPr>
            <a:spLocks noGrp="1"/>
          </p:cNvSpPr>
          <p:nvPr>
            <p:ph idx="1"/>
          </p:nvPr>
        </p:nvSpPr>
        <p:spPr>
          <a:xfrm>
            <a:off x="457200" y="1600200"/>
            <a:ext cx="8229600" cy="5029200"/>
          </a:xfrm>
          <a:solidFill>
            <a:schemeClr val="bg1">
              <a:lumMod val="75000"/>
            </a:schemeClr>
          </a:solidFill>
          <a:ln>
            <a:solidFill>
              <a:schemeClr val="tx1"/>
            </a:solidFill>
          </a:ln>
        </p:spPr>
        <p:txBody>
          <a:bodyPr>
            <a:normAutofit/>
          </a:bodyPr>
          <a:lstStyle/>
          <a:p>
            <a:r>
              <a:rPr lang="en-US" sz="1600" b="1" u="sng" dirty="0" smtClean="0">
                <a:solidFill>
                  <a:srgbClr val="FF0000"/>
                </a:solidFill>
              </a:rPr>
              <a:t>MEANING –</a:t>
            </a:r>
          </a:p>
          <a:p>
            <a:endParaRPr lang="en-US" sz="1600" b="1" dirty="0"/>
          </a:p>
          <a:p>
            <a:r>
              <a:rPr lang="en-US" sz="1600" b="1" dirty="0" smtClean="0"/>
              <a:t>Political parties are voluntary associations or organized groups of individuals who share the same political views and who try to gain political power through constitutional means and who desire to work for promoting the national interest. </a:t>
            </a:r>
          </a:p>
          <a:p>
            <a:endParaRPr lang="en-US" sz="1600" b="1" dirty="0"/>
          </a:p>
          <a:p>
            <a:endParaRPr lang="en-US" sz="1600" b="1" dirty="0" smtClean="0"/>
          </a:p>
          <a:p>
            <a:r>
              <a:rPr lang="en-US" sz="1600" b="1" u="sng" dirty="0" smtClean="0">
                <a:solidFill>
                  <a:srgbClr val="FF0000"/>
                </a:solidFill>
              </a:rPr>
              <a:t>TYPES -</a:t>
            </a:r>
            <a:endParaRPr lang="en-US" sz="1600" b="1" u="sng" dirty="0">
              <a:solidFill>
                <a:srgbClr val="FF0000"/>
              </a:solidFill>
            </a:endParaRPr>
          </a:p>
          <a:p>
            <a:endParaRPr lang="en-US" sz="1600" b="1" dirty="0" smtClean="0"/>
          </a:p>
          <a:p>
            <a:r>
              <a:rPr lang="en-US" sz="1600" b="1" dirty="0" smtClean="0"/>
              <a:t>There are four types of political parties in the modern democratic states, viz., </a:t>
            </a:r>
          </a:p>
          <a:p>
            <a:endParaRPr lang="en-US" sz="1600" b="1" dirty="0" smtClean="0"/>
          </a:p>
          <a:p>
            <a:r>
              <a:rPr lang="en-US" sz="1600" b="1" dirty="0" smtClean="0"/>
              <a:t>(i) reactionary parties which cling to the old socio-economic and political institutions; </a:t>
            </a:r>
          </a:p>
          <a:p>
            <a:r>
              <a:rPr lang="en-US" sz="1600" b="1" dirty="0" smtClean="0"/>
              <a:t>(ii) conservative parties which believe in the status-quo; </a:t>
            </a:r>
          </a:p>
          <a:p>
            <a:r>
              <a:rPr lang="en-US" sz="1600" b="1" dirty="0" smtClean="0"/>
              <a:t>(iii) liberal parties which aim at reforming the existing institutions; and </a:t>
            </a:r>
          </a:p>
          <a:p>
            <a:r>
              <a:rPr lang="en-US" sz="1600" b="1" dirty="0" smtClean="0"/>
              <a:t>(iv) radical parties which aim at establishing a new order by overthrowing the existing institutions.</a:t>
            </a:r>
            <a:endParaRPr lang="en-US" sz="1600" b="1" dirty="0"/>
          </a:p>
        </p:txBody>
      </p:sp>
    </p:spTree>
    <p:extLst>
      <p:ext uri="{BB962C8B-B14F-4D97-AF65-F5344CB8AC3E}">
        <p14:creationId xmlns:p14="http://schemas.microsoft.com/office/powerpoint/2010/main" val="260227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accent6"/>
          </a:solidFill>
          <a:ln>
            <a:solidFill>
              <a:schemeClr val="tx1"/>
            </a:solidFill>
          </a:ln>
        </p:spPr>
        <p:txBody>
          <a:bodyPr/>
          <a:lstStyle/>
          <a:p>
            <a:r>
              <a:rPr lang="en-US" b="1" dirty="0" smtClean="0"/>
              <a:t>FEATURES </a:t>
            </a:r>
            <a:endParaRPr lang="en-US" b="1" dirty="0"/>
          </a:p>
        </p:txBody>
      </p:sp>
      <p:sp>
        <p:nvSpPr>
          <p:cNvPr id="3" name="Content Placeholder 2"/>
          <p:cNvSpPr>
            <a:spLocks noGrp="1"/>
          </p:cNvSpPr>
          <p:nvPr>
            <p:ph idx="1"/>
          </p:nvPr>
        </p:nvSpPr>
        <p:spPr>
          <a:xfrm>
            <a:off x="457200" y="1295400"/>
            <a:ext cx="8229600" cy="5105400"/>
          </a:xfrm>
          <a:solidFill>
            <a:schemeClr val="bg1">
              <a:lumMod val="85000"/>
            </a:schemeClr>
          </a:solidFill>
          <a:ln>
            <a:solidFill>
              <a:schemeClr val="tx1"/>
            </a:solidFill>
          </a:ln>
        </p:spPr>
        <p:txBody>
          <a:bodyPr>
            <a:noAutofit/>
          </a:bodyPr>
          <a:lstStyle/>
          <a:p>
            <a:r>
              <a:rPr lang="en-US" sz="1600" b="1" dirty="0" smtClean="0"/>
              <a:t>The Indian party system has the following characteristic features: </a:t>
            </a:r>
          </a:p>
          <a:p>
            <a:endParaRPr lang="en-US" sz="1600" b="1" dirty="0"/>
          </a:p>
          <a:p>
            <a:r>
              <a:rPr lang="en-US" sz="1800" b="1" dirty="0" smtClean="0">
                <a:solidFill>
                  <a:srgbClr val="FF0000"/>
                </a:solidFill>
              </a:rPr>
              <a:t>1. Multi-Party System –</a:t>
            </a:r>
          </a:p>
          <a:p>
            <a:r>
              <a:rPr lang="en-US" sz="1600" b="1" dirty="0" smtClean="0"/>
              <a:t>The continental size of the country, the diversified character of Indian society, the adoption of universal adult franchise, the peculiar type of political process, and other factors have given rise to a large number of political parties. In fact, India has the largest number of political parties in the world. On the eve of seventeenth </a:t>
            </a:r>
            <a:r>
              <a:rPr lang="en-US" sz="1600" b="1" dirty="0" err="1" smtClean="0"/>
              <a:t>Lok</a:t>
            </a:r>
            <a:r>
              <a:rPr lang="en-US" sz="1600" b="1" dirty="0" smtClean="0"/>
              <a:t> </a:t>
            </a:r>
            <a:r>
              <a:rPr lang="en-US" sz="1600" b="1" dirty="0" err="1" smtClean="0"/>
              <a:t>Sabha</a:t>
            </a:r>
            <a:r>
              <a:rPr lang="en-US" sz="1600" b="1" dirty="0" smtClean="0"/>
              <a:t> general elections (2019), there were 7 national parties, 52 state parties and 2354 registered - </a:t>
            </a:r>
            <a:r>
              <a:rPr lang="en-US" sz="1600" b="1" dirty="0" err="1" smtClean="0"/>
              <a:t>unrecognised</a:t>
            </a:r>
            <a:r>
              <a:rPr lang="en-US" sz="1600" b="1" dirty="0" smtClean="0"/>
              <a:t> parties in the country2 . Further, India has all categories of parties–left parties, centrist parties, right parties, communal parties, non-communal parties and so on. Consequently, the </a:t>
            </a:r>
          </a:p>
          <a:p>
            <a:r>
              <a:rPr lang="en-US" sz="1800" b="1" dirty="0" smtClean="0">
                <a:solidFill>
                  <a:srgbClr val="FF0000"/>
                </a:solidFill>
              </a:rPr>
              <a:t>2. One-Dominant Party System –</a:t>
            </a:r>
          </a:p>
          <a:p>
            <a:r>
              <a:rPr lang="en-US" sz="1600" b="1" dirty="0" smtClean="0"/>
              <a:t>In spite of the multiparty system, the </a:t>
            </a:r>
            <a:r>
              <a:rPr lang="en-US" sz="1600" b="1" dirty="0" smtClean="0"/>
              <a:t>hung Parliaments, hung assemblies and coalition governments have become a common phenomena. political scene in India was dominated for a long period by the Congress. Hence, </a:t>
            </a:r>
            <a:r>
              <a:rPr lang="en-US" sz="1600" b="1" dirty="0" err="1" smtClean="0"/>
              <a:t>Rajni</a:t>
            </a:r>
            <a:r>
              <a:rPr lang="en-US" sz="1600" b="1" dirty="0" smtClean="0"/>
              <a:t> Kothari, an eminent political analyst, preferred to call the Indian party system as ‘one party dominance system’ or the ‘Congress system’3 . The dominant position enjoyed by the Congress has been declining since 1967 with the rise of regional parties and other national parties like </a:t>
            </a:r>
            <a:r>
              <a:rPr lang="en-US" sz="1600" b="1" dirty="0" err="1" smtClean="0"/>
              <a:t>Janata</a:t>
            </a:r>
            <a:r>
              <a:rPr lang="en-US" sz="1600" b="1" dirty="0" smtClean="0"/>
              <a:t> (1977), </a:t>
            </a:r>
            <a:r>
              <a:rPr lang="en-US" sz="1600" b="1" dirty="0" err="1" smtClean="0"/>
              <a:t>Janata</a:t>
            </a:r>
            <a:r>
              <a:rPr lang="en-US" sz="1600" b="1" dirty="0" smtClean="0"/>
              <a:t> Dal (1989) and the BJP (1991) leading to the development of a competitive multiparty system.</a:t>
            </a:r>
            <a:endParaRPr lang="en-US" sz="1600" b="1" dirty="0"/>
          </a:p>
        </p:txBody>
      </p:sp>
    </p:spTree>
    <p:extLst>
      <p:ext uri="{BB962C8B-B14F-4D97-AF65-F5344CB8AC3E}">
        <p14:creationId xmlns:p14="http://schemas.microsoft.com/office/powerpoint/2010/main" val="428631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accent3"/>
          </a:solidFill>
          <a:ln>
            <a:solidFill>
              <a:schemeClr val="tx1"/>
            </a:solidFill>
          </a:ln>
        </p:spPr>
        <p:txBody>
          <a:bodyPr/>
          <a:lstStyle/>
          <a:p>
            <a:r>
              <a:rPr lang="en-US" b="1" dirty="0" smtClean="0"/>
              <a:t>FEATURES</a:t>
            </a:r>
            <a:endParaRPr lang="en-US" b="1" dirty="0"/>
          </a:p>
        </p:txBody>
      </p:sp>
      <p:sp>
        <p:nvSpPr>
          <p:cNvPr id="3" name="Content Placeholder 2"/>
          <p:cNvSpPr>
            <a:spLocks noGrp="1"/>
          </p:cNvSpPr>
          <p:nvPr>
            <p:ph idx="1"/>
          </p:nvPr>
        </p:nvSpPr>
        <p:spPr>
          <a:xfrm>
            <a:off x="457200" y="1295400"/>
            <a:ext cx="8229600" cy="5410200"/>
          </a:xfrm>
          <a:solidFill>
            <a:schemeClr val="bg1">
              <a:lumMod val="85000"/>
            </a:schemeClr>
          </a:solidFill>
          <a:ln>
            <a:solidFill>
              <a:schemeClr val="tx1"/>
            </a:solidFill>
          </a:ln>
        </p:spPr>
        <p:txBody>
          <a:bodyPr>
            <a:normAutofit/>
          </a:bodyPr>
          <a:lstStyle/>
          <a:p>
            <a:r>
              <a:rPr lang="en-US" sz="1800" b="1" dirty="0" smtClean="0">
                <a:solidFill>
                  <a:srgbClr val="FF0000"/>
                </a:solidFill>
              </a:rPr>
              <a:t>3. Lack of Clear Ideology-</a:t>
            </a:r>
          </a:p>
          <a:p>
            <a:r>
              <a:rPr lang="en-US" sz="1600" b="1" dirty="0" smtClean="0"/>
              <a:t> Except the BJP and the two communist parties (CPI and CPM), all other parties do not have a clear-cut ideology. They (i.e., all other parties) are ideologically closer to each other. They have a close resemblance in their policies and </a:t>
            </a:r>
            <a:r>
              <a:rPr lang="en-US" sz="1600" b="1" dirty="0" err="1" smtClean="0"/>
              <a:t>programmes</a:t>
            </a:r>
            <a:r>
              <a:rPr lang="en-US" sz="1600" b="1" dirty="0" smtClean="0"/>
              <a:t>. Almost every party advocates democracy, secularism, socialism and </a:t>
            </a:r>
            <a:r>
              <a:rPr lang="en-US" sz="1600" b="1" dirty="0" err="1" smtClean="0"/>
              <a:t>Gandhism</a:t>
            </a:r>
            <a:r>
              <a:rPr lang="en-US" sz="1600" b="1" dirty="0" smtClean="0"/>
              <a:t>. More than this, every party, including the so-called ideological parties, is guided by only one consideration–power capture. Thus, politics has become </a:t>
            </a:r>
            <a:r>
              <a:rPr lang="en-US" sz="1600" b="1" dirty="0" err="1" smtClean="0"/>
              <a:t>issuebased</a:t>
            </a:r>
            <a:r>
              <a:rPr lang="en-US" sz="1600" b="1" dirty="0" smtClean="0"/>
              <a:t> rather than the ideology and pragmatism has replaced the commitment to the principles. </a:t>
            </a:r>
          </a:p>
          <a:p>
            <a:endParaRPr lang="en-US" sz="1600" b="1" dirty="0" smtClean="0"/>
          </a:p>
          <a:p>
            <a:r>
              <a:rPr lang="en-US" sz="1800" b="1" dirty="0" smtClean="0">
                <a:solidFill>
                  <a:srgbClr val="FF0000"/>
                </a:solidFill>
              </a:rPr>
              <a:t>4.Personality Cult –</a:t>
            </a:r>
          </a:p>
          <a:p>
            <a:r>
              <a:rPr lang="en-US" sz="1600" b="1" dirty="0" smtClean="0"/>
              <a:t>Quite often, the parties are </a:t>
            </a:r>
            <a:r>
              <a:rPr lang="en-US" sz="1600" b="1" dirty="0" err="1" smtClean="0"/>
              <a:t>organised</a:t>
            </a:r>
            <a:r>
              <a:rPr lang="en-US" sz="1600" b="1" dirty="0" smtClean="0"/>
              <a:t> around an eminent leader who becomes more important than the party and its ideology. Parties are known by their leaders rather than by their manifesto. It is a fact that the popularity of the Congress was mainly due to the leadership of Nehru, Indira Gandhi and Rajiv Gandhi. Similarly, the AIADMK in Tamil Nadu and TDP in Andhra Pradesh got identified with MG </a:t>
            </a:r>
            <a:r>
              <a:rPr lang="en-US" sz="1600" b="1" dirty="0" err="1" smtClean="0"/>
              <a:t>Ramachandran</a:t>
            </a:r>
            <a:r>
              <a:rPr lang="en-US" sz="1600" b="1" dirty="0" smtClean="0"/>
              <a:t> and NT Rama </a:t>
            </a:r>
            <a:r>
              <a:rPr lang="en-US" sz="1600" b="1" dirty="0" err="1" smtClean="0"/>
              <a:t>Rao</a:t>
            </a:r>
            <a:r>
              <a:rPr lang="en-US" sz="1600" b="1" dirty="0" smtClean="0"/>
              <a:t> respectively. Interestingly, several parties bear the name of their leader like </a:t>
            </a:r>
            <a:r>
              <a:rPr lang="en-US" sz="1600" b="1" dirty="0" err="1" smtClean="0"/>
              <a:t>Biju</a:t>
            </a:r>
            <a:r>
              <a:rPr lang="en-US" sz="1600" b="1" dirty="0" smtClean="0"/>
              <a:t> </a:t>
            </a:r>
            <a:r>
              <a:rPr lang="en-US" sz="1600" b="1" dirty="0" err="1" smtClean="0"/>
              <a:t>Janata</a:t>
            </a:r>
            <a:r>
              <a:rPr lang="en-US" sz="1600" b="1" dirty="0" smtClean="0"/>
              <a:t> Dal, </a:t>
            </a:r>
            <a:r>
              <a:rPr lang="en-US" sz="1600" b="1" dirty="0" err="1" smtClean="0"/>
              <a:t>Lok</a:t>
            </a:r>
            <a:r>
              <a:rPr lang="en-US" sz="1600" b="1" dirty="0" smtClean="0"/>
              <a:t> Dal (A), Congress (I) and so on. Hence, it is said that “there are political personalities rather than political parties in India”. </a:t>
            </a:r>
            <a:endParaRPr lang="en-US" sz="1600" b="1" dirty="0"/>
          </a:p>
        </p:txBody>
      </p:sp>
    </p:spTree>
    <p:extLst>
      <p:ext uri="{BB962C8B-B14F-4D97-AF65-F5344CB8AC3E}">
        <p14:creationId xmlns:p14="http://schemas.microsoft.com/office/powerpoint/2010/main" val="404621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accent2"/>
          </a:solidFill>
          <a:ln>
            <a:solidFill>
              <a:schemeClr val="tx1"/>
            </a:solidFill>
          </a:ln>
        </p:spPr>
        <p:txBody>
          <a:bodyPr/>
          <a:lstStyle/>
          <a:p>
            <a:r>
              <a:rPr lang="en-US" b="1" dirty="0" smtClean="0"/>
              <a:t>FEATURES</a:t>
            </a:r>
            <a:endParaRPr lang="en-US" b="1" dirty="0"/>
          </a:p>
        </p:txBody>
      </p:sp>
      <p:sp>
        <p:nvSpPr>
          <p:cNvPr id="3" name="Content Placeholder 2"/>
          <p:cNvSpPr>
            <a:spLocks noGrp="1"/>
          </p:cNvSpPr>
          <p:nvPr>
            <p:ph idx="1"/>
          </p:nvPr>
        </p:nvSpPr>
        <p:spPr>
          <a:xfrm>
            <a:off x="457200" y="1371600"/>
            <a:ext cx="8229600" cy="5257800"/>
          </a:xfrm>
          <a:solidFill>
            <a:schemeClr val="bg1">
              <a:lumMod val="85000"/>
            </a:schemeClr>
          </a:solidFill>
          <a:ln>
            <a:solidFill>
              <a:schemeClr val="tx1"/>
            </a:solidFill>
          </a:ln>
        </p:spPr>
        <p:txBody>
          <a:bodyPr>
            <a:normAutofit/>
          </a:bodyPr>
          <a:lstStyle/>
          <a:p>
            <a:r>
              <a:rPr lang="en-US" sz="1800" b="1" dirty="0" smtClean="0">
                <a:solidFill>
                  <a:srgbClr val="FF0000"/>
                </a:solidFill>
              </a:rPr>
              <a:t>5. Based on Traditional Factors –</a:t>
            </a:r>
          </a:p>
          <a:p>
            <a:r>
              <a:rPr lang="en-US" sz="1600" b="1" dirty="0" smtClean="0"/>
              <a:t>In the western countries, the political parties are formed on the basis of socio-economic and political </a:t>
            </a:r>
            <a:r>
              <a:rPr lang="en-US" sz="1600" b="1" dirty="0" err="1" smtClean="0"/>
              <a:t>programme</a:t>
            </a:r>
            <a:r>
              <a:rPr lang="en-US" sz="1600" b="1" dirty="0" smtClean="0"/>
              <a:t>. On the other hand, a large number of parties in India are formed on the basis of religion, caste, language, culture, race and so on. For example, Shiv </a:t>
            </a:r>
            <a:r>
              <a:rPr lang="en-US" sz="1600" b="1" dirty="0" err="1" smtClean="0"/>
              <a:t>Sena</a:t>
            </a:r>
            <a:r>
              <a:rPr lang="en-US" sz="1600" b="1" dirty="0" smtClean="0"/>
              <a:t>, Muslim League, Hindu </a:t>
            </a:r>
            <a:r>
              <a:rPr lang="en-US" sz="1600" b="1" dirty="0" err="1" smtClean="0"/>
              <a:t>Maha</a:t>
            </a:r>
            <a:r>
              <a:rPr lang="en-US" sz="1600" b="1" dirty="0" smtClean="0"/>
              <a:t> </a:t>
            </a:r>
            <a:r>
              <a:rPr lang="en-US" sz="1600" b="1" dirty="0" err="1" smtClean="0"/>
              <a:t>Sabha</a:t>
            </a:r>
            <a:r>
              <a:rPr lang="en-US" sz="1600" b="1" dirty="0" smtClean="0"/>
              <a:t>, </a:t>
            </a:r>
            <a:r>
              <a:rPr lang="en-US" sz="1600" b="1" dirty="0" err="1" smtClean="0"/>
              <a:t>Akali</a:t>
            </a:r>
            <a:r>
              <a:rPr lang="en-US" sz="1600" b="1" dirty="0" smtClean="0"/>
              <a:t> Dal, Muslim </a:t>
            </a:r>
            <a:r>
              <a:rPr lang="en-US" sz="1600" b="1" dirty="0" err="1" smtClean="0"/>
              <a:t>Majlis</a:t>
            </a:r>
            <a:r>
              <a:rPr lang="en-US" sz="1600" b="1" dirty="0" smtClean="0"/>
              <a:t>, </a:t>
            </a:r>
            <a:r>
              <a:rPr lang="en-US" sz="1600" b="1" dirty="0" err="1" smtClean="0"/>
              <a:t>Bahujan</a:t>
            </a:r>
            <a:r>
              <a:rPr lang="en-US" sz="1600" b="1" dirty="0" smtClean="0"/>
              <a:t> </a:t>
            </a:r>
            <a:r>
              <a:rPr lang="en-US" sz="1600" b="1" dirty="0" err="1" smtClean="0"/>
              <a:t>Samaj</a:t>
            </a:r>
            <a:r>
              <a:rPr lang="en-US" sz="1600" b="1" dirty="0" smtClean="0"/>
              <a:t> Party, Republican Party of India, </a:t>
            </a:r>
            <a:r>
              <a:rPr lang="en-US" sz="1600" b="1" dirty="0" err="1" smtClean="0"/>
              <a:t>Gorkha</a:t>
            </a:r>
            <a:r>
              <a:rPr lang="en-US" sz="1600" b="1" dirty="0" smtClean="0"/>
              <a:t> League and so on. These parties work for the promotion of communal and sectional interests and thereby undermine the general public interest. </a:t>
            </a:r>
          </a:p>
          <a:p>
            <a:endParaRPr lang="en-US" sz="1600" b="1" dirty="0" smtClean="0"/>
          </a:p>
          <a:p>
            <a:endParaRPr lang="en-US" sz="1600" b="1" dirty="0"/>
          </a:p>
          <a:p>
            <a:r>
              <a:rPr lang="en-US" sz="1800" b="1" dirty="0" smtClean="0">
                <a:solidFill>
                  <a:srgbClr val="FF0000"/>
                </a:solidFill>
              </a:rPr>
              <a:t>6.Emergence of Regional Parties-</a:t>
            </a:r>
          </a:p>
          <a:p>
            <a:r>
              <a:rPr lang="en-US" sz="1600" b="1" dirty="0" smtClean="0"/>
              <a:t> Another significant feature of the Indian party system is the emergence of a large number of regional parties and their growing role. They have become the ruling parties in various states like BJD in Orissa, DMK or AIADMK in Tamil Nadu, </a:t>
            </a:r>
            <a:r>
              <a:rPr lang="en-US" sz="1600" b="1" dirty="0" err="1" smtClean="0"/>
              <a:t>Akali</a:t>
            </a:r>
            <a:r>
              <a:rPr lang="en-US" sz="1600" b="1" dirty="0" smtClean="0"/>
              <a:t> Dal in Punjab, AGP in Assam, National Conference in J&amp;K, JD(U) in Bihar and so on. In the beginning, they were confined to the regional politics only. But, of late, they have come to play a significant role in the national politics due to coalition governments at the Centre. In the 1984 elections, the TDP emerged as the largest opposition party in the </a:t>
            </a:r>
            <a:r>
              <a:rPr lang="en-US" sz="1600" b="1" dirty="0" err="1" smtClean="0"/>
              <a:t>Lok</a:t>
            </a:r>
            <a:r>
              <a:rPr lang="en-US" sz="1600" b="1" dirty="0" smtClean="0"/>
              <a:t> </a:t>
            </a:r>
            <a:r>
              <a:rPr lang="en-US" sz="1600" b="1" dirty="0" err="1" smtClean="0"/>
              <a:t>Sabha</a:t>
            </a:r>
            <a:endParaRPr lang="en-US" sz="1600" b="1" dirty="0"/>
          </a:p>
        </p:txBody>
      </p:sp>
    </p:spTree>
    <p:extLst>
      <p:ext uri="{BB962C8B-B14F-4D97-AF65-F5344CB8AC3E}">
        <p14:creationId xmlns:p14="http://schemas.microsoft.com/office/powerpoint/2010/main" val="7132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solidFill>
            <a:schemeClr val="accent5"/>
          </a:solidFill>
          <a:ln>
            <a:solidFill>
              <a:schemeClr val="tx1"/>
            </a:solidFill>
          </a:ln>
        </p:spPr>
        <p:txBody>
          <a:bodyPr/>
          <a:lstStyle/>
          <a:p>
            <a:r>
              <a:rPr lang="en-US" b="1" dirty="0" smtClean="0"/>
              <a:t>FEATURES</a:t>
            </a:r>
            <a:endParaRPr lang="en-US" b="1" dirty="0"/>
          </a:p>
        </p:txBody>
      </p:sp>
      <p:sp>
        <p:nvSpPr>
          <p:cNvPr id="3" name="Content Placeholder 2"/>
          <p:cNvSpPr>
            <a:spLocks noGrp="1"/>
          </p:cNvSpPr>
          <p:nvPr>
            <p:ph idx="1"/>
          </p:nvPr>
        </p:nvSpPr>
        <p:spPr>
          <a:xfrm>
            <a:off x="457200" y="1447800"/>
            <a:ext cx="8229600" cy="5181600"/>
          </a:xfrm>
          <a:solidFill>
            <a:schemeClr val="bg1">
              <a:lumMod val="85000"/>
            </a:schemeClr>
          </a:solidFill>
          <a:ln>
            <a:solidFill>
              <a:schemeClr val="tx1"/>
            </a:solidFill>
          </a:ln>
        </p:spPr>
        <p:txBody>
          <a:bodyPr>
            <a:normAutofit/>
          </a:bodyPr>
          <a:lstStyle/>
          <a:p>
            <a:r>
              <a:rPr lang="en-US" sz="1800" b="1" dirty="0" smtClean="0">
                <a:solidFill>
                  <a:srgbClr val="FF0000"/>
                </a:solidFill>
              </a:rPr>
              <a:t>7.Factions and Defections-</a:t>
            </a:r>
          </a:p>
          <a:p>
            <a:r>
              <a:rPr lang="en-US" sz="1600" b="1" dirty="0" smtClean="0"/>
              <a:t> Factionalism, defections, splits, mergers, fragmentation, </a:t>
            </a:r>
            <a:r>
              <a:rPr lang="en-US" sz="1600" b="1" dirty="0" err="1" smtClean="0"/>
              <a:t>polarisation</a:t>
            </a:r>
            <a:r>
              <a:rPr lang="en-US" sz="1600" b="1" dirty="0" smtClean="0"/>
              <a:t> and so on have been an important aspect of the functioning of political parties in India. Lust for power and material considerations have made the politicians to leave their party and join another party or start a new party. The practice of defections gained greater currency after the fourth general elections (1967). This phenomenon caused political instability both at the Centre and in the states and led to disintegration of the parties. Thus, there are two </a:t>
            </a:r>
            <a:r>
              <a:rPr lang="en-US" sz="1600" b="1" dirty="0" err="1" smtClean="0"/>
              <a:t>Janata</a:t>
            </a:r>
            <a:r>
              <a:rPr lang="en-US" sz="1600" b="1" dirty="0" smtClean="0"/>
              <a:t> </a:t>
            </a:r>
            <a:r>
              <a:rPr lang="en-US" sz="1600" b="1" dirty="0" err="1" smtClean="0"/>
              <a:t>Dals</a:t>
            </a:r>
            <a:r>
              <a:rPr lang="en-US" sz="1600" b="1" dirty="0" smtClean="0"/>
              <a:t>, two TDPs, two DMKs, two Communist Parties, two Congress, three </a:t>
            </a:r>
            <a:r>
              <a:rPr lang="en-US" sz="1600" b="1" dirty="0" err="1" smtClean="0"/>
              <a:t>Akali</a:t>
            </a:r>
            <a:r>
              <a:rPr lang="en-US" sz="1600" b="1" dirty="0" smtClean="0"/>
              <a:t> </a:t>
            </a:r>
            <a:r>
              <a:rPr lang="en-US" sz="1600" b="1" dirty="0" err="1" smtClean="0"/>
              <a:t>Dals</a:t>
            </a:r>
            <a:r>
              <a:rPr lang="en-US" sz="1600" b="1" dirty="0" smtClean="0"/>
              <a:t>, three Muslim Leagues and so on. </a:t>
            </a:r>
          </a:p>
          <a:p>
            <a:endParaRPr lang="en-US" sz="1600" b="1" dirty="0"/>
          </a:p>
          <a:p>
            <a:endParaRPr lang="en-US" sz="1800" b="1" dirty="0" smtClean="0">
              <a:solidFill>
                <a:srgbClr val="FF0000"/>
              </a:solidFill>
            </a:endParaRPr>
          </a:p>
          <a:p>
            <a:r>
              <a:rPr lang="en-US" sz="1800" b="1" dirty="0" smtClean="0">
                <a:solidFill>
                  <a:srgbClr val="FF0000"/>
                </a:solidFill>
              </a:rPr>
              <a:t>8. Lack of Effective Opposition –</a:t>
            </a:r>
          </a:p>
          <a:p>
            <a:r>
              <a:rPr lang="en-US" sz="1600" b="1" dirty="0" smtClean="0"/>
              <a:t> An effective Opposition is very essential for the successful operation of the parliamentary democracy prevalent in India. It checks the autocratic tendencies of the ruling party and provides an alternative government. However, in the last 50 years, an effective, strong, </a:t>
            </a:r>
            <a:r>
              <a:rPr lang="en-US" sz="1600" b="1" dirty="0" err="1" smtClean="0"/>
              <a:t>organised</a:t>
            </a:r>
            <a:r>
              <a:rPr lang="en-US" sz="1600" b="1" dirty="0" smtClean="0"/>
              <a:t> and viable national Opposition could never emerge except in flashes. The Opposition parties have no unity and very often adopt mutually conflicting positions with respect to the ruling party. They have failed to play a constructive role in the functioning of the body politic and in the process of nation building.</a:t>
            </a:r>
            <a:endParaRPr lang="en-US" sz="1600" b="1" dirty="0"/>
          </a:p>
        </p:txBody>
      </p:sp>
    </p:spTree>
    <p:extLst>
      <p:ext uri="{BB962C8B-B14F-4D97-AF65-F5344CB8AC3E}">
        <p14:creationId xmlns:p14="http://schemas.microsoft.com/office/powerpoint/2010/main" val="314195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accent4">
              <a:lumMod val="60000"/>
              <a:lumOff val="40000"/>
            </a:schemeClr>
          </a:solidFill>
          <a:ln>
            <a:solidFill>
              <a:schemeClr val="tx1"/>
            </a:solidFill>
          </a:ln>
        </p:spPr>
        <p:txBody>
          <a:bodyPr>
            <a:normAutofit/>
          </a:bodyPr>
          <a:lstStyle/>
          <a:p>
            <a:r>
              <a:rPr lang="en-US" sz="3200" b="1" dirty="0" smtClean="0"/>
              <a:t>RECOGNITION AS A NATIONAL &amp; STATE PARTY</a:t>
            </a:r>
            <a:endParaRPr lang="en-US" sz="3200" b="1" dirty="0"/>
          </a:p>
        </p:txBody>
      </p:sp>
      <p:sp>
        <p:nvSpPr>
          <p:cNvPr id="3" name="Content Placeholder 2"/>
          <p:cNvSpPr>
            <a:spLocks noGrp="1"/>
          </p:cNvSpPr>
          <p:nvPr>
            <p:ph idx="1"/>
          </p:nvPr>
        </p:nvSpPr>
        <p:spPr>
          <a:xfrm>
            <a:off x="457200" y="1295400"/>
            <a:ext cx="8229600" cy="5410200"/>
          </a:xfrm>
          <a:solidFill>
            <a:schemeClr val="bg1">
              <a:lumMod val="85000"/>
            </a:schemeClr>
          </a:solidFill>
          <a:ln>
            <a:solidFill>
              <a:schemeClr val="tx1"/>
            </a:solidFill>
          </a:ln>
        </p:spPr>
        <p:txBody>
          <a:bodyPr>
            <a:noAutofit/>
          </a:bodyPr>
          <a:lstStyle/>
          <a:p>
            <a:pPr marL="0" indent="0">
              <a:buNone/>
            </a:pPr>
            <a:r>
              <a:rPr lang="en-US" sz="1800" b="1" dirty="0" smtClean="0">
                <a:solidFill>
                  <a:srgbClr val="FF0000"/>
                </a:solidFill>
              </a:rPr>
              <a:t>Conditions for Recognition as a National Party – </a:t>
            </a:r>
          </a:p>
          <a:p>
            <a:pPr marL="0" indent="0">
              <a:buNone/>
            </a:pPr>
            <a:r>
              <a:rPr lang="en-US" sz="1600" b="1" dirty="0" smtClean="0"/>
              <a:t>At present (2019), a party is recognized as a national party if any of the following conditions is fulfilled4 : 1. If it secures six per cent of valid votes polled in any four or more states at a general election to the </a:t>
            </a:r>
            <a:r>
              <a:rPr lang="en-US" sz="1600" b="1" dirty="0" err="1" smtClean="0"/>
              <a:t>Lok</a:t>
            </a:r>
            <a:r>
              <a:rPr lang="en-US" sz="1600" b="1" dirty="0" smtClean="0"/>
              <a:t> </a:t>
            </a:r>
            <a:r>
              <a:rPr lang="en-US" sz="1600" b="1" dirty="0" err="1" smtClean="0"/>
              <a:t>Sabha</a:t>
            </a:r>
            <a:r>
              <a:rPr lang="en-US" sz="1600" b="1" dirty="0" smtClean="0"/>
              <a:t> or to the legislative assembly; and, in addition, it wins four seats in the </a:t>
            </a:r>
            <a:r>
              <a:rPr lang="en-US" sz="1600" b="1" dirty="0" err="1" smtClean="0"/>
              <a:t>Lok</a:t>
            </a:r>
            <a:r>
              <a:rPr lang="en-US" sz="1600" b="1" dirty="0" smtClean="0"/>
              <a:t> </a:t>
            </a:r>
            <a:r>
              <a:rPr lang="en-US" sz="1600" b="1" dirty="0" err="1" smtClean="0"/>
              <a:t>Sabha</a:t>
            </a:r>
            <a:r>
              <a:rPr lang="en-US" sz="1600" b="1" dirty="0" smtClean="0"/>
              <a:t> from any state or states; or 2. If it wins two per cent of seats in the </a:t>
            </a:r>
            <a:r>
              <a:rPr lang="en-US" sz="1600" b="1" dirty="0" err="1" smtClean="0"/>
              <a:t>Lok</a:t>
            </a:r>
            <a:r>
              <a:rPr lang="en-US" sz="1600" b="1" dirty="0" smtClean="0"/>
              <a:t> </a:t>
            </a:r>
            <a:r>
              <a:rPr lang="en-US" sz="1600" b="1" dirty="0" err="1" smtClean="0"/>
              <a:t>Sabha</a:t>
            </a:r>
            <a:r>
              <a:rPr lang="en-US" sz="1600" b="1" dirty="0" smtClean="0"/>
              <a:t> at a general election; and these candidates are elected from three states; or 3. If it is recognized as a state party in four states. </a:t>
            </a:r>
          </a:p>
          <a:p>
            <a:pPr marL="0" indent="0">
              <a:buNone/>
            </a:pPr>
            <a:r>
              <a:rPr lang="en-US" sz="1800" b="1" dirty="0" smtClean="0">
                <a:solidFill>
                  <a:srgbClr val="FF0000"/>
                </a:solidFill>
              </a:rPr>
              <a:t>Conditions for Recognition as a State Party –</a:t>
            </a:r>
          </a:p>
          <a:p>
            <a:pPr marL="0" indent="0">
              <a:buNone/>
            </a:pPr>
            <a:r>
              <a:rPr lang="en-US" sz="1600" b="1" dirty="0" smtClean="0"/>
              <a:t>At present (2019), a party is recognized as a state party in a state if any of the following conditions is fulfilled5 : 1. If it secures six per cent of the valid votes polled in the state at a general election to the legislative assembly of the state concerned; and, in addition, it wins 2 seats in the assembly of the state concerned; or 2. If it secures six per cent of the valid votes polled in the state at a general election to the </a:t>
            </a:r>
            <a:r>
              <a:rPr lang="en-US" sz="1600" b="1" dirty="0" err="1" smtClean="0"/>
              <a:t>Lok</a:t>
            </a:r>
            <a:r>
              <a:rPr lang="en-US" sz="1600" b="1" dirty="0" smtClean="0"/>
              <a:t> </a:t>
            </a:r>
            <a:r>
              <a:rPr lang="en-US" sz="1600" b="1" dirty="0" err="1" smtClean="0"/>
              <a:t>Sabha</a:t>
            </a:r>
            <a:r>
              <a:rPr lang="en-US" sz="1600" b="1" dirty="0" smtClean="0"/>
              <a:t> from the state concerned; and, in addition, it wins 1 seat in the </a:t>
            </a:r>
            <a:r>
              <a:rPr lang="en-US" sz="1600" b="1" dirty="0" err="1" smtClean="0"/>
              <a:t>Lok</a:t>
            </a:r>
            <a:r>
              <a:rPr lang="en-US" sz="1600" b="1" dirty="0" smtClean="0"/>
              <a:t> </a:t>
            </a:r>
            <a:r>
              <a:rPr lang="en-US" sz="1600" b="1" dirty="0" err="1" smtClean="0"/>
              <a:t>Sabha</a:t>
            </a:r>
            <a:r>
              <a:rPr lang="en-US" sz="1600" b="1" dirty="0" smtClean="0"/>
              <a:t> from the state concerned; or 3. If it wins three per cent of seats in the legislative assembly at a general election to the legislative assembly of the state concerned or 3 seats in the assembly, whichever is more; or 4. If it wins 1 seat in the </a:t>
            </a:r>
            <a:r>
              <a:rPr lang="en-US" sz="1600" b="1" dirty="0" err="1" smtClean="0"/>
              <a:t>Lok</a:t>
            </a:r>
            <a:r>
              <a:rPr lang="en-US" sz="1600" b="1" dirty="0" smtClean="0"/>
              <a:t> </a:t>
            </a:r>
            <a:r>
              <a:rPr lang="en-US" sz="1600" b="1" dirty="0" err="1" smtClean="0"/>
              <a:t>Sabha</a:t>
            </a:r>
            <a:r>
              <a:rPr lang="en-US" sz="1600" b="1" dirty="0" smtClean="0"/>
              <a:t> for every 25 seats or any fraction thereof allotted to the state at a general election to the </a:t>
            </a:r>
            <a:r>
              <a:rPr lang="en-US" sz="1600" b="1" dirty="0" err="1" smtClean="0"/>
              <a:t>Lok</a:t>
            </a:r>
            <a:r>
              <a:rPr lang="en-US" sz="1600" b="1" dirty="0" smtClean="0"/>
              <a:t> </a:t>
            </a:r>
            <a:r>
              <a:rPr lang="en-US" sz="1600" b="1" dirty="0" err="1" smtClean="0"/>
              <a:t>Sabha</a:t>
            </a:r>
            <a:r>
              <a:rPr lang="en-US" sz="1600" b="1" dirty="0" smtClean="0"/>
              <a:t> from the state concerned; or 5. If it secures eight per cent of the total valid votes polled in the state at a General Election to the </a:t>
            </a:r>
            <a:r>
              <a:rPr lang="en-US" sz="1600" b="1" dirty="0" err="1" smtClean="0"/>
              <a:t>Lok</a:t>
            </a:r>
            <a:r>
              <a:rPr lang="en-US" sz="1600" b="1" dirty="0" smtClean="0"/>
              <a:t> </a:t>
            </a:r>
            <a:r>
              <a:rPr lang="en-US" sz="1600" b="1" dirty="0" err="1" smtClean="0"/>
              <a:t>Sabha</a:t>
            </a:r>
            <a:r>
              <a:rPr lang="en-US" sz="1600" b="1" dirty="0" smtClean="0"/>
              <a:t> from the state or to the legislative assembly of the state. This condition was added in 2011. </a:t>
            </a:r>
            <a:endParaRPr lang="en-US" sz="1600" b="1" dirty="0"/>
          </a:p>
        </p:txBody>
      </p:sp>
    </p:spTree>
    <p:extLst>
      <p:ext uri="{BB962C8B-B14F-4D97-AF65-F5344CB8AC3E}">
        <p14:creationId xmlns:p14="http://schemas.microsoft.com/office/powerpoint/2010/main" val="255337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1480</Words>
  <Application>Microsoft Office PowerPoint</Application>
  <PresentationFormat>On-screen Show (4:3)</PresentationFormat>
  <Paragraphs>63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NAME OF THE PAPER-</vt:lpstr>
      <vt:lpstr>MEANING &amp; TYPES</vt:lpstr>
      <vt:lpstr>FEATURES </vt:lpstr>
      <vt:lpstr>FEATURES</vt:lpstr>
      <vt:lpstr>FEATURES</vt:lpstr>
      <vt:lpstr>FEATURES</vt:lpstr>
      <vt:lpstr>RECOGNITION AS A NATIONAL &amp; STATE PARTY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PAPER-</dc:title>
  <dc:creator>PRASUN BANERJEE</dc:creator>
  <cp:lastModifiedBy>PRASUN BANERJEE</cp:lastModifiedBy>
  <cp:revision>4</cp:revision>
  <dcterms:created xsi:type="dcterms:W3CDTF">2021-07-04T08:21:23Z</dcterms:created>
  <dcterms:modified xsi:type="dcterms:W3CDTF">2021-07-04T08:53:55Z</dcterms:modified>
</cp:coreProperties>
</file>