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DDC2A0-278A-4EF8-920E-0ECF7A58181B}"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42E3-7BC6-4A69-A28B-51A514D22D94}" type="slidenum">
              <a:rPr lang="en-US" smtClean="0"/>
              <a:t>‹#›</a:t>
            </a:fld>
            <a:endParaRPr lang="en-US"/>
          </a:p>
        </p:txBody>
      </p:sp>
    </p:spTree>
    <p:extLst>
      <p:ext uri="{BB962C8B-B14F-4D97-AF65-F5344CB8AC3E}">
        <p14:creationId xmlns:p14="http://schemas.microsoft.com/office/powerpoint/2010/main" val="287294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C2A0-278A-4EF8-920E-0ECF7A58181B}"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42E3-7BC6-4A69-A28B-51A514D22D94}" type="slidenum">
              <a:rPr lang="en-US" smtClean="0"/>
              <a:t>‹#›</a:t>
            </a:fld>
            <a:endParaRPr lang="en-US"/>
          </a:p>
        </p:txBody>
      </p:sp>
    </p:spTree>
    <p:extLst>
      <p:ext uri="{BB962C8B-B14F-4D97-AF65-F5344CB8AC3E}">
        <p14:creationId xmlns:p14="http://schemas.microsoft.com/office/powerpoint/2010/main" val="390963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C2A0-278A-4EF8-920E-0ECF7A58181B}"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42E3-7BC6-4A69-A28B-51A514D22D94}" type="slidenum">
              <a:rPr lang="en-US" smtClean="0"/>
              <a:t>‹#›</a:t>
            </a:fld>
            <a:endParaRPr lang="en-US"/>
          </a:p>
        </p:txBody>
      </p:sp>
    </p:spTree>
    <p:extLst>
      <p:ext uri="{BB962C8B-B14F-4D97-AF65-F5344CB8AC3E}">
        <p14:creationId xmlns:p14="http://schemas.microsoft.com/office/powerpoint/2010/main" val="278188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C2A0-278A-4EF8-920E-0ECF7A58181B}"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42E3-7BC6-4A69-A28B-51A514D22D94}" type="slidenum">
              <a:rPr lang="en-US" smtClean="0"/>
              <a:t>‹#›</a:t>
            </a:fld>
            <a:endParaRPr lang="en-US"/>
          </a:p>
        </p:txBody>
      </p:sp>
    </p:spTree>
    <p:extLst>
      <p:ext uri="{BB962C8B-B14F-4D97-AF65-F5344CB8AC3E}">
        <p14:creationId xmlns:p14="http://schemas.microsoft.com/office/powerpoint/2010/main" val="395362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DC2A0-278A-4EF8-920E-0ECF7A58181B}"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42E3-7BC6-4A69-A28B-51A514D22D94}" type="slidenum">
              <a:rPr lang="en-US" smtClean="0"/>
              <a:t>‹#›</a:t>
            </a:fld>
            <a:endParaRPr lang="en-US"/>
          </a:p>
        </p:txBody>
      </p:sp>
    </p:spTree>
    <p:extLst>
      <p:ext uri="{BB962C8B-B14F-4D97-AF65-F5344CB8AC3E}">
        <p14:creationId xmlns:p14="http://schemas.microsoft.com/office/powerpoint/2010/main" val="326303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DDC2A0-278A-4EF8-920E-0ECF7A58181B}"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42E3-7BC6-4A69-A28B-51A514D22D94}" type="slidenum">
              <a:rPr lang="en-US" smtClean="0"/>
              <a:t>‹#›</a:t>
            </a:fld>
            <a:endParaRPr lang="en-US"/>
          </a:p>
        </p:txBody>
      </p:sp>
    </p:spTree>
    <p:extLst>
      <p:ext uri="{BB962C8B-B14F-4D97-AF65-F5344CB8AC3E}">
        <p14:creationId xmlns:p14="http://schemas.microsoft.com/office/powerpoint/2010/main" val="219526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DDC2A0-278A-4EF8-920E-0ECF7A58181B}" type="datetimeFigureOut">
              <a:rPr lang="en-US" smtClean="0"/>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942E3-7BC6-4A69-A28B-51A514D22D94}" type="slidenum">
              <a:rPr lang="en-US" smtClean="0"/>
              <a:t>‹#›</a:t>
            </a:fld>
            <a:endParaRPr lang="en-US"/>
          </a:p>
        </p:txBody>
      </p:sp>
    </p:spTree>
    <p:extLst>
      <p:ext uri="{BB962C8B-B14F-4D97-AF65-F5344CB8AC3E}">
        <p14:creationId xmlns:p14="http://schemas.microsoft.com/office/powerpoint/2010/main" val="213418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C2A0-278A-4EF8-920E-0ECF7A58181B}" type="datetimeFigureOut">
              <a:rPr lang="en-US" smtClean="0"/>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F942E3-7BC6-4A69-A28B-51A514D22D94}" type="slidenum">
              <a:rPr lang="en-US" smtClean="0"/>
              <a:t>‹#›</a:t>
            </a:fld>
            <a:endParaRPr lang="en-US"/>
          </a:p>
        </p:txBody>
      </p:sp>
    </p:spTree>
    <p:extLst>
      <p:ext uri="{BB962C8B-B14F-4D97-AF65-F5344CB8AC3E}">
        <p14:creationId xmlns:p14="http://schemas.microsoft.com/office/powerpoint/2010/main" val="363654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DC2A0-278A-4EF8-920E-0ECF7A58181B}" type="datetimeFigureOut">
              <a:rPr lang="en-US" smtClean="0"/>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F942E3-7BC6-4A69-A28B-51A514D22D94}" type="slidenum">
              <a:rPr lang="en-US" smtClean="0"/>
              <a:t>‹#›</a:t>
            </a:fld>
            <a:endParaRPr lang="en-US"/>
          </a:p>
        </p:txBody>
      </p:sp>
    </p:spTree>
    <p:extLst>
      <p:ext uri="{BB962C8B-B14F-4D97-AF65-F5344CB8AC3E}">
        <p14:creationId xmlns:p14="http://schemas.microsoft.com/office/powerpoint/2010/main" val="212100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C2A0-278A-4EF8-920E-0ECF7A58181B}"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42E3-7BC6-4A69-A28B-51A514D22D94}" type="slidenum">
              <a:rPr lang="en-US" smtClean="0"/>
              <a:t>‹#›</a:t>
            </a:fld>
            <a:endParaRPr lang="en-US"/>
          </a:p>
        </p:txBody>
      </p:sp>
    </p:spTree>
    <p:extLst>
      <p:ext uri="{BB962C8B-B14F-4D97-AF65-F5344CB8AC3E}">
        <p14:creationId xmlns:p14="http://schemas.microsoft.com/office/powerpoint/2010/main" val="257962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C2A0-278A-4EF8-920E-0ECF7A58181B}"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42E3-7BC6-4A69-A28B-51A514D22D94}" type="slidenum">
              <a:rPr lang="en-US" smtClean="0"/>
              <a:t>‹#›</a:t>
            </a:fld>
            <a:endParaRPr lang="en-US"/>
          </a:p>
        </p:txBody>
      </p:sp>
    </p:spTree>
    <p:extLst>
      <p:ext uri="{BB962C8B-B14F-4D97-AF65-F5344CB8AC3E}">
        <p14:creationId xmlns:p14="http://schemas.microsoft.com/office/powerpoint/2010/main" val="2409425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DC2A0-278A-4EF8-920E-0ECF7A58181B}" type="datetimeFigureOut">
              <a:rPr lang="en-US" smtClean="0"/>
              <a:t>9/15/2021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942E3-7BC6-4A69-A28B-51A514D22D94}" type="slidenum">
              <a:rPr lang="en-US" smtClean="0"/>
              <a:t>‹#›</a:t>
            </a:fld>
            <a:endParaRPr lang="en-US"/>
          </a:p>
        </p:txBody>
      </p:sp>
    </p:spTree>
    <p:extLst>
      <p:ext uri="{BB962C8B-B14F-4D97-AF65-F5344CB8AC3E}">
        <p14:creationId xmlns:p14="http://schemas.microsoft.com/office/powerpoint/2010/main" val="258150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Dowry_Prohibition_Act" TargetMode="External"/><Relationship Id="rId3" Type="http://schemas.openxmlformats.org/officeDocument/2006/relationships/hyperlink" Target="https://en.wikipedia.org/wiki/Criminal_Procedure_Code,_1973_(India)" TargetMode="External"/><Relationship Id="rId7" Type="http://schemas.openxmlformats.org/officeDocument/2006/relationships/hyperlink" Target="https://en.wikipedia.org/w/index.php?title=Food_Adulteration_Act&amp;action=edit&amp;redlink=1" TargetMode="External"/><Relationship Id="rId2" Type="http://schemas.openxmlformats.org/officeDocument/2006/relationships/hyperlink" Target="https://en.wikipedia.org/wiki/Indian_Penal_Code" TargetMode="External"/><Relationship Id="rId1" Type="http://schemas.openxmlformats.org/officeDocument/2006/relationships/slideLayout" Target="../slideLayouts/slideLayout6.xml"/><Relationship Id="rId6" Type="http://schemas.openxmlformats.org/officeDocument/2006/relationships/hyperlink" Target="https://en.wikipedia.org/wiki/Prevention_of_Corruption_Act" TargetMode="External"/><Relationship Id="rId5" Type="http://schemas.openxmlformats.org/officeDocument/2006/relationships/hyperlink" Target="https://en.wikipedia.org/wiki/Narcotic_Drugs_and_Psychotropic_Substances_Act,_1985" TargetMode="External"/><Relationship Id="rId4" Type="http://schemas.openxmlformats.org/officeDocument/2006/relationships/hyperlink" Target="https://en.wikipedia.org/wiki/Indian_Evidence_Act" TargetMode="External"/><Relationship Id="rId9" Type="http://schemas.openxmlformats.org/officeDocument/2006/relationships/hyperlink" Target="https://en.wikipedia.org/w/index.php?title=The_Defence_of_India_Act&amp;action=edit&amp;redlink=1"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K._M._Nanavati_vs._State_of_Maharashtra" TargetMode="External"/><Relationship Id="rId3" Type="http://schemas.openxmlformats.org/officeDocument/2006/relationships/hyperlink" Target="https://en.wikipedia.org/wiki/British_Raj" TargetMode="External"/><Relationship Id="rId7" Type="http://schemas.openxmlformats.org/officeDocument/2006/relationships/hyperlink" Target="https://en.wikipedia.org/wiki/Mass_media" TargetMode="External"/><Relationship Id="rId2" Type="http://schemas.openxmlformats.org/officeDocument/2006/relationships/hyperlink" Target="https://en.wikipedia.org/wiki/Indian_Penal_Code" TargetMode="External"/><Relationship Id="rId1" Type="http://schemas.openxmlformats.org/officeDocument/2006/relationships/slideLayout" Target="../slideLayouts/slideLayout6.xml"/><Relationship Id="rId6" Type="http://schemas.openxmlformats.org/officeDocument/2006/relationships/hyperlink" Target="https://en.wikipedia.org/wiki/Government_of_India" TargetMode="External"/><Relationship Id="rId5" Type="http://schemas.openxmlformats.org/officeDocument/2006/relationships/hyperlink" Target="https://en.wikipedia.org/wiki/Jury_trial" TargetMode="External"/><Relationship Id="rId4" Type="http://schemas.openxmlformats.org/officeDocument/2006/relationships/hyperlink" Target="https://en.wikipedia.org/wiki/Criminal_law" TargetMode="External"/><Relationship Id="rId9" Type="http://schemas.openxmlformats.org/officeDocument/2006/relationships/hyperlink" Target="https://en.wikipedia.org/wiki/Thomas_Babington_Macaulay,_1st_Baron_Macaula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a:solidFill>
            <a:schemeClr val="accent2">
              <a:lumMod val="40000"/>
              <a:lumOff val="60000"/>
            </a:schemeClr>
          </a:solidFill>
          <a:ln>
            <a:solidFill>
              <a:schemeClr val="tx1"/>
            </a:solidFill>
          </a:ln>
        </p:spPr>
        <p:txBody>
          <a:bodyPr/>
          <a:lstStyle/>
          <a:p>
            <a:r>
              <a:rPr lang="en-US" b="1" dirty="0" smtClean="0">
                <a:solidFill>
                  <a:srgbClr val="FFFF00"/>
                </a:solidFill>
                <a:effectLst>
                  <a:outerShdw blurRad="38100" dist="38100" dir="2700000" algn="tl">
                    <a:srgbClr val="000000">
                      <a:alpha val="43137"/>
                    </a:srgbClr>
                  </a:outerShdw>
                </a:effectLst>
              </a:rPr>
              <a:t>CRIMINAL JURIDICTION</a:t>
            </a: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979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172200"/>
          </a:xfrm>
          <a:solidFill>
            <a:schemeClr val="accent2">
              <a:lumMod val="20000"/>
              <a:lumOff val="80000"/>
            </a:schemeClr>
          </a:solidFill>
          <a:ln>
            <a:solidFill>
              <a:schemeClr val="tx1"/>
            </a:solidFill>
          </a:ln>
        </p:spPr>
        <p:txBody>
          <a:bodyPr>
            <a:normAutofit fontScale="90000"/>
          </a:bodyPr>
          <a:lstStyle/>
          <a:p>
            <a:pPr algn="l"/>
            <a:r>
              <a:rPr lang="en-US" sz="2400" dirty="0" smtClean="0"/>
              <a:t/>
            </a:r>
            <a:br>
              <a:rPr lang="en-US" sz="2400" dirty="0" smtClean="0"/>
            </a:br>
            <a:r>
              <a:rPr lang="en-US" sz="2400" b="1" dirty="0" smtClean="0"/>
              <a:t>Indian </a:t>
            </a:r>
            <a:r>
              <a:rPr lang="en-US" sz="2400" b="1" dirty="0"/>
              <a:t>criminal laws are divided into three major acts i.e. </a:t>
            </a:r>
            <a:r>
              <a:rPr lang="en-US" sz="2400" b="1" dirty="0" smtClean="0"/>
              <a:t/>
            </a:r>
            <a:br>
              <a:rPr lang="en-US" sz="2400" b="1" dirty="0" smtClean="0"/>
            </a:br>
            <a:r>
              <a:rPr lang="en-US" sz="2400" b="1" dirty="0" smtClean="0"/>
              <a:t/>
            </a:r>
            <a:br>
              <a:rPr lang="en-US" sz="2400" b="1" dirty="0" smtClean="0"/>
            </a:br>
            <a:r>
              <a:rPr lang="en-US" sz="2400" b="1" dirty="0" smtClean="0"/>
              <a:t>A. </a:t>
            </a:r>
            <a:r>
              <a:rPr lang="en-US" sz="2400" b="1" dirty="0" smtClean="0">
                <a:hlinkClick r:id="rId2" tooltip="Indian Penal Code"/>
              </a:rPr>
              <a:t>Indian </a:t>
            </a:r>
            <a:r>
              <a:rPr lang="en-US" sz="2400" b="1" dirty="0">
                <a:hlinkClick r:id="rId2" tooltip="Indian Penal Code"/>
              </a:rPr>
              <a:t>Penal Code</a:t>
            </a:r>
            <a:r>
              <a:rPr lang="en-US" sz="2400" b="1" dirty="0"/>
              <a:t>, 1860</a:t>
            </a:r>
            <a:r>
              <a:rPr lang="en-US" sz="2400" b="1" dirty="0" smtClean="0"/>
              <a:t>,</a:t>
            </a:r>
            <a:r>
              <a:rPr lang="en-US" sz="2400" b="1" dirty="0"/>
              <a:t> </a:t>
            </a:r>
            <a:r>
              <a:rPr lang="en-US" sz="2400" b="1" dirty="0" smtClean="0"/>
              <a:t/>
            </a:r>
            <a:br>
              <a:rPr lang="en-US" sz="2400" b="1" dirty="0" smtClean="0"/>
            </a:br>
            <a:r>
              <a:rPr lang="en-US" sz="2400" b="1" dirty="0" smtClean="0"/>
              <a:t>B. </a:t>
            </a:r>
            <a:r>
              <a:rPr lang="en-US" sz="2400" b="1" dirty="0" smtClean="0">
                <a:hlinkClick r:id="rId3" tooltip="Criminal Procedure Code, 1973 (India)"/>
              </a:rPr>
              <a:t>Code </a:t>
            </a:r>
            <a:r>
              <a:rPr lang="en-US" sz="2400" b="1" dirty="0">
                <a:hlinkClick r:id="rId3" tooltip="Criminal Procedure Code, 1973 (India)"/>
              </a:rPr>
              <a:t>of Criminal Procedure</a:t>
            </a:r>
            <a:r>
              <a:rPr lang="en-US" sz="2400" b="1" dirty="0"/>
              <a:t>, </a:t>
            </a:r>
            <a:r>
              <a:rPr lang="en-US" sz="2400" b="1" dirty="0" smtClean="0"/>
              <a:t>1973,</a:t>
            </a:r>
            <a:br>
              <a:rPr lang="en-US" sz="2400" b="1" dirty="0" smtClean="0"/>
            </a:br>
            <a:r>
              <a:rPr lang="en-US" sz="2400" b="1" dirty="0" smtClean="0"/>
              <a:t>C.</a:t>
            </a:r>
            <a:r>
              <a:rPr lang="en-US" sz="2400" b="1" dirty="0"/>
              <a:t> </a:t>
            </a:r>
            <a:r>
              <a:rPr lang="en-US" sz="2400" b="1" dirty="0">
                <a:hlinkClick r:id="rId4" tooltip="Indian Evidence Act"/>
              </a:rPr>
              <a:t>Indian Evidence Act</a:t>
            </a:r>
            <a:r>
              <a:rPr lang="en-US" sz="2400" b="1" dirty="0"/>
              <a:t>, 1872</a:t>
            </a:r>
            <a:r>
              <a:rPr lang="en-US" sz="2400" b="1" dirty="0" smtClean="0"/>
              <a:t>.</a:t>
            </a:r>
            <a:r>
              <a:rPr lang="en-US" sz="2400" b="1" baseline="30000" dirty="0"/>
              <a:t/>
            </a:r>
            <a:br>
              <a:rPr lang="en-US" sz="2400" b="1" baseline="30000" dirty="0"/>
            </a:br>
            <a:r>
              <a:rPr lang="en-US" sz="2400" b="1" baseline="30000" dirty="0" smtClean="0"/>
              <a:t/>
            </a:r>
            <a:br>
              <a:rPr lang="en-US" sz="2400" b="1" baseline="30000" dirty="0" smtClean="0"/>
            </a:br>
            <a:r>
              <a:rPr lang="en-US" sz="2400" b="1" dirty="0" smtClean="0"/>
              <a:t/>
            </a:r>
            <a:br>
              <a:rPr lang="en-US" sz="2400" b="1" dirty="0" smtClean="0"/>
            </a:br>
            <a:r>
              <a:rPr lang="en-US" sz="2400" b="1" dirty="0"/>
              <a:t/>
            </a:r>
            <a:br>
              <a:rPr lang="en-US" sz="2400" b="1" dirty="0"/>
            </a:br>
            <a:r>
              <a:rPr lang="en-US" sz="2400" b="1" dirty="0" smtClean="0"/>
              <a:t>Besides </a:t>
            </a:r>
            <a:r>
              <a:rPr lang="en-US" sz="2400" b="1" dirty="0"/>
              <a:t>these major acts, special Criminal Laws are also passed by the Indian Parliament, i.e., </a:t>
            </a:r>
            <a:r>
              <a:rPr lang="en-US" sz="2400" b="1" dirty="0">
                <a:hlinkClick r:id="rId5" tooltip="Narcotic Drugs and Psychotropic Substances Act, 1985"/>
              </a:rPr>
              <a:t>NDPS</a:t>
            </a:r>
            <a:r>
              <a:rPr lang="en-US" sz="2400" b="1" dirty="0"/>
              <a:t>, </a:t>
            </a:r>
            <a:r>
              <a:rPr lang="en-US" sz="2400" b="1" dirty="0">
                <a:hlinkClick r:id="rId6" tooltip="Prevention of Corruption Act"/>
              </a:rPr>
              <a:t>Prevention of Corruption Act</a:t>
            </a:r>
            <a:r>
              <a:rPr lang="en-US" sz="2400" b="1" dirty="0"/>
              <a:t>, </a:t>
            </a:r>
            <a:r>
              <a:rPr lang="en-US" sz="2400" b="1" dirty="0">
                <a:hlinkClick r:id="rId7" tooltip="Food Adulteration Act (page does not exist)"/>
              </a:rPr>
              <a:t>Food Adulteration Act</a:t>
            </a:r>
            <a:r>
              <a:rPr lang="en-US" sz="2400" b="1" dirty="0"/>
              <a:t>, </a:t>
            </a:r>
            <a:r>
              <a:rPr lang="en-US" sz="2400" b="1" dirty="0">
                <a:hlinkClick r:id="rId8" tooltip="Dowry Prohibition Act"/>
              </a:rPr>
              <a:t>Dowry Prohibition Act</a:t>
            </a:r>
            <a:r>
              <a:rPr lang="en-US" sz="2400" b="1" dirty="0"/>
              <a:t>, </a:t>
            </a:r>
            <a:r>
              <a:rPr lang="en-US" sz="2400" b="1" dirty="0">
                <a:hlinkClick r:id="rId9" tooltip="The Defence of India Act (page does not exist)"/>
              </a:rPr>
              <a:t>The </a:t>
            </a:r>
            <a:r>
              <a:rPr lang="en-US" sz="2400" b="1" dirty="0" err="1" smtClean="0">
                <a:hlinkClick r:id="rId9" tooltip="The Defence of India Act (page does not exist)"/>
              </a:rPr>
              <a:t>Defence</a:t>
            </a:r>
            <a:r>
              <a:rPr lang="en-US" sz="2400" b="1" dirty="0" smtClean="0">
                <a:hlinkClick r:id="rId9" tooltip="The Defence of India Act (page does not exist)"/>
              </a:rPr>
              <a:t> </a:t>
            </a:r>
            <a:r>
              <a:rPr lang="en-US" sz="2400" b="1" dirty="0">
                <a:hlinkClick r:id="rId9" tooltip="The Defence of India Act (page does not exist)"/>
              </a:rPr>
              <a:t>of India Act</a:t>
            </a:r>
            <a:r>
              <a:rPr lang="en-US" sz="2400" b="1" dirty="0"/>
              <a:t>, etc. thousands of minor laws are made in India</a:t>
            </a:r>
            <a:r>
              <a:rPr lang="en-US" sz="2400" b="1" dirty="0" smtClean="0"/>
              <a:t>.</a:t>
            </a:r>
            <a:br>
              <a:rPr lang="en-US" sz="2400" b="1" dirty="0" smtClean="0"/>
            </a:br>
            <a:r>
              <a:rPr lang="en-US" sz="2400" dirty="0"/>
              <a:t/>
            </a:r>
            <a:br>
              <a:rPr lang="en-US" sz="2400" dirty="0"/>
            </a:br>
            <a:r>
              <a:rPr lang="en-US" sz="2400" dirty="0" smtClean="0"/>
              <a:t/>
            </a:r>
            <a:br>
              <a:rPr lang="en-US" sz="24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2094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a:solidFill>
            <a:schemeClr val="accent2">
              <a:lumMod val="20000"/>
              <a:lumOff val="80000"/>
            </a:schemeClr>
          </a:solidFill>
          <a:ln>
            <a:solidFill>
              <a:schemeClr val="tx1"/>
            </a:solidFill>
          </a:ln>
        </p:spPr>
        <p:txBody>
          <a:bodyPr>
            <a:normAutofit fontScale="90000"/>
          </a:bodyPr>
          <a:lstStyle/>
          <a:p>
            <a:pPr algn="l"/>
            <a:r>
              <a:rPr lang="en-US" sz="2000" dirty="0" smtClean="0"/>
              <a:t/>
            </a:r>
            <a:br>
              <a:rPr lang="en-US" sz="2000" dirty="0" smtClean="0"/>
            </a:br>
            <a:r>
              <a:rPr lang="en-US" sz="2000" b="1" dirty="0" smtClean="0"/>
              <a:t>The</a:t>
            </a:r>
            <a:r>
              <a:rPr lang="en-US" sz="2000" b="1" dirty="0"/>
              <a:t> </a:t>
            </a:r>
            <a:r>
              <a:rPr lang="en-US" sz="2000" b="1" dirty="0">
                <a:hlinkClick r:id="rId2" tooltip="Indian Penal Code"/>
              </a:rPr>
              <a:t>Indian Penal Code</a:t>
            </a:r>
            <a:r>
              <a:rPr lang="en-US" sz="2000" b="1" dirty="0"/>
              <a:t>, formulated by the British during the </a:t>
            </a:r>
            <a:r>
              <a:rPr lang="en-US" sz="2000" b="1" dirty="0">
                <a:hlinkClick r:id="rId3" tooltip="British Raj"/>
              </a:rPr>
              <a:t>British Raj</a:t>
            </a:r>
            <a:r>
              <a:rPr lang="en-US" sz="2000" b="1" dirty="0"/>
              <a:t> in 1860, forms the backbone of </a:t>
            </a:r>
            <a:r>
              <a:rPr lang="en-US" sz="2000" b="1" dirty="0">
                <a:hlinkClick r:id="rId4" tooltip="Criminal law"/>
              </a:rPr>
              <a:t>criminal law</a:t>
            </a:r>
            <a:r>
              <a:rPr lang="en-US" sz="2000" b="1" dirty="0"/>
              <a:t> in India. </a:t>
            </a:r>
            <a:r>
              <a:rPr lang="en-US" sz="2000" b="1" dirty="0">
                <a:hlinkClick r:id="rId5" tooltip="Jury trial"/>
              </a:rPr>
              <a:t>Jury trials</a:t>
            </a:r>
            <a:r>
              <a:rPr lang="en-US" sz="2000" b="1" dirty="0"/>
              <a:t> were abolished by the </a:t>
            </a:r>
            <a:r>
              <a:rPr lang="en-US" sz="2000" b="1" dirty="0">
                <a:hlinkClick r:id="rId6" tooltip="Government of India"/>
              </a:rPr>
              <a:t>government</a:t>
            </a:r>
            <a:r>
              <a:rPr lang="en-US" sz="2000" b="1" dirty="0"/>
              <a:t> in 1960 on the grounds they would be susceptible to </a:t>
            </a:r>
            <a:r>
              <a:rPr lang="en-US" sz="2000" b="1" dirty="0">
                <a:hlinkClick r:id="rId7" tooltip="Mass media"/>
              </a:rPr>
              <a:t>media</a:t>
            </a:r>
            <a:r>
              <a:rPr lang="en-US" sz="2000" b="1" dirty="0"/>
              <a:t> and public influence. This decision was based on an 8-1 acquittal of </a:t>
            </a:r>
            <a:r>
              <a:rPr lang="en-US" sz="2000" b="1" dirty="0" err="1"/>
              <a:t>Kawas</a:t>
            </a:r>
            <a:r>
              <a:rPr lang="en-US" sz="2000" b="1" dirty="0"/>
              <a:t> </a:t>
            </a:r>
            <a:r>
              <a:rPr lang="en-US" sz="2000" b="1" dirty="0" smtClean="0"/>
              <a:t> </a:t>
            </a:r>
            <a:r>
              <a:rPr lang="en-US" sz="2000" b="1" dirty="0" err="1" smtClean="0"/>
              <a:t>Nanavati</a:t>
            </a:r>
            <a:r>
              <a:rPr lang="en-US" sz="2000" b="1" dirty="0" smtClean="0"/>
              <a:t> </a:t>
            </a:r>
            <a:r>
              <a:rPr lang="en-US" sz="2000" b="1" dirty="0"/>
              <a:t>in </a:t>
            </a:r>
            <a:r>
              <a:rPr lang="en-US" sz="2000" b="1" i="1" dirty="0">
                <a:hlinkClick r:id="rId8" tooltip="K. M. Nanavati vs. State of Maharashtra"/>
              </a:rPr>
              <a:t>K. M. </a:t>
            </a:r>
            <a:r>
              <a:rPr lang="en-US" sz="2000" b="1" i="1" dirty="0" err="1">
                <a:hlinkClick r:id="rId8" tooltip="K. M. Nanavati vs. State of Maharashtra"/>
              </a:rPr>
              <a:t>Nanavati</a:t>
            </a:r>
            <a:r>
              <a:rPr lang="en-US" sz="2000" b="1" i="1" dirty="0">
                <a:hlinkClick r:id="rId8" tooltip="K. M. Nanavati vs. State of Maharashtra"/>
              </a:rPr>
              <a:t> vs. State of Maharashtra</a:t>
            </a:r>
            <a:r>
              <a:rPr lang="en-US" sz="2000" b="1" dirty="0"/>
              <a:t>, which was overturned by higher courts.</a:t>
            </a:r>
            <a:br>
              <a:rPr lang="en-US" sz="2000" b="1" dirty="0"/>
            </a:br>
            <a:r>
              <a:rPr lang="en-US" sz="2000" b="1" dirty="0" smtClean="0"/>
              <a:t/>
            </a:r>
            <a:br>
              <a:rPr lang="en-US" sz="2000" b="1" dirty="0" smtClean="0"/>
            </a:br>
            <a:r>
              <a:rPr lang="en-US" sz="2000" b="1" dirty="0"/>
              <a:t/>
            </a:r>
            <a:br>
              <a:rPr lang="en-US" sz="2000" b="1" dirty="0"/>
            </a:br>
            <a:r>
              <a:rPr lang="en-US" sz="2000" b="1" dirty="0" smtClean="0"/>
              <a:t>The </a:t>
            </a:r>
            <a:r>
              <a:rPr lang="en-US" sz="2000" b="1" dirty="0"/>
              <a:t>Indian Penal Code was passed under the chairmanship of </a:t>
            </a:r>
            <a:r>
              <a:rPr lang="en-US" sz="2000" b="1" dirty="0">
                <a:hlinkClick r:id="rId9" tooltip="Thomas Babington Macaulay, 1st Baron Macaulay"/>
              </a:rPr>
              <a:t>Lord Macaulay</a:t>
            </a:r>
            <a:r>
              <a:rPr lang="en-US" sz="2000" b="1" dirty="0"/>
              <a:t> and was enforced in 1862, Lord Macaulay issued clarification for the people of India for implementation of this Code, because people were of the view that rule of Capital Punishment will be misused against them. Further more people were against foreign rule on Indian people</a:t>
            </a:r>
            <a:r>
              <a:rPr lang="en-US" sz="2000" b="1" dirty="0" smtClean="0"/>
              <a:t>.</a:t>
            </a:r>
            <a:br>
              <a:rPr lang="en-US" sz="2000" b="1" dirty="0" smtClean="0"/>
            </a:br>
            <a:r>
              <a:rPr lang="en-US" sz="2000" b="1" dirty="0"/>
              <a:t/>
            </a:r>
            <a:br>
              <a:rPr lang="en-US" sz="2000" b="1"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84531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a:solidFill>
            <a:schemeClr val="accent2">
              <a:lumMod val="40000"/>
              <a:lumOff val="60000"/>
            </a:schemeClr>
          </a:solidFill>
          <a:ln>
            <a:solidFill>
              <a:schemeClr val="tx1"/>
            </a:solidFill>
          </a:ln>
        </p:spPr>
        <p:txBody>
          <a:bodyPr>
            <a:normAutofit/>
          </a:bodyPr>
          <a:lstStyle/>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685800"/>
            <a:ext cx="7162800" cy="5334000"/>
          </a:xfrm>
          <a:prstGeom prst="rect">
            <a:avLst/>
          </a:prstGeom>
          <a:solidFill>
            <a:schemeClr val="accent2">
              <a:lumMod val="40000"/>
              <a:lumOff val="60000"/>
            </a:schemeClr>
          </a:solidFill>
          <a:ln>
            <a:solidFill>
              <a:schemeClr val="tx1"/>
            </a:solidFill>
          </a:ln>
        </p:spPr>
      </p:pic>
    </p:spTree>
    <p:extLst>
      <p:ext uri="{BB962C8B-B14F-4D97-AF65-F5344CB8AC3E}">
        <p14:creationId xmlns:p14="http://schemas.microsoft.com/office/powerpoint/2010/main" val="715652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Words>
  <Application>Microsoft Office PowerPoint</Application>
  <PresentationFormat>On-screen Show (4:3)</PresentationFormat>
  <Paragraphs>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CRIMINAL JURIDICTION</vt:lpstr>
      <vt:lpstr> Indian criminal laws are divided into three major acts i.e.   A. Indian Penal Code, 1860,  B. Code of Criminal Procedure, 1973, C. Indian Evidence Act, 1872.    Besides these major acts, special Criminal Laws are also passed by the Indian Parliament, i.e., NDPS, Prevention of Corruption Act, Food Adulteration Act, Dowry Prohibition Act, The Defence of India Act, etc. thousands of minor laws are made in India.       </vt:lpstr>
      <vt:lpstr> The Indian Penal Code, formulated by the British during the British Raj in 1860, forms the backbone of criminal law in India. Jury trials were abolished by the government in 1960 on the grounds they would be susceptible to media and public influence. This decision was based on an 8-1 acquittal of Kawas  Nanavati in K. M. Nanavati vs. State of Maharashtra, which was overturned by higher courts.   The Indian Penal Code was passed under the chairmanship of Lord Macaulay and was enforced in 1862, Lord Macaulay issued clarification for the people of India for implementation of this Code, because people were of the view that rule of Capital Punishment will be misused against them. Further more people were against foreign rule on Indian people.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CRIMINAL JURIDICTION</dc:title>
  <dc:creator>PRASUN BANERJEE</dc:creator>
  <cp:lastModifiedBy>PRASUN BANERJEE</cp:lastModifiedBy>
  <cp:revision>3</cp:revision>
  <dcterms:created xsi:type="dcterms:W3CDTF">2021-09-15T06:20:11Z</dcterms:created>
  <dcterms:modified xsi:type="dcterms:W3CDTF">2021-09-15T06:36:53Z</dcterms:modified>
</cp:coreProperties>
</file>