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A58064-A76E-4D9A-BB48-074CCBA5DB99}"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A441F-D9AE-4123-A089-0C36425C3E19}" type="slidenum">
              <a:rPr lang="en-US" smtClean="0"/>
              <a:t>‹#›</a:t>
            </a:fld>
            <a:endParaRPr lang="en-US"/>
          </a:p>
        </p:txBody>
      </p:sp>
    </p:spTree>
    <p:extLst>
      <p:ext uri="{BB962C8B-B14F-4D97-AF65-F5344CB8AC3E}">
        <p14:creationId xmlns:p14="http://schemas.microsoft.com/office/powerpoint/2010/main" val="147396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A58064-A76E-4D9A-BB48-074CCBA5DB99}"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A441F-D9AE-4123-A089-0C36425C3E19}" type="slidenum">
              <a:rPr lang="en-US" smtClean="0"/>
              <a:t>‹#›</a:t>
            </a:fld>
            <a:endParaRPr lang="en-US"/>
          </a:p>
        </p:txBody>
      </p:sp>
    </p:spTree>
    <p:extLst>
      <p:ext uri="{BB962C8B-B14F-4D97-AF65-F5344CB8AC3E}">
        <p14:creationId xmlns:p14="http://schemas.microsoft.com/office/powerpoint/2010/main" val="202288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A58064-A76E-4D9A-BB48-074CCBA5DB99}"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A441F-D9AE-4123-A089-0C36425C3E19}" type="slidenum">
              <a:rPr lang="en-US" smtClean="0"/>
              <a:t>‹#›</a:t>
            </a:fld>
            <a:endParaRPr lang="en-US"/>
          </a:p>
        </p:txBody>
      </p:sp>
    </p:spTree>
    <p:extLst>
      <p:ext uri="{BB962C8B-B14F-4D97-AF65-F5344CB8AC3E}">
        <p14:creationId xmlns:p14="http://schemas.microsoft.com/office/powerpoint/2010/main" val="1479577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A58064-A76E-4D9A-BB48-074CCBA5DB99}"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A441F-D9AE-4123-A089-0C36425C3E19}" type="slidenum">
              <a:rPr lang="en-US" smtClean="0"/>
              <a:t>‹#›</a:t>
            </a:fld>
            <a:endParaRPr lang="en-US"/>
          </a:p>
        </p:txBody>
      </p:sp>
    </p:spTree>
    <p:extLst>
      <p:ext uri="{BB962C8B-B14F-4D97-AF65-F5344CB8AC3E}">
        <p14:creationId xmlns:p14="http://schemas.microsoft.com/office/powerpoint/2010/main" val="3520213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A58064-A76E-4D9A-BB48-074CCBA5DB99}"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A441F-D9AE-4123-A089-0C36425C3E19}" type="slidenum">
              <a:rPr lang="en-US" smtClean="0"/>
              <a:t>‹#›</a:t>
            </a:fld>
            <a:endParaRPr lang="en-US"/>
          </a:p>
        </p:txBody>
      </p:sp>
    </p:spTree>
    <p:extLst>
      <p:ext uri="{BB962C8B-B14F-4D97-AF65-F5344CB8AC3E}">
        <p14:creationId xmlns:p14="http://schemas.microsoft.com/office/powerpoint/2010/main" val="378872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A58064-A76E-4D9A-BB48-074CCBA5DB99}"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A441F-D9AE-4123-A089-0C36425C3E19}" type="slidenum">
              <a:rPr lang="en-US" smtClean="0"/>
              <a:t>‹#›</a:t>
            </a:fld>
            <a:endParaRPr lang="en-US"/>
          </a:p>
        </p:txBody>
      </p:sp>
    </p:spTree>
    <p:extLst>
      <p:ext uri="{BB962C8B-B14F-4D97-AF65-F5344CB8AC3E}">
        <p14:creationId xmlns:p14="http://schemas.microsoft.com/office/powerpoint/2010/main" val="311309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A58064-A76E-4D9A-BB48-074CCBA5DB99}" type="datetimeFigureOut">
              <a:rPr lang="en-US" smtClean="0"/>
              <a:t>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BA441F-D9AE-4123-A089-0C36425C3E19}" type="slidenum">
              <a:rPr lang="en-US" smtClean="0"/>
              <a:t>‹#›</a:t>
            </a:fld>
            <a:endParaRPr lang="en-US"/>
          </a:p>
        </p:txBody>
      </p:sp>
    </p:spTree>
    <p:extLst>
      <p:ext uri="{BB962C8B-B14F-4D97-AF65-F5344CB8AC3E}">
        <p14:creationId xmlns:p14="http://schemas.microsoft.com/office/powerpoint/2010/main" val="487626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A58064-A76E-4D9A-BB48-074CCBA5DB99}" type="datetimeFigureOut">
              <a:rPr lang="en-US" smtClean="0"/>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BA441F-D9AE-4123-A089-0C36425C3E19}" type="slidenum">
              <a:rPr lang="en-US" smtClean="0"/>
              <a:t>‹#›</a:t>
            </a:fld>
            <a:endParaRPr lang="en-US"/>
          </a:p>
        </p:txBody>
      </p:sp>
    </p:spTree>
    <p:extLst>
      <p:ext uri="{BB962C8B-B14F-4D97-AF65-F5344CB8AC3E}">
        <p14:creationId xmlns:p14="http://schemas.microsoft.com/office/powerpoint/2010/main" val="758264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58064-A76E-4D9A-BB48-074CCBA5DB99}" type="datetimeFigureOut">
              <a:rPr lang="en-US" smtClean="0"/>
              <a:t>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BA441F-D9AE-4123-A089-0C36425C3E19}" type="slidenum">
              <a:rPr lang="en-US" smtClean="0"/>
              <a:t>‹#›</a:t>
            </a:fld>
            <a:endParaRPr lang="en-US"/>
          </a:p>
        </p:txBody>
      </p:sp>
    </p:spTree>
    <p:extLst>
      <p:ext uri="{BB962C8B-B14F-4D97-AF65-F5344CB8AC3E}">
        <p14:creationId xmlns:p14="http://schemas.microsoft.com/office/powerpoint/2010/main" val="176630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A58064-A76E-4D9A-BB48-074CCBA5DB99}"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A441F-D9AE-4123-A089-0C36425C3E19}" type="slidenum">
              <a:rPr lang="en-US" smtClean="0"/>
              <a:t>‹#›</a:t>
            </a:fld>
            <a:endParaRPr lang="en-US"/>
          </a:p>
        </p:txBody>
      </p:sp>
    </p:spTree>
    <p:extLst>
      <p:ext uri="{BB962C8B-B14F-4D97-AF65-F5344CB8AC3E}">
        <p14:creationId xmlns:p14="http://schemas.microsoft.com/office/powerpoint/2010/main" val="2183359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A58064-A76E-4D9A-BB48-074CCBA5DB99}"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A441F-D9AE-4123-A089-0C36425C3E19}" type="slidenum">
              <a:rPr lang="en-US" smtClean="0"/>
              <a:t>‹#›</a:t>
            </a:fld>
            <a:endParaRPr lang="en-US"/>
          </a:p>
        </p:txBody>
      </p:sp>
    </p:spTree>
    <p:extLst>
      <p:ext uri="{BB962C8B-B14F-4D97-AF65-F5344CB8AC3E}">
        <p14:creationId xmlns:p14="http://schemas.microsoft.com/office/powerpoint/2010/main" val="235505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58064-A76E-4D9A-BB48-074CCBA5DB99}" type="datetimeFigureOut">
              <a:rPr lang="en-US" smtClean="0"/>
              <a:t>8/27/2021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A441F-D9AE-4123-A089-0C36425C3E19}" type="slidenum">
              <a:rPr lang="en-US" smtClean="0"/>
              <a:t>‹#›</a:t>
            </a:fld>
            <a:endParaRPr lang="en-US"/>
          </a:p>
        </p:txBody>
      </p:sp>
    </p:spTree>
    <p:extLst>
      <p:ext uri="{BB962C8B-B14F-4D97-AF65-F5344CB8AC3E}">
        <p14:creationId xmlns:p14="http://schemas.microsoft.com/office/powerpoint/2010/main" val="2468003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752600"/>
            <a:ext cx="6705600" cy="2286000"/>
          </a:xfrm>
          <a:solidFill>
            <a:schemeClr val="bg1"/>
          </a:solidFill>
        </p:spPr>
        <p:txBody>
          <a:bodyPr/>
          <a:lstStyle/>
          <a:p>
            <a:r>
              <a:rPr lang="en-US" b="1" dirty="0" smtClean="0">
                <a:solidFill>
                  <a:srgbClr val="FFFF00"/>
                </a:solidFill>
              </a:rPr>
              <a:t>POLITICAL CULTURE</a:t>
            </a:r>
            <a:endParaRPr lang="en-US" b="1" dirty="0">
              <a:solidFill>
                <a:srgbClr val="FFFF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2438400" y="3124200"/>
            <a:ext cx="5029200" cy="1446550"/>
          </a:xfrm>
          <a:prstGeom prst="rect">
            <a:avLst/>
          </a:prstGeom>
          <a:noFill/>
        </p:spPr>
        <p:txBody>
          <a:bodyPr wrap="square" rtlCol="0">
            <a:spAutoFit/>
          </a:bodyPr>
          <a:lstStyle/>
          <a:p>
            <a:r>
              <a:rPr lang="en-US" sz="4000" b="1" dirty="0" smtClean="0">
                <a:solidFill>
                  <a:srgbClr val="FFFF00"/>
                </a:solidFill>
              </a:rPr>
              <a:t>POLITICAL CULTURE</a:t>
            </a:r>
          </a:p>
          <a:p>
            <a:endParaRPr lang="en-US" sz="2400" dirty="0"/>
          </a:p>
          <a:p>
            <a:endParaRPr lang="en-US" sz="2400" dirty="0"/>
          </a:p>
        </p:txBody>
      </p:sp>
    </p:spTree>
    <p:extLst>
      <p:ext uri="{BB962C8B-B14F-4D97-AF65-F5344CB8AC3E}">
        <p14:creationId xmlns:p14="http://schemas.microsoft.com/office/powerpoint/2010/main" val="392809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solidFill>
          <a:ln>
            <a:solidFill>
              <a:schemeClr val="tx1"/>
            </a:solidFill>
          </a:ln>
        </p:spPr>
        <p:txBody>
          <a:bodyPr/>
          <a:lstStyle/>
          <a:p>
            <a:pPr algn="l"/>
            <a:r>
              <a:rPr lang="en-US" b="1" dirty="0" smtClean="0">
                <a:solidFill>
                  <a:srgbClr val="FFFF00"/>
                </a:solidFill>
              </a:rPr>
              <a:t>INTRODUCTION</a:t>
            </a:r>
            <a:endParaRPr lang="en-US" b="1" dirty="0">
              <a:solidFill>
                <a:srgbClr val="FFFF00"/>
              </a:solidFill>
            </a:endParaRPr>
          </a:p>
        </p:txBody>
      </p:sp>
      <p:sp>
        <p:nvSpPr>
          <p:cNvPr id="3" name="Content Placeholder 2"/>
          <p:cNvSpPr>
            <a:spLocks noGrp="1"/>
          </p:cNvSpPr>
          <p:nvPr>
            <p:ph idx="1"/>
          </p:nvPr>
        </p:nvSpPr>
        <p:spPr>
          <a:xfrm>
            <a:off x="457200" y="1600200"/>
            <a:ext cx="8229600" cy="4953000"/>
          </a:xfrm>
          <a:solidFill>
            <a:schemeClr val="accent6">
              <a:lumMod val="40000"/>
              <a:lumOff val="60000"/>
            </a:schemeClr>
          </a:solidFill>
          <a:ln>
            <a:solidFill>
              <a:schemeClr val="tx1"/>
            </a:solidFill>
          </a:ln>
        </p:spPr>
        <p:txBody>
          <a:bodyPr>
            <a:normAutofit/>
          </a:bodyPr>
          <a:lstStyle/>
          <a:p>
            <a:endParaRPr lang="en-US" sz="2400" dirty="0" smtClean="0"/>
          </a:p>
          <a:p>
            <a:r>
              <a:rPr lang="en-US" sz="2400" dirty="0" smtClean="0"/>
              <a:t>Cultural is a way of life. Transmission of culture into political action is known as Political Culture. In order to understand the political system it is necessary to understand the political culture of that particular country. Political Socialization is the means and Political Culture is the end of the Political System. After the Second World War, new concepts like political system, political socialization, political culture, power and authority emerged. Political culture consists of attitudes, beliefs, values and behavior of people towards the political system. </a:t>
            </a:r>
            <a:endParaRPr lang="en-US" sz="2400" dirty="0"/>
          </a:p>
        </p:txBody>
      </p:sp>
    </p:spTree>
    <p:extLst>
      <p:ext uri="{BB962C8B-B14F-4D97-AF65-F5344CB8AC3E}">
        <p14:creationId xmlns:p14="http://schemas.microsoft.com/office/powerpoint/2010/main" val="423095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a:ln>
            <a:solidFill>
              <a:schemeClr val="tx1"/>
            </a:solidFill>
          </a:ln>
        </p:spPr>
        <p:txBody>
          <a:bodyPr/>
          <a:lstStyle/>
          <a:p>
            <a:pPr algn="l"/>
            <a:r>
              <a:rPr lang="en-US" b="1" dirty="0" smtClean="0">
                <a:solidFill>
                  <a:srgbClr val="FFFF00"/>
                </a:solidFill>
              </a:rPr>
              <a:t>DEFINITIONS</a:t>
            </a:r>
            <a:endParaRPr lang="en-US" b="1" dirty="0">
              <a:solidFill>
                <a:srgbClr val="FFFF00"/>
              </a:solidFill>
            </a:endParaRPr>
          </a:p>
        </p:txBody>
      </p:sp>
      <p:sp>
        <p:nvSpPr>
          <p:cNvPr id="3" name="Content Placeholder 2"/>
          <p:cNvSpPr>
            <a:spLocks noGrp="1"/>
          </p:cNvSpPr>
          <p:nvPr>
            <p:ph idx="1"/>
          </p:nvPr>
        </p:nvSpPr>
        <p:spPr>
          <a:solidFill>
            <a:schemeClr val="accent6">
              <a:lumMod val="40000"/>
              <a:lumOff val="60000"/>
            </a:schemeClr>
          </a:solidFill>
          <a:ln>
            <a:solidFill>
              <a:schemeClr val="tx1"/>
            </a:solidFill>
          </a:ln>
        </p:spPr>
        <p:txBody>
          <a:bodyPr>
            <a:normAutofit/>
          </a:bodyPr>
          <a:lstStyle/>
          <a:p>
            <a:r>
              <a:rPr lang="en-US" sz="2400" dirty="0" smtClean="0"/>
              <a:t>According to Eric Rowe, “Political Culture is a pattern o individual beliefs, values and emotional attitudes”. </a:t>
            </a:r>
          </a:p>
          <a:p>
            <a:r>
              <a:rPr lang="en-US" sz="2400" dirty="0" smtClean="0"/>
              <a:t>According to Almond and Powell, “Political Culture consists of attitudes, values and skills which are current in entire population and those propensity and pattern which may be found in separate parts of the society.” </a:t>
            </a:r>
          </a:p>
          <a:p>
            <a:r>
              <a:rPr lang="en-US" sz="2400" dirty="0" smtClean="0"/>
              <a:t>Almond defines Political Culture as set of attitudes, beliefs, notion, faith, and understanding of political system, political issues, political ideology and political characters. </a:t>
            </a:r>
            <a:endParaRPr lang="en-US" sz="2400" dirty="0"/>
          </a:p>
        </p:txBody>
      </p:sp>
    </p:spTree>
    <p:extLst>
      <p:ext uri="{BB962C8B-B14F-4D97-AF65-F5344CB8AC3E}">
        <p14:creationId xmlns:p14="http://schemas.microsoft.com/office/powerpoint/2010/main" val="2262567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a:ln>
            <a:solidFill>
              <a:schemeClr val="tx1"/>
            </a:solidFill>
          </a:ln>
        </p:spPr>
        <p:txBody>
          <a:bodyPr>
            <a:normAutofit/>
          </a:bodyPr>
          <a:lstStyle/>
          <a:p>
            <a:pPr algn="l"/>
            <a:r>
              <a:rPr lang="en-US" sz="3600" b="1" dirty="0" smtClean="0">
                <a:solidFill>
                  <a:srgbClr val="FFFF00"/>
                </a:solidFill>
              </a:rPr>
              <a:t>ORIENTATION OF POLITICAL CULTURE</a:t>
            </a:r>
            <a:endParaRPr lang="en-US" sz="3600" b="1" dirty="0">
              <a:solidFill>
                <a:srgbClr val="FFFF00"/>
              </a:solidFill>
            </a:endParaRPr>
          </a:p>
        </p:txBody>
      </p:sp>
      <p:sp>
        <p:nvSpPr>
          <p:cNvPr id="3" name="Content Placeholder 2"/>
          <p:cNvSpPr>
            <a:spLocks noGrp="1"/>
          </p:cNvSpPr>
          <p:nvPr>
            <p:ph idx="1"/>
          </p:nvPr>
        </p:nvSpPr>
        <p:spPr>
          <a:xfrm>
            <a:off x="457200" y="1600200"/>
            <a:ext cx="8229600" cy="4876800"/>
          </a:xfrm>
          <a:solidFill>
            <a:schemeClr val="accent6">
              <a:lumMod val="40000"/>
              <a:lumOff val="60000"/>
            </a:schemeClr>
          </a:solidFill>
          <a:ln>
            <a:solidFill>
              <a:schemeClr val="tx1"/>
            </a:solidFill>
          </a:ln>
        </p:spPr>
        <p:txBody>
          <a:bodyPr>
            <a:normAutofit lnSpcReduction="10000"/>
          </a:bodyPr>
          <a:lstStyle/>
          <a:p>
            <a:r>
              <a:rPr lang="en-US" sz="1800" dirty="0" smtClean="0"/>
              <a:t>There are different orientations of Political Culture: </a:t>
            </a:r>
          </a:p>
          <a:p>
            <a:r>
              <a:rPr lang="en-US" sz="1800" b="1" dirty="0" smtClean="0">
                <a:solidFill>
                  <a:srgbClr val="FF0000"/>
                </a:solidFill>
              </a:rPr>
              <a:t>1. Cognitive: </a:t>
            </a:r>
            <a:r>
              <a:rPr lang="en-US" sz="1800" dirty="0" smtClean="0"/>
              <a:t>The knowledge of and belief about the political system, its objects, inputs and outputs. </a:t>
            </a:r>
          </a:p>
          <a:p>
            <a:r>
              <a:rPr lang="en-US" sz="1800" b="1" dirty="0" smtClean="0">
                <a:solidFill>
                  <a:srgbClr val="FF0000"/>
                </a:solidFill>
              </a:rPr>
              <a:t>2. Effective: </a:t>
            </a:r>
            <a:r>
              <a:rPr lang="en-US" sz="1800" dirty="0" smtClean="0"/>
              <a:t>The feeling of attachment, involvement and rejection to a political system. </a:t>
            </a:r>
          </a:p>
          <a:p>
            <a:r>
              <a:rPr lang="en-US" sz="1800" b="1" dirty="0" smtClean="0">
                <a:solidFill>
                  <a:srgbClr val="FF0000"/>
                </a:solidFill>
              </a:rPr>
              <a:t>3. Evaluative: </a:t>
            </a:r>
            <a:r>
              <a:rPr lang="en-US" sz="1800" dirty="0" smtClean="0"/>
              <a:t>It involves decisions regarding the political system.</a:t>
            </a:r>
          </a:p>
          <a:p>
            <a:pPr marL="0" indent="0">
              <a:buNone/>
            </a:pPr>
            <a:r>
              <a:rPr lang="en-US" sz="1800" dirty="0" smtClean="0"/>
              <a:t>     *** According to Robert Dahl, there are five orientations of Political Culture. </a:t>
            </a:r>
          </a:p>
          <a:p>
            <a:pPr marL="0" indent="0">
              <a:buNone/>
            </a:pPr>
            <a:r>
              <a:rPr lang="en-US" sz="1800" dirty="0"/>
              <a:t> </a:t>
            </a:r>
            <a:r>
              <a:rPr lang="en-US" sz="1800" b="1" dirty="0" smtClean="0">
                <a:solidFill>
                  <a:srgbClr val="FF0000"/>
                </a:solidFill>
              </a:rPr>
              <a:t>1. Orientation to Problem Solving: </a:t>
            </a:r>
            <a:r>
              <a:rPr lang="en-US" sz="1800" dirty="0" smtClean="0"/>
              <a:t>This means how people think about their problems and how they find solutions to those problems. </a:t>
            </a:r>
          </a:p>
          <a:p>
            <a:pPr marL="0" indent="0">
              <a:buNone/>
            </a:pPr>
            <a:r>
              <a:rPr lang="en-US" sz="1800" b="1" dirty="0" smtClean="0">
                <a:solidFill>
                  <a:srgbClr val="FF0000"/>
                </a:solidFill>
              </a:rPr>
              <a:t>2. Orientation to Collective Action: </a:t>
            </a:r>
            <a:r>
              <a:rPr lang="en-US" sz="1800" dirty="0" smtClean="0"/>
              <a:t>It means the willingness on peoples’ part to work collectively in a political system. </a:t>
            </a:r>
          </a:p>
          <a:p>
            <a:pPr marL="0" indent="0">
              <a:buNone/>
            </a:pPr>
            <a:r>
              <a:rPr lang="en-US" sz="1800" b="1" dirty="0" smtClean="0">
                <a:solidFill>
                  <a:srgbClr val="FF0000"/>
                </a:solidFill>
              </a:rPr>
              <a:t>3. Orientation to Political System: </a:t>
            </a:r>
            <a:r>
              <a:rPr lang="en-US" sz="1800" dirty="0" smtClean="0"/>
              <a:t>It demonstrates the attitudes and behavior of people towards a political system. </a:t>
            </a:r>
          </a:p>
          <a:p>
            <a:pPr marL="0" indent="0">
              <a:buNone/>
            </a:pPr>
            <a:r>
              <a:rPr lang="en-US" sz="1800" b="1" dirty="0" smtClean="0">
                <a:solidFill>
                  <a:srgbClr val="FF0000"/>
                </a:solidFill>
              </a:rPr>
              <a:t>4. Orientation to Others:</a:t>
            </a:r>
            <a:r>
              <a:rPr lang="en-US" sz="1800" dirty="0" smtClean="0"/>
              <a:t> The faith of person in other person or individuals. </a:t>
            </a:r>
          </a:p>
          <a:p>
            <a:pPr marL="0" indent="0">
              <a:buNone/>
            </a:pPr>
            <a:r>
              <a:rPr lang="en-US" sz="1800" b="1" dirty="0" smtClean="0">
                <a:solidFill>
                  <a:srgbClr val="FF0000"/>
                </a:solidFill>
              </a:rPr>
              <a:t>5. Self-Orientation: </a:t>
            </a:r>
            <a:r>
              <a:rPr lang="en-US" sz="1800" dirty="0" smtClean="0"/>
              <a:t>It shows the ability of individual to present their own and original proposals regarding the political system. </a:t>
            </a:r>
            <a:endParaRPr lang="en-US" sz="1800" dirty="0"/>
          </a:p>
        </p:txBody>
      </p:sp>
    </p:spTree>
    <p:extLst>
      <p:ext uri="{BB962C8B-B14F-4D97-AF65-F5344CB8AC3E}">
        <p14:creationId xmlns:p14="http://schemas.microsoft.com/office/powerpoint/2010/main" val="271526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a:ln>
            <a:solidFill>
              <a:schemeClr val="tx1"/>
            </a:solidFill>
          </a:ln>
        </p:spPr>
        <p:txBody>
          <a:bodyPr>
            <a:normAutofit/>
          </a:bodyPr>
          <a:lstStyle/>
          <a:p>
            <a:pPr algn="l"/>
            <a:r>
              <a:rPr lang="en-US" sz="3600" b="1" dirty="0" smtClean="0">
                <a:solidFill>
                  <a:srgbClr val="FFFF00"/>
                </a:solidFill>
              </a:rPr>
              <a:t>TYPES OF POLITICAL CULTURE</a:t>
            </a:r>
            <a:endParaRPr lang="en-US" sz="3600" b="1" dirty="0">
              <a:solidFill>
                <a:srgbClr val="FFFF00"/>
              </a:solidFill>
            </a:endParaRPr>
          </a:p>
        </p:txBody>
      </p:sp>
      <p:sp>
        <p:nvSpPr>
          <p:cNvPr id="3" name="Content Placeholder 2"/>
          <p:cNvSpPr>
            <a:spLocks noGrp="1"/>
          </p:cNvSpPr>
          <p:nvPr>
            <p:ph idx="1"/>
          </p:nvPr>
        </p:nvSpPr>
        <p:spPr>
          <a:xfrm>
            <a:off x="457200" y="1600200"/>
            <a:ext cx="8229600" cy="4876800"/>
          </a:xfrm>
          <a:solidFill>
            <a:schemeClr val="accent6">
              <a:lumMod val="40000"/>
              <a:lumOff val="60000"/>
            </a:schemeClr>
          </a:solidFill>
          <a:ln>
            <a:solidFill>
              <a:schemeClr val="tx1"/>
            </a:solidFill>
          </a:ln>
        </p:spPr>
        <p:txBody>
          <a:bodyPr>
            <a:normAutofit fontScale="92500" lnSpcReduction="10000"/>
          </a:bodyPr>
          <a:lstStyle/>
          <a:p>
            <a:r>
              <a:rPr lang="en-US" sz="2800" dirty="0" smtClean="0"/>
              <a:t>According to Almond and </a:t>
            </a:r>
            <a:r>
              <a:rPr lang="en-US" sz="2800" dirty="0" err="1" smtClean="0"/>
              <a:t>Verba</a:t>
            </a:r>
            <a:r>
              <a:rPr lang="en-US" sz="2800" dirty="0" smtClean="0"/>
              <a:t>, there are three types of Political Culture: </a:t>
            </a:r>
          </a:p>
          <a:p>
            <a:r>
              <a:rPr lang="en-US" sz="2800" b="1" dirty="0" smtClean="0">
                <a:solidFill>
                  <a:srgbClr val="00B0F0"/>
                </a:solidFill>
              </a:rPr>
              <a:t>1. Parochial Political Culture: </a:t>
            </a:r>
            <a:r>
              <a:rPr lang="en-US" sz="2800" dirty="0" smtClean="0"/>
              <a:t>In this type of Political Culture, people have no knowledge of input and output. They are not aware about their political system. Example: Few Countries of Asia and Africa. </a:t>
            </a:r>
          </a:p>
          <a:p>
            <a:endParaRPr lang="en-US" sz="2800" dirty="0" smtClean="0"/>
          </a:p>
          <a:p>
            <a:r>
              <a:rPr lang="en-US" sz="2800" b="1" dirty="0" smtClean="0">
                <a:solidFill>
                  <a:srgbClr val="00B0F0"/>
                </a:solidFill>
              </a:rPr>
              <a:t>2. Subject Political Culture: </a:t>
            </a:r>
            <a:r>
              <a:rPr lang="en-US" sz="2800" dirty="0" smtClean="0"/>
              <a:t>The people in this type of Political Culture have no knowledge or little knowledge about the input but have the full knowledge of the output . Example: Major countries of Asia and Few countries of Africa. </a:t>
            </a:r>
          </a:p>
          <a:p>
            <a:endParaRPr lang="en-US" dirty="0" smtClean="0"/>
          </a:p>
        </p:txBody>
      </p:sp>
    </p:spTree>
    <p:extLst>
      <p:ext uri="{BB962C8B-B14F-4D97-AF65-F5344CB8AC3E}">
        <p14:creationId xmlns:p14="http://schemas.microsoft.com/office/powerpoint/2010/main" val="1652210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a:ln>
            <a:solidFill>
              <a:schemeClr val="tx1"/>
            </a:solidFill>
          </a:ln>
        </p:spPr>
        <p:txBody>
          <a:bodyPr>
            <a:normAutofit/>
          </a:bodyPr>
          <a:lstStyle/>
          <a:p>
            <a:pPr algn="l"/>
            <a:r>
              <a:rPr lang="en-US" sz="3600" b="1" dirty="0" smtClean="0">
                <a:solidFill>
                  <a:srgbClr val="FFFF00"/>
                </a:solidFill>
              </a:rPr>
              <a:t>TYPES OF POLITICAL CULTURE</a:t>
            </a:r>
            <a:endParaRPr lang="en-US" sz="3600" b="1" dirty="0">
              <a:solidFill>
                <a:srgbClr val="FFFF00"/>
              </a:solidFill>
            </a:endParaRPr>
          </a:p>
        </p:txBody>
      </p:sp>
      <p:sp>
        <p:nvSpPr>
          <p:cNvPr id="3" name="Content Placeholder 2"/>
          <p:cNvSpPr>
            <a:spLocks noGrp="1"/>
          </p:cNvSpPr>
          <p:nvPr>
            <p:ph idx="1"/>
          </p:nvPr>
        </p:nvSpPr>
        <p:spPr>
          <a:xfrm>
            <a:off x="457200" y="1600200"/>
            <a:ext cx="8229600" cy="4876800"/>
          </a:xfrm>
          <a:solidFill>
            <a:schemeClr val="accent6">
              <a:lumMod val="40000"/>
              <a:lumOff val="60000"/>
            </a:schemeClr>
          </a:solidFill>
          <a:ln>
            <a:solidFill>
              <a:schemeClr val="tx1"/>
            </a:solidFill>
          </a:ln>
        </p:spPr>
        <p:txBody>
          <a:bodyPr>
            <a:normAutofit/>
          </a:bodyPr>
          <a:lstStyle/>
          <a:p>
            <a:r>
              <a:rPr lang="en-US" sz="1800" b="1" dirty="0" smtClean="0">
                <a:solidFill>
                  <a:srgbClr val="00B0F0"/>
                </a:solidFill>
              </a:rPr>
              <a:t>3. Participant Political Culture: </a:t>
            </a:r>
            <a:r>
              <a:rPr lang="en-US" sz="1800" dirty="0" smtClean="0"/>
              <a:t>Participant Political Culture is mainly found in the developed countries where people are fully aware and have the knowledge of both input and output. Example: the USA, France and the European Countries.</a:t>
            </a:r>
          </a:p>
          <a:p>
            <a:endParaRPr lang="en-US" sz="1800" dirty="0" smtClean="0"/>
          </a:p>
          <a:p>
            <a:r>
              <a:rPr lang="en-US" sz="1800" b="1" dirty="0" smtClean="0">
                <a:solidFill>
                  <a:srgbClr val="00B0F0"/>
                </a:solidFill>
              </a:rPr>
              <a:t>4. Mixed Political Culture: </a:t>
            </a:r>
            <a:r>
              <a:rPr lang="en-US" sz="1800" dirty="0" smtClean="0"/>
              <a:t>There are mixed type of Political Culture found in Political System which contains the features of more than one type of Political Culture.</a:t>
            </a:r>
          </a:p>
          <a:p>
            <a:r>
              <a:rPr lang="en-US" sz="1800" b="1" dirty="0" smtClean="0">
                <a:solidFill>
                  <a:srgbClr val="FF0000"/>
                </a:solidFill>
              </a:rPr>
              <a:t>i. Subject-Parochial: </a:t>
            </a:r>
            <a:r>
              <a:rPr lang="en-US" sz="1800" dirty="0" smtClean="0"/>
              <a:t>Such type of Political Culture is found in India where the features of both Subject and Parochial Political Culture are found. </a:t>
            </a:r>
          </a:p>
          <a:p>
            <a:r>
              <a:rPr lang="en-US" sz="1800" b="1" dirty="0" smtClean="0">
                <a:solidFill>
                  <a:srgbClr val="FF0000"/>
                </a:solidFill>
              </a:rPr>
              <a:t>ii. Participant-Subject: </a:t>
            </a:r>
            <a:r>
              <a:rPr lang="en-US" sz="1800" dirty="0" smtClean="0"/>
              <a:t>Such type of Political Culture is found in the developed countries like the USA and the European Countries where features of both Participant and Subject Political Culture are found. </a:t>
            </a:r>
          </a:p>
          <a:p>
            <a:r>
              <a:rPr lang="en-US" sz="1800" b="1" dirty="0" smtClean="0">
                <a:solidFill>
                  <a:srgbClr val="FF0000"/>
                </a:solidFill>
              </a:rPr>
              <a:t>iii. Parochial-Participant: </a:t>
            </a:r>
            <a:r>
              <a:rPr lang="en-US" sz="1800" dirty="0" smtClean="0"/>
              <a:t>Such type of Political Culture is found in the Regimented and Totalitarian Countries where features of both Parochial and Participant Political Culture are found.</a:t>
            </a:r>
            <a:endParaRPr lang="en-US" sz="1800" dirty="0"/>
          </a:p>
        </p:txBody>
      </p:sp>
    </p:spTree>
    <p:extLst>
      <p:ext uri="{BB962C8B-B14F-4D97-AF65-F5344CB8AC3E}">
        <p14:creationId xmlns:p14="http://schemas.microsoft.com/office/powerpoint/2010/main" val="338198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a:ln>
            <a:solidFill>
              <a:schemeClr val="tx1"/>
            </a:solidFill>
          </a:ln>
        </p:spPr>
        <p:txBody>
          <a:bodyPr>
            <a:normAutofit/>
          </a:bodyPr>
          <a:lstStyle/>
          <a:p>
            <a:pPr algn="l"/>
            <a:r>
              <a:rPr lang="en-US" sz="3200" b="1" dirty="0" smtClean="0">
                <a:solidFill>
                  <a:srgbClr val="FFFF00"/>
                </a:solidFill>
              </a:rPr>
              <a:t>IMPORTANCE OF POLITICAL CULTURE</a:t>
            </a:r>
            <a:endParaRPr lang="en-US" sz="3200" b="1" dirty="0">
              <a:solidFill>
                <a:srgbClr val="FFFF00"/>
              </a:solidFill>
            </a:endParaRPr>
          </a:p>
        </p:txBody>
      </p:sp>
      <p:sp>
        <p:nvSpPr>
          <p:cNvPr id="3" name="Content Placeholder 2"/>
          <p:cNvSpPr>
            <a:spLocks noGrp="1"/>
          </p:cNvSpPr>
          <p:nvPr>
            <p:ph idx="1"/>
          </p:nvPr>
        </p:nvSpPr>
        <p:spPr>
          <a:xfrm>
            <a:off x="457200" y="1600200"/>
            <a:ext cx="8229600" cy="4876800"/>
          </a:xfrm>
          <a:solidFill>
            <a:schemeClr val="accent6">
              <a:lumMod val="40000"/>
              <a:lumOff val="60000"/>
            </a:schemeClr>
          </a:solidFill>
          <a:ln>
            <a:solidFill>
              <a:schemeClr val="tx1"/>
            </a:solidFill>
          </a:ln>
        </p:spPr>
        <p:txBody>
          <a:bodyPr>
            <a:normAutofit fontScale="25000" lnSpcReduction="20000"/>
          </a:bodyPr>
          <a:lstStyle/>
          <a:p>
            <a:endParaRPr lang="en-US" dirty="0" smtClean="0"/>
          </a:p>
          <a:p>
            <a:r>
              <a:rPr lang="en-US" sz="9600" dirty="0" smtClean="0"/>
              <a:t>1. Political Culture enables to understand the connection between the social and economic factor on one hand and political development on the other hand. </a:t>
            </a:r>
          </a:p>
          <a:p>
            <a:r>
              <a:rPr lang="en-US" sz="9600" dirty="0" smtClean="0"/>
              <a:t>2. Political Culture helps to understand the process of political socialization and transmission of political culture from one generation to the other generation. </a:t>
            </a:r>
          </a:p>
          <a:p>
            <a:r>
              <a:rPr lang="en-US" sz="9600" dirty="0" smtClean="0"/>
              <a:t>3. Political Culture enables to understand how the laws and constitution of different countries are observed by different individuals and groups. </a:t>
            </a:r>
          </a:p>
          <a:p>
            <a:r>
              <a:rPr lang="en-US" sz="9600" dirty="0" smtClean="0"/>
              <a:t>4. Political Culture shows the attitude of people towards a political system. </a:t>
            </a:r>
          </a:p>
          <a:p>
            <a:r>
              <a:rPr lang="en-US" sz="9600" dirty="0" smtClean="0"/>
              <a:t>5. It enables to understand the reason that similar phenomenon in the different countries do not produce the same result.</a:t>
            </a:r>
            <a:endParaRPr lang="en-US" sz="9600" dirty="0"/>
          </a:p>
        </p:txBody>
      </p:sp>
    </p:spTree>
    <p:extLst>
      <p:ext uri="{BB962C8B-B14F-4D97-AF65-F5344CB8AC3E}">
        <p14:creationId xmlns:p14="http://schemas.microsoft.com/office/powerpoint/2010/main" val="303442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a:ln>
            <a:solidFill>
              <a:schemeClr val="tx1"/>
            </a:solidFill>
          </a:ln>
        </p:spPr>
        <p:txBody>
          <a:bodyPr>
            <a:normAutofit/>
          </a:bodyPr>
          <a:lstStyle/>
          <a:p>
            <a:pPr algn="l"/>
            <a:r>
              <a:rPr lang="en-US" sz="3600" b="1" dirty="0" smtClean="0">
                <a:solidFill>
                  <a:srgbClr val="FFFF00"/>
                </a:solidFill>
              </a:rPr>
              <a:t>CRITICISM</a:t>
            </a:r>
            <a:endParaRPr lang="en-US" sz="3600" b="1" dirty="0">
              <a:solidFill>
                <a:srgbClr val="FFFF00"/>
              </a:solidFill>
            </a:endParaRPr>
          </a:p>
        </p:txBody>
      </p:sp>
      <p:sp>
        <p:nvSpPr>
          <p:cNvPr id="3" name="Content Placeholder 2"/>
          <p:cNvSpPr>
            <a:spLocks noGrp="1"/>
          </p:cNvSpPr>
          <p:nvPr>
            <p:ph idx="1"/>
          </p:nvPr>
        </p:nvSpPr>
        <p:spPr>
          <a:solidFill>
            <a:schemeClr val="accent6">
              <a:lumMod val="40000"/>
              <a:lumOff val="60000"/>
            </a:schemeClr>
          </a:solidFill>
          <a:ln>
            <a:solidFill>
              <a:schemeClr val="tx1"/>
            </a:solidFill>
          </a:ln>
        </p:spPr>
        <p:txBody>
          <a:bodyPr>
            <a:normAutofit fontScale="70000" lnSpcReduction="20000"/>
          </a:bodyPr>
          <a:lstStyle/>
          <a:p>
            <a:r>
              <a:rPr lang="en-US" dirty="0" smtClean="0"/>
              <a:t>1. It is difficult to draw full picture of political culture as the opinion and attitudes of people are not very clear and cannot be represented as whole. </a:t>
            </a:r>
          </a:p>
          <a:p>
            <a:r>
              <a:rPr lang="en-US" dirty="0" smtClean="0"/>
              <a:t>2. The actual performance of the political beliefs and attitudes in a country of political researchers may be different from their expectation. </a:t>
            </a:r>
          </a:p>
          <a:p>
            <a:r>
              <a:rPr lang="en-US" dirty="0" smtClean="0"/>
              <a:t>3. The concept of political culture is hardly better than new labels for old ideas. </a:t>
            </a:r>
          </a:p>
          <a:p>
            <a:r>
              <a:rPr lang="en-US" dirty="0" smtClean="0"/>
              <a:t>4. The political attitudes, beliefs, values and behavior are not sufficient to understand the classification of political system.</a:t>
            </a:r>
          </a:p>
          <a:p>
            <a:r>
              <a:rPr lang="en-US" dirty="0" smtClean="0"/>
              <a:t> 5. Basic concept of political culture is not fully worked out and it is difficult to test the different theories of political culture.</a:t>
            </a:r>
            <a:endParaRPr lang="en-US" dirty="0"/>
          </a:p>
        </p:txBody>
      </p:sp>
    </p:spTree>
    <p:extLst>
      <p:ext uri="{BB962C8B-B14F-4D97-AF65-F5344CB8AC3E}">
        <p14:creationId xmlns:p14="http://schemas.microsoft.com/office/powerpoint/2010/main" val="3926756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874</Words>
  <Application>Microsoft Office PowerPoint</Application>
  <PresentationFormat>On-screen Show (4:3)</PresentationFormat>
  <Paragraphs>45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POLITICAL CULTURE</vt:lpstr>
      <vt:lpstr>INTRODUCTION</vt:lpstr>
      <vt:lpstr>DEFINITIONS</vt:lpstr>
      <vt:lpstr>ORIENTATION OF POLITICAL CULTURE</vt:lpstr>
      <vt:lpstr>TYPES OF POLITICAL CULTURE</vt:lpstr>
      <vt:lpstr>TYPES OF POLITICAL CULTURE</vt:lpstr>
      <vt:lpstr>IMPORTANCE OF POLITICAL CULTURE</vt:lpstr>
      <vt:lpstr>CRITICISM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CULTURE</dc:title>
  <dc:creator>PRASUN BANERJEE</dc:creator>
  <cp:lastModifiedBy>PRASUN BANERJEE</cp:lastModifiedBy>
  <cp:revision>5</cp:revision>
  <dcterms:created xsi:type="dcterms:W3CDTF">2021-08-27T14:08:54Z</dcterms:created>
  <dcterms:modified xsi:type="dcterms:W3CDTF">2021-08-27T14:50:54Z</dcterms:modified>
</cp:coreProperties>
</file>