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5E064-F9C2-420C-95C8-86FE9CD196A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385473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5E064-F9C2-420C-95C8-86FE9CD196A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327822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5E064-F9C2-420C-95C8-86FE9CD196A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388407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5E064-F9C2-420C-95C8-86FE9CD196A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278896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5E064-F9C2-420C-95C8-86FE9CD196A4}"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357397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5E064-F9C2-420C-95C8-86FE9CD196A4}"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278596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5E064-F9C2-420C-95C8-86FE9CD196A4}"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26623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5E064-F9C2-420C-95C8-86FE9CD196A4}"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217485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5E064-F9C2-420C-95C8-86FE9CD196A4}"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202737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5E064-F9C2-420C-95C8-86FE9CD196A4}"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49842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5E064-F9C2-420C-95C8-86FE9CD196A4}"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336CF-CDA3-4152-9D1A-CEEA4973F54B}" type="slidenum">
              <a:rPr lang="en-US" smtClean="0"/>
              <a:t>‹#›</a:t>
            </a:fld>
            <a:endParaRPr lang="en-US"/>
          </a:p>
        </p:txBody>
      </p:sp>
    </p:spTree>
    <p:extLst>
      <p:ext uri="{BB962C8B-B14F-4D97-AF65-F5344CB8AC3E}">
        <p14:creationId xmlns:p14="http://schemas.microsoft.com/office/powerpoint/2010/main" val="386710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5E064-F9C2-420C-95C8-86FE9CD196A4}" type="datetimeFigureOut">
              <a:rPr lang="en-US" smtClean="0"/>
              <a:t>9/16/2021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336CF-CDA3-4152-9D1A-CEEA4973F54B}" type="slidenum">
              <a:rPr lang="en-US" smtClean="0"/>
              <a:t>‹#›</a:t>
            </a:fld>
            <a:endParaRPr lang="en-US"/>
          </a:p>
        </p:txBody>
      </p:sp>
    </p:spTree>
    <p:extLst>
      <p:ext uri="{BB962C8B-B14F-4D97-AF65-F5344CB8AC3E}">
        <p14:creationId xmlns:p14="http://schemas.microsoft.com/office/powerpoint/2010/main" val="2848105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a:solidFill>
            <a:srgbClr val="92D050"/>
          </a:solidFill>
          <a:ln>
            <a:solidFill>
              <a:schemeClr val="accent1"/>
            </a:solidFill>
          </a:ln>
        </p:spPr>
        <p:txBody>
          <a:bodyPr/>
          <a:lstStyle/>
          <a:p>
            <a:r>
              <a:rPr lang="en-US" b="1" dirty="0" smtClean="0">
                <a:solidFill>
                  <a:srgbClr val="FFFF00"/>
                </a:solidFill>
                <a:effectLst>
                  <a:outerShdw blurRad="38100" dist="38100" dir="2700000" algn="tl">
                    <a:srgbClr val="000000">
                      <a:alpha val="43137"/>
                    </a:srgbClr>
                  </a:outerShdw>
                </a:effectLst>
              </a:rPr>
              <a:t>ADMINISTRATIVE TRIBUNALS</a:t>
            </a:r>
            <a:endParaRPr 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682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a:solidFill>
            <a:schemeClr val="accent3">
              <a:lumMod val="60000"/>
              <a:lumOff val="40000"/>
            </a:schemeClr>
          </a:solidFill>
          <a:ln>
            <a:solidFill>
              <a:schemeClr val="accent1"/>
            </a:solidFill>
          </a:ln>
        </p:spPr>
        <p:txBody>
          <a:bodyPr>
            <a:normAutofit/>
          </a:bodyPr>
          <a:lstStyle/>
          <a:p>
            <a:pPr algn="l"/>
            <a:r>
              <a:rPr lang="en-US" sz="2000" b="1" u="sng" dirty="0" smtClean="0">
                <a:solidFill>
                  <a:srgbClr val="FFFF00"/>
                </a:solidFill>
                <a:effectLst>
                  <a:outerShdw blurRad="38100" dist="38100" dir="2700000" algn="tl">
                    <a:srgbClr val="000000">
                      <a:alpha val="43137"/>
                    </a:srgbClr>
                  </a:outerShdw>
                </a:effectLst>
              </a:rPr>
              <a:t>CONCEPT-</a:t>
            </a:r>
            <a:r>
              <a:rPr lang="en-US" sz="2000" b="1" dirty="0" smtClean="0">
                <a:effectLst>
                  <a:outerShdw blurRad="38100" dist="38100" dir="2700000" algn="tl">
                    <a:srgbClr val="000000">
                      <a:alpha val="43137"/>
                    </a:srgbClr>
                  </a:outerShdw>
                </a:effectLst>
              </a:rPr>
              <a:t/>
            </a:r>
            <a:br>
              <a:rPr lang="en-US" sz="2000" b="1" dirty="0" smtClean="0">
                <a:effectLst>
                  <a:outerShdw blurRad="38100" dist="38100" dir="2700000" algn="tl">
                    <a:srgbClr val="000000">
                      <a:alpha val="43137"/>
                    </a:srgbClr>
                  </a:outerShdw>
                </a:effectLst>
              </a:rPr>
            </a:br>
            <a:r>
              <a:rPr lang="en-US" sz="2000" dirty="0" smtClean="0"/>
              <a:t/>
            </a:r>
            <a:br>
              <a:rPr lang="en-US" sz="2000" dirty="0" smtClean="0"/>
            </a:br>
            <a:r>
              <a:rPr lang="en-US" sz="2000" dirty="0" smtClean="0"/>
              <a:t>Administrative Tribunals are agencies created by specific enactments to adjudicate upon controversies that may arise in the course of the implementation of the substantive provisions of the relative enactments. Unlike that of the court which is parts of the traditional judicial system of a country, the jurisdiction of administrative tribunal is not general. But specific, the courts, known to Anglo- </a:t>
            </a:r>
            <a:r>
              <a:rPr lang="en-US" sz="2000" dirty="0" err="1" smtClean="0"/>
              <a:t>saxon</a:t>
            </a:r>
            <a:r>
              <a:rPr lang="en-US" sz="2000" dirty="0" smtClean="0"/>
              <a:t> jurisprudence would entertain suits, ranging for a simple claim for recovery of debt to complicated issues of law and facts, but excluding the vires of legislation. Administrative Tribunals are solely quasi-judicial functions. It should be noted that an administrative body will be administrative tribunal only when that body is constituted by the state and is vested with some judicial powers of the state. The tribunals are generally given the power of a civil Court enjoyable under the code of Civil Procedure in the matters of summoning witness, compulsory production and discovery and documents, receiving of evidence on oath and on affidavit, Issuing commissions etc.</a:t>
            </a:r>
            <a:br>
              <a:rPr lang="en-US" sz="2000" dirty="0" smtClean="0"/>
            </a:br>
            <a:r>
              <a:rPr lang="en-US" sz="2000" dirty="0"/>
              <a:t/>
            </a:r>
            <a:br>
              <a:rPr lang="en-US" sz="2000" dirty="0"/>
            </a:br>
            <a:endParaRPr lang="en-US" sz="2000" dirty="0"/>
          </a:p>
        </p:txBody>
      </p:sp>
    </p:spTree>
    <p:extLst>
      <p:ext uri="{BB962C8B-B14F-4D97-AF65-F5344CB8AC3E}">
        <p14:creationId xmlns:p14="http://schemas.microsoft.com/office/powerpoint/2010/main" val="166675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a:solidFill>
            <a:schemeClr val="accent3">
              <a:lumMod val="60000"/>
              <a:lumOff val="40000"/>
            </a:schemeClr>
          </a:solidFill>
          <a:ln>
            <a:solidFill>
              <a:schemeClr val="accent1"/>
            </a:solidFill>
          </a:ln>
        </p:spPr>
        <p:txBody>
          <a:bodyPr>
            <a:normAutofit/>
          </a:bodyPr>
          <a:lstStyle/>
          <a:p>
            <a:pPr algn="l"/>
            <a:r>
              <a:rPr lang="en-US" sz="2400" b="1" u="sng" dirty="0" smtClean="0">
                <a:solidFill>
                  <a:srgbClr val="FFFF00"/>
                </a:solidFill>
                <a:effectLst>
                  <a:outerShdw blurRad="38100" dist="38100" dir="2700000" algn="tl">
                    <a:srgbClr val="000000">
                      <a:alpha val="43137"/>
                    </a:srgbClr>
                  </a:outerShdw>
                </a:effectLst>
              </a:rPr>
              <a:t>Characteristics of Administrative tribunals </a:t>
            </a:r>
            <a:r>
              <a:rPr lang="en-US" sz="2000" dirty="0" smtClean="0"/>
              <a:t/>
            </a:r>
            <a:br>
              <a:rPr lang="en-US" sz="2000" dirty="0" smtClean="0"/>
            </a:br>
            <a:r>
              <a:rPr lang="en-US" sz="2000" dirty="0" smtClean="0"/>
              <a:t>(i) That they are established by the executive under the provisions of statute. </a:t>
            </a:r>
            <a:br>
              <a:rPr lang="en-US" sz="2000" dirty="0" smtClean="0"/>
            </a:br>
            <a:r>
              <a:rPr lang="en-US" sz="2000" dirty="0" smtClean="0"/>
              <a:t/>
            </a:r>
            <a:br>
              <a:rPr lang="en-US" sz="2000" dirty="0" smtClean="0"/>
            </a:br>
            <a:r>
              <a:rPr lang="en-US" sz="2000" dirty="0" smtClean="0"/>
              <a:t>(ii) That though they are required to act judicially, they perform quasi -judicial functions. </a:t>
            </a:r>
            <a:br>
              <a:rPr lang="en-US" sz="2000" dirty="0" smtClean="0"/>
            </a:br>
            <a:r>
              <a:rPr lang="en-US" sz="2000" dirty="0" smtClean="0"/>
              <a:t/>
            </a:r>
            <a:br>
              <a:rPr lang="en-US" sz="2000" dirty="0" smtClean="0"/>
            </a:br>
            <a:r>
              <a:rPr lang="en-US" sz="2000" dirty="0" smtClean="0"/>
              <a:t>(iii) That they are independent and imperial and work without being influenced by the Government. </a:t>
            </a:r>
            <a:br>
              <a:rPr lang="en-US" sz="2000" dirty="0" smtClean="0"/>
            </a:br>
            <a:r>
              <a:rPr lang="en-US" sz="2000" dirty="0" smtClean="0"/>
              <a:t/>
            </a:r>
            <a:br>
              <a:rPr lang="en-US" sz="2000" dirty="0" smtClean="0"/>
            </a:br>
            <a:r>
              <a:rPr lang="en-US" sz="2000" dirty="0" smtClean="0"/>
              <a:t>(iv) That they have the powers of Civil Courts in certain matters and their proceeding by the considered to be judicial proceedings. </a:t>
            </a:r>
            <a:br>
              <a:rPr lang="en-US" sz="2000" dirty="0" smtClean="0"/>
            </a:br>
            <a:r>
              <a:rPr lang="en-US" sz="2000" dirty="0" smtClean="0"/>
              <a:t/>
            </a:r>
            <a:br>
              <a:rPr lang="en-US" sz="2000" dirty="0" smtClean="0"/>
            </a:br>
            <a:r>
              <a:rPr lang="en-US" sz="2000" dirty="0" smtClean="0"/>
              <a:t>(v) That they are required to follow the principles of natural justice in deceiving the cases. </a:t>
            </a:r>
            <a:br>
              <a:rPr lang="en-US" sz="2000" dirty="0" smtClean="0"/>
            </a:br>
            <a:r>
              <a:rPr lang="en-US" sz="2000" dirty="0" smtClean="0"/>
              <a:t/>
            </a:r>
            <a:br>
              <a:rPr lang="en-US" sz="2000" dirty="0" smtClean="0"/>
            </a:br>
            <a:r>
              <a:rPr lang="en-US" sz="2000" dirty="0" smtClean="0"/>
              <a:t>(vi) That they are not bound to follow the technical rules of the procedure and evidence prescribed by the civil procedure Code and Evidence-Act. </a:t>
            </a:r>
            <a:br>
              <a:rPr lang="en-US" sz="2000" dirty="0" smtClean="0"/>
            </a:br>
            <a:r>
              <a:rPr lang="en-US" sz="2000" dirty="0" smtClean="0"/>
              <a:t/>
            </a:r>
            <a:br>
              <a:rPr lang="en-US" sz="2000" dirty="0" smtClean="0"/>
            </a:br>
            <a:r>
              <a:rPr lang="en-US" sz="2000" dirty="0" smtClean="0"/>
              <a:t>(vii) That they are not courts in proper sense of terms</a:t>
            </a:r>
            <a:endParaRPr lang="en-US" sz="2000" dirty="0"/>
          </a:p>
        </p:txBody>
      </p:sp>
    </p:spTree>
    <p:extLst>
      <p:ext uri="{BB962C8B-B14F-4D97-AF65-F5344CB8AC3E}">
        <p14:creationId xmlns:p14="http://schemas.microsoft.com/office/powerpoint/2010/main" val="167359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a:solidFill>
            <a:schemeClr val="accent3">
              <a:lumMod val="60000"/>
              <a:lumOff val="40000"/>
            </a:schemeClr>
          </a:solidFill>
          <a:ln>
            <a:solidFill>
              <a:schemeClr val="accent1"/>
            </a:solidFill>
          </a:ln>
        </p:spPr>
        <p:txBody>
          <a:bodyPr>
            <a:normAutofit/>
          </a:bodyPr>
          <a:lstStyle/>
          <a:p>
            <a:pPr algn="l"/>
            <a:r>
              <a:rPr lang="en-US" sz="2400" b="1" u="sng" dirty="0" smtClean="0">
                <a:solidFill>
                  <a:srgbClr val="FFFF00"/>
                </a:solidFill>
                <a:effectLst>
                  <a:outerShdw blurRad="38100" dist="38100" dir="2700000" algn="tl">
                    <a:srgbClr val="000000">
                      <a:alpha val="43137"/>
                    </a:srgbClr>
                  </a:outerShdw>
                </a:effectLst>
              </a:rPr>
              <a:t>Difference between Administrative Tribunal and Court- </a:t>
            </a:r>
            <a:r>
              <a:rPr lang="en-US" sz="2000" dirty="0" smtClean="0"/>
              <a:t/>
            </a:r>
            <a:br>
              <a:rPr lang="en-US" sz="2000" dirty="0" smtClean="0"/>
            </a:br>
            <a:r>
              <a:rPr lang="en-US" sz="2000" dirty="0"/>
              <a:t/>
            </a:r>
            <a:br>
              <a:rPr lang="en-US" sz="2000" dirty="0"/>
            </a:br>
            <a:r>
              <a:rPr lang="en-US" sz="2000" dirty="0" smtClean="0"/>
              <a:t>The main distinction between the court and an administrative tribunal lies in the law policy distinction. Because the court first ascertains facts and applies law to these fast as such the function or a judge is like as solt machine- controlled fact finding and controlled application of law. On the other hand, an Administrative Tribunal proceeds with a controlled fact finding and an uncontrolled application policy. </a:t>
            </a:r>
            <a:br>
              <a:rPr lang="en-US" sz="2000" dirty="0" smtClean="0"/>
            </a:br>
            <a:r>
              <a:rPr lang="en-US" sz="2000" dirty="0"/>
              <a:t/>
            </a:r>
            <a:br>
              <a:rPr lang="en-US" sz="2000" dirty="0"/>
            </a:br>
            <a:r>
              <a:rPr lang="en-US" sz="2000" dirty="0" smtClean="0"/>
              <a:t>Secondly, there is no uniform procedure which the administrative tribunals are required to follow exercising adjudicatory powers, whereas the Courts follows a uniform, fixed statutory procedure, </a:t>
            </a:r>
            <a:br>
              <a:rPr lang="en-US" sz="2000" dirty="0" smtClean="0"/>
            </a:br>
            <a:r>
              <a:rPr lang="en-US" sz="2000" dirty="0"/>
              <a:t/>
            </a:r>
            <a:br>
              <a:rPr lang="en-US" sz="2000" dirty="0"/>
            </a:br>
            <a:r>
              <a:rPr lang="en-US" sz="2000" dirty="0" smtClean="0"/>
              <a:t>Thirdly, the Court exercises only judicial functions whereas Administrative Tribunals undertake various other administrative functions. Fourthly, tribunal is wider than Court. All Courts are tribunals but all tribunals are not courts.</a:t>
            </a:r>
            <a:endParaRPr lang="en-US" sz="2000" dirty="0"/>
          </a:p>
        </p:txBody>
      </p:sp>
    </p:spTree>
    <p:extLst>
      <p:ext uri="{BB962C8B-B14F-4D97-AF65-F5344CB8AC3E}">
        <p14:creationId xmlns:p14="http://schemas.microsoft.com/office/powerpoint/2010/main" val="118171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a:solidFill>
            <a:schemeClr val="accent3">
              <a:lumMod val="60000"/>
              <a:lumOff val="40000"/>
            </a:schemeClr>
          </a:solidFill>
          <a:ln>
            <a:solidFill>
              <a:schemeClr val="accent1"/>
            </a:solidFill>
          </a:ln>
        </p:spPr>
        <p:txBody>
          <a:bodyPr>
            <a:normAutofit/>
          </a:bodyPr>
          <a:lstStyle/>
          <a:p>
            <a:pPr algn="l"/>
            <a:r>
              <a:rPr lang="en-US" sz="2400" b="1" u="sng" dirty="0" smtClean="0">
                <a:solidFill>
                  <a:srgbClr val="FFFF00"/>
                </a:solidFill>
                <a:effectLst>
                  <a:outerShdw blurRad="38100" dist="38100" dir="2700000" algn="tl">
                    <a:srgbClr val="000000">
                      <a:alpha val="43137"/>
                    </a:srgbClr>
                  </a:outerShdw>
                </a:effectLst>
              </a:rPr>
              <a:t>Reason for development Administrative Tribunal </a:t>
            </a:r>
            <a:r>
              <a:rPr lang="en-US" sz="2000" dirty="0" smtClean="0"/>
              <a:t/>
            </a:r>
            <a:br>
              <a:rPr lang="en-US" sz="2000" dirty="0" smtClean="0"/>
            </a:br>
            <a:r>
              <a:rPr lang="en-US" sz="2000" dirty="0"/>
              <a:t/>
            </a:r>
            <a:br>
              <a:rPr lang="en-US" sz="2000" dirty="0"/>
            </a:br>
            <a:r>
              <a:rPr lang="en-US" sz="2000" dirty="0" smtClean="0"/>
              <a:t>(1) The procedure adopted by the Court is very much technical and the approaches of the Courts are highly individualistic and ritualistic. </a:t>
            </a:r>
            <a:br>
              <a:rPr lang="en-US" sz="2000" dirty="0" smtClean="0"/>
            </a:br>
            <a:r>
              <a:rPr lang="en-US" sz="2000" dirty="0"/>
              <a:t/>
            </a:r>
            <a:br>
              <a:rPr lang="en-US" sz="2000" dirty="0"/>
            </a:br>
            <a:r>
              <a:rPr lang="en-US" sz="2000" dirty="0" smtClean="0"/>
              <a:t/>
            </a:r>
            <a:br>
              <a:rPr lang="en-US" sz="2000" dirty="0" smtClean="0"/>
            </a:br>
            <a:r>
              <a:rPr lang="en-US" sz="2000" dirty="0" smtClean="0"/>
              <a:t>(2) Secondly, a litigation before a Courts of Law is time consuming &amp; costly. </a:t>
            </a:r>
            <a:br>
              <a:rPr lang="en-US" sz="2000" dirty="0" smtClean="0"/>
            </a:br>
            <a:r>
              <a:rPr lang="en-US" sz="2000" dirty="0"/>
              <a:t/>
            </a:r>
            <a:br>
              <a:rPr lang="en-US" sz="2000" dirty="0"/>
            </a:br>
            <a:r>
              <a:rPr lang="en-US" sz="2000" dirty="0" smtClean="0"/>
              <a:t/>
            </a:r>
            <a:br>
              <a:rPr lang="en-US" sz="2000" dirty="0" smtClean="0"/>
            </a:br>
            <a:r>
              <a:rPr lang="en-US" sz="2000" dirty="0" smtClean="0"/>
              <a:t>(3) Thirdly, the administrative adjudicatory system came into existence with intent to carry out of the modern governmental plans of public health, education, planning, social security, transport, agriculture, industrialization and national assistance and to provide a system of adjudication which was informal, flexible, cheap and rapid</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endParaRPr lang="en-US" sz="2000" dirty="0"/>
          </a:p>
        </p:txBody>
      </p:sp>
    </p:spTree>
    <p:extLst>
      <p:ext uri="{BB962C8B-B14F-4D97-AF65-F5344CB8AC3E}">
        <p14:creationId xmlns:p14="http://schemas.microsoft.com/office/powerpoint/2010/main" val="264043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a:solidFill>
            <a:schemeClr val="accent3">
              <a:lumMod val="60000"/>
              <a:lumOff val="40000"/>
            </a:schemeClr>
          </a:solidFill>
          <a:ln>
            <a:solidFill>
              <a:schemeClr val="accent1"/>
            </a:solidFill>
          </a:ln>
        </p:spPr>
        <p:txBody>
          <a:bodyPr>
            <a:normAutofit/>
          </a:bodyPr>
          <a:lstStyle/>
          <a:p>
            <a:pPr algn="l"/>
            <a:r>
              <a:rPr lang="en-US" sz="2400" b="1" u="sng" dirty="0" smtClean="0">
                <a:solidFill>
                  <a:srgbClr val="FFFF00"/>
                </a:solidFill>
                <a:effectLst>
                  <a:outerShdw blurRad="38100" dist="38100" dir="2700000" algn="tl">
                    <a:srgbClr val="000000">
                      <a:alpha val="43137"/>
                    </a:srgbClr>
                  </a:outerShdw>
                </a:effectLst>
              </a:rPr>
              <a:t>Growth in India</a:t>
            </a:r>
            <a:br>
              <a:rPr lang="en-US" sz="2400" b="1" u="sng" dirty="0" smtClean="0">
                <a:solidFill>
                  <a:srgbClr val="FFFF00"/>
                </a:solidFill>
                <a:effectLst>
                  <a:outerShdw blurRad="38100" dist="38100" dir="2700000" algn="tl">
                    <a:srgbClr val="000000">
                      <a:alpha val="43137"/>
                    </a:srgbClr>
                  </a:outerShdw>
                </a:effectLst>
              </a:rPr>
            </a:br>
            <a:r>
              <a:rPr lang="en-US" sz="2000" dirty="0"/>
              <a:t/>
            </a:r>
            <a:br>
              <a:rPr lang="en-US" sz="2000" dirty="0"/>
            </a:br>
            <a:r>
              <a:rPr lang="en-US" sz="2000" dirty="0" smtClean="0"/>
              <a:t/>
            </a:r>
            <a:br>
              <a:rPr lang="en-US" sz="2000" dirty="0" smtClean="0"/>
            </a:br>
            <a:r>
              <a:rPr lang="en-US" sz="2000" dirty="0" smtClean="0"/>
              <a:t>The necessities of modern collectivist socialist state economic </a:t>
            </a:r>
            <a:r>
              <a:rPr lang="en-US" sz="2000" dirty="0" err="1" smtClean="0"/>
              <a:t>programme</a:t>
            </a:r>
            <a:r>
              <a:rPr lang="en-US" sz="2000" dirty="0" smtClean="0"/>
              <a:t> of the state covering all the aspects of human life, delay in civil proceedings, in the technicality of disputes and growing demand of justice and economic resulted in vas proliferation of powers of administration, regulating human activities in multifarious way which ultimately resulted in the growth of innumerable quasi-judicial bodies. These tribunals are established the law, although its members are appointed by the Government. It decides the matters while acting judicially, free from the technical rules of procedure and evidence of a court of law keeping fully in view the social needs accepted public policy. It should be noted that administrative tribunals are constitutionally recognized under Article 32, 136,226 and 227 of the constitution of India</a:t>
            </a:r>
            <a:br>
              <a:rPr lang="en-US" sz="2000" dirty="0" smtClean="0"/>
            </a:br>
            <a:r>
              <a:rPr lang="en-US" sz="2000" dirty="0"/>
              <a:t/>
            </a:r>
            <a:br>
              <a:rPr lang="en-US" sz="2000" dirty="0"/>
            </a:br>
            <a:r>
              <a:rPr lang="en-US" sz="2000" dirty="0" smtClean="0"/>
              <a:t/>
            </a:r>
            <a:br>
              <a:rPr lang="en-US" sz="2000" dirty="0" smtClean="0"/>
            </a:br>
            <a:endParaRPr lang="en-US" sz="2000" dirty="0"/>
          </a:p>
        </p:txBody>
      </p:sp>
    </p:spTree>
    <p:extLst>
      <p:ext uri="{BB962C8B-B14F-4D97-AF65-F5344CB8AC3E}">
        <p14:creationId xmlns:p14="http://schemas.microsoft.com/office/powerpoint/2010/main" val="82238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a:solidFill>
            <a:schemeClr val="accent3">
              <a:lumMod val="60000"/>
              <a:lumOff val="40000"/>
            </a:schemeClr>
          </a:solidFill>
          <a:ln>
            <a:solidFill>
              <a:schemeClr val="accent1"/>
            </a:solidFill>
          </a:ln>
        </p:spPr>
        <p:txBody>
          <a:bodyPr>
            <a:normAutofit/>
          </a:bodyPr>
          <a:lstStyle/>
          <a:p>
            <a:pPr algn="l"/>
            <a:r>
              <a:rPr lang="en-US" sz="2400" b="1" u="sng" dirty="0" smtClean="0">
                <a:solidFill>
                  <a:srgbClr val="FFFF00"/>
                </a:solidFill>
              </a:rPr>
              <a:t>Types of Administrative Tribunal </a:t>
            </a:r>
            <a:br>
              <a:rPr lang="en-US" sz="2400" b="1" u="sng" dirty="0" smtClean="0">
                <a:solidFill>
                  <a:srgbClr val="FFFF00"/>
                </a:solidFill>
              </a:rPr>
            </a:br>
            <a:r>
              <a:rPr lang="en-US" sz="2000" dirty="0" smtClean="0"/>
              <a:t/>
            </a:r>
            <a:br>
              <a:rPr lang="en-US" sz="2000" dirty="0" smtClean="0"/>
            </a:br>
            <a:r>
              <a:rPr lang="en-US" sz="2000" dirty="0" smtClean="0"/>
              <a:t>1.Industrial Tribunal</a:t>
            </a:r>
            <a:br>
              <a:rPr lang="en-US" sz="2000" dirty="0" smtClean="0"/>
            </a:br>
            <a:r>
              <a:rPr lang="en-US" sz="2000" dirty="0" smtClean="0"/>
              <a:t/>
            </a:r>
            <a:br>
              <a:rPr lang="en-US" sz="2000" dirty="0" smtClean="0"/>
            </a:br>
            <a:r>
              <a:rPr lang="en-US" sz="2000" dirty="0" smtClean="0"/>
              <a:t>2.Copy Right Board </a:t>
            </a:r>
            <a:br>
              <a:rPr lang="en-US" sz="2000" dirty="0" smtClean="0"/>
            </a:br>
            <a:r>
              <a:rPr lang="en-US" sz="2000" dirty="0" smtClean="0"/>
              <a:t/>
            </a:r>
            <a:br>
              <a:rPr lang="en-US" sz="2000" dirty="0" smtClean="0"/>
            </a:br>
            <a:r>
              <a:rPr lang="en-US" sz="2000" dirty="0" smtClean="0"/>
              <a:t>3.Income-tax Appellate Tribunal</a:t>
            </a:r>
            <a:br>
              <a:rPr lang="en-US" sz="2000" dirty="0" smtClean="0"/>
            </a:br>
            <a:r>
              <a:rPr lang="en-US" sz="2000" dirty="0" smtClean="0"/>
              <a:t/>
            </a:r>
            <a:br>
              <a:rPr lang="en-US" sz="2000" dirty="0" smtClean="0"/>
            </a:br>
            <a:r>
              <a:rPr lang="en-US" sz="2000" dirty="0" smtClean="0"/>
              <a:t>4.Claim Tribunal </a:t>
            </a:r>
            <a:br>
              <a:rPr lang="en-US" sz="2000" dirty="0" smtClean="0"/>
            </a:br>
            <a:r>
              <a:rPr lang="en-US" sz="2000" dirty="0" smtClean="0"/>
              <a:t/>
            </a:r>
            <a:br>
              <a:rPr lang="en-US" sz="2000" dirty="0" smtClean="0"/>
            </a:br>
            <a:r>
              <a:rPr lang="en-US" sz="2000" dirty="0" smtClean="0"/>
              <a:t>5.Election Tribunal etc.</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endParaRPr lang="en-US" sz="2000" dirty="0"/>
          </a:p>
        </p:txBody>
      </p:sp>
    </p:spTree>
    <p:extLst>
      <p:ext uri="{BB962C8B-B14F-4D97-AF65-F5344CB8AC3E}">
        <p14:creationId xmlns:p14="http://schemas.microsoft.com/office/powerpoint/2010/main" val="201859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553200"/>
          </a:xfrm>
          <a:solidFill>
            <a:schemeClr val="accent3">
              <a:lumMod val="60000"/>
              <a:lumOff val="40000"/>
            </a:schemeClr>
          </a:solidFill>
          <a:ln>
            <a:solidFill>
              <a:schemeClr val="accent1"/>
            </a:solidFill>
          </a:ln>
        </p:spPr>
        <p:txBody>
          <a:bodyPr>
            <a:normAutofit fontScale="90000"/>
          </a:bodyPr>
          <a:lstStyle/>
          <a:p>
            <a:pPr algn="l"/>
            <a:r>
              <a:rPr lang="en-US" sz="2700" b="1" u="sng" dirty="0" smtClean="0">
                <a:solidFill>
                  <a:srgbClr val="FFFF00"/>
                </a:solidFill>
                <a:effectLst>
                  <a:outerShdw blurRad="38100" dist="38100" dir="2700000" algn="tl">
                    <a:srgbClr val="000000">
                      <a:alpha val="43137"/>
                    </a:srgbClr>
                  </a:outerShdw>
                </a:effectLst>
              </a:rPr>
              <a:t>Demerits of Tribunal </a:t>
            </a:r>
            <a:r>
              <a:rPr lang="en-US" sz="2000" dirty="0" smtClean="0"/>
              <a:t/>
            </a:r>
            <a:br>
              <a:rPr lang="en-US" sz="2000" dirty="0" smtClean="0"/>
            </a:br>
            <a:r>
              <a:rPr lang="en-US" sz="2000" dirty="0" smtClean="0"/>
              <a:t/>
            </a:r>
            <a:br>
              <a:rPr lang="en-US" sz="2000" dirty="0" smtClean="0"/>
            </a:br>
            <a:r>
              <a:rPr lang="en-US" sz="2000" dirty="0" smtClean="0"/>
              <a:t>1. The variety of administrative tribunals has grown like mushrooms in the rainy season. </a:t>
            </a:r>
            <a:br>
              <a:rPr lang="en-US" sz="2000" dirty="0" smtClean="0"/>
            </a:br>
            <a:r>
              <a:rPr lang="en-US" sz="2000" dirty="0" smtClean="0"/>
              <a:t>2. No uniform system of appeal against the decisions of tribunals. Medical Council of India, Central Government. </a:t>
            </a:r>
            <a:br>
              <a:rPr lang="en-US" sz="2000" dirty="0" smtClean="0"/>
            </a:br>
            <a:r>
              <a:rPr lang="en-US" sz="2000" dirty="0" smtClean="0"/>
              <a:t>3. The technical rules of Evidence Ac do not apply to administrative tribunals. </a:t>
            </a:r>
            <a:br>
              <a:rPr lang="en-US" sz="2000" dirty="0" smtClean="0"/>
            </a:br>
            <a:r>
              <a:rPr lang="en-US" sz="2000" dirty="0" smtClean="0"/>
              <a:t>4. “A court of no appeal has been put in the hands of men who are generally neither qualified lawyers, magistrates nor judges.” </a:t>
            </a:r>
            <a:br>
              <a:rPr lang="en-US" sz="2000" dirty="0" smtClean="0"/>
            </a:br>
            <a:r>
              <a:rPr lang="en-US" sz="2000" dirty="0" smtClean="0"/>
              <a:t>5. In India, except in the cases of civil servants, in all disciplinary proceedings the functions of prosecutor and the judges are either combined in one person or in the same department which is in violation of the principles of natural justice. </a:t>
            </a:r>
            <a:br>
              <a:rPr lang="en-US" sz="2000" dirty="0" smtClean="0"/>
            </a:br>
            <a:r>
              <a:rPr lang="en-US" sz="2000" dirty="0" smtClean="0"/>
              <a:t>6. Sometimes, no one knows from where the decision comes. In G. Nageshwara Rao Vs. A.P.S.R.T.C. 1956, case was not beared by the authority from whom he received the communications. This divided responsibility, where one hears and another decides is against the concept of fair hearing. </a:t>
            </a:r>
            <a:br>
              <a:rPr lang="en-US" sz="2000" dirty="0" smtClean="0"/>
            </a:br>
            <a:r>
              <a:rPr lang="en-US" sz="2000" dirty="0" smtClean="0"/>
              <a:t>7. In any disciplinary proceeding the presumption is of guilt rather than innocence. </a:t>
            </a:r>
            <a:br>
              <a:rPr lang="en-US" sz="2000" dirty="0" smtClean="0"/>
            </a:br>
            <a:r>
              <a:rPr lang="en-US" sz="2000" dirty="0" smtClean="0"/>
              <a:t>8. Official or departmental bias is one of most buffering problems of administrative law. </a:t>
            </a:r>
            <a:br>
              <a:rPr lang="en-US" sz="2000" dirty="0" smtClean="0"/>
            </a:br>
            <a:r>
              <a:rPr lang="en-US" sz="2000" dirty="0" smtClean="0"/>
              <a:t>9. The administrative tribunals are not required to give reasons for their decisions. In India, there is no law to eliminate the dangers inherent in off-the record consultation by an administrative authority.</a:t>
            </a:r>
            <a:br>
              <a:rPr lang="en-US" sz="2000" dirty="0" smtClean="0"/>
            </a:br>
            <a:endParaRPr lang="en-US" sz="2000" dirty="0"/>
          </a:p>
        </p:txBody>
      </p:sp>
    </p:spTree>
    <p:extLst>
      <p:ext uri="{BB962C8B-B14F-4D97-AF65-F5344CB8AC3E}">
        <p14:creationId xmlns:p14="http://schemas.microsoft.com/office/powerpoint/2010/main" val="643595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28</Words>
  <Application>Microsoft Office PowerPoint</Application>
  <PresentationFormat>On-screen Show (4:3)</PresentationFormat>
  <Paragraphs>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ADMINISTRATIVE TRIBUNALS</vt:lpstr>
      <vt:lpstr>CONCEPT-  Administrative Tribunals are agencies created by specific enactments to adjudicate upon controversies that may arise in the course of the implementation of the substantive provisions of the relative enactments. Unlike that of the court which is parts of the traditional judicial system of a country, the jurisdiction of administrative tribunal is not general. But specific, the courts, known to Anglo- saxon jurisprudence would entertain suits, ranging for a simple claim for recovery of debt to complicated issues of law and facts, but excluding the vires of legislation. Administrative Tribunals are solely quasi-judicial functions. It should be noted that an administrative body will be administrative tribunal only when that body is constituted by the state and is vested with some judicial powers of the state. The tribunals are generally given the power of a civil Court enjoyable under the code of Civil Procedure in the matters of summoning witness, compulsory production and discovery and documents, receiving of evidence on oath and on affidavit, Issuing commissions etc.  </vt:lpstr>
      <vt:lpstr>Characteristics of Administrative tribunals  (i) That they are established by the executive under the provisions of statute.   (ii) That though they are required to act judicially, they perform quasi -judicial functions.   (iii) That they are independent and imperial and work without being influenced by the Government.   (iv) That they have the powers of Civil Courts in certain matters and their proceeding by the considered to be judicial proceedings.   (v) That they are required to follow the principles of natural justice in deceiving the cases.   (vi) That they are not bound to follow the technical rules of the procedure and evidence prescribed by the civil procedure Code and Evidence-Act.   (vii) That they are not courts in proper sense of terms</vt:lpstr>
      <vt:lpstr>Difference between Administrative Tribunal and Court-   The main distinction between the court and an administrative tribunal lies in the law policy distinction. Because the court first ascertains facts and applies law to these fast as such the function or a judge is like as solt machine- controlled fact finding and controlled application of law. On the other hand, an Administrative Tribunal proceeds with a controlled fact finding and an uncontrolled application policy.   Secondly, there is no uniform procedure which the administrative tribunals are required to follow exercising adjudicatory powers, whereas the Courts follows a uniform, fixed statutory procedure,   Thirdly, the Court exercises only judicial functions whereas Administrative Tribunals undertake various other administrative functions. Fourthly, tribunal is wider than Court. All Courts are tribunals but all tribunals are not courts.</vt:lpstr>
      <vt:lpstr>Reason for development Administrative Tribunal   (1) The procedure adopted by the Court is very much technical and the approaches of the Courts are highly individualistic and ritualistic.    (2) Secondly, a litigation before a Courts of Law is time consuming &amp; costly.    (3) Thirdly, the administrative adjudicatory system came into existence with intent to carry out of the modern governmental plans of public health, education, planning, social security, transport, agriculture, industrialization and national assistance and to provide a system of adjudication which was informal, flexible, cheap and rapid    </vt:lpstr>
      <vt:lpstr>Growth in India   The necessities of modern collectivist socialist state economic programme of the state covering all the aspects of human life, delay in civil proceedings, in the technicality of disputes and growing demand of justice and economic resulted in vas proliferation of powers of administration, regulating human activities in multifarious way which ultimately resulted in the growth of innumerable quasi-judicial bodies. These tribunals are established the law, although its members are appointed by the Government. It decides the matters while acting judicially, free from the technical rules of procedure and evidence of a court of law keeping fully in view the social needs accepted public policy. It should be noted that administrative tribunals are constitutionally recognized under Article 32, 136,226 and 227 of the constitution of India   </vt:lpstr>
      <vt:lpstr>Types of Administrative Tribunal   1.Industrial Tribunal  2.Copy Right Board   3.Income-tax Appellate Tribunal  4.Claim Tribunal   5.Election Tribunal etc.        </vt:lpstr>
      <vt:lpstr>Demerits of Tribunal   1. The variety of administrative tribunals has grown like mushrooms in the rainy season.  2. No uniform system of appeal against the decisions of tribunals. Medical Council of India, Central Government.  3. The technical rules of Evidence Ac do not apply to administrative tribunals.  4. “A court of no appeal has been put in the hands of men who are generally neither qualified lawyers, magistrates nor judges.”  5. In India, except in the cases of civil servants, in all disciplinary proceedings the functions of prosecutor and the judges are either combined in one person or in the same department which is in violation of the principles of natural justice.  6. Sometimes, no one knows from where the decision comes. In G. Nageshwara Rao Vs. A.P.S.R.T.C. 1956, case was not beared by the authority from whom he received the communications. This divided responsibility, where one hears and another decides is against the concept of fair hearing.  7. In any disciplinary proceeding the presumption is of guilt rather than innocence.  8. Official or departmental bias is one of most buffering problems of administrative law.  9. The administrative tribunals are not required to give reasons for their decisions. In India, there is no law to eliminate the dangers inherent in off-the record consultation by an administrative authority.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ADMINISTRATIVE TRIBUNALS</dc:title>
  <dc:creator>PRASUN BANERJEE</dc:creator>
  <cp:lastModifiedBy>PRASUN BANERJEE</cp:lastModifiedBy>
  <cp:revision>4</cp:revision>
  <dcterms:created xsi:type="dcterms:W3CDTF">2021-09-16T06:41:33Z</dcterms:created>
  <dcterms:modified xsi:type="dcterms:W3CDTF">2021-09-16T07:03:22Z</dcterms:modified>
</cp:coreProperties>
</file>