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E77BC8-EB20-40FD-9904-B0393F27B23F}"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D9D91-1EF3-4B9E-8EDA-78DF42379CD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77BC8-EB20-40FD-9904-B0393F27B23F}"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D9D91-1EF3-4B9E-8EDA-78DF42379C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77BC8-EB20-40FD-9904-B0393F27B23F}"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D9D91-1EF3-4B9E-8EDA-78DF42379C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E77BC8-EB20-40FD-9904-B0393F27B23F}"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D9D91-1EF3-4B9E-8EDA-78DF42379C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AE77BC8-EB20-40FD-9904-B0393F27B23F}"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D9D91-1EF3-4B9E-8EDA-78DF42379C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E77BC8-EB20-40FD-9904-B0393F27B23F}"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D9D91-1EF3-4B9E-8EDA-78DF42379CD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E77BC8-EB20-40FD-9904-B0393F27B23F}" type="datetimeFigureOut">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9D9D91-1EF3-4B9E-8EDA-78DF42379C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77BC8-EB20-40FD-9904-B0393F27B23F}"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9D9D91-1EF3-4B9E-8EDA-78DF42379C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77BC8-EB20-40FD-9904-B0393F27B23F}"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9D9D91-1EF3-4B9E-8EDA-78DF42379C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AE77BC8-EB20-40FD-9904-B0393F27B23F}" type="datetimeFigureOut">
              <a:rPr lang="en-US" smtClean="0"/>
              <a:t>7/5/2021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D9D9D91-1EF3-4B9E-8EDA-78DF42379C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77BC8-EB20-40FD-9904-B0393F27B23F}"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D9D91-1EF3-4B9E-8EDA-78DF42379CD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AE77BC8-EB20-40FD-9904-B0393F27B23F}" type="datetimeFigureOut">
              <a:rPr lang="en-US" smtClean="0"/>
              <a:t>7/5/2021</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D9D9D91-1EF3-4B9E-8EDA-78DF42379C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92D050"/>
          </a:solidFill>
          <a:ln>
            <a:solidFill>
              <a:schemeClr val="tx1"/>
            </a:solidFill>
          </a:ln>
        </p:spPr>
        <p:txBody>
          <a:bodyPr/>
          <a:lstStyle/>
          <a:p>
            <a:r>
              <a:rPr lang="en-US" sz="3600" b="1" dirty="0">
                <a:solidFill>
                  <a:srgbClr val="FFFF00"/>
                </a:solidFill>
              </a:rPr>
              <a:t>Administration &amp; public</a:t>
            </a:r>
            <a:br>
              <a:rPr lang="en-US" sz="3600" b="1" dirty="0">
                <a:solidFill>
                  <a:srgbClr val="FFFF00"/>
                </a:solidFill>
              </a:rPr>
            </a:br>
            <a:r>
              <a:rPr lang="en-US" sz="3600" b="1" dirty="0">
                <a:solidFill>
                  <a:srgbClr val="FFFF00"/>
                </a:solidFill>
              </a:rPr>
              <a:t>policy in I</a:t>
            </a:r>
            <a:r>
              <a:rPr lang="en-US" sz="3600" b="1" dirty="0" smtClean="0">
                <a:solidFill>
                  <a:srgbClr val="FFFF00"/>
                </a:solidFill>
              </a:rPr>
              <a:t>ndia</a:t>
            </a:r>
            <a:endParaRPr lang="en-US" sz="3600" b="1" dirty="0">
              <a:solidFill>
                <a:srgbClr val="FFFF00"/>
              </a:solidFill>
            </a:endParaRPr>
          </a:p>
        </p:txBody>
      </p:sp>
      <p:sp>
        <p:nvSpPr>
          <p:cNvPr id="3" name="Subtitle 2"/>
          <p:cNvSpPr>
            <a:spLocks noGrp="1"/>
          </p:cNvSpPr>
          <p:nvPr>
            <p:ph type="subTitle" idx="1"/>
          </p:nvPr>
        </p:nvSpPr>
        <p:spPr>
          <a:xfrm>
            <a:off x="762000" y="4724400"/>
            <a:ext cx="7543800" cy="990600"/>
          </a:xfrm>
          <a:solidFill>
            <a:schemeClr val="accent5">
              <a:lumMod val="60000"/>
              <a:lumOff val="40000"/>
            </a:schemeClr>
          </a:solidFill>
          <a:ln>
            <a:solidFill>
              <a:schemeClr val="tx1"/>
            </a:solidFill>
          </a:ln>
        </p:spPr>
        <p:txBody>
          <a:bodyPr/>
          <a:lstStyle/>
          <a:p>
            <a:endParaRPr lang="en-US" b="1" dirty="0" smtClean="0">
              <a:solidFill>
                <a:srgbClr val="0070C0"/>
              </a:solidFill>
            </a:endParaRPr>
          </a:p>
          <a:p>
            <a:r>
              <a:rPr lang="en-US" sz="2800" b="1" dirty="0" smtClean="0">
                <a:solidFill>
                  <a:srgbClr val="FF0000"/>
                </a:solidFill>
              </a:rPr>
              <a:t>STATE PUBLIC SERVICE COMMISSION</a:t>
            </a:r>
            <a:endParaRPr lang="en-US" sz="2800" b="1" dirty="0">
              <a:solidFill>
                <a:srgbClr val="FF0000"/>
              </a:solidFill>
            </a:endParaRPr>
          </a:p>
        </p:txBody>
      </p:sp>
    </p:spTree>
    <p:extLst>
      <p:ext uri="{BB962C8B-B14F-4D97-AF65-F5344CB8AC3E}">
        <p14:creationId xmlns:p14="http://schemas.microsoft.com/office/powerpoint/2010/main" val="192697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1200"/>
            <a:ext cx="8458200" cy="4191000"/>
          </a:xfrm>
          <a:solidFill>
            <a:schemeClr val="accent4">
              <a:lumMod val="60000"/>
              <a:lumOff val="40000"/>
            </a:schemeClr>
          </a:solidFill>
          <a:ln>
            <a:solidFill>
              <a:schemeClr val="tx1"/>
            </a:solidFill>
          </a:ln>
        </p:spPr>
        <p:txBody>
          <a:bodyPr/>
          <a:lstStyle/>
          <a:p>
            <a:pPr marL="342900" indent="-342900">
              <a:buFont typeface="Wingdings" pitchFamily="2" charset="2"/>
              <a:buChar char="v"/>
            </a:pPr>
            <a:r>
              <a:rPr lang="en-US" sz="2400" dirty="0" smtClean="0"/>
              <a:t>Parallel </a:t>
            </a:r>
            <a:r>
              <a:rPr lang="en-US" sz="2400" dirty="0"/>
              <a:t>to the Union Public Service Commission (UPSC) at the Centre, there is a State Public Service Commission (SPSC) in a state. The same set of Articles (i.e., 315 to 323 in Part XIV) of the Constitution also deal with the composition, appointment and removal of members, power and functions and independence of a SPSC.</a:t>
            </a:r>
          </a:p>
        </p:txBody>
      </p:sp>
      <p:sp>
        <p:nvSpPr>
          <p:cNvPr id="3" name="Content Placeholder 2"/>
          <p:cNvSpPr>
            <a:spLocks noGrp="1"/>
          </p:cNvSpPr>
          <p:nvPr>
            <p:ph idx="1"/>
          </p:nvPr>
        </p:nvSpPr>
        <p:spPr>
          <a:xfrm>
            <a:off x="762000" y="685800"/>
            <a:ext cx="7620000" cy="990600"/>
          </a:xfrm>
          <a:solidFill>
            <a:srgbClr val="FFC000"/>
          </a:solidFill>
          <a:ln>
            <a:solidFill>
              <a:schemeClr val="tx1"/>
            </a:solidFill>
          </a:ln>
        </p:spPr>
        <p:txBody>
          <a:bodyPr/>
          <a:lstStyle/>
          <a:p>
            <a:endParaRPr lang="en-US" dirty="0" smtClean="0"/>
          </a:p>
          <a:p>
            <a:r>
              <a:rPr lang="en-US" sz="3200" dirty="0" smtClean="0">
                <a:solidFill>
                  <a:srgbClr val="FF0000"/>
                </a:solidFill>
              </a:rPr>
              <a:t>INTRODUCTION</a:t>
            </a:r>
            <a:endParaRPr lang="en-US" sz="3200" dirty="0">
              <a:solidFill>
                <a:srgbClr val="FF0000"/>
              </a:solidFill>
            </a:endParaRPr>
          </a:p>
        </p:txBody>
      </p:sp>
    </p:spTree>
    <p:extLst>
      <p:ext uri="{BB962C8B-B14F-4D97-AF65-F5344CB8AC3E}">
        <p14:creationId xmlns:p14="http://schemas.microsoft.com/office/powerpoint/2010/main" val="422237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777240"/>
          </a:xfrm>
          <a:solidFill>
            <a:srgbClr val="FFC000"/>
          </a:solidFill>
          <a:ln>
            <a:solidFill>
              <a:schemeClr val="tx1"/>
            </a:solidFill>
          </a:ln>
        </p:spPr>
        <p:txBody>
          <a:bodyPr/>
          <a:lstStyle/>
          <a:p>
            <a:r>
              <a:rPr lang="en-US" dirty="0" smtClean="0">
                <a:solidFill>
                  <a:srgbClr val="FF0000"/>
                </a:solidFill>
              </a:rPr>
              <a:t>COMPOSITION</a:t>
            </a:r>
            <a:endParaRPr lang="en-US" dirty="0">
              <a:solidFill>
                <a:srgbClr val="FF0000"/>
              </a:solidFill>
            </a:endParaRPr>
          </a:p>
        </p:txBody>
      </p:sp>
      <p:sp>
        <p:nvSpPr>
          <p:cNvPr id="3" name="Content Placeholder 2"/>
          <p:cNvSpPr>
            <a:spLocks noGrp="1"/>
          </p:cNvSpPr>
          <p:nvPr>
            <p:ph idx="1"/>
          </p:nvPr>
        </p:nvSpPr>
        <p:spPr>
          <a:xfrm>
            <a:off x="381000" y="1524000"/>
            <a:ext cx="8382000" cy="5181600"/>
          </a:xfrm>
          <a:solidFill>
            <a:schemeClr val="accent4">
              <a:lumMod val="60000"/>
              <a:lumOff val="40000"/>
            </a:schemeClr>
          </a:solidFill>
          <a:ln>
            <a:solidFill>
              <a:schemeClr val="tx1"/>
            </a:solidFill>
          </a:ln>
        </p:spPr>
        <p:txBody>
          <a:bodyPr>
            <a:normAutofit/>
          </a:bodyPr>
          <a:lstStyle/>
          <a:p>
            <a:pPr marL="0" indent="0"/>
            <a:r>
              <a:rPr lang="en-US" dirty="0" smtClean="0"/>
              <a:t> A </a:t>
            </a:r>
            <a:r>
              <a:rPr lang="en-US" dirty="0"/>
              <a:t>State Public Service Commission consists of a chairman and other </a:t>
            </a:r>
            <a:r>
              <a:rPr lang="en-US" dirty="0" smtClean="0"/>
              <a:t>members       appointed </a:t>
            </a:r>
            <a:r>
              <a:rPr lang="en-US" dirty="0"/>
              <a:t>by the governor of the state. The Constitution does not specify the strength of the Commission but has left the matter to the discretion of the Governor. Further, no qualifications are prescribed for the commission’s membership except that one-half of the members of the commission should be such persons who have held office for at least ten years either under the government of India or under the Government of a state. The Constitution also </a:t>
            </a:r>
            <a:r>
              <a:rPr lang="en-US" dirty="0" err="1"/>
              <a:t>authorises</a:t>
            </a:r>
            <a:r>
              <a:rPr lang="en-US" dirty="0"/>
              <a:t> the governor to determine the conditions of service of the chairman and members of the Commission. </a:t>
            </a:r>
            <a:endParaRPr lang="en-US" dirty="0" smtClean="0"/>
          </a:p>
          <a:p>
            <a:pPr>
              <a:buFont typeface="Wingdings" pitchFamily="2" charset="2"/>
              <a:buChar char="v"/>
            </a:pPr>
            <a:r>
              <a:rPr lang="en-US" dirty="0"/>
              <a:t> </a:t>
            </a:r>
            <a:r>
              <a:rPr lang="en-US" dirty="0" smtClean="0"/>
              <a:t>     The </a:t>
            </a:r>
            <a:r>
              <a:rPr lang="en-US" dirty="0"/>
              <a:t>chairman and members of the Commission hold office for a term of six years or until they attain the age of 62 years1 , whichever is earlier (in the case of UPSC, the age limit is 65 years). However, they can relinquish their offices at any time by addressing their resignation to the governor. </a:t>
            </a:r>
            <a:endParaRPr lang="en-US" dirty="0" smtClean="0"/>
          </a:p>
          <a:p>
            <a:pPr>
              <a:buFont typeface="Wingdings" pitchFamily="2" charset="2"/>
              <a:buChar char="v"/>
            </a:pPr>
            <a:r>
              <a:rPr lang="en-US" dirty="0" smtClean="0"/>
              <a:t>The </a:t>
            </a:r>
            <a:r>
              <a:rPr lang="en-US" dirty="0"/>
              <a:t>governor can appoint one of the members of the SPSC as an acting chairman in the following two circumstances2 : (a) When the office of the chairman falls vacant; or (b) When the chairman is unable to perform his functions due to absence or some other reason. The acting chairman functions till the person appointed as chairman enters on the duties of the office or till the chairman is able to resume his duties</a:t>
            </a:r>
            <a:r>
              <a:rPr lang="en-US" dirty="0" smtClean="0"/>
              <a:t>. </a:t>
            </a:r>
            <a:endParaRPr lang="en-US" dirty="0"/>
          </a:p>
        </p:txBody>
      </p:sp>
    </p:spTree>
    <p:extLst>
      <p:ext uri="{BB962C8B-B14F-4D97-AF65-F5344CB8AC3E}">
        <p14:creationId xmlns:p14="http://schemas.microsoft.com/office/powerpoint/2010/main" val="119415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853440"/>
          </a:xfrm>
          <a:solidFill>
            <a:srgbClr val="FFC000"/>
          </a:solidFill>
          <a:ln>
            <a:solidFill>
              <a:schemeClr val="tx1"/>
            </a:solidFill>
          </a:ln>
        </p:spPr>
        <p:txBody>
          <a:bodyPr/>
          <a:lstStyle/>
          <a:p>
            <a:r>
              <a:rPr lang="en-US" b="1" dirty="0" smtClean="0">
                <a:solidFill>
                  <a:srgbClr val="FF0000"/>
                </a:solidFill>
              </a:rPr>
              <a:t>REMOVAL</a:t>
            </a:r>
            <a:endParaRPr lang="en-US" b="1" dirty="0">
              <a:solidFill>
                <a:srgbClr val="FF0000"/>
              </a:solidFill>
            </a:endParaRPr>
          </a:p>
        </p:txBody>
      </p:sp>
      <p:sp>
        <p:nvSpPr>
          <p:cNvPr id="3" name="Content Placeholder 2"/>
          <p:cNvSpPr>
            <a:spLocks noGrp="1"/>
          </p:cNvSpPr>
          <p:nvPr>
            <p:ph idx="1"/>
          </p:nvPr>
        </p:nvSpPr>
        <p:spPr>
          <a:xfrm>
            <a:off x="533400" y="1447800"/>
            <a:ext cx="8077200" cy="4419600"/>
          </a:xfrm>
          <a:solidFill>
            <a:schemeClr val="accent4">
              <a:lumMod val="60000"/>
              <a:lumOff val="40000"/>
            </a:schemeClr>
          </a:solidFill>
          <a:ln>
            <a:solidFill>
              <a:schemeClr val="tx1"/>
            </a:solidFill>
          </a:ln>
        </p:spPr>
        <p:txBody>
          <a:bodyPr/>
          <a:lstStyle/>
          <a:p>
            <a:r>
              <a:rPr lang="en-US" dirty="0" smtClean="0"/>
              <a:t>      </a:t>
            </a:r>
            <a:r>
              <a:rPr lang="en-US" sz="2000" dirty="0" smtClean="0"/>
              <a:t>Although </a:t>
            </a:r>
            <a:r>
              <a:rPr lang="en-US" sz="2000" dirty="0"/>
              <a:t>the chairman and members of a SPSC are appointed by the governor, they can be removed only by the president (and not by the governor). The president can remove them on the same grounds and in the same manner as he can remove a chairman or a member of the UPSC. Thus, he can remove him under the following circumstances: </a:t>
            </a:r>
            <a:endParaRPr lang="en-US" sz="2000" dirty="0" smtClean="0"/>
          </a:p>
          <a:p>
            <a:pPr>
              <a:buAutoNum type="alphaLcParenBoth"/>
            </a:pPr>
            <a:r>
              <a:rPr lang="en-US" sz="2000" dirty="0" smtClean="0"/>
              <a:t>If </a:t>
            </a:r>
            <a:r>
              <a:rPr lang="en-US" sz="2000" dirty="0"/>
              <a:t>he is adjudged an insolvent (i.e., has gone bankrupt); or </a:t>
            </a:r>
            <a:endParaRPr lang="en-US" sz="2000" dirty="0" smtClean="0"/>
          </a:p>
          <a:p>
            <a:pPr>
              <a:buAutoNum type="alphaLcParenBoth"/>
            </a:pPr>
            <a:r>
              <a:rPr lang="en-US" sz="2000" dirty="0" smtClean="0"/>
              <a:t>If </a:t>
            </a:r>
            <a:r>
              <a:rPr lang="en-US" sz="2000" dirty="0"/>
              <a:t>he engages, during his term of office, in any paid employment outside the duties of his office; or </a:t>
            </a:r>
          </a:p>
          <a:p>
            <a:pPr>
              <a:buAutoNum type="alphaLcParenBoth"/>
            </a:pPr>
            <a:r>
              <a:rPr lang="en-US" sz="2000" dirty="0" smtClean="0"/>
              <a:t> </a:t>
            </a:r>
            <a:r>
              <a:rPr lang="en-US" sz="2000" dirty="0"/>
              <a:t>If he is, in the opinion of the president, unfit to continue in office by reason of infirmity of mind or body3 . </a:t>
            </a:r>
          </a:p>
        </p:txBody>
      </p:sp>
    </p:spTree>
    <p:extLst>
      <p:ext uri="{BB962C8B-B14F-4D97-AF65-F5344CB8AC3E}">
        <p14:creationId xmlns:p14="http://schemas.microsoft.com/office/powerpoint/2010/main" val="212244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520940" cy="777240"/>
          </a:xfrm>
          <a:solidFill>
            <a:srgbClr val="FFC000"/>
          </a:solidFill>
          <a:ln>
            <a:solidFill>
              <a:schemeClr val="tx1"/>
            </a:solidFill>
          </a:ln>
        </p:spPr>
        <p:txBody>
          <a:bodyPr/>
          <a:lstStyle/>
          <a:p>
            <a:r>
              <a:rPr lang="en-US" dirty="0" smtClean="0">
                <a:solidFill>
                  <a:srgbClr val="FF0000"/>
                </a:solidFill>
              </a:rPr>
              <a:t>INDEPENDENCE</a:t>
            </a:r>
            <a:endParaRPr lang="en-US" dirty="0">
              <a:solidFill>
                <a:srgbClr val="FF0000"/>
              </a:solidFill>
            </a:endParaRPr>
          </a:p>
        </p:txBody>
      </p:sp>
      <p:sp>
        <p:nvSpPr>
          <p:cNvPr id="3" name="Content Placeholder 2"/>
          <p:cNvSpPr>
            <a:spLocks noGrp="1"/>
          </p:cNvSpPr>
          <p:nvPr>
            <p:ph idx="1"/>
          </p:nvPr>
        </p:nvSpPr>
        <p:spPr>
          <a:xfrm>
            <a:off x="457200" y="1219200"/>
            <a:ext cx="8229600" cy="5410200"/>
          </a:xfrm>
          <a:solidFill>
            <a:schemeClr val="accent4">
              <a:lumMod val="60000"/>
              <a:lumOff val="40000"/>
            </a:schemeClr>
          </a:solidFill>
          <a:ln>
            <a:solidFill>
              <a:schemeClr val="tx1"/>
            </a:solidFill>
          </a:ln>
        </p:spPr>
        <p:txBody>
          <a:bodyPr>
            <a:normAutofit/>
          </a:bodyPr>
          <a:lstStyle/>
          <a:p>
            <a:r>
              <a:rPr lang="en-US" dirty="0"/>
              <a:t>As in the case of UPSC, the Constitution has made the following provisions to safeguard and ensure the independent and impartial functioning of a SPSC: </a:t>
            </a:r>
            <a:endParaRPr lang="en-US" dirty="0" smtClean="0"/>
          </a:p>
          <a:p>
            <a:pPr>
              <a:buAutoNum type="alphaLcParenBoth"/>
            </a:pPr>
            <a:r>
              <a:rPr lang="en-US" dirty="0" smtClean="0"/>
              <a:t>The </a:t>
            </a:r>
            <a:r>
              <a:rPr lang="en-US" dirty="0"/>
              <a:t>chairman or a member of a SPSC can be removed from office by the president only in the manner and on the grounds mentioned in the Constitution. Therefore, they enjoy the security of tenure. </a:t>
            </a:r>
            <a:endParaRPr lang="en-US" dirty="0" smtClean="0"/>
          </a:p>
          <a:p>
            <a:pPr>
              <a:buAutoNum type="alphaLcParenBoth"/>
            </a:pPr>
            <a:r>
              <a:rPr lang="en-US" dirty="0" smtClean="0"/>
              <a:t>The </a:t>
            </a:r>
            <a:r>
              <a:rPr lang="en-US" dirty="0"/>
              <a:t>conditions of service of the chairman or a member, though determined by the governor, cannot be varied to his disadvantage after his appointment. </a:t>
            </a:r>
            <a:endParaRPr lang="en-US" dirty="0" smtClean="0"/>
          </a:p>
          <a:p>
            <a:pPr>
              <a:buAutoNum type="alphaLcParenBoth"/>
            </a:pPr>
            <a:r>
              <a:rPr lang="en-US" dirty="0" smtClean="0"/>
              <a:t>The </a:t>
            </a:r>
            <a:r>
              <a:rPr lang="en-US" dirty="0"/>
              <a:t>entire expense including the salaries, allowances and pensions of the chairman and members of a SPSC are charged on the consolidated fund of the state. Thus, they are not subject to vote of the state legislature. </a:t>
            </a:r>
            <a:endParaRPr lang="en-US" dirty="0" smtClean="0"/>
          </a:p>
          <a:p>
            <a:pPr>
              <a:buAutoNum type="alphaLcParenBoth"/>
            </a:pPr>
            <a:r>
              <a:rPr lang="en-US" dirty="0" smtClean="0"/>
              <a:t>The </a:t>
            </a:r>
            <a:r>
              <a:rPr lang="en-US" dirty="0"/>
              <a:t>chairman of a SPSC (on ceasing to hold office) is eligible for appointment as the chairman or a member of the UPSC or as the chairman of any other SPSC, but not for any other employment under the Government of India or a state. </a:t>
            </a:r>
            <a:endParaRPr lang="en-US" dirty="0" smtClean="0"/>
          </a:p>
          <a:p>
            <a:pPr>
              <a:buAutoNum type="alphaLcParenBoth"/>
            </a:pPr>
            <a:r>
              <a:rPr lang="en-US" dirty="0" smtClean="0"/>
              <a:t>A </a:t>
            </a:r>
            <a:r>
              <a:rPr lang="en-US" dirty="0"/>
              <a:t>member of a SPSC (on ceasing to hold office) is eligible for appointment as the chairman or a member of the UPSC, or as the chairman of that SPSC or any other SPSC, but not for any other employment under the Government of India or a state. </a:t>
            </a:r>
            <a:endParaRPr lang="en-US" dirty="0" smtClean="0"/>
          </a:p>
          <a:p>
            <a:pPr>
              <a:buAutoNum type="alphaLcParenBoth"/>
            </a:pPr>
            <a:r>
              <a:rPr lang="en-US" dirty="0" smtClean="0"/>
              <a:t>The </a:t>
            </a:r>
            <a:r>
              <a:rPr lang="en-US" dirty="0"/>
              <a:t>chairman or a member of a SPSC is (after having completed his first term) not eligible for reappointment to that office (that is, not eligible for second term).</a:t>
            </a:r>
          </a:p>
        </p:txBody>
      </p:sp>
    </p:spTree>
    <p:extLst>
      <p:ext uri="{BB962C8B-B14F-4D97-AF65-F5344CB8AC3E}">
        <p14:creationId xmlns:p14="http://schemas.microsoft.com/office/powerpoint/2010/main" val="33492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701040"/>
          </a:xfrm>
          <a:solidFill>
            <a:srgbClr val="FFC000"/>
          </a:solidFill>
          <a:ln>
            <a:solidFill>
              <a:schemeClr val="tx1"/>
            </a:solidFill>
          </a:ln>
        </p:spPr>
        <p:txBody>
          <a:bodyPr/>
          <a:lstStyle/>
          <a:p>
            <a:r>
              <a:rPr lang="en-US" dirty="0" smtClean="0">
                <a:solidFill>
                  <a:srgbClr val="FF0000"/>
                </a:solidFill>
              </a:rPr>
              <a:t>FUNCTIONS </a:t>
            </a:r>
            <a:endParaRPr lang="en-US" dirty="0">
              <a:solidFill>
                <a:srgbClr val="FF0000"/>
              </a:solidFill>
            </a:endParaRPr>
          </a:p>
        </p:txBody>
      </p:sp>
      <p:sp>
        <p:nvSpPr>
          <p:cNvPr id="3" name="Content Placeholder 2"/>
          <p:cNvSpPr>
            <a:spLocks noGrp="1"/>
          </p:cNvSpPr>
          <p:nvPr>
            <p:ph idx="1"/>
          </p:nvPr>
        </p:nvSpPr>
        <p:spPr>
          <a:xfrm>
            <a:off x="381000" y="1447800"/>
            <a:ext cx="8229600" cy="5410200"/>
          </a:xfrm>
          <a:solidFill>
            <a:schemeClr val="accent4">
              <a:lumMod val="60000"/>
              <a:lumOff val="40000"/>
            </a:schemeClr>
          </a:solidFill>
          <a:ln>
            <a:solidFill>
              <a:schemeClr val="tx1"/>
            </a:solidFill>
          </a:ln>
        </p:spPr>
        <p:txBody>
          <a:bodyPr>
            <a:normAutofit/>
          </a:bodyPr>
          <a:lstStyle/>
          <a:p>
            <a:r>
              <a:rPr lang="en-US" dirty="0" smtClean="0"/>
              <a:t>      </a:t>
            </a:r>
            <a:r>
              <a:rPr lang="en-US" sz="1800" dirty="0" smtClean="0"/>
              <a:t>A </a:t>
            </a:r>
            <a:r>
              <a:rPr lang="en-US" sz="1800" dirty="0"/>
              <a:t>SPSC performs all those functions in respect of the state services as the UPSC does in relation to the Central services: </a:t>
            </a:r>
            <a:endParaRPr lang="en-US" sz="1800" dirty="0" smtClean="0"/>
          </a:p>
          <a:p>
            <a:pPr>
              <a:buAutoNum type="alphaLcParenBoth"/>
            </a:pPr>
            <a:r>
              <a:rPr lang="en-US" sz="1800" dirty="0" smtClean="0"/>
              <a:t>It </a:t>
            </a:r>
            <a:r>
              <a:rPr lang="en-US" sz="1800" dirty="0"/>
              <a:t>conducts examinations for appointments to the services of the state. </a:t>
            </a:r>
            <a:endParaRPr lang="en-US" sz="1800" dirty="0" smtClean="0"/>
          </a:p>
          <a:p>
            <a:pPr>
              <a:buAutoNum type="alphaLcParenBoth"/>
            </a:pPr>
            <a:r>
              <a:rPr lang="en-US" sz="1800" dirty="0"/>
              <a:t>I</a:t>
            </a:r>
            <a:r>
              <a:rPr lang="en-US" sz="1800" dirty="0" smtClean="0"/>
              <a:t>t </a:t>
            </a:r>
            <a:r>
              <a:rPr lang="en-US" sz="1800" dirty="0"/>
              <a:t>is consulted on the following matters related to personnel management: </a:t>
            </a:r>
            <a:endParaRPr lang="en-US" sz="1800" dirty="0" smtClean="0"/>
          </a:p>
          <a:p>
            <a:pPr marL="0" indent="0"/>
            <a:endParaRPr lang="en-US" sz="1800" dirty="0" smtClean="0"/>
          </a:p>
          <a:p>
            <a:pPr marL="0" indent="0"/>
            <a:r>
              <a:rPr lang="en-US" sz="1800" dirty="0" smtClean="0"/>
              <a:t>(</a:t>
            </a:r>
            <a:r>
              <a:rPr lang="en-US" sz="1800" dirty="0"/>
              <a:t>i) All matters relating to methods of recruitment to civil </a:t>
            </a:r>
            <a:r>
              <a:rPr lang="en-US" sz="1800" dirty="0" err="1"/>
              <a:t>servic</a:t>
            </a:r>
            <a:r>
              <a:rPr lang="en-US" sz="1800" dirty="0"/>
              <a:t> </a:t>
            </a:r>
            <a:r>
              <a:rPr lang="en-US" sz="1800" dirty="0" smtClean="0"/>
              <a:t>e and </a:t>
            </a:r>
            <a:r>
              <a:rPr lang="en-US" sz="1800" dirty="0"/>
              <a:t>for civil posts. </a:t>
            </a:r>
            <a:r>
              <a:rPr lang="en-US" sz="1800" dirty="0" smtClean="0"/>
              <a:t>           </a:t>
            </a:r>
            <a:endParaRPr lang="en-US" sz="1800" dirty="0"/>
          </a:p>
          <a:p>
            <a:pPr marL="0" indent="0"/>
            <a:r>
              <a:rPr lang="en-US" sz="1800" dirty="0" smtClean="0"/>
              <a:t>(ii) The </a:t>
            </a:r>
            <a:r>
              <a:rPr lang="en-US" sz="1800" dirty="0"/>
              <a:t>principles to be followed in making appointments to c services and posts </a:t>
            </a:r>
            <a:r>
              <a:rPr lang="en-US" sz="1800" dirty="0" smtClean="0"/>
              <a:t> &amp; in </a:t>
            </a:r>
            <a:r>
              <a:rPr lang="en-US" sz="1800" dirty="0"/>
              <a:t>making promotions and transfers fro one service to another. </a:t>
            </a:r>
            <a:endParaRPr lang="en-US" sz="1800" dirty="0" smtClean="0"/>
          </a:p>
          <a:p>
            <a:pPr marL="0" indent="0"/>
            <a:r>
              <a:rPr lang="en-US" sz="1800" dirty="0" smtClean="0"/>
              <a:t>(</a:t>
            </a:r>
            <a:r>
              <a:rPr lang="en-US" sz="1800" dirty="0"/>
              <a:t>iii) The suitability of candidates for appointments to civil </a:t>
            </a:r>
            <a:r>
              <a:rPr lang="en-US" sz="1800" dirty="0" smtClean="0"/>
              <a:t>service and </a:t>
            </a:r>
            <a:r>
              <a:rPr lang="en-US" sz="1800" dirty="0"/>
              <a:t>posts; for promotions and transfers from one service another; and appointments by transfer or deputation. T concerned departments make recommendations for </a:t>
            </a:r>
            <a:r>
              <a:rPr lang="en-US" sz="1800" dirty="0" smtClean="0"/>
              <a:t>promotion and </a:t>
            </a:r>
            <a:r>
              <a:rPr lang="en-US" sz="1800" dirty="0"/>
              <a:t>request the SPSC to ratify them</a:t>
            </a:r>
            <a:r>
              <a:rPr lang="en-US" dirty="0"/>
              <a:t>. </a:t>
            </a:r>
            <a:endParaRPr lang="en-US" dirty="0" smtClean="0"/>
          </a:p>
        </p:txBody>
      </p:sp>
    </p:spTree>
    <p:extLst>
      <p:ext uri="{BB962C8B-B14F-4D97-AF65-F5344CB8AC3E}">
        <p14:creationId xmlns:p14="http://schemas.microsoft.com/office/powerpoint/2010/main" val="329480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777240"/>
          </a:xfrm>
          <a:solidFill>
            <a:srgbClr val="FFC000"/>
          </a:solidFill>
          <a:ln>
            <a:solidFill>
              <a:schemeClr val="tx1"/>
            </a:solidFill>
          </a:ln>
        </p:spPr>
        <p:txBody>
          <a:bodyPr/>
          <a:lstStyle/>
          <a:p>
            <a:r>
              <a:rPr lang="en-US" dirty="0" smtClean="0">
                <a:solidFill>
                  <a:srgbClr val="FF0000"/>
                </a:solidFill>
              </a:rPr>
              <a:t>functions</a:t>
            </a:r>
            <a:endParaRPr lang="en-US" dirty="0">
              <a:solidFill>
                <a:srgbClr val="FF0000"/>
              </a:solidFill>
            </a:endParaRPr>
          </a:p>
        </p:txBody>
      </p:sp>
      <p:sp>
        <p:nvSpPr>
          <p:cNvPr id="3" name="Content Placeholder 2"/>
          <p:cNvSpPr>
            <a:spLocks noGrp="1"/>
          </p:cNvSpPr>
          <p:nvPr>
            <p:ph idx="1"/>
          </p:nvPr>
        </p:nvSpPr>
        <p:spPr>
          <a:xfrm>
            <a:off x="533400" y="1219200"/>
            <a:ext cx="8077200" cy="5334000"/>
          </a:xfrm>
          <a:solidFill>
            <a:schemeClr val="accent4">
              <a:lumMod val="60000"/>
              <a:lumOff val="40000"/>
            </a:schemeClr>
          </a:solidFill>
          <a:ln>
            <a:solidFill>
              <a:schemeClr val="tx1"/>
            </a:solidFill>
          </a:ln>
        </p:spPr>
        <p:txBody>
          <a:bodyPr/>
          <a:lstStyle/>
          <a:p>
            <a:endParaRPr lang="en-US" dirty="0" smtClean="0"/>
          </a:p>
          <a:p>
            <a:r>
              <a:rPr lang="en-US" sz="1800" dirty="0" smtClean="0"/>
              <a:t>(</a:t>
            </a:r>
            <a:r>
              <a:rPr lang="en-US" sz="1800" dirty="0"/>
              <a:t>iv) All disciplinary matters affecting a person serving under t government of the state in a civil capacity including memorials petitions relating to such matters. These include: – Censure (severe disapproval) – Withholding of increments – Withholding of promotions – Recovery of pecuniary loss – Reduction to lower service or rank (demotion) – Compulsory retirement – Removal from service – Dismissal from </a:t>
            </a:r>
            <a:r>
              <a:rPr lang="en-US" sz="1800" dirty="0" smtClean="0"/>
              <a:t>service</a:t>
            </a:r>
            <a:endParaRPr lang="en-US" sz="1800" dirty="0"/>
          </a:p>
          <a:p>
            <a:r>
              <a:rPr lang="en-US" sz="1800" dirty="0" smtClean="0"/>
              <a:t>(</a:t>
            </a:r>
            <a:r>
              <a:rPr lang="en-US" sz="1800" dirty="0"/>
              <a:t>v) Any claim for reimbursement of legal expenses incurred by civil servant in defending legal proceedings instituted again him in respect of acts done in the execution of his official </a:t>
            </a:r>
            <a:r>
              <a:rPr lang="en-US" sz="1800" dirty="0" smtClean="0"/>
              <a:t>duties</a:t>
            </a:r>
          </a:p>
          <a:p>
            <a:r>
              <a:rPr lang="en-US" sz="1800" dirty="0" smtClean="0"/>
              <a:t>(</a:t>
            </a:r>
            <a:r>
              <a:rPr lang="en-US" sz="1800" dirty="0"/>
              <a:t>vi) Any claim for the award of a pension in respect of </a:t>
            </a:r>
            <a:r>
              <a:rPr lang="en-US" sz="1800" dirty="0" err="1"/>
              <a:t>injuri</a:t>
            </a:r>
            <a:r>
              <a:rPr lang="en-US" sz="1800" dirty="0"/>
              <a:t> sustained by a person while serving under the government the state and any question as to the amount of any such </a:t>
            </a:r>
            <a:r>
              <a:rPr lang="en-US" sz="1800" dirty="0" err="1"/>
              <a:t>awar</a:t>
            </a:r>
            <a:r>
              <a:rPr lang="en-US" sz="1800" dirty="0"/>
              <a:t> </a:t>
            </a:r>
            <a:endParaRPr lang="en-US" sz="1800" dirty="0" smtClean="0"/>
          </a:p>
          <a:p>
            <a:r>
              <a:rPr lang="en-US" sz="1800" dirty="0" smtClean="0"/>
              <a:t>(</a:t>
            </a:r>
            <a:r>
              <a:rPr lang="en-US" sz="1800" dirty="0"/>
              <a:t>vii) Any other matter related to the personnel management. </a:t>
            </a:r>
          </a:p>
        </p:txBody>
      </p:sp>
    </p:spTree>
    <p:extLst>
      <p:ext uri="{BB962C8B-B14F-4D97-AF65-F5344CB8AC3E}">
        <p14:creationId xmlns:p14="http://schemas.microsoft.com/office/powerpoint/2010/main" val="170694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929640"/>
          </a:xfrm>
          <a:solidFill>
            <a:srgbClr val="FFC000"/>
          </a:solidFill>
          <a:ln>
            <a:solidFill>
              <a:schemeClr val="tx1"/>
            </a:solidFill>
          </a:ln>
        </p:spPr>
        <p:txBody>
          <a:bodyPr/>
          <a:lstStyle/>
          <a:p>
            <a:r>
              <a:rPr lang="en-US" dirty="0" smtClean="0">
                <a:solidFill>
                  <a:srgbClr val="FF0000"/>
                </a:solidFill>
              </a:rPr>
              <a:t>limitations</a:t>
            </a:r>
            <a:endParaRPr lang="en-US" dirty="0">
              <a:solidFill>
                <a:srgbClr val="FF0000"/>
              </a:solidFill>
            </a:endParaRPr>
          </a:p>
        </p:txBody>
      </p:sp>
      <p:sp>
        <p:nvSpPr>
          <p:cNvPr id="3" name="Content Placeholder 2"/>
          <p:cNvSpPr>
            <a:spLocks noGrp="1"/>
          </p:cNvSpPr>
          <p:nvPr>
            <p:ph idx="1"/>
          </p:nvPr>
        </p:nvSpPr>
        <p:spPr>
          <a:xfrm>
            <a:off x="457200" y="1600200"/>
            <a:ext cx="8153400" cy="4648200"/>
          </a:xfrm>
          <a:solidFill>
            <a:schemeClr val="accent4">
              <a:lumMod val="60000"/>
              <a:lumOff val="40000"/>
            </a:schemeClr>
          </a:solidFill>
          <a:ln>
            <a:solidFill>
              <a:schemeClr val="tx1"/>
            </a:solidFill>
          </a:ln>
        </p:spPr>
        <p:txBody>
          <a:bodyPr/>
          <a:lstStyle/>
          <a:p>
            <a:r>
              <a:rPr lang="en-US" dirty="0" smtClean="0"/>
              <a:t>      </a:t>
            </a:r>
            <a:r>
              <a:rPr lang="en-US" sz="1800" dirty="0" smtClean="0"/>
              <a:t>The </a:t>
            </a:r>
            <a:r>
              <a:rPr lang="en-US" sz="1800" dirty="0"/>
              <a:t>following matters are kept outside the functional jurisdiction of the SPSC. In </a:t>
            </a:r>
            <a:r>
              <a:rPr lang="en-US" sz="1800" dirty="0" smtClean="0"/>
              <a:t>other words</a:t>
            </a:r>
            <a:r>
              <a:rPr lang="en-US" sz="1800" dirty="0"/>
              <a:t>, the SPSC is not consulted on the following matters: </a:t>
            </a:r>
            <a:endParaRPr lang="en-US" sz="1800" dirty="0" smtClean="0"/>
          </a:p>
          <a:p>
            <a:pPr>
              <a:buAutoNum type="alphaLcParenBoth"/>
            </a:pPr>
            <a:r>
              <a:rPr lang="en-US" sz="1800" dirty="0" smtClean="0"/>
              <a:t>While </a:t>
            </a:r>
            <a:r>
              <a:rPr lang="en-US" sz="1800" dirty="0"/>
              <a:t>making reservations of appointments or posts in </a:t>
            </a:r>
            <a:r>
              <a:rPr lang="en-US" sz="1800" dirty="0" err="1"/>
              <a:t>favour</a:t>
            </a:r>
            <a:r>
              <a:rPr lang="en-US" sz="1800" dirty="0"/>
              <a:t> of any backward class of citizens. </a:t>
            </a:r>
            <a:endParaRPr lang="en-US" sz="1800" dirty="0" smtClean="0"/>
          </a:p>
          <a:p>
            <a:pPr>
              <a:buAutoNum type="alphaLcParenBoth"/>
            </a:pPr>
            <a:r>
              <a:rPr lang="en-US" sz="1800" dirty="0" smtClean="0"/>
              <a:t>(</a:t>
            </a:r>
            <a:r>
              <a:rPr lang="en-US" sz="1800" dirty="0"/>
              <a:t>b) While taking into consideration the claims of scheduled castes and scheduled tribes in making appointments to services and posts. </a:t>
            </a:r>
            <a:endParaRPr lang="en-US" sz="1800" dirty="0" smtClean="0"/>
          </a:p>
          <a:p>
            <a:pPr marL="0" indent="0"/>
            <a:endParaRPr lang="en-US" sz="1800" dirty="0"/>
          </a:p>
          <a:p>
            <a:pPr marL="0" indent="0"/>
            <a:r>
              <a:rPr lang="en-US" sz="1800" dirty="0" smtClean="0"/>
              <a:t>The </a:t>
            </a:r>
            <a:r>
              <a:rPr lang="en-US" sz="1800" dirty="0"/>
              <a:t>governor can exclude posts, services and matters from the purview of the SPSC. The Constitution states that the governor, in respect to the state services and posts may make regulations specifying the matters in which, it shall not be necessary for SPSC to be consulted. But all such regulations made by the governor shall be laid before each House of the state legislature for at least 14 days. The state legislature can amend or repeal them.</a:t>
            </a:r>
          </a:p>
        </p:txBody>
      </p:sp>
    </p:spTree>
    <p:extLst>
      <p:ext uri="{BB962C8B-B14F-4D97-AF65-F5344CB8AC3E}">
        <p14:creationId xmlns:p14="http://schemas.microsoft.com/office/powerpoint/2010/main" val="24581421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46</TotalTime>
  <Words>1178</Words>
  <Application>Microsoft Office PowerPoint</Application>
  <PresentationFormat>On-screen Show (4:3)</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Administration &amp; public policy in India</vt:lpstr>
      <vt:lpstr>Parallel to the Union Public Service Commission (UPSC) at the Centre, there is a State Public Service Commission (SPSC) in a state. The same set of Articles (i.e., 315 to 323 in Part XIV) of the Constitution also deal with the composition, appointment and removal of members, power and functions and independence of a SPSC.</vt:lpstr>
      <vt:lpstr>COMPOSITION</vt:lpstr>
      <vt:lpstr>REMOVAL</vt:lpstr>
      <vt:lpstr>INDEPENDENCE</vt:lpstr>
      <vt:lpstr>FUNCTIONS </vt:lpstr>
      <vt:lpstr>functions</vt:lpstr>
      <vt:lpstr>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Administration &amp; public policy in India</dc:title>
  <dc:creator>PRASUN BANERJEE</dc:creator>
  <cp:lastModifiedBy>PRASUN BANERJEE</cp:lastModifiedBy>
  <cp:revision>5</cp:revision>
  <dcterms:created xsi:type="dcterms:W3CDTF">2021-07-05T15:12:28Z</dcterms:created>
  <dcterms:modified xsi:type="dcterms:W3CDTF">2021-07-05T15:58:40Z</dcterms:modified>
</cp:coreProperties>
</file>