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3DB6C5-E883-47D2-AB94-2B8CB0FBE5E1}" type="datetimeFigureOut">
              <a:rPr lang="en-US" smtClean="0"/>
              <a:t>7/5/2021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FFD20E-BBA9-46EB-9EA8-31B2358CAF8A}" type="slidenum">
              <a:rPr lang="en-US" smtClean="0"/>
              <a:t>‹#›</a:t>
            </a:fld>
            <a:endParaRPr lang="en-US"/>
          </a:p>
        </p:txBody>
      </p:sp>
    </p:spTree>
    <p:extLst>
      <p:ext uri="{BB962C8B-B14F-4D97-AF65-F5344CB8AC3E}">
        <p14:creationId xmlns:p14="http://schemas.microsoft.com/office/powerpoint/2010/main" val="371140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t>
            </a:r>
            <a:endParaRPr lang="en-US" dirty="0"/>
          </a:p>
        </p:txBody>
      </p:sp>
      <p:sp>
        <p:nvSpPr>
          <p:cNvPr id="4" name="Slide Number Placeholder 3"/>
          <p:cNvSpPr>
            <a:spLocks noGrp="1"/>
          </p:cNvSpPr>
          <p:nvPr>
            <p:ph type="sldNum" sz="quarter" idx="10"/>
          </p:nvPr>
        </p:nvSpPr>
        <p:spPr/>
        <p:txBody>
          <a:bodyPr/>
          <a:lstStyle/>
          <a:p>
            <a:fld id="{D7FFD20E-BBA9-46EB-9EA8-31B2358CAF8A}" type="slidenum">
              <a:rPr lang="en-US" smtClean="0"/>
              <a:t>6</a:t>
            </a:fld>
            <a:endParaRPr lang="en-US"/>
          </a:p>
        </p:txBody>
      </p:sp>
    </p:spTree>
    <p:extLst>
      <p:ext uri="{BB962C8B-B14F-4D97-AF65-F5344CB8AC3E}">
        <p14:creationId xmlns:p14="http://schemas.microsoft.com/office/powerpoint/2010/main" val="1272819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Cont</a:t>
            </a:r>
            <a:r>
              <a:rPr lang="en-US" dirty="0" smtClean="0"/>
              <a:t>…</a:t>
            </a:r>
            <a:endParaRPr lang="en-US" dirty="0"/>
          </a:p>
        </p:txBody>
      </p:sp>
      <p:sp>
        <p:nvSpPr>
          <p:cNvPr id="4" name="Slide Number Placeholder 3"/>
          <p:cNvSpPr>
            <a:spLocks noGrp="1"/>
          </p:cNvSpPr>
          <p:nvPr>
            <p:ph type="sldNum" sz="quarter" idx="10"/>
          </p:nvPr>
        </p:nvSpPr>
        <p:spPr/>
        <p:txBody>
          <a:bodyPr/>
          <a:lstStyle/>
          <a:p>
            <a:fld id="{D7FFD20E-BBA9-46EB-9EA8-31B2358CAF8A}" type="slidenum">
              <a:rPr lang="en-US" smtClean="0"/>
              <a:t>7</a:t>
            </a:fld>
            <a:endParaRPr lang="en-US"/>
          </a:p>
        </p:txBody>
      </p:sp>
    </p:spTree>
    <p:extLst>
      <p:ext uri="{BB962C8B-B14F-4D97-AF65-F5344CB8AC3E}">
        <p14:creationId xmlns:p14="http://schemas.microsoft.com/office/powerpoint/2010/main" val="3209678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4B5C7FB3-A23F-4F52-A6CB-354954D6EBA6}" type="datetimeFigureOut">
              <a:rPr lang="en-US" smtClean="0"/>
              <a:t>7/5/2021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A4A74DE-289E-4371-865E-0714AB0A4A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4B5C7FB3-A23F-4F52-A6CB-354954D6EBA6}" type="datetimeFigureOut">
              <a:rPr lang="en-US" smtClean="0"/>
              <a:t>7/5/2021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A4A74DE-289E-4371-865E-0714AB0A4A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4B5C7FB3-A23F-4F52-A6CB-354954D6EBA6}" type="datetimeFigureOut">
              <a:rPr lang="en-US" smtClean="0"/>
              <a:t>7/5/2021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0A4A74DE-289E-4371-865E-0714AB0A4A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4B5C7FB3-A23F-4F52-A6CB-354954D6EBA6}" type="datetimeFigureOut">
              <a:rPr lang="en-US" smtClean="0"/>
              <a:t>7/5/2021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4A74DE-289E-4371-865E-0714AB0A4A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4B5C7FB3-A23F-4F52-A6CB-354954D6EBA6}" type="datetimeFigureOut">
              <a:rPr lang="en-US" smtClean="0"/>
              <a:t>7/5/2021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A4A74DE-289E-4371-865E-0714AB0A4A5E}"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4B5C7FB3-A23F-4F52-A6CB-354954D6EBA6}" type="datetimeFigureOut">
              <a:rPr lang="en-US" smtClean="0"/>
              <a:t>7/5/2021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A4A74DE-289E-4371-865E-0714AB0A4A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447800"/>
            <a:ext cx="5029200" cy="1447800"/>
          </a:xfrm>
          <a:solidFill>
            <a:schemeClr val="bg1">
              <a:lumMod val="65000"/>
            </a:schemeClr>
          </a:solidFill>
          <a:ln>
            <a:solidFill>
              <a:schemeClr val="tx1"/>
            </a:solidFill>
          </a:ln>
        </p:spPr>
        <p:txBody>
          <a:bodyPr/>
          <a:lstStyle/>
          <a:p>
            <a:r>
              <a:rPr lang="en-US" sz="2800" dirty="0" smtClean="0">
                <a:solidFill>
                  <a:srgbClr val="0070C0"/>
                </a:solidFill>
              </a:rPr>
              <a:t>Administration &amp; public</a:t>
            </a:r>
            <a:br>
              <a:rPr lang="en-US" sz="2800" dirty="0" smtClean="0">
                <a:solidFill>
                  <a:srgbClr val="0070C0"/>
                </a:solidFill>
              </a:rPr>
            </a:br>
            <a:r>
              <a:rPr lang="en-US" sz="2800" dirty="0" smtClean="0">
                <a:solidFill>
                  <a:srgbClr val="0070C0"/>
                </a:solidFill>
              </a:rPr>
              <a:t>policy in </a:t>
            </a:r>
            <a:r>
              <a:rPr lang="en-US" sz="2800" dirty="0" err="1" smtClean="0">
                <a:solidFill>
                  <a:srgbClr val="0070C0"/>
                </a:solidFill>
              </a:rPr>
              <a:t>india</a:t>
            </a:r>
            <a:endParaRPr lang="en-US" sz="2800" dirty="0">
              <a:solidFill>
                <a:srgbClr val="0070C0"/>
              </a:solidFill>
            </a:endParaRPr>
          </a:p>
        </p:txBody>
      </p:sp>
      <p:sp>
        <p:nvSpPr>
          <p:cNvPr id="3" name="Subtitle 2"/>
          <p:cNvSpPr>
            <a:spLocks noGrp="1"/>
          </p:cNvSpPr>
          <p:nvPr>
            <p:ph type="subTitle" idx="1"/>
          </p:nvPr>
        </p:nvSpPr>
        <p:spPr>
          <a:xfrm>
            <a:off x="3429000" y="3539864"/>
            <a:ext cx="5040220" cy="1101248"/>
          </a:xfrm>
          <a:solidFill>
            <a:schemeClr val="accent6"/>
          </a:solidFill>
          <a:ln>
            <a:solidFill>
              <a:schemeClr val="tx1"/>
            </a:solidFill>
          </a:ln>
        </p:spPr>
        <p:txBody>
          <a:bodyPr/>
          <a:lstStyle/>
          <a:p>
            <a:endParaRPr lang="en-US" dirty="0" smtClean="0"/>
          </a:p>
          <a:p>
            <a:r>
              <a:rPr lang="en-US" b="1" dirty="0" smtClean="0">
                <a:solidFill>
                  <a:srgbClr val="FF0000"/>
                </a:solidFill>
              </a:rPr>
              <a:t>UNION PUBLIC SERVICE COMMISSION</a:t>
            </a:r>
            <a:endParaRPr lang="en-US" b="1" dirty="0">
              <a:solidFill>
                <a:srgbClr val="FF0000"/>
              </a:solidFill>
            </a:endParaRPr>
          </a:p>
        </p:txBody>
      </p:sp>
    </p:spTree>
    <p:extLst>
      <p:ext uri="{BB962C8B-B14F-4D97-AF65-F5344CB8AC3E}">
        <p14:creationId xmlns:p14="http://schemas.microsoft.com/office/powerpoint/2010/main" val="129792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a:solidFill>
            <a:schemeClr val="accent4">
              <a:lumMod val="75000"/>
            </a:schemeClr>
          </a:solidFill>
          <a:ln>
            <a:solidFill>
              <a:schemeClr val="tx1"/>
            </a:solidFill>
          </a:ln>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idx="1"/>
          </p:nvPr>
        </p:nvSpPr>
        <p:spPr>
          <a:solidFill>
            <a:schemeClr val="accent5">
              <a:lumMod val="40000"/>
              <a:lumOff val="60000"/>
            </a:schemeClr>
          </a:solidFill>
          <a:ln>
            <a:solidFill>
              <a:schemeClr val="tx1"/>
            </a:solidFill>
          </a:ln>
        </p:spPr>
        <p:txBody>
          <a:bodyPr>
            <a:normAutofit/>
          </a:bodyPr>
          <a:lstStyle/>
          <a:p>
            <a:pPr>
              <a:buFont typeface="Wingdings" pitchFamily="2" charset="2"/>
              <a:buChar char="v"/>
            </a:pPr>
            <a:r>
              <a:rPr lang="en-US" sz="2400" dirty="0" smtClean="0"/>
              <a:t>The </a:t>
            </a:r>
            <a:r>
              <a:rPr lang="en-US" sz="2400" dirty="0"/>
              <a:t>Union Public Service Commission (UPSC) is the central recruiting agency in India. </a:t>
            </a:r>
            <a:endParaRPr lang="en-US" sz="2400" dirty="0" smtClean="0"/>
          </a:p>
          <a:p>
            <a:pPr>
              <a:buFont typeface="Wingdings" pitchFamily="2" charset="2"/>
              <a:buChar char="v"/>
            </a:pPr>
            <a:endParaRPr lang="en-US" sz="2400" dirty="0" smtClean="0"/>
          </a:p>
          <a:p>
            <a:pPr>
              <a:buFont typeface="Wingdings" pitchFamily="2" charset="2"/>
              <a:buChar char="v"/>
            </a:pPr>
            <a:r>
              <a:rPr lang="en-US" sz="2400" dirty="0" smtClean="0"/>
              <a:t>It </a:t>
            </a:r>
            <a:r>
              <a:rPr lang="en-US" sz="2400" dirty="0"/>
              <a:t>is an independent constitutional body in the sense that it has been directly created by the Constitution. </a:t>
            </a:r>
            <a:endParaRPr lang="en-US" sz="2400" dirty="0" smtClean="0"/>
          </a:p>
          <a:p>
            <a:pPr>
              <a:buFont typeface="Wingdings" pitchFamily="2" charset="2"/>
              <a:buChar char="v"/>
            </a:pPr>
            <a:endParaRPr lang="en-US" sz="2400" dirty="0" smtClean="0"/>
          </a:p>
          <a:p>
            <a:pPr>
              <a:buFont typeface="Wingdings" pitchFamily="2" charset="2"/>
              <a:buChar char="v"/>
            </a:pPr>
            <a:r>
              <a:rPr lang="en-US" sz="2400" dirty="0" smtClean="0"/>
              <a:t>Articles </a:t>
            </a:r>
            <a:r>
              <a:rPr lang="en-US" sz="2400" dirty="0"/>
              <a:t>315 to 323 in Part XIV of the Constitution contain elaborate provisions regarding the composition, appointment and removal of members along with the independence, powers and functions of the UPSC.</a:t>
            </a:r>
            <a:endParaRPr lang="en-US" sz="2400" dirty="0"/>
          </a:p>
        </p:txBody>
      </p:sp>
    </p:spTree>
    <p:extLst>
      <p:ext uri="{BB962C8B-B14F-4D97-AF65-F5344CB8AC3E}">
        <p14:creationId xmlns:p14="http://schemas.microsoft.com/office/powerpoint/2010/main" val="3458615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a:solidFill>
            <a:schemeClr val="accent4">
              <a:lumMod val="75000"/>
            </a:schemeClr>
          </a:solidFill>
          <a:ln>
            <a:solidFill>
              <a:schemeClr val="tx1"/>
            </a:solidFill>
          </a:ln>
        </p:spPr>
        <p:txBody>
          <a:bodyPr/>
          <a:lstStyle/>
          <a:p>
            <a:r>
              <a:rPr lang="en-US" dirty="0" smtClean="0">
                <a:solidFill>
                  <a:srgbClr val="FF0000"/>
                </a:solidFill>
              </a:rPr>
              <a:t>composition</a:t>
            </a:r>
            <a:endParaRPr lang="en-US" dirty="0">
              <a:solidFill>
                <a:srgbClr val="FF0000"/>
              </a:solidFill>
            </a:endParaRPr>
          </a:p>
        </p:txBody>
      </p:sp>
      <p:sp>
        <p:nvSpPr>
          <p:cNvPr id="3" name="Content Placeholder 2"/>
          <p:cNvSpPr>
            <a:spLocks noGrp="1"/>
          </p:cNvSpPr>
          <p:nvPr>
            <p:ph idx="1"/>
          </p:nvPr>
        </p:nvSpPr>
        <p:spPr>
          <a:xfrm>
            <a:off x="457200" y="1219200"/>
            <a:ext cx="7239000" cy="5236536"/>
          </a:xfrm>
          <a:solidFill>
            <a:schemeClr val="accent5">
              <a:lumMod val="40000"/>
              <a:lumOff val="60000"/>
            </a:schemeClr>
          </a:solidFill>
          <a:ln>
            <a:solidFill>
              <a:schemeClr val="tx1"/>
            </a:solidFill>
          </a:ln>
        </p:spPr>
        <p:txBody>
          <a:bodyPr>
            <a:normAutofit fontScale="62500" lnSpcReduction="20000"/>
          </a:bodyPr>
          <a:lstStyle/>
          <a:p>
            <a:r>
              <a:rPr lang="en-US" dirty="0"/>
              <a:t>The UPSC consists of a chairman and other members appointed by the president of India. The Constitution, without specifying the strength of the Commission has left the matter to the discretion of the president, who determines its composition. Usually, the Commission consists of nine to eleven members including the chairman. Further, no qualifications are prescribed for the Commission’s membership except that one-half of the members of the Commission should be such persons who have held office for at least ten years either under the Government of India or under the government of a state. The Constitution also </a:t>
            </a:r>
            <a:r>
              <a:rPr lang="en-US" dirty="0" smtClean="0"/>
              <a:t>authorizes </a:t>
            </a:r>
            <a:r>
              <a:rPr lang="en-US" dirty="0"/>
              <a:t>the president to determine the conditions of service of the chairman and other members of the Commission. </a:t>
            </a:r>
            <a:endParaRPr lang="en-US" dirty="0" smtClean="0"/>
          </a:p>
          <a:p>
            <a:r>
              <a:rPr lang="en-US" dirty="0" smtClean="0"/>
              <a:t>The </a:t>
            </a:r>
            <a:r>
              <a:rPr lang="en-US" dirty="0"/>
              <a:t>chairman and members of the Commission hold office for a term of six years or until they attain the age of 65 years, whichever is earlier. However, they can relinquish their offices at any time by addressing their resignation to the president. They can also be removed before the expiry of their term by the president in the manner as provided in the Constitution. </a:t>
            </a:r>
            <a:endParaRPr lang="en-US" dirty="0" smtClean="0"/>
          </a:p>
          <a:p>
            <a:r>
              <a:rPr lang="en-US" dirty="0" smtClean="0">
                <a:solidFill>
                  <a:srgbClr val="FF0000"/>
                </a:solidFill>
              </a:rPr>
              <a:t>The </a:t>
            </a:r>
            <a:r>
              <a:rPr lang="en-US" dirty="0">
                <a:solidFill>
                  <a:srgbClr val="FF0000"/>
                </a:solidFill>
              </a:rPr>
              <a:t>President can appoint one of the members of the UPSC as an acting chairman in the following two circumstances1 : </a:t>
            </a:r>
            <a:endParaRPr lang="en-US" dirty="0" smtClean="0">
              <a:solidFill>
                <a:srgbClr val="FF0000"/>
              </a:solidFill>
            </a:endParaRPr>
          </a:p>
          <a:p>
            <a:r>
              <a:rPr lang="en-US" dirty="0" smtClean="0"/>
              <a:t>(</a:t>
            </a:r>
            <a:r>
              <a:rPr lang="en-US" dirty="0"/>
              <a:t>a) When the office of the chairman falls vacant; or (b) When the chairman is unable to perform his functions due to absence or some other reason. The acting chairman functions till a person appointed as chairman enters on the duties of the office or till the chairman is able to resume his duties</a:t>
            </a:r>
          </a:p>
        </p:txBody>
      </p:sp>
    </p:spTree>
    <p:extLst>
      <p:ext uri="{BB962C8B-B14F-4D97-AF65-F5344CB8AC3E}">
        <p14:creationId xmlns:p14="http://schemas.microsoft.com/office/powerpoint/2010/main" val="128524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a:solidFill>
            <a:schemeClr val="accent4">
              <a:lumMod val="75000"/>
            </a:schemeClr>
          </a:solidFill>
          <a:ln>
            <a:solidFill>
              <a:schemeClr val="tx1"/>
            </a:solidFill>
          </a:ln>
        </p:spPr>
        <p:txBody>
          <a:bodyPr/>
          <a:lstStyle/>
          <a:p>
            <a:r>
              <a:rPr lang="en-US" dirty="0" smtClean="0">
                <a:solidFill>
                  <a:srgbClr val="FF0000"/>
                </a:solidFill>
              </a:rPr>
              <a:t>removal</a:t>
            </a:r>
            <a:endParaRPr lang="en-US" dirty="0">
              <a:solidFill>
                <a:srgbClr val="FF0000"/>
              </a:solidFill>
            </a:endParaRPr>
          </a:p>
        </p:txBody>
      </p:sp>
      <p:sp>
        <p:nvSpPr>
          <p:cNvPr id="3" name="Content Placeholder 2"/>
          <p:cNvSpPr>
            <a:spLocks noGrp="1"/>
          </p:cNvSpPr>
          <p:nvPr>
            <p:ph idx="1"/>
          </p:nvPr>
        </p:nvSpPr>
        <p:spPr>
          <a:xfrm>
            <a:off x="457200" y="1447800"/>
            <a:ext cx="7239000" cy="5007936"/>
          </a:xfrm>
          <a:solidFill>
            <a:schemeClr val="accent5">
              <a:lumMod val="40000"/>
              <a:lumOff val="60000"/>
            </a:schemeClr>
          </a:solidFill>
          <a:ln>
            <a:solidFill>
              <a:schemeClr val="tx1"/>
            </a:solidFill>
          </a:ln>
        </p:spPr>
        <p:txBody>
          <a:bodyPr>
            <a:normAutofit/>
          </a:bodyPr>
          <a:lstStyle/>
          <a:p>
            <a:r>
              <a:rPr lang="en-US" sz="2400" dirty="0"/>
              <a:t>The President can remove the chairman or any other member of UPSC from the office under the following circumstances: </a:t>
            </a:r>
            <a:endParaRPr lang="en-US" sz="2400" dirty="0" smtClean="0"/>
          </a:p>
          <a:p>
            <a:r>
              <a:rPr lang="en-US" sz="2400" dirty="0" smtClean="0"/>
              <a:t>(</a:t>
            </a:r>
            <a:r>
              <a:rPr lang="en-US" sz="2400" dirty="0"/>
              <a:t>a) If he is adjudged an insolvent (that is, has gone bankrupt); </a:t>
            </a:r>
            <a:endParaRPr lang="en-US" sz="2400" dirty="0" smtClean="0"/>
          </a:p>
          <a:p>
            <a:r>
              <a:rPr lang="en-US" sz="2400" dirty="0" smtClean="0"/>
              <a:t>(</a:t>
            </a:r>
            <a:r>
              <a:rPr lang="en-US" sz="2400" dirty="0"/>
              <a:t>b) If he engages, during his term of office, in any paid employment outside the duties of his office; or </a:t>
            </a:r>
            <a:endParaRPr lang="en-US" sz="2400" dirty="0" smtClean="0"/>
          </a:p>
          <a:p>
            <a:r>
              <a:rPr lang="en-US" sz="2400" dirty="0" smtClean="0"/>
              <a:t>(</a:t>
            </a:r>
            <a:r>
              <a:rPr lang="en-US" sz="2400" dirty="0"/>
              <a:t>c) If he is, in the opinion of the president, unfit to continue in office by reason of infirmity of mind or body. </a:t>
            </a:r>
          </a:p>
        </p:txBody>
      </p:sp>
    </p:spTree>
    <p:extLst>
      <p:ext uri="{BB962C8B-B14F-4D97-AF65-F5344CB8AC3E}">
        <p14:creationId xmlns:p14="http://schemas.microsoft.com/office/powerpoint/2010/main" val="212499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a:solidFill>
            <a:schemeClr val="accent4">
              <a:lumMod val="75000"/>
            </a:schemeClr>
          </a:solidFill>
          <a:ln>
            <a:solidFill>
              <a:schemeClr val="tx1"/>
            </a:solidFill>
          </a:ln>
        </p:spPr>
        <p:txBody>
          <a:bodyPr/>
          <a:lstStyle/>
          <a:p>
            <a:r>
              <a:rPr lang="en-US" dirty="0" smtClean="0">
                <a:solidFill>
                  <a:srgbClr val="FF0000"/>
                </a:solidFill>
              </a:rPr>
              <a:t>independence</a:t>
            </a:r>
            <a:endParaRPr lang="en-US" dirty="0">
              <a:solidFill>
                <a:srgbClr val="FF0000"/>
              </a:solidFill>
            </a:endParaRPr>
          </a:p>
        </p:txBody>
      </p:sp>
      <p:sp>
        <p:nvSpPr>
          <p:cNvPr id="3" name="Content Placeholder 2"/>
          <p:cNvSpPr>
            <a:spLocks noGrp="1"/>
          </p:cNvSpPr>
          <p:nvPr>
            <p:ph idx="1"/>
          </p:nvPr>
        </p:nvSpPr>
        <p:spPr>
          <a:xfrm>
            <a:off x="457200" y="1295400"/>
            <a:ext cx="7239000" cy="5334000"/>
          </a:xfrm>
          <a:solidFill>
            <a:schemeClr val="accent5">
              <a:lumMod val="40000"/>
              <a:lumOff val="60000"/>
            </a:schemeClr>
          </a:solidFill>
          <a:ln>
            <a:solidFill>
              <a:schemeClr val="tx1"/>
            </a:solidFill>
          </a:ln>
        </p:spPr>
        <p:txBody>
          <a:bodyPr>
            <a:normAutofit fontScale="62500" lnSpcReduction="20000"/>
          </a:bodyPr>
          <a:lstStyle/>
          <a:p>
            <a:r>
              <a:rPr lang="en-US" dirty="0"/>
              <a:t>The Constitution has made the following provisions to safeguard and ensure the independent and impartial functioning of the UPSC: </a:t>
            </a:r>
            <a:endParaRPr lang="en-US" dirty="0" smtClean="0"/>
          </a:p>
          <a:p>
            <a:endParaRPr lang="en-US" dirty="0" smtClean="0"/>
          </a:p>
          <a:p>
            <a:r>
              <a:rPr lang="en-US" dirty="0" smtClean="0"/>
              <a:t>(</a:t>
            </a:r>
            <a:r>
              <a:rPr lang="en-US" dirty="0"/>
              <a:t>a) The chairman or a member of the UPSC can be removed from office by the president only in the manner and on the grounds mentioned in the Constitution. Therefore, they enjoy security of tenure. </a:t>
            </a:r>
            <a:endParaRPr lang="en-US" dirty="0" smtClean="0"/>
          </a:p>
          <a:p>
            <a:r>
              <a:rPr lang="en-US" dirty="0" smtClean="0"/>
              <a:t>(</a:t>
            </a:r>
            <a:r>
              <a:rPr lang="en-US" dirty="0"/>
              <a:t>b) The conditions of service of the chairman or a member, though determined by the president, cannot be varied to his disadvantage after his appointment. </a:t>
            </a:r>
            <a:endParaRPr lang="en-US" dirty="0" smtClean="0"/>
          </a:p>
          <a:p>
            <a:r>
              <a:rPr lang="en-US" dirty="0" smtClean="0"/>
              <a:t>(</a:t>
            </a:r>
            <a:r>
              <a:rPr lang="en-US" dirty="0"/>
              <a:t>c) The entire expenses including the salaries, allowances and pensions of the chairman and members of the UPSC are charged on the Consolidated Fund of India. Thus, they are not subject to vote of Parliament. </a:t>
            </a:r>
            <a:endParaRPr lang="en-US" dirty="0" smtClean="0"/>
          </a:p>
          <a:p>
            <a:r>
              <a:rPr lang="en-US" dirty="0" smtClean="0"/>
              <a:t>(</a:t>
            </a:r>
            <a:r>
              <a:rPr lang="en-US" dirty="0"/>
              <a:t>d) The chairman of UPSC (on ceasing to hold office) is not eligible for further employment in the Government of India or a state2 . </a:t>
            </a:r>
            <a:endParaRPr lang="en-US" dirty="0" smtClean="0"/>
          </a:p>
          <a:p>
            <a:r>
              <a:rPr lang="en-US" dirty="0" smtClean="0"/>
              <a:t>(</a:t>
            </a:r>
            <a:r>
              <a:rPr lang="en-US" dirty="0"/>
              <a:t>e) A member of UPSC (on ceasing to hold office) is eligible for appointment as the chairman of UPSC or a State Public Service Commission (SPSC), but not for any other employment in the Government of India or a state3 . </a:t>
            </a:r>
            <a:endParaRPr lang="en-US" dirty="0" smtClean="0"/>
          </a:p>
          <a:p>
            <a:r>
              <a:rPr lang="en-US" dirty="0" smtClean="0"/>
              <a:t>(</a:t>
            </a:r>
            <a:r>
              <a:rPr lang="en-US" dirty="0"/>
              <a:t>f) The chairman or a member of UPSC is (after having completed his first term) not eligible for reappointment to that office (i.e., not eligible for second term)</a:t>
            </a:r>
          </a:p>
        </p:txBody>
      </p:sp>
    </p:spTree>
    <p:extLst>
      <p:ext uri="{BB962C8B-B14F-4D97-AF65-F5344CB8AC3E}">
        <p14:creationId xmlns:p14="http://schemas.microsoft.com/office/powerpoint/2010/main" val="370900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a:solidFill>
            <a:schemeClr val="accent4">
              <a:lumMod val="75000"/>
            </a:schemeClr>
          </a:solidFill>
          <a:ln>
            <a:solidFill>
              <a:schemeClr val="tx1"/>
            </a:solidFill>
          </a:ln>
        </p:spPr>
        <p:txBody>
          <a:bodyPr/>
          <a:lstStyle/>
          <a:p>
            <a:r>
              <a:rPr lang="en-US" dirty="0" smtClean="0">
                <a:solidFill>
                  <a:srgbClr val="FF0000"/>
                </a:solidFill>
              </a:rPr>
              <a:t>functions</a:t>
            </a:r>
            <a:endParaRPr lang="en-US" dirty="0">
              <a:solidFill>
                <a:srgbClr val="FF0000"/>
              </a:solidFill>
            </a:endParaRPr>
          </a:p>
        </p:txBody>
      </p:sp>
      <p:sp>
        <p:nvSpPr>
          <p:cNvPr id="3" name="Content Placeholder 2"/>
          <p:cNvSpPr>
            <a:spLocks noGrp="1"/>
          </p:cNvSpPr>
          <p:nvPr>
            <p:ph idx="1"/>
          </p:nvPr>
        </p:nvSpPr>
        <p:spPr>
          <a:xfrm>
            <a:off x="457200" y="1295400"/>
            <a:ext cx="7239000" cy="5334000"/>
          </a:xfrm>
          <a:solidFill>
            <a:schemeClr val="accent5">
              <a:lumMod val="40000"/>
              <a:lumOff val="60000"/>
            </a:schemeClr>
          </a:solidFill>
          <a:ln>
            <a:solidFill>
              <a:schemeClr val="tx1"/>
            </a:solidFill>
          </a:ln>
        </p:spPr>
        <p:txBody>
          <a:bodyPr>
            <a:normAutofit fontScale="92500" lnSpcReduction="20000"/>
          </a:bodyPr>
          <a:lstStyle/>
          <a:p>
            <a:r>
              <a:rPr lang="en-US" dirty="0"/>
              <a:t>The UPSC performs the following functions: </a:t>
            </a:r>
            <a:endParaRPr lang="en-US" dirty="0" smtClean="0"/>
          </a:p>
          <a:p>
            <a:endParaRPr lang="en-US" dirty="0" smtClean="0"/>
          </a:p>
          <a:p>
            <a:r>
              <a:rPr lang="en-US" dirty="0" smtClean="0"/>
              <a:t>(</a:t>
            </a:r>
            <a:r>
              <a:rPr lang="en-US" dirty="0"/>
              <a:t>a) It conducts examinations for appointments to the all-India services, Central services and public services of the centrally administered territories. </a:t>
            </a:r>
            <a:endParaRPr lang="en-US" dirty="0" smtClean="0"/>
          </a:p>
          <a:p>
            <a:r>
              <a:rPr lang="en-US" dirty="0" smtClean="0"/>
              <a:t>(</a:t>
            </a:r>
            <a:r>
              <a:rPr lang="en-US" dirty="0"/>
              <a:t>b) It assists the states (if requested by two or more states to do so) in framing and operating schemes of joint recruitment for any services for which candidates possessing special qualifications are required. </a:t>
            </a:r>
            <a:endParaRPr lang="en-US" dirty="0" smtClean="0"/>
          </a:p>
          <a:p>
            <a:r>
              <a:rPr lang="en-US" dirty="0" smtClean="0"/>
              <a:t>(</a:t>
            </a:r>
            <a:r>
              <a:rPr lang="en-US" dirty="0"/>
              <a:t>c) It serves all or any of the needs of a state on the request of the state governor and with the approval of the president of India. </a:t>
            </a:r>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140280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99160"/>
          </a:xfrm>
          <a:solidFill>
            <a:schemeClr val="accent4">
              <a:lumMod val="75000"/>
            </a:schemeClr>
          </a:solidFill>
          <a:ln>
            <a:solidFill>
              <a:schemeClr val="tx1"/>
            </a:solidFill>
          </a:ln>
        </p:spPr>
        <p:txBody>
          <a:bodyPr/>
          <a:lstStyle/>
          <a:p>
            <a:r>
              <a:rPr lang="en-US" dirty="0" smtClean="0">
                <a:solidFill>
                  <a:srgbClr val="FF0000"/>
                </a:solidFill>
              </a:rPr>
              <a:t>functions</a:t>
            </a:r>
            <a:endParaRPr lang="en-US" dirty="0">
              <a:solidFill>
                <a:srgbClr val="FF0000"/>
              </a:solidFill>
            </a:endParaRPr>
          </a:p>
        </p:txBody>
      </p:sp>
      <p:sp>
        <p:nvSpPr>
          <p:cNvPr id="3" name="Content Placeholder 2"/>
          <p:cNvSpPr>
            <a:spLocks noGrp="1"/>
          </p:cNvSpPr>
          <p:nvPr>
            <p:ph idx="1"/>
          </p:nvPr>
        </p:nvSpPr>
        <p:spPr>
          <a:xfrm>
            <a:off x="457200" y="1371600"/>
            <a:ext cx="7239000" cy="5084136"/>
          </a:xfrm>
          <a:solidFill>
            <a:schemeClr val="accent5">
              <a:lumMod val="40000"/>
              <a:lumOff val="60000"/>
            </a:schemeClr>
          </a:solidFill>
          <a:ln>
            <a:solidFill>
              <a:schemeClr val="tx1"/>
            </a:solidFill>
          </a:ln>
        </p:spPr>
        <p:txBody>
          <a:bodyPr>
            <a:normAutofit fontScale="70000" lnSpcReduction="20000"/>
          </a:bodyPr>
          <a:lstStyle/>
          <a:p>
            <a:r>
              <a:rPr lang="en-US" dirty="0"/>
              <a:t>(d) It is consulted on the following matters related to personnel management: </a:t>
            </a:r>
            <a:endParaRPr lang="en-US" dirty="0" smtClean="0"/>
          </a:p>
          <a:p>
            <a:endParaRPr lang="en-US" dirty="0" smtClean="0"/>
          </a:p>
          <a:p>
            <a:r>
              <a:rPr lang="en-US" dirty="0" smtClean="0"/>
              <a:t>(</a:t>
            </a:r>
            <a:r>
              <a:rPr lang="en-US" dirty="0"/>
              <a:t>i) All matters relating to methods of recruitment to civil </a:t>
            </a:r>
            <a:r>
              <a:rPr lang="en-US" dirty="0" smtClean="0"/>
              <a:t>service and </a:t>
            </a:r>
            <a:r>
              <a:rPr lang="en-US" dirty="0"/>
              <a:t>for civil posts. </a:t>
            </a:r>
            <a:endParaRPr lang="en-US" dirty="0" smtClean="0"/>
          </a:p>
          <a:p>
            <a:r>
              <a:rPr lang="en-US" dirty="0" smtClean="0"/>
              <a:t>(</a:t>
            </a:r>
            <a:r>
              <a:rPr lang="en-US" dirty="0"/>
              <a:t>ii) The principles to be followed in making appointments to c services and posts and in making promotions and transfers fro one service to another. </a:t>
            </a:r>
            <a:endParaRPr lang="en-US" dirty="0" smtClean="0"/>
          </a:p>
          <a:p>
            <a:r>
              <a:rPr lang="en-US" dirty="0" smtClean="0"/>
              <a:t>(</a:t>
            </a:r>
            <a:r>
              <a:rPr lang="en-US" dirty="0"/>
              <a:t>iii) The suitability of candidates for appointments to civil </a:t>
            </a:r>
            <a:r>
              <a:rPr lang="en-US" dirty="0" smtClean="0"/>
              <a:t>service </a:t>
            </a:r>
            <a:r>
              <a:rPr lang="en-US" dirty="0"/>
              <a:t>and posts; for promotions and transfers from one service another; and appointments by transfer or deputation. T concerned departments make recommendations for </a:t>
            </a:r>
            <a:r>
              <a:rPr lang="en-US" dirty="0" smtClean="0"/>
              <a:t>promotion </a:t>
            </a:r>
            <a:r>
              <a:rPr lang="en-US" dirty="0"/>
              <a:t>and request the UPSC to ratify them. </a:t>
            </a:r>
            <a:endParaRPr lang="en-US" dirty="0" smtClean="0"/>
          </a:p>
          <a:p>
            <a:r>
              <a:rPr lang="en-US" dirty="0" smtClean="0"/>
              <a:t>(</a:t>
            </a:r>
            <a:r>
              <a:rPr lang="en-US" dirty="0"/>
              <a:t>iv) All disciplinary matters affecting a person serving under t Government of India in a civil capacity including memorials petitions relating to such matters. These include: – Censure (Severe disapproval) – Withholding of increments – Withholding of promotions – Recovery of pecuniary loss – Reduction to lower service or rank (Demotion) – Compulsory retirement – Removal from service – Dismissal from service4</a:t>
            </a:r>
          </a:p>
        </p:txBody>
      </p:sp>
    </p:spTree>
    <p:extLst>
      <p:ext uri="{BB962C8B-B14F-4D97-AF65-F5344CB8AC3E}">
        <p14:creationId xmlns:p14="http://schemas.microsoft.com/office/powerpoint/2010/main" val="2233384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a:solidFill>
            <a:schemeClr val="accent4">
              <a:lumMod val="75000"/>
            </a:schemeClr>
          </a:solidFill>
          <a:ln>
            <a:solidFill>
              <a:schemeClr val="tx1"/>
            </a:solidFill>
          </a:ln>
        </p:spPr>
        <p:txBody>
          <a:bodyPr/>
          <a:lstStyle/>
          <a:p>
            <a:r>
              <a:rPr lang="en-US" dirty="0" smtClean="0">
                <a:solidFill>
                  <a:srgbClr val="FF0000"/>
                </a:solidFill>
              </a:rPr>
              <a:t>Functions </a:t>
            </a:r>
            <a:endParaRPr lang="en-US" dirty="0">
              <a:solidFill>
                <a:srgbClr val="FF0000"/>
              </a:solidFill>
            </a:endParaRPr>
          </a:p>
        </p:txBody>
      </p:sp>
      <p:sp>
        <p:nvSpPr>
          <p:cNvPr id="3" name="Content Placeholder 2"/>
          <p:cNvSpPr>
            <a:spLocks noGrp="1"/>
          </p:cNvSpPr>
          <p:nvPr>
            <p:ph idx="1"/>
          </p:nvPr>
        </p:nvSpPr>
        <p:spPr>
          <a:solidFill>
            <a:schemeClr val="accent5">
              <a:lumMod val="40000"/>
              <a:lumOff val="60000"/>
            </a:schemeClr>
          </a:solidFill>
          <a:ln>
            <a:solidFill>
              <a:schemeClr val="tx1"/>
            </a:solidFill>
          </a:ln>
        </p:spPr>
        <p:txBody>
          <a:bodyPr>
            <a:normAutofit fontScale="85000" lnSpcReduction="20000"/>
          </a:bodyPr>
          <a:lstStyle/>
          <a:p>
            <a:r>
              <a:rPr lang="en-US" dirty="0"/>
              <a:t>(v) Any claim for reimbursement of legal expenses incurred by civil servant in defending legal proceedings instituted again him in respect of acts done in the execution of his </a:t>
            </a:r>
            <a:r>
              <a:rPr lang="en-US" dirty="0" smtClean="0"/>
              <a:t>office </a:t>
            </a:r>
            <a:r>
              <a:rPr lang="en-US" dirty="0"/>
              <a:t>duties. </a:t>
            </a:r>
            <a:endParaRPr lang="en-US" dirty="0" smtClean="0"/>
          </a:p>
          <a:p>
            <a:r>
              <a:rPr lang="en-US" dirty="0" smtClean="0"/>
              <a:t>(</a:t>
            </a:r>
            <a:r>
              <a:rPr lang="en-US" dirty="0"/>
              <a:t>vi) Any claim for the award of a pension in respect of </a:t>
            </a:r>
            <a:r>
              <a:rPr lang="en-US" dirty="0" err="1"/>
              <a:t>injuri</a:t>
            </a:r>
            <a:r>
              <a:rPr lang="en-US" dirty="0"/>
              <a:t> sustained by a person while serving under the Government India and any question as to the amount of any such award. </a:t>
            </a:r>
            <a:endParaRPr lang="en-US" dirty="0" smtClean="0"/>
          </a:p>
          <a:p>
            <a:r>
              <a:rPr lang="en-US" dirty="0" smtClean="0"/>
              <a:t>(</a:t>
            </a:r>
            <a:r>
              <a:rPr lang="en-US" dirty="0"/>
              <a:t>vii) Matters of temporary appointments for period exceeding o year and on </a:t>
            </a:r>
            <a:r>
              <a:rPr lang="en-US" dirty="0" smtClean="0"/>
              <a:t>regularization </a:t>
            </a:r>
            <a:r>
              <a:rPr lang="en-US" dirty="0"/>
              <a:t>of appointments. </a:t>
            </a:r>
            <a:endParaRPr lang="en-US" dirty="0" smtClean="0"/>
          </a:p>
          <a:p>
            <a:r>
              <a:rPr lang="en-US" dirty="0" smtClean="0"/>
              <a:t>(</a:t>
            </a:r>
            <a:r>
              <a:rPr lang="en-US" dirty="0"/>
              <a:t>viii) Matters related to grant of extension of service and r employment of certain retired civil servants. </a:t>
            </a:r>
            <a:endParaRPr lang="en-US" dirty="0" smtClean="0"/>
          </a:p>
          <a:p>
            <a:r>
              <a:rPr lang="en-US" dirty="0" smtClean="0"/>
              <a:t>(</a:t>
            </a:r>
            <a:r>
              <a:rPr lang="en-US" dirty="0"/>
              <a:t>ix) Any other matter related to personnel management.</a:t>
            </a:r>
          </a:p>
        </p:txBody>
      </p:sp>
    </p:spTree>
    <p:extLst>
      <p:ext uri="{BB962C8B-B14F-4D97-AF65-F5344CB8AC3E}">
        <p14:creationId xmlns:p14="http://schemas.microsoft.com/office/powerpoint/2010/main" val="1094408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a:solidFill>
            <a:schemeClr val="accent4">
              <a:lumMod val="75000"/>
            </a:schemeClr>
          </a:solidFill>
          <a:ln>
            <a:solidFill>
              <a:schemeClr val="tx1"/>
            </a:solidFill>
          </a:ln>
        </p:spPr>
        <p:txBody>
          <a:bodyPr/>
          <a:lstStyle/>
          <a:p>
            <a:r>
              <a:rPr lang="en-US" dirty="0" smtClean="0">
                <a:solidFill>
                  <a:srgbClr val="FF0000"/>
                </a:solidFill>
              </a:rPr>
              <a:t>limitations</a:t>
            </a:r>
            <a:endParaRPr lang="en-US" dirty="0">
              <a:solidFill>
                <a:srgbClr val="FF0000"/>
              </a:solidFill>
            </a:endParaRPr>
          </a:p>
        </p:txBody>
      </p:sp>
      <p:sp>
        <p:nvSpPr>
          <p:cNvPr id="3" name="Content Placeholder 2"/>
          <p:cNvSpPr>
            <a:spLocks noGrp="1"/>
          </p:cNvSpPr>
          <p:nvPr>
            <p:ph idx="1"/>
          </p:nvPr>
        </p:nvSpPr>
        <p:spPr>
          <a:xfrm>
            <a:off x="457200" y="1371600"/>
            <a:ext cx="7239000" cy="5257800"/>
          </a:xfrm>
          <a:solidFill>
            <a:schemeClr val="accent5">
              <a:lumMod val="40000"/>
              <a:lumOff val="60000"/>
            </a:schemeClr>
          </a:solidFill>
          <a:ln>
            <a:solidFill>
              <a:schemeClr val="tx1"/>
            </a:solidFill>
          </a:ln>
        </p:spPr>
        <p:txBody>
          <a:bodyPr>
            <a:normAutofit fontScale="85000" lnSpcReduction="20000"/>
          </a:bodyPr>
          <a:lstStyle/>
          <a:p>
            <a:r>
              <a:rPr lang="en-US" dirty="0"/>
              <a:t>The following matters are kept outside the functional jurisdiction of the UPSC. In other words, the UPSC is not consulted on the following matters: </a:t>
            </a:r>
            <a:endParaRPr lang="en-US" dirty="0" smtClean="0"/>
          </a:p>
          <a:p>
            <a:endParaRPr lang="en-US" dirty="0" smtClean="0"/>
          </a:p>
          <a:p>
            <a:r>
              <a:rPr lang="en-US" dirty="0" smtClean="0"/>
              <a:t>(</a:t>
            </a:r>
            <a:r>
              <a:rPr lang="en-US" dirty="0"/>
              <a:t>a) While making reservations of appointments or posts in </a:t>
            </a:r>
            <a:r>
              <a:rPr lang="en-US" dirty="0" smtClean="0"/>
              <a:t>favors </a:t>
            </a:r>
            <a:r>
              <a:rPr lang="en-US" dirty="0"/>
              <a:t>of any backward class of citizens. </a:t>
            </a:r>
            <a:endParaRPr lang="en-US" dirty="0" smtClean="0"/>
          </a:p>
          <a:p>
            <a:r>
              <a:rPr lang="en-US" dirty="0" smtClean="0"/>
              <a:t>(</a:t>
            </a:r>
            <a:r>
              <a:rPr lang="en-US" dirty="0"/>
              <a:t>b) While taking into consideration the claims of scheduled castes and scheduled tribes in making appointments to services and posts. </a:t>
            </a:r>
            <a:endParaRPr lang="en-US" dirty="0" smtClean="0"/>
          </a:p>
          <a:p>
            <a:r>
              <a:rPr lang="en-US" dirty="0" smtClean="0"/>
              <a:t>(</a:t>
            </a:r>
            <a:r>
              <a:rPr lang="en-US" dirty="0"/>
              <a:t>c) With regard to the selections for chairmanship or membership of commissions or tribunals, posts of the highest diplomatic nature and a bulk of group C and group D services. </a:t>
            </a:r>
            <a:endParaRPr lang="en-US" dirty="0" smtClean="0"/>
          </a:p>
          <a:p>
            <a:r>
              <a:rPr lang="en-US" dirty="0" smtClean="0"/>
              <a:t>(</a:t>
            </a:r>
            <a:r>
              <a:rPr lang="en-US" dirty="0"/>
              <a:t>d) With regard to the selection for temporary or officiating appointment to a post if the person appointed is not likely to hold the post for more than a year.</a:t>
            </a:r>
          </a:p>
        </p:txBody>
      </p:sp>
    </p:spTree>
    <p:extLst>
      <p:ext uri="{BB962C8B-B14F-4D97-AF65-F5344CB8AC3E}">
        <p14:creationId xmlns:p14="http://schemas.microsoft.com/office/powerpoint/2010/main" val="552261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42</TotalTime>
  <Words>1232</Words>
  <Application>Microsoft Office PowerPoint</Application>
  <PresentationFormat>On-screen Show (4:3)</PresentationFormat>
  <Paragraphs>59</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Administration &amp; public policy in india</vt:lpstr>
      <vt:lpstr>introduction</vt:lpstr>
      <vt:lpstr>composition</vt:lpstr>
      <vt:lpstr>removal</vt:lpstr>
      <vt:lpstr>independence</vt:lpstr>
      <vt:lpstr>functions</vt:lpstr>
      <vt:lpstr>functions</vt:lpstr>
      <vt:lpstr>Functions </vt:lpstr>
      <vt:lpstr>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Administration &amp; public policy in india</dc:title>
  <dc:creator>PRASUN BANERJEE</dc:creator>
  <cp:lastModifiedBy>PRASUN BANERJEE</cp:lastModifiedBy>
  <cp:revision>6</cp:revision>
  <dcterms:created xsi:type="dcterms:W3CDTF">2021-07-04T08:54:59Z</dcterms:created>
  <dcterms:modified xsi:type="dcterms:W3CDTF">2021-07-05T15:11:55Z</dcterms:modified>
</cp:coreProperties>
</file>